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9" r:id="rId27"/>
    <p:sldId id="281" r:id="rId28"/>
    <p:sldId id="284" r:id="rId29"/>
    <p:sldId id="283" r:id="rId30"/>
    <p:sldId id="282" r:id="rId31"/>
    <p:sldId id="285" r:id="rId32"/>
    <p:sldId id="287" r:id="rId33"/>
    <p:sldId id="288" r:id="rId34"/>
    <p:sldId id="28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00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30259B-1220-41AA-8872-157D43E526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F40410-A08D-49B6-86B5-18C12CBAE34E}">
      <dgm:prSet/>
      <dgm:spPr/>
      <dgm:t>
        <a:bodyPr/>
        <a:lstStyle/>
        <a:p>
          <a:pPr rtl="0"/>
          <a:r>
            <a:rPr lang="uk-UA" smtClean="0"/>
            <a:t>Анархо-комунізм</a:t>
          </a:r>
          <a:endParaRPr lang="ru-RU"/>
        </a:p>
      </dgm:t>
    </dgm:pt>
    <dgm:pt modelId="{B5DEA96B-0EAA-4FF9-B9FA-324FB39B3E18}" type="parTrans" cxnId="{AA211C87-77DA-4C00-AF5B-AD840B1CEC6C}">
      <dgm:prSet/>
      <dgm:spPr/>
      <dgm:t>
        <a:bodyPr/>
        <a:lstStyle/>
        <a:p>
          <a:endParaRPr lang="ru-RU"/>
        </a:p>
      </dgm:t>
    </dgm:pt>
    <dgm:pt modelId="{5199E36A-5B5F-4CFE-A736-5ADF94605168}" type="sibTrans" cxnId="{AA211C87-77DA-4C00-AF5B-AD840B1CEC6C}">
      <dgm:prSet/>
      <dgm:spPr/>
      <dgm:t>
        <a:bodyPr/>
        <a:lstStyle/>
        <a:p>
          <a:endParaRPr lang="ru-RU"/>
        </a:p>
      </dgm:t>
    </dgm:pt>
    <dgm:pt modelId="{830937EC-8F6F-4933-B090-E54ECFA39E1A}">
      <dgm:prSet/>
      <dgm:spPr/>
      <dgm:t>
        <a:bodyPr/>
        <a:lstStyle/>
        <a:p>
          <a:pPr rtl="0"/>
          <a:r>
            <a:rPr lang="uk-UA" dirty="0" err="1" smtClean="0"/>
            <a:t>Анархо-колективізм</a:t>
          </a:r>
          <a:endParaRPr lang="ru-RU" dirty="0"/>
        </a:p>
      </dgm:t>
    </dgm:pt>
    <dgm:pt modelId="{38679177-4D35-406C-8DDF-E8B1CC7B1B63}" type="parTrans" cxnId="{73A8E368-DE1E-47D2-957F-ADEFC6883C6A}">
      <dgm:prSet/>
      <dgm:spPr/>
      <dgm:t>
        <a:bodyPr/>
        <a:lstStyle/>
        <a:p>
          <a:endParaRPr lang="ru-RU"/>
        </a:p>
      </dgm:t>
    </dgm:pt>
    <dgm:pt modelId="{9D01D7B0-CA8B-4B35-A80A-EBD5A324EC61}" type="sibTrans" cxnId="{73A8E368-DE1E-47D2-957F-ADEFC6883C6A}">
      <dgm:prSet/>
      <dgm:spPr/>
      <dgm:t>
        <a:bodyPr/>
        <a:lstStyle/>
        <a:p>
          <a:endParaRPr lang="ru-RU"/>
        </a:p>
      </dgm:t>
    </dgm:pt>
    <dgm:pt modelId="{4207B4F1-2117-4B19-BB7F-05EC4B2F4C11}" type="pres">
      <dgm:prSet presAssocID="{2C30259B-1220-41AA-8872-157D43E52624}" presName="linear" presStyleCnt="0">
        <dgm:presLayoutVars>
          <dgm:animLvl val="lvl"/>
          <dgm:resizeHandles val="exact"/>
        </dgm:presLayoutVars>
      </dgm:prSet>
      <dgm:spPr/>
    </dgm:pt>
    <dgm:pt modelId="{05387DFB-8205-45ED-8C50-0148FF5FA723}" type="pres">
      <dgm:prSet presAssocID="{5CF40410-A08D-49B6-86B5-18C12CBAE34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3D53D73-13C0-4CE7-990E-0EF2DA697CAC}" type="pres">
      <dgm:prSet presAssocID="{5199E36A-5B5F-4CFE-A736-5ADF94605168}" presName="spacer" presStyleCnt="0"/>
      <dgm:spPr/>
    </dgm:pt>
    <dgm:pt modelId="{46953EDC-1A8C-463A-A8BB-368A4920C351}" type="pres">
      <dgm:prSet presAssocID="{830937EC-8F6F-4933-B090-E54ECFA39E1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211C87-77DA-4C00-AF5B-AD840B1CEC6C}" srcId="{2C30259B-1220-41AA-8872-157D43E52624}" destId="{5CF40410-A08D-49B6-86B5-18C12CBAE34E}" srcOrd="0" destOrd="0" parTransId="{B5DEA96B-0EAA-4FF9-B9FA-324FB39B3E18}" sibTransId="{5199E36A-5B5F-4CFE-A736-5ADF94605168}"/>
    <dgm:cxn modelId="{73A8E368-DE1E-47D2-957F-ADEFC6883C6A}" srcId="{2C30259B-1220-41AA-8872-157D43E52624}" destId="{830937EC-8F6F-4933-B090-E54ECFA39E1A}" srcOrd="1" destOrd="0" parTransId="{38679177-4D35-406C-8DDF-E8B1CC7B1B63}" sibTransId="{9D01D7B0-CA8B-4B35-A80A-EBD5A324EC61}"/>
    <dgm:cxn modelId="{A3B16758-7485-4077-98B6-CA8925E8CDA1}" type="presOf" srcId="{830937EC-8F6F-4933-B090-E54ECFA39E1A}" destId="{46953EDC-1A8C-463A-A8BB-368A4920C351}" srcOrd="0" destOrd="0" presId="urn:microsoft.com/office/officeart/2005/8/layout/vList2"/>
    <dgm:cxn modelId="{A60716BE-D42F-4858-A751-4E705AFEEBF4}" type="presOf" srcId="{5CF40410-A08D-49B6-86B5-18C12CBAE34E}" destId="{05387DFB-8205-45ED-8C50-0148FF5FA723}" srcOrd="0" destOrd="0" presId="urn:microsoft.com/office/officeart/2005/8/layout/vList2"/>
    <dgm:cxn modelId="{113A7194-A74D-4505-A4CA-D5AD53503CC6}" type="presOf" srcId="{2C30259B-1220-41AA-8872-157D43E52624}" destId="{4207B4F1-2117-4B19-BB7F-05EC4B2F4C11}" srcOrd="0" destOrd="0" presId="urn:microsoft.com/office/officeart/2005/8/layout/vList2"/>
    <dgm:cxn modelId="{A50A4A0C-F641-4198-BE45-0B513530FA04}" type="presParOf" srcId="{4207B4F1-2117-4B19-BB7F-05EC4B2F4C11}" destId="{05387DFB-8205-45ED-8C50-0148FF5FA723}" srcOrd="0" destOrd="0" presId="urn:microsoft.com/office/officeart/2005/8/layout/vList2"/>
    <dgm:cxn modelId="{2BB55319-62F1-4660-B4D2-498F22C17A91}" type="presParOf" srcId="{4207B4F1-2117-4B19-BB7F-05EC4B2F4C11}" destId="{A3D53D73-13C0-4CE7-990E-0EF2DA697CAC}" srcOrd="1" destOrd="0" presId="urn:microsoft.com/office/officeart/2005/8/layout/vList2"/>
    <dgm:cxn modelId="{08DF20B6-2475-4EF1-8D0D-6353AA89F5F4}" type="presParOf" srcId="{4207B4F1-2117-4B19-BB7F-05EC4B2F4C11}" destId="{46953EDC-1A8C-463A-A8BB-368A4920C35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D36579-FBE3-431D-A1F1-8EF7B91AC90D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EE933D7-C1BA-45FB-BE3B-967F4DA27C5A}">
      <dgm:prSet/>
      <dgm:spPr/>
      <dgm:t>
        <a:bodyPr/>
        <a:lstStyle/>
        <a:p>
          <a:pPr rtl="0"/>
          <a:r>
            <a:rPr lang="uk-UA" dirty="0" smtClean="0"/>
            <a:t>держава «розчавлює» особистість і знищує людство через війни і боротьбу за владу</a:t>
          </a:r>
          <a:endParaRPr lang="ru-RU" dirty="0"/>
        </a:p>
      </dgm:t>
    </dgm:pt>
    <dgm:pt modelId="{34E931F9-8CEA-472C-BFFD-55CE549707DC}" type="parTrans" cxnId="{B1F8F021-00B6-4DBD-B7C4-6DCBB8D2CCE0}">
      <dgm:prSet/>
      <dgm:spPr/>
      <dgm:t>
        <a:bodyPr/>
        <a:lstStyle/>
        <a:p>
          <a:endParaRPr lang="ru-RU"/>
        </a:p>
      </dgm:t>
    </dgm:pt>
    <dgm:pt modelId="{58D46598-D359-4A23-88BC-6193C86282F9}" type="sibTrans" cxnId="{B1F8F021-00B6-4DBD-B7C4-6DCBB8D2CCE0}">
      <dgm:prSet/>
      <dgm:spPr/>
      <dgm:t>
        <a:bodyPr/>
        <a:lstStyle/>
        <a:p>
          <a:endParaRPr lang="ru-RU"/>
        </a:p>
      </dgm:t>
    </dgm:pt>
    <dgm:pt modelId="{AE0D3C40-8F3F-4BEC-AF4D-830B9215D70C}">
      <dgm:prSet/>
      <dgm:spPr/>
      <dgm:t>
        <a:bodyPr/>
        <a:lstStyle/>
        <a:p>
          <a:pPr rtl="0"/>
          <a:r>
            <a:rPr lang="uk-UA" dirty="0" smtClean="0"/>
            <a:t>знищення держави і встановлення анархізму (</a:t>
          </a:r>
          <a:r>
            <a:rPr lang="uk-UA" dirty="0" err="1" smtClean="0"/>
            <a:t>анархо-комунізму</a:t>
          </a:r>
          <a:r>
            <a:rPr lang="uk-UA" dirty="0" smtClean="0"/>
            <a:t>)</a:t>
          </a:r>
          <a:endParaRPr lang="ru-RU" dirty="0"/>
        </a:p>
      </dgm:t>
    </dgm:pt>
    <dgm:pt modelId="{B29D79E0-F14B-4D1B-90B6-FDCD2A0B3CD9}" type="parTrans" cxnId="{05348C39-FA72-4AA3-946D-AA0B576978AA}">
      <dgm:prSet/>
      <dgm:spPr/>
      <dgm:t>
        <a:bodyPr/>
        <a:lstStyle/>
        <a:p>
          <a:endParaRPr lang="ru-RU"/>
        </a:p>
      </dgm:t>
    </dgm:pt>
    <dgm:pt modelId="{17A87815-1C39-4FA7-9C08-36443F43C97D}" type="sibTrans" cxnId="{05348C39-FA72-4AA3-946D-AA0B576978AA}">
      <dgm:prSet/>
      <dgm:spPr/>
      <dgm:t>
        <a:bodyPr/>
        <a:lstStyle/>
        <a:p>
          <a:endParaRPr lang="ru-RU"/>
        </a:p>
      </dgm:t>
    </dgm:pt>
    <dgm:pt modelId="{F524E69E-51C8-483A-95E4-E391A28C4AEC}" type="pres">
      <dgm:prSet presAssocID="{E1D36579-FBE3-431D-A1F1-8EF7B91AC90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329FD61-C5F6-495E-9670-080D229CE719}" type="pres">
      <dgm:prSet presAssocID="{DEE933D7-C1BA-45FB-BE3B-967F4DA27C5A}" presName="root" presStyleCnt="0"/>
      <dgm:spPr/>
    </dgm:pt>
    <dgm:pt modelId="{FE032B29-5209-4CD2-A4F6-E92005F7BB52}" type="pres">
      <dgm:prSet presAssocID="{DEE933D7-C1BA-45FB-BE3B-967F4DA27C5A}" presName="rootComposite" presStyleCnt="0"/>
      <dgm:spPr/>
    </dgm:pt>
    <dgm:pt modelId="{EB57B6FF-779B-4F93-A408-20A6AC127C64}" type="pres">
      <dgm:prSet presAssocID="{DEE933D7-C1BA-45FB-BE3B-967F4DA27C5A}" presName="rootText" presStyleLbl="node1" presStyleIdx="0" presStyleCnt="2" custScaleY="262071"/>
      <dgm:spPr/>
    </dgm:pt>
    <dgm:pt modelId="{C1E644B3-CAA5-473E-88B9-A8217A7DCDD1}" type="pres">
      <dgm:prSet presAssocID="{DEE933D7-C1BA-45FB-BE3B-967F4DA27C5A}" presName="rootConnector" presStyleLbl="node1" presStyleIdx="0" presStyleCnt="2"/>
      <dgm:spPr/>
    </dgm:pt>
    <dgm:pt modelId="{DC894E5C-0FC7-4A74-96C8-0E66C113EAB2}" type="pres">
      <dgm:prSet presAssocID="{DEE933D7-C1BA-45FB-BE3B-967F4DA27C5A}" presName="childShape" presStyleCnt="0"/>
      <dgm:spPr/>
    </dgm:pt>
    <dgm:pt modelId="{830A1704-41AE-4831-9C08-160A8ED5520A}" type="pres">
      <dgm:prSet presAssocID="{AE0D3C40-8F3F-4BEC-AF4D-830B9215D70C}" presName="root" presStyleCnt="0"/>
      <dgm:spPr/>
    </dgm:pt>
    <dgm:pt modelId="{BDA071AA-3A2D-42F2-A295-FA470165D3D5}" type="pres">
      <dgm:prSet presAssocID="{AE0D3C40-8F3F-4BEC-AF4D-830B9215D70C}" presName="rootComposite" presStyleCnt="0"/>
      <dgm:spPr/>
    </dgm:pt>
    <dgm:pt modelId="{32228D6D-DBEE-4A88-B303-5F5FFE610F21}" type="pres">
      <dgm:prSet presAssocID="{AE0D3C40-8F3F-4BEC-AF4D-830B9215D70C}" presName="rootText" presStyleLbl="node1" presStyleIdx="1" presStyleCnt="2" custScaleY="261783"/>
      <dgm:spPr/>
    </dgm:pt>
    <dgm:pt modelId="{0E7390C7-7081-487D-B354-9C1976B2D3B4}" type="pres">
      <dgm:prSet presAssocID="{AE0D3C40-8F3F-4BEC-AF4D-830B9215D70C}" presName="rootConnector" presStyleLbl="node1" presStyleIdx="1" presStyleCnt="2"/>
      <dgm:spPr/>
    </dgm:pt>
    <dgm:pt modelId="{D3CA010F-1F03-4A8E-AEA8-DF8BE2F0B699}" type="pres">
      <dgm:prSet presAssocID="{AE0D3C40-8F3F-4BEC-AF4D-830B9215D70C}" presName="childShape" presStyleCnt="0"/>
      <dgm:spPr/>
    </dgm:pt>
  </dgm:ptLst>
  <dgm:cxnLst>
    <dgm:cxn modelId="{9323DB62-AEE2-4938-9CD1-5E61205E11FC}" type="presOf" srcId="{E1D36579-FBE3-431D-A1F1-8EF7B91AC90D}" destId="{F524E69E-51C8-483A-95E4-E391A28C4AEC}" srcOrd="0" destOrd="0" presId="urn:microsoft.com/office/officeart/2005/8/layout/hierarchy3"/>
    <dgm:cxn modelId="{E3C66F34-1523-4743-8648-73E0F1ACE6BC}" type="presOf" srcId="{DEE933D7-C1BA-45FB-BE3B-967F4DA27C5A}" destId="{C1E644B3-CAA5-473E-88B9-A8217A7DCDD1}" srcOrd="1" destOrd="0" presId="urn:microsoft.com/office/officeart/2005/8/layout/hierarchy3"/>
    <dgm:cxn modelId="{41329B55-236F-41AF-BCD3-6FBE1088BAD7}" type="presOf" srcId="{AE0D3C40-8F3F-4BEC-AF4D-830B9215D70C}" destId="{0E7390C7-7081-487D-B354-9C1976B2D3B4}" srcOrd="1" destOrd="0" presId="urn:microsoft.com/office/officeart/2005/8/layout/hierarchy3"/>
    <dgm:cxn modelId="{09C73933-F68E-422E-AEF7-0D5B9FC0EEE1}" type="presOf" srcId="{AE0D3C40-8F3F-4BEC-AF4D-830B9215D70C}" destId="{32228D6D-DBEE-4A88-B303-5F5FFE610F21}" srcOrd="0" destOrd="0" presId="urn:microsoft.com/office/officeart/2005/8/layout/hierarchy3"/>
    <dgm:cxn modelId="{E3F5058D-2B42-42FF-8BD3-C04FBB6D2579}" type="presOf" srcId="{DEE933D7-C1BA-45FB-BE3B-967F4DA27C5A}" destId="{EB57B6FF-779B-4F93-A408-20A6AC127C64}" srcOrd="0" destOrd="0" presId="urn:microsoft.com/office/officeart/2005/8/layout/hierarchy3"/>
    <dgm:cxn modelId="{05348C39-FA72-4AA3-946D-AA0B576978AA}" srcId="{E1D36579-FBE3-431D-A1F1-8EF7B91AC90D}" destId="{AE0D3C40-8F3F-4BEC-AF4D-830B9215D70C}" srcOrd="1" destOrd="0" parTransId="{B29D79E0-F14B-4D1B-90B6-FDCD2A0B3CD9}" sibTransId="{17A87815-1C39-4FA7-9C08-36443F43C97D}"/>
    <dgm:cxn modelId="{B1F8F021-00B6-4DBD-B7C4-6DCBB8D2CCE0}" srcId="{E1D36579-FBE3-431D-A1F1-8EF7B91AC90D}" destId="{DEE933D7-C1BA-45FB-BE3B-967F4DA27C5A}" srcOrd="0" destOrd="0" parTransId="{34E931F9-8CEA-472C-BFFD-55CE549707DC}" sibTransId="{58D46598-D359-4A23-88BC-6193C86282F9}"/>
    <dgm:cxn modelId="{5358C3B4-C0A4-4E86-ADBE-A2D0D2F90B5B}" type="presParOf" srcId="{F524E69E-51C8-483A-95E4-E391A28C4AEC}" destId="{1329FD61-C5F6-495E-9670-080D229CE719}" srcOrd="0" destOrd="0" presId="urn:microsoft.com/office/officeart/2005/8/layout/hierarchy3"/>
    <dgm:cxn modelId="{D4E6E383-F271-479B-8AD3-C971E859FC1F}" type="presParOf" srcId="{1329FD61-C5F6-495E-9670-080D229CE719}" destId="{FE032B29-5209-4CD2-A4F6-E92005F7BB52}" srcOrd="0" destOrd="0" presId="urn:microsoft.com/office/officeart/2005/8/layout/hierarchy3"/>
    <dgm:cxn modelId="{1AC4FA60-6664-4F2A-9A23-DC913434959C}" type="presParOf" srcId="{FE032B29-5209-4CD2-A4F6-E92005F7BB52}" destId="{EB57B6FF-779B-4F93-A408-20A6AC127C64}" srcOrd="0" destOrd="0" presId="urn:microsoft.com/office/officeart/2005/8/layout/hierarchy3"/>
    <dgm:cxn modelId="{536E43C0-8715-4A77-B95A-AE22A110136C}" type="presParOf" srcId="{FE032B29-5209-4CD2-A4F6-E92005F7BB52}" destId="{C1E644B3-CAA5-473E-88B9-A8217A7DCDD1}" srcOrd="1" destOrd="0" presId="urn:microsoft.com/office/officeart/2005/8/layout/hierarchy3"/>
    <dgm:cxn modelId="{430369B0-51D8-4CC4-9FDA-33D98691C5DA}" type="presParOf" srcId="{1329FD61-C5F6-495E-9670-080D229CE719}" destId="{DC894E5C-0FC7-4A74-96C8-0E66C113EAB2}" srcOrd="1" destOrd="0" presId="urn:microsoft.com/office/officeart/2005/8/layout/hierarchy3"/>
    <dgm:cxn modelId="{FC85F272-C115-4321-8E86-58E81C130753}" type="presParOf" srcId="{F524E69E-51C8-483A-95E4-E391A28C4AEC}" destId="{830A1704-41AE-4831-9C08-160A8ED5520A}" srcOrd="1" destOrd="0" presId="urn:microsoft.com/office/officeart/2005/8/layout/hierarchy3"/>
    <dgm:cxn modelId="{9D227DEF-C2DD-4340-81BC-44DFB8C1B471}" type="presParOf" srcId="{830A1704-41AE-4831-9C08-160A8ED5520A}" destId="{BDA071AA-3A2D-42F2-A295-FA470165D3D5}" srcOrd="0" destOrd="0" presId="urn:microsoft.com/office/officeart/2005/8/layout/hierarchy3"/>
    <dgm:cxn modelId="{1E4AED3D-D791-42D6-B084-F74BB134334B}" type="presParOf" srcId="{BDA071AA-3A2D-42F2-A295-FA470165D3D5}" destId="{32228D6D-DBEE-4A88-B303-5F5FFE610F21}" srcOrd="0" destOrd="0" presId="urn:microsoft.com/office/officeart/2005/8/layout/hierarchy3"/>
    <dgm:cxn modelId="{70AE396F-7C2C-4EEF-A6F8-F96BEB43A7D2}" type="presParOf" srcId="{BDA071AA-3A2D-42F2-A295-FA470165D3D5}" destId="{0E7390C7-7081-487D-B354-9C1976B2D3B4}" srcOrd="1" destOrd="0" presId="urn:microsoft.com/office/officeart/2005/8/layout/hierarchy3"/>
    <dgm:cxn modelId="{92F06881-2D12-4E53-A0B2-547FCFC8D787}" type="presParOf" srcId="{830A1704-41AE-4831-9C08-160A8ED5520A}" destId="{D3CA010F-1F03-4A8E-AEA8-DF8BE2F0B69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387DFB-8205-45ED-8C50-0148FF5FA723}">
      <dsp:nvSpPr>
        <dsp:cNvPr id="0" name=""/>
        <dsp:cNvSpPr/>
      </dsp:nvSpPr>
      <dsp:spPr>
        <a:xfrm>
          <a:off x="0" y="609586"/>
          <a:ext cx="6196405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smtClean="0"/>
            <a:t>Анархо-комунізм</a:t>
          </a:r>
          <a:endParaRPr lang="ru-RU" sz="4800" kern="1200"/>
        </a:p>
      </dsp:txBody>
      <dsp:txXfrm>
        <a:off x="54830" y="664416"/>
        <a:ext cx="6086745" cy="1013539"/>
      </dsp:txXfrm>
    </dsp:sp>
    <dsp:sp modelId="{46953EDC-1A8C-463A-A8BB-368A4920C351}">
      <dsp:nvSpPr>
        <dsp:cNvPr id="0" name=""/>
        <dsp:cNvSpPr/>
      </dsp:nvSpPr>
      <dsp:spPr>
        <a:xfrm>
          <a:off x="0" y="1871026"/>
          <a:ext cx="6196405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800" kern="1200" dirty="0" err="1" smtClean="0"/>
            <a:t>Анархо-колективізм</a:t>
          </a:r>
          <a:endParaRPr lang="ru-RU" sz="4800" kern="1200" dirty="0"/>
        </a:p>
      </dsp:txBody>
      <dsp:txXfrm>
        <a:off x="54830" y="1925856"/>
        <a:ext cx="6086745" cy="10135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57B6FF-779B-4F93-A408-20A6AC127C64}">
      <dsp:nvSpPr>
        <dsp:cNvPr id="0" name=""/>
        <dsp:cNvSpPr/>
      </dsp:nvSpPr>
      <dsp:spPr>
        <a:xfrm>
          <a:off x="7563" y="1979"/>
          <a:ext cx="2747234" cy="35998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держава «розчавлює» особистість і знищує людство через війни і боротьбу за владу</a:t>
          </a:r>
          <a:endParaRPr lang="ru-RU" sz="3000" kern="1200" dirty="0"/>
        </a:p>
      </dsp:txBody>
      <dsp:txXfrm>
        <a:off x="88027" y="82443"/>
        <a:ext cx="2586306" cy="3438924"/>
      </dsp:txXfrm>
    </dsp:sp>
    <dsp:sp modelId="{32228D6D-DBEE-4A88-B303-5F5FFE610F21}">
      <dsp:nvSpPr>
        <dsp:cNvPr id="0" name=""/>
        <dsp:cNvSpPr/>
      </dsp:nvSpPr>
      <dsp:spPr>
        <a:xfrm>
          <a:off x="3441606" y="1979"/>
          <a:ext cx="2747234" cy="35958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180000"/>
                <a:lumMod val="100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60000"/>
                <a:satMod val="13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6000"/>
                <a:lumMod val="10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dirty="0" smtClean="0"/>
            <a:t>знищення держави і встановлення анархізму (</a:t>
          </a:r>
          <a:r>
            <a:rPr lang="uk-UA" sz="3000" kern="1200" dirty="0" err="1" smtClean="0"/>
            <a:t>анархо-комунізму</a:t>
          </a:r>
          <a:r>
            <a:rPr lang="uk-UA" sz="3000" kern="1200" dirty="0" smtClean="0"/>
            <a:t>)</a:t>
          </a:r>
          <a:endParaRPr lang="ru-RU" sz="3000" kern="1200" dirty="0"/>
        </a:p>
      </dsp:txBody>
      <dsp:txXfrm>
        <a:off x="3522070" y="82443"/>
        <a:ext cx="2586306" cy="34349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соціалістичної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75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анархізм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ідейно-політичне вчення, яке проголошує своєю метою знищення держави й заміну будь-яких форм централізованої влади добровільною асоціацією громадян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064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Анархізм+марксизм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876543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8278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Бакунін Михайло</a:t>
            </a:r>
            <a:r>
              <a:rPr lang="uk-UA" dirty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dirty="0"/>
              <a:t>1814 – 1876</a:t>
            </a:r>
            <a:r>
              <a:rPr lang="uk-UA" dirty="0" smtClean="0"/>
              <a:t>)</a:t>
            </a:r>
            <a:br>
              <a:rPr lang="uk-UA" dirty="0" smtClean="0"/>
            </a:br>
            <a:r>
              <a:rPr lang="uk-UA" dirty="0" err="1" smtClean="0">
                <a:solidFill>
                  <a:srgbClr val="FF0000"/>
                </a:solidFill>
              </a:rPr>
              <a:t>анархо-колективізм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636911"/>
            <a:ext cx="6196405" cy="3086157"/>
          </a:xfrm>
        </p:spPr>
        <p:txBody>
          <a:bodyPr/>
          <a:lstStyle/>
          <a:p>
            <a:r>
              <a:rPr lang="uk-UA" dirty="0"/>
              <a:t>«Державність й анархія» (1873</a:t>
            </a:r>
            <a:r>
              <a:rPr lang="uk-UA" dirty="0" smtClean="0"/>
              <a:t>)</a:t>
            </a:r>
          </a:p>
          <a:p>
            <a:r>
              <a:rPr lang="uk-UA" dirty="0" smtClean="0"/>
              <a:t>«</a:t>
            </a:r>
            <a:r>
              <a:rPr lang="uk-UA" dirty="0"/>
              <a:t>Бог і держава</a:t>
            </a:r>
            <a:r>
              <a:rPr lang="uk-UA" dirty="0" smtClean="0"/>
              <a:t>»</a:t>
            </a:r>
          </a:p>
          <a:p>
            <a:pPr marL="0" indent="0">
              <a:buNone/>
            </a:pPr>
            <a:r>
              <a:rPr lang="uk-UA" dirty="0" smtClean="0"/>
              <a:t>(</a:t>
            </a:r>
            <a:r>
              <a:rPr lang="uk-UA" dirty="0"/>
              <a:t>не закінчена)</a:t>
            </a:r>
            <a:endParaRPr lang="ru-RU" dirty="0"/>
          </a:p>
        </p:txBody>
      </p:sp>
      <p:pic>
        <p:nvPicPr>
          <p:cNvPr id="3074" name="Picture 2" descr="C:\Users\User\Desktop\375px-Bakunin_Nad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068960"/>
            <a:ext cx="2583184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75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Головний гнобитель людства, створена меншістю </a:t>
            </a:r>
            <a:r>
              <a:rPr lang="uk-UA" dirty="0"/>
              <a:t>для панування над </a:t>
            </a:r>
            <a:r>
              <a:rPr lang="uk-UA" dirty="0" smtClean="0"/>
              <a:t>більшістю</a:t>
            </a:r>
          </a:p>
          <a:p>
            <a:endParaRPr lang="uk-UA" dirty="0"/>
          </a:p>
          <a:p>
            <a:r>
              <a:rPr lang="uk-UA" dirty="0" smtClean="0"/>
              <a:t>Історичне зло</a:t>
            </a:r>
          </a:p>
          <a:p>
            <a:endParaRPr lang="uk-UA" dirty="0"/>
          </a:p>
          <a:p>
            <a:r>
              <a:rPr lang="uk-UA" dirty="0" smtClean="0">
                <a:solidFill>
                  <a:srgbClr val="FF0000"/>
                </a:solidFill>
              </a:rPr>
              <a:t>Влада розбещує!!!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0194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головне завдання соціалістичної революції </a:t>
            </a:r>
            <a:r>
              <a:rPr lang="uk-UA" b="1" u="sng" dirty="0"/>
              <a:t/>
            </a:r>
            <a:br>
              <a:rPr lang="uk-UA" b="1" u="sng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b="1" u="sng" dirty="0"/>
          </a:p>
          <a:p>
            <a:r>
              <a:rPr lang="uk-UA" dirty="0" smtClean="0"/>
              <a:t>руйнування </a:t>
            </a:r>
            <a:r>
              <a:rPr lang="uk-UA" dirty="0"/>
              <a:t>історичних централізованих держав, із заміною їх вільною, що не визнає писаного закону,</a:t>
            </a:r>
            <a:r>
              <a:rPr lang="uk-UA" dirty="0">
                <a:solidFill>
                  <a:srgbClr val="FF0000"/>
                </a:solidFill>
              </a:rPr>
              <a:t> федерацією громад</a:t>
            </a:r>
            <a:r>
              <a:rPr lang="uk-UA" dirty="0"/>
              <a:t>, організованих за комуністичним принципом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530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dirty="0"/>
              <a:t>Знищити владу може лише стихійний </a:t>
            </a:r>
            <a:r>
              <a:rPr lang="uk-UA" sz="3600" dirty="0" smtClean="0"/>
              <a:t>бунт</a:t>
            </a:r>
          </a:p>
          <a:p>
            <a:endParaRPr lang="uk-UA" b="1" u="sng" dirty="0"/>
          </a:p>
          <a:p>
            <a:r>
              <a:rPr lang="uk-UA" b="1" u="sng" dirty="0" smtClean="0"/>
              <a:t>З Росії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6412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Політичний 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solidFill>
                  <a:srgbClr val="FF0000"/>
                </a:solidFill>
              </a:rPr>
              <a:t>вільна федерація землеробських і ремісничо-фабричних асоціацій, громад і артілей, позбавлених централізованої влади й управління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69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Заперечував диктатуру пролетаріату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25601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675314"/>
          </a:xfrm>
        </p:spPr>
        <p:txBody>
          <a:bodyPr>
            <a:normAutofit fontScale="90000"/>
          </a:bodyPr>
          <a:lstStyle/>
          <a:p>
            <a:r>
              <a:rPr lang="uk-UA" b="1" u="sng" dirty="0"/>
              <a:t>Кропоткін Петро</a:t>
            </a:r>
            <a:r>
              <a:rPr lang="uk-UA" dirty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(</a:t>
            </a:r>
            <a:r>
              <a:rPr lang="uk-UA" dirty="0"/>
              <a:t>1842 – 1921</a:t>
            </a:r>
            <a:r>
              <a:rPr lang="uk-UA" dirty="0" smtClean="0"/>
              <a:t>)</a:t>
            </a:r>
            <a:br>
              <a:rPr lang="uk-UA" dirty="0" smtClean="0"/>
            </a:br>
            <a:r>
              <a:rPr lang="uk-UA" dirty="0" err="1" smtClean="0">
                <a:solidFill>
                  <a:srgbClr val="FF0000"/>
                </a:solidFill>
              </a:rPr>
              <a:t>анархо-комунізм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564903"/>
            <a:ext cx="6637352" cy="3528393"/>
          </a:xfrm>
        </p:spPr>
        <p:txBody>
          <a:bodyPr/>
          <a:lstStyle/>
          <a:p>
            <a:r>
              <a:rPr lang="uk-UA" dirty="0"/>
              <a:t>«Держава та її роль в історії» (1896</a:t>
            </a:r>
            <a:r>
              <a:rPr lang="uk-UA" dirty="0" smtClean="0"/>
              <a:t>) </a:t>
            </a:r>
            <a:r>
              <a:rPr lang="uk-UA" dirty="0"/>
              <a:t>«Сучасна наука та анархія» (1901</a:t>
            </a:r>
            <a:r>
              <a:rPr lang="uk-UA" dirty="0" smtClean="0"/>
              <a:t>) </a:t>
            </a:r>
            <a:r>
              <a:rPr lang="uk-UA" dirty="0"/>
              <a:t>«Моральні витоки анархізму</a:t>
            </a:r>
            <a:r>
              <a:rPr lang="uk-UA" dirty="0" smtClean="0"/>
              <a:t>»</a:t>
            </a:r>
          </a:p>
          <a:p>
            <a:r>
              <a:rPr lang="uk-UA" dirty="0" smtClean="0"/>
              <a:t> </a:t>
            </a:r>
            <a:r>
              <a:rPr lang="uk-UA" dirty="0"/>
              <a:t>(1906</a:t>
            </a:r>
            <a:r>
              <a:rPr lang="uk-UA" dirty="0" smtClean="0"/>
              <a:t>) </a:t>
            </a:r>
          </a:p>
          <a:p>
            <a:r>
              <a:rPr lang="uk-UA" dirty="0" smtClean="0"/>
              <a:t>«</a:t>
            </a:r>
            <a:r>
              <a:rPr lang="uk-UA" dirty="0"/>
              <a:t>Етика» (1921)</a:t>
            </a:r>
            <a:endParaRPr lang="ru-RU" dirty="0"/>
          </a:p>
        </p:txBody>
      </p:sp>
      <p:pic>
        <p:nvPicPr>
          <p:cNvPr id="4098" name="Picture 2" descr="C:\Users\User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56992"/>
            <a:ext cx="2207890" cy="2764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54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u="sng" dirty="0"/>
              <a:t>«</a:t>
            </a:r>
            <a:r>
              <a:rPr lang="uk-UA" b="1" u="sng" dirty="0" smtClean="0"/>
              <a:t>закон </a:t>
            </a:r>
            <a:r>
              <a:rPr lang="uk-UA" b="1" u="sng" dirty="0"/>
              <a:t>взаємної допомоги</a:t>
            </a:r>
            <a:r>
              <a:rPr lang="uk-UA" b="1" u="sng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 положення </a:t>
            </a:r>
            <a:r>
              <a:rPr lang="uk-UA" dirty="0"/>
              <a:t>теорії Ч. Дарвіна про боротьбу за існування.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боротьба </a:t>
            </a:r>
            <a:r>
              <a:rPr lang="uk-UA" dirty="0"/>
              <a:t>точиться між біологічними видами, але всередині них є взаємодопомога. </a:t>
            </a:r>
            <a:endParaRPr lang="uk-UA" dirty="0" smtClean="0"/>
          </a:p>
          <a:p>
            <a:r>
              <a:rPr lang="uk-UA" dirty="0" smtClean="0"/>
              <a:t>взаємодопомога </a:t>
            </a:r>
            <a:r>
              <a:rPr lang="uk-UA" dirty="0"/>
              <a:t>є чинником ефективності подальшої еволюції та запорукою етичного прогресу.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98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uk-UA" dirty="0" smtClean="0"/>
              <a:t>Реформаторський підхід до соціалізму Е. Бернштейна.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Політичні </a:t>
            </a:r>
            <a:r>
              <a:rPr lang="uk-UA" dirty="0"/>
              <a:t>погляди </a:t>
            </a:r>
            <a:r>
              <a:rPr lang="uk-UA" dirty="0" err="1"/>
              <a:t>анархо-колективістів</a:t>
            </a:r>
            <a:r>
              <a:rPr lang="uk-UA" dirty="0"/>
              <a:t> і </a:t>
            </a:r>
            <a:r>
              <a:rPr lang="uk-UA" dirty="0" err="1"/>
              <a:t>анархо-комуністів</a:t>
            </a:r>
            <a:r>
              <a:rPr lang="uk-UA" dirty="0"/>
              <a:t> (М. Бакунін, П. Кропоткін).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Політичні погляди В.І. Леніна.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4715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Ставлення до 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4400" dirty="0" smtClean="0"/>
              <a:t>майже єдиний засіб </a:t>
            </a:r>
            <a:r>
              <a:rPr lang="uk-UA" sz="4400" dirty="0"/>
              <a:t>спротиву людей </a:t>
            </a:r>
            <a:r>
              <a:rPr lang="uk-UA" sz="4400" dirty="0" smtClean="0"/>
              <a:t>державі </a:t>
            </a:r>
            <a:endParaRPr lang="ru-RU" sz="4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551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Політична мета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uk-UA" sz="3600" dirty="0">
                <a:solidFill>
                  <a:srgbClr val="FF0000"/>
                </a:solidFill>
              </a:rPr>
              <a:t>анархічний комунізм, за якого суспільство за допомогою соціалістичної революції повністю позбавляється держави та приватної </a:t>
            </a:r>
            <a:r>
              <a:rPr lang="uk-UA" sz="3600" dirty="0" smtClean="0">
                <a:solidFill>
                  <a:srgbClr val="FF0000"/>
                </a:solidFill>
              </a:rPr>
              <a:t>власності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540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Два варіанти розвитку суспільства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1001592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64378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Політичний лад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err="1">
                <a:solidFill>
                  <a:srgbClr val="FF0000"/>
                </a:solidFill>
              </a:rPr>
              <a:t>Анархо-комунізм</a:t>
            </a:r>
            <a:r>
              <a:rPr lang="uk-UA" sz="2800" dirty="0">
                <a:solidFill>
                  <a:srgbClr val="FF0000"/>
                </a:solidFill>
              </a:rPr>
              <a:t> як особливий соціальний устрій потребує вільного союзу самокерованих </a:t>
            </a:r>
            <a:r>
              <a:rPr lang="uk-UA" sz="2800" dirty="0" smtClean="0">
                <a:solidFill>
                  <a:srgbClr val="FF0000"/>
                </a:solidFill>
              </a:rPr>
              <a:t>громад</a:t>
            </a:r>
            <a:endParaRPr lang="uk-UA" sz="2800" dirty="0">
              <a:solidFill>
                <a:srgbClr val="FF0000"/>
              </a:solidFill>
            </a:endParaRPr>
          </a:p>
          <a:p>
            <a:pPr algn="ctr"/>
            <a:r>
              <a:rPr lang="uk-UA" sz="2800" dirty="0" smtClean="0"/>
              <a:t>Спільна власність на засоби виробництва</a:t>
            </a:r>
          </a:p>
          <a:p>
            <a:pPr algn="ctr"/>
            <a:endParaRPr lang="uk-UA" sz="2800" dirty="0"/>
          </a:p>
          <a:p>
            <a:pPr algn="ctr"/>
            <a:r>
              <a:rPr lang="uk-UA" sz="2800" dirty="0" smtClean="0"/>
              <a:t>Праця – обов’язкова для всіх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9548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/>
              <a:t>Заперечив ідею диктатури пролетаріату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2383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мораль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заперечує ефективність норм права та законів і пропонує обмежуватися </a:t>
            </a:r>
            <a:r>
              <a:rPr lang="uk-UA" dirty="0">
                <a:solidFill>
                  <a:srgbClr val="FF0000"/>
                </a:solidFill>
              </a:rPr>
              <a:t>нормами моралі</a:t>
            </a:r>
            <a:r>
              <a:rPr lang="uk-UA" dirty="0"/>
              <a:t>, втіленими в звичаях і </a:t>
            </a:r>
            <a:r>
              <a:rPr lang="uk-UA" dirty="0" smtClean="0"/>
              <a:t>традиціях</a:t>
            </a:r>
          </a:p>
          <a:p>
            <a:endParaRPr lang="uk-UA" dirty="0"/>
          </a:p>
          <a:p>
            <a:r>
              <a:rPr lang="uk-UA" dirty="0">
                <a:solidFill>
                  <a:srgbClr val="FF0000"/>
                </a:solidFill>
              </a:rPr>
              <a:t>Не бачить необхідності й у політиці як окремій сфері соціальної </a:t>
            </a:r>
            <a:r>
              <a:rPr lang="uk-UA" dirty="0" smtClean="0">
                <a:solidFill>
                  <a:srgbClr val="FF0000"/>
                </a:solidFill>
              </a:rPr>
              <a:t>життєдіяльності!!!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781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Відмінне</a:t>
            </a:r>
            <a:r>
              <a:rPr lang="uk-UA" dirty="0" smtClean="0"/>
              <a:t> – погляди на споживання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err="1" smtClean="0"/>
              <a:t>Анархо-колективісти</a:t>
            </a:r>
            <a:endParaRPr lang="uk-UA" dirty="0" smtClean="0"/>
          </a:p>
          <a:p>
            <a:r>
              <a:rPr lang="uk-UA" dirty="0" smtClean="0"/>
              <a:t>М. Бакунін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 err="1" smtClean="0"/>
              <a:t>Анархо-комуністи</a:t>
            </a:r>
            <a:endParaRPr lang="uk-UA" dirty="0" smtClean="0"/>
          </a:p>
          <a:p>
            <a:r>
              <a:rPr lang="uk-UA" dirty="0" smtClean="0"/>
              <a:t>М. Кропоткін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Споживання продуктів залежить від внеску учасника, повинна бути оплата праці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Кожному за результатами праці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uk-UA" dirty="0" smtClean="0"/>
              <a:t>За принципом солідарності – допомогти усім задовольнити потреби кожного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Кожному за потребами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266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Володимир Ленін (1870-1924)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ідеї</a:t>
            </a:r>
            <a:r>
              <a:rPr lang="ru-RU" dirty="0" smtClean="0"/>
              <a:t> </a:t>
            </a:r>
            <a:r>
              <a:rPr lang="ru-RU" dirty="0" err="1"/>
              <a:t>класової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,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та </a:t>
            </a:r>
            <a:r>
              <a:rPr lang="ru-RU" dirty="0" err="1"/>
              <a:t>диктатури</a:t>
            </a:r>
            <a:r>
              <a:rPr lang="ru-RU" dirty="0"/>
              <a:t> </a:t>
            </a:r>
            <a:r>
              <a:rPr lang="ru-RU" dirty="0" err="1" smtClean="0"/>
              <a:t>пролетаріату</a:t>
            </a:r>
            <a:endParaRPr lang="ru-RU" dirty="0" smtClean="0"/>
          </a:p>
          <a:p>
            <a:r>
              <a:rPr lang="ru-RU" dirty="0" smtClean="0"/>
              <a:t>«</a:t>
            </a:r>
            <a:r>
              <a:rPr lang="ru-RU" dirty="0"/>
              <a:t>марксизм-</a:t>
            </a:r>
            <a:r>
              <a:rPr lang="ru-RU" dirty="0" err="1"/>
              <a:t>ленінізм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37626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557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капіталізму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капіталізму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» (1899), «</a:t>
            </a:r>
            <a:r>
              <a:rPr lang="ru-RU" dirty="0" err="1"/>
              <a:t>Імперіалізм</a:t>
            </a:r>
            <a:r>
              <a:rPr lang="ru-RU" dirty="0"/>
              <a:t>, як </a:t>
            </a:r>
            <a:r>
              <a:rPr lang="ru-RU" dirty="0" err="1"/>
              <a:t>вища</a:t>
            </a:r>
            <a:r>
              <a:rPr lang="ru-RU" dirty="0"/>
              <a:t> </a:t>
            </a:r>
            <a:r>
              <a:rPr lang="ru-RU" dirty="0" err="1"/>
              <a:t>стадія</a:t>
            </a:r>
            <a:r>
              <a:rPr lang="ru-RU" dirty="0"/>
              <a:t> </a:t>
            </a:r>
            <a:r>
              <a:rPr lang="ru-RU" dirty="0" err="1"/>
              <a:t>капіталізму</a:t>
            </a:r>
            <a:r>
              <a:rPr lang="ru-RU" dirty="0"/>
              <a:t>» (1916) та </a:t>
            </a:r>
            <a:r>
              <a:rPr lang="ru-RU" dirty="0" err="1"/>
              <a:t>ін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в </a:t>
            </a:r>
            <a:r>
              <a:rPr lang="ru-RU" dirty="0" err="1"/>
              <a:t>промисловості</a:t>
            </a:r>
            <a:r>
              <a:rPr lang="ru-RU" dirty="0"/>
              <a:t> й </a:t>
            </a:r>
            <a:r>
              <a:rPr lang="ru-RU" dirty="0" err="1"/>
              <a:t>сільському</a:t>
            </a:r>
            <a:r>
              <a:rPr lang="ru-RU" dirty="0"/>
              <a:t> </a:t>
            </a:r>
            <a:r>
              <a:rPr lang="ru-RU" dirty="0" err="1"/>
              <a:t>господарстві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останньої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</a:t>
            </a:r>
            <a:r>
              <a:rPr lang="en-GB" dirty="0"/>
              <a:t>XIX </a:t>
            </a:r>
            <a:r>
              <a:rPr lang="ru-RU" dirty="0"/>
              <a:t>ст.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розвивався</a:t>
            </a:r>
            <a:r>
              <a:rPr lang="ru-RU" dirty="0"/>
              <a:t> </a:t>
            </a:r>
            <a:r>
              <a:rPr lang="ru-RU" dirty="0" err="1"/>
              <a:t>капіталізм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спричинило</a:t>
            </a:r>
            <a:r>
              <a:rPr lang="ru-RU" dirty="0"/>
              <a:t> </a:t>
            </a:r>
            <a:r>
              <a:rPr lang="ru-RU" dirty="0" err="1"/>
              <a:t>зростання</a:t>
            </a:r>
            <a:r>
              <a:rPr lang="ru-RU" dirty="0"/>
              <a:t> </a:t>
            </a:r>
            <a:r>
              <a:rPr lang="ru-RU" dirty="0" err="1"/>
              <a:t>чисельності</a:t>
            </a:r>
            <a:r>
              <a:rPr lang="ru-RU" dirty="0"/>
              <a:t> і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масову</a:t>
            </a:r>
            <a:r>
              <a:rPr lang="ru-RU" dirty="0"/>
              <a:t> </a:t>
            </a:r>
            <a:r>
              <a:rPr lang="ru-RU" dirty="0" err="1"/>
              <a:t>пролетари-зацію</a:t>
            </a:r>
            <a:r>
              <a:rPr lang="ru-RU" dirty="0"/>
              <a:t> селянства і таким чином </a:t>
            </a:r>
            <a:r>
              <a:rPr lang="ru-RU" dirty="0" err="1"/>
              <a:t>створювало</a:t>
            </a:r>
            <a:r>
              <a:rPr lang="ru-RU" dirty="0"/>
              <a:t> </a:t>
            </a:r>
            <a:r>
              <a:rPr lang="ru-RU" dirty="0" err="1"/>
              <a:t>передумови</a:t>
            </a:r>
            <a:r>
              <a:rPr lang="ru-RU" dirty="0"/>
              <a:t> для </a:t>
            </a:r>
            <a:r>
              <a:rPr lang="ru-RU" dirty="0" err="1"/>
              <a:t>революції</a:t>
            </a:r>
            <a:r>
              <a:rPr lang="ru-RU" dirty="0"/>
              <a:t>. </a:t>
            </a:r>
          </a:p>
          <a:p>
            <a:endParaRPr lang="ru-RU" dirty="0"/>
          </a:p>
          <a:p>
            <a:r>
              <a:rPr lang="ru-RU" dirty="0" err="1"/>
              <a:t>капіталізм</a:t>
            </a:r>
            <a:r>
              <a:rPr lang="ru-RU" dirty="0"/>
              <a:t> вступив у </a:t>
            </a:r>
            <a:r>
              <a:rPr lang="ru-RU" dirty="0" err="1"/>
              <a:t>вищу</a:t>
            </a:r>
            <a:r>
              <a:rPr lang="ru-RU" dirty="0"/>
              <a:t> й </a:t>
            </a:r>
            <a:r>
              <a:rPr lang="ru-RU" dirty="0" err="1"/>
              <a:t>останню</a:t>
            </a:r>
            <a:r>
              <a:rPr lang="ru-RU" dirty="0"/>
              <a:t> </a:t>
            </a:r>
            <a:r>
              <a:rPr lang="ru-RU" dirty="0" err="1"/>
              <a:t>стадію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переріс</a:t>
            </a:r>
            <a:r>
              <a:rPr lang="ru-RU" dirty="0"/>
              <a:t> у </a:t>
            </a:r>
            <a:r>
              <a:rPr lang="ru-RU" dirty="0" err="1"/>
              <a:t>монополістичний</a:t>
            </a:r>
            <a:r>
              <a:rPr lang="ru-RU" dirty="0"/>
              <a:t> </a:t>
            </a:r>
            <a:r>
              <a:rPr lang="ru-RU" dirty="0" err="1"/>
              <a:t>капіталізм</a:t>
            </a:r>
            <a:r>
              <a:rPr lang="ru-RU" dirty="0"/>
              <a:t> — </a:t>
            </a:r>
            <a:r>
              <a:rPr lang="ru-RU" dirty="0" err="1"/>
              <a:t>імперіалізм</a:t>
            </a:r>
            <a:r>
              <a:rPr lang="ru-RU" dirty="0"/>
              <a:t> –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для </a:t>
            </a:r>
            <a:r>
              <a:rPr lang="ru-RU" dirty="0" err="1"/>
              <a:t>соціалістичної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r>
              <a:rPr lang="ru-RU" dirty="0"/>
              <a:t>закон </a:t>
            </a:r>
            <a:r>
              <a:rPr lang="ru-RU" dirty="0" err="1"/>
              <a:t>нерівномірності</a:t>
            </a:r>
            <a:r>
              <a:rPr lang="ru-RU" dirty="0"/>
              <a:t> </a:t>
            </a:r>
            <a:r>
              <a:rPr lang="ru-RU" dirty="0" err="1"/>
              <a:t>економічного</a:t>
            </a:r>
            <a:r>
              <a:rPr lang="ru-RU" dirty="0"/>
              <a:t> і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капіталізму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імперіалізму</a:t>
            </a:r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/>
              <a:t>перемоги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, </a:t>
            </a: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взятій</a:t>
            </a:r>
            <a:r>
              <a:rPr lang="ru-RU" dirty="0"/>
              <a:t>, </a:t>
            </a:r>
            <a:r>
              <a:rPr lang="ru-RU" dirty="0" err="1"/>
              <a:t>країні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1920" y="4581128"/>
            <a:ext cx="57606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6561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Об'єктивні</a:t>
            </a:r>
            <a:r>
              <a:rPr lang="ru-RU" dirty="0" smtClean="0"/>
              <a:t> </a:t>
            </a:r>
            <a:r>
              <a:rPr lang="ru-RU" dirty="0" err="1" smtClean="0"/>
              <a:t>передумови</a:t>
            </a:r>
            <a:r>
              <a:rPr lang="ru-RU" dirty="0" smtClean="0"/>
              <a:t> </a:t>
            </a:r>
            <a:r>
              <a:rPr lang="ru-RU" dirty="0" err="1"/>
              <a:t>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/>
              <a:t>) </a:t>
            </a:r>
            <a:r>
              <a:rPr lang="ru-RU" dirty="0" err="1"/>
              <a:t>неможливість</a:t>
            </a:r>
            <a:r>
              <a:rPr lang="ru-RU" dirty="0"/>
              <a:t> для </a:t>
            </a:r>
            <a:r>
              <a:rPr lang="ru-RU" dirty="0" err="1"/>
              <a:t>пануючих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 </a:t>
            </a:r>
            <a:r>
              <a:rPr lang="ru-RU" dirty="0" err="1"/>
              <a:t>зберегти</a:t>
            </a:r>
            <a:r>
              <a:rPr lang="ru-RU" dirty="0"/>
              <a:t> в </a:t>
            </a:r>
            <a:r>
              <a:rPr lang="ru-RU" dirty="0" err="1"/>
              <a:t>незмінному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 smtClean="0"/>
              <a:t>панування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загострення</a:t>
            </a:r>
            <a:r>
              <a:rPr lang="ru-RU" dirty="0"/>
              <a:t>,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звичайного</a:t>
            </a:r>
            <a:r>
              <a:rPr lang="ru-RU" dirty="0"/>
              <a:t>, </a:t>
            </a:r>
            <a:r>
              <a:rPr lang="ru-RU" dirty="0" err="1"/>
              <a:t>нужди</a:t>
            </a:r>
            <a:r>
              <a:rPr lang="ru-RU" dirty="0"/>
              <a:t> й </a:t>
            </a:r>
            <a:r>
              <a:rPr lang="ru-RU" dirty="0" err="1"/>
              <a:t>бідувань</a:t>
            </a:r>
            <a:r>
              <a:rPr lang="ru-RU" dirty="0"/>
              <a:t> </a:t>
            </a:r>
            <a:r>
              <a:rPr lang="ru-RU" dirty="0" err="1"/>
              <a:t>пригноблених</a:t>
            </a:r>
            <a:r>
              <a:rPr lang="ru-RU" dirty="0"/>
              <a:t> </a:t>
            </a:r>
            <a:r>
              <a:rPr lang="ru-RU" dirty="0" err="1" smtClean="0"/>
              <a:t>класів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підвищення</a:t>
            </a:r>
            <a:r>
              <a:rPr lang="ru-RU" dirty="0"/>
              <a:t> в силу </a:t>
            </a:r>
            <a:r>
              <a:rPr lang="ru-RU" dirty="0" err="1"/>
              <a:t>зазначених</a:t>
            </a:r>
            <a:r>
              <a:rPr lang="ru-RU" dirty="0"/>
              <a:t> причин </a:t>
            </a:r>
            <a:r>
              <a:rPr lang="ru-RU" dirty="0" err="1"/>
              <a:t>активності</a:t>
            </a:r>
            <a:r>
              <a:rPr lang="ru-RU" dirty="0"/>
              <a:t> </a:t>
            </a:r>
            <a:r>
              <a:rPr lang="ru-RU" dirty="0" err="1"/>
              <a:t>мас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>
                <a:solidFill>
                  <a:srgbClr val="FF0000"/>
                </a:solidFill>
              </a:rPr>
              <a:t>здатність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революційного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класу</a:t>
            </a:r>
            <a:r>
              <a:rPr lang="ru-RU" dirty="0">
                <a:solidFill>
                  <a:srgbClr val="FF0000"/>
                </a:solidFill>
              </a:rPr>
              <a:t> на </a:t>
            </a:r>
            <a:r>
              <a:rPr lang="ru-RU" dirty="0" err="1">
                <a:solidFill>
                  <a:srgbClr val="FF0000"/>
                </a:solidFill>
              </a:rPr>
              <a:t>революційні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масові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дії</a:t>
            </a:r>
            <a:r>
              <a:rPr lang="ru-RU" dirty="0" smtClean="0">
                <a:solidFill>
                  <a:srgbClr val="FF0000"/>
                </a:solidFill>
              </a:rPr>
              <a:t>»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у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революційної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566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Едуард Бернштейн </a:t>
            </a:r>
            <a:br>
              <a:rPr lang="uk-UA" dirty="0" smtClean="0"/>
            </a:br>
            <a:r>
              <a:rPr lang="uk-UA" dirty="0" smtClean="0"/>
              <a:t>(1850-1932)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німецький </a:t>
            </a:r>
            <a:r>
              <a:rPr lang="uk-UA" dirty="0" smtClean="0"/>
              <a:t>економіст</a:t>
            </a:r>
          </a:p>
          <a:p>
            <a:r>
              <a:rPr lang="uk-UA" dirty="0" smtClean="0"/>
              <a:t> </a:t>
            </a:r>
            <a:r>
              <a:rPr lang="uk-UA" dirty="0"/>
              <a:t>публіцист і </a:t>
            </a:r>
            <a:r>
              <a:rPr lang="uk-UA" dirty="0" smtClean="0"/>
              <a:t>політик</a:t>
            </a:r>
          </a:p>
          <a:p>
            <a:r>
              <a:rPr lang="uk-UA" dirty="0" smtClean="0"/>
              <a:t>засновник </a:t>
            </a:r>
          </a:p>
          <a:p>
            <a:pPr marL="0" indent="0">
              <a:buNone/>
            </a:pPr>
            <a:r>
              <a:rPr lang="uk-UA" dirty="0" smtClean="0"/>
              <a:t>реформістського </a:t>
            </a:r>
            <a:r>
              <a:rPr lang="uk-UA" dirty="0"/>
              <a:t>напрямку соціалізму, який став фундаментом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для </a:t>
            </a:r>
            <a:r>
              <a:rPr lang="uk-UA" b="1" dirty="0" err="1" smtClean="0"/>
              <a:t>соціал-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демократичної </a:t>
            </a:r>
            <a:r>
              <a:rPr lang="uk-UA" b="1" dirty="0"/>
              <a:t>ідеології </a:t>
            </a:r>
            <a:endParaRPr lang="uk-UA" b="1" dirty="0" smtClean="0"/>
          </a:p>
          <a:p>
            <a:pPr marL="0" indent="0">
              <a:buNone/>
            </a:pPr>
            <a:r>
              <a:rPr lang="uk-UA" dirty="0" smtClean="0"/>
              <a:t>в </a:t>
            </a:r>
            <a:r>
              <a:rPr lang="uk-UA" dirty="0"/>
              <a:t>її сучасному розумінні</a:t>
            </a:r>
            <a:endParaRPr lang="ru-RU" dirty="0"/>
          </a:p>
        </p:txBody>
      </p:sp>
      <p:pic>
        <p:nvPicPr>
          <p:cNvPr id="2050" name="Picture 2" descr="C:\Users\User\Desktop\Eduard_Bernstein_(portrait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04864"/>
            <a:ext cx="2907804" cy="381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090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партія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«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робити</a:t>
            </a:r>
            <a:r>
              <a:rPr lang="ru-RU" dirty="0"/>
              <a:t>?» (1902), «</a:t>
            </a:r>
            <a:r>
              <a:rPr lang="ru-RU" dirty="0" err="1"/>
              <a:t>Крок</a:t>
            </a:r>
            <a:r>
              <a:rPr lang="ru-RU" dirty="0"/>
              <a:t> вперед, два кроки назад» (1904) та </a:t>
            </a:r>
            <a:r>
              <a:rPr lang="ru-RU" dirty="0" err="1"/>
              <a:t>ін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Партія</a:t>
            </a:r>
            <a:r>
              <a:rPr lang="ru-RU" dirty="0" smtClean="0"/>
              <a:t> 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передовий</a:t>
            </a:r>
            <a:r>
              <a:rPr lang="ru-RU" dirty="0"/>
              <a:t> </a:t>
            </a:r>
            <a:r>
              <a:rPr lang="ru-RU" dirty="0" err="1"/>
              <a:t>загін</a:t>
            </a:r>
            <a:r>
              <a:rPr lang="ru-RU" dirty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, </a:t>
            </a:r>
            <a:r>
              <a:rPr lang="ru-RU" dirty="0" err="1"/>
              <a:t>вища</a:t>
            </a:r>
            <a:r>
              <a:rPr lang="ru-RU" dirty="0"/>
              <a:t> форма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класової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u="sng" dirty="0" smtClean="0">
                <a:solidFill>
                  <a:srgbClr val="FF0000"/>
                </a:solidFill>
              </a:rPr>
              <a:t>мета</a:t>
            </a:r>
            <a:r>
              <a:rPr lang="ru-RU" dirty="0" smtClean="0"/>
              <a:t> - </a:t>
            </a:r>
            <a:r>
              <a:rPr lang="ru-RU" dirty="0" err="1" smtClean="0"/>
              <a:t>підготовка</a:t>
            </a:r>
            <a:r>
              <a:rPr lang="ru-RU" dirty="0" smtClean="0"/>
              <a:t>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до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, </a:t>
            </a:r>
            <a:r>
              <a:rPr lang="ru-RU" dirty="0" err="1"/>
              <a:t>завоювання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 err="1" smtClean="0"/>
              <a:t>озброєна</a:t>
            </a:r>
            <a:r>
              <a:rPr lang="ru-RU" dirty="0" smtClean="0"/>
              <a:t> </a:t>
            </a:r>
            <a:r>
              <a:rPr lang="ru-RU" dirty="0" err="1"/>
              <a:t>революційною</a:t>
            </a:r>
            <a:r>
              <a:rPr lang="ru-RU" dirty="0"/>
              <a:t> </a:t>
            </a:r>
            <a:r>
              <a:rPr lang="ru-RU" dirty="0" err="1"/>
              <a:t>теорією</a:t>
            </a:r>
            <a:r>
              <a:rPr lang="ru-RU" dirty="0"/>
              <a:t>,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ідейну</a:t>
            </a:r>
            <a:r>
              <a:rPr lang="ru-RU" dirty="0"/>
              <a:t> та </a:t>
            </a:r>
            <a:r>
              <a:rPr lang="ru-RU" dirty="0" err="1"/>
              <a:t>організаційну</a:t>
            </a:r>
            <a:r>
              <a:rPr lang="ru-RU" dirty="0"/>
              <a:t> </a:t>
            </a:r>
            <a:r>
              <a:rPr lang="ru-RU" dirty="0" err="1"/>
              <a:t>єдність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smtClean="0"/>
              <a:t>лав</a:t>
            </a:r>
            <a:endParaRPr lang="ru-RU" dirty="0"/>
          </a:p>
          <a:p>
            <a:endParaRPr lang="ru-RU" dirty="0" smtClean="0"/>
          </a:p>
          <a:p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соціал</a:t>
            </a:r>
            <a:r>
              <a:rPr lang="ru-RU" dirty="0" smtClean="0"/>
              <a:t>-демократична </a:t>
            </a:r>
            <a:r>
              <a:rPr lang="ru-RU" dirty="0" err="1" smtClean="0"/>
              <a:t>робітнича</a:t>
            </a:r>
            <a:r>
              <a:rPr lang="ru-RU" dirty="0" smtClean="0"/>
              <a:t> </a:t>
            </a:r>
            <a:r>
              <a:rPr lang="ru-RU" dirty="0" err="1" smtClean="0"/>
              <a:t>партія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більшовиків</a:t>
            </a:r>
            <a:r>
              <a:rPr lang="ru-RU" dirty="0" smtClean="0"/>
              <a:t>)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40413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держава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</a:t>
            </a:r>
            <a:r>
              <a:rPr lang="ru-RU" dirty="0"/>
              <a:t>Держава і </a:t>
            </a:r>
            <a:r>
              <a:rPr lang="ru-RU" dirty="0" err="1"/>
              <a:t>революція</a:t>
            </a:r>
            <a:r>
              <a:rPr lang="ru-RU" dirty="0"/>
              <a:t>. </a:t>
            </a:r>
            <a:r>
              <a:rPr lang="ru-RU" dirty="0" err="1"/>
              <a:t>Вчення</a:t>
            </a:r>
            <a:r>
              <a:rPr lang="ru-RU" dirty="0"/>
              <a:t> марксизму про державу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пролетаріату</a:t>
            </a:r>
            <a:r>
              <a:rPr lang="ru-RU" dirty="0"/>
              <a:t> в </a:t>
            </a:r>
            <a:r>
              <a:rPr lang="ru-RU" dirty="0" err="1"/>
              <a:t>революції</a:t>
            </a:r>
            <a:r>
              <a:rPr lang="ru-RU" dirty="0"/>
              <a:t>» (</a:t>
            </a:r>
            <a:r>
              <a:rPr lang="ru-RU" dirty="0" smtClean="0"/>
              <a:t>1917)</a:t>
            </a:r>
          </a:p>
          <a:p>
            <a:endParaRPr lang="ru-RU" dirty="0" smtClean="0"/>
          </a:p>
          <a:p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/>
              <a:t>є </a:t>
            </a:r>
            <a:r>
              <a:rPr lang="ru-RU" dirty="0" err="1"/>
              <a:t>похідною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(«</a:t>
            </a:r>
            <a:r>
              <a:rPr lang="ru-RU" dirty="0" err="1"/>
              <a:t>концентрований</a:t>
            </a:r>
            <a:r>
              <a:rPr lang="ru-RU" dirty="0"/>
              <a:t> </a:t>
            </a:r>
            <a:r>
              <a:rPr lang="ru-RU" dirty="0" err="1"/>
              <a:t>вираз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»), а держава </a:t>
            </a:r>
            <a:r>
              <a:rPr lang="ru-RU" dirty="0" smtClean="0"/>
              <a:t>– </a:t>
            </a:r>
            <a:r>
              <a:rPr lang="ru-RU" dirty="0" err="1"/>
              <a:t>це</a:t>
            </a:r>
            <a:r>
              <a:rPr lang="ru-RU" dirty="0"/>
              <a:t> «продукт і </a:t>
            </a:r>
            <a:r>
              <a:rPr lang="ru-RU" dirty="0" err="1"/>
              <a:t>вияв</a:t>
            </a:r>
            <a:r>
              <a:rPr lang="ru-RU" dirty="0"/>
              <a:t> </a:t>
            </a:r>
            <a:r>
              <a:rPr lang="ru-RU" dirty="0" err="1"/>
              <a:t>непримиренності</a:t>
            </a:r>
            <a:r>
              <a:rPr lang="ru-RU" dirty="0"/>
              <a:t> </a:t>
            </a:r>
            <a:r>
              <a:rPr lang="ru-RU" dirty="0" err="1"/>
              <a:t>класових</a:t>
            </a:r>
            <a:r>
              <a:rPr lang="ru-RU" dirty="0"/>
              <a:t> </a:t>
            </a:r>
            <a:r>
              <a:rPr lang="ru-RU" dirty="0" err="1"/>
              <a:t>суперечностей</a:t>
            </a:r>
            <a:r>
              <a:rPr lang="ru-RU" dirty="0"/>
              <a:t>», </a:t>
            </a:r>
            <a:r>
              <a:rPr lang="ru-RU" dirty="0" err="1"/>
              <a:t>знаряддя</a:t>
            </a:r>
            <a:r>
              <a:rPr lang="ru-RU" dirty="0"/>
              <a:t> </a:t>
            </a:r>
            <a:r>
              <a:rPr lang="ru-RU" dirty="0" err="1"/>
              <a:t>класового</a:t>
            </a:r>
            <a:r>
              <a:rPr lang="ru-RU" dirty="0"/>
              <a:t> </a:t>
            </a:r>
            <a:r>
              <a:rPr lang="ru-RU" dirty="0" err="1" smtClean="0"/>
              <a:t>панування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4116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Диктатура пролетаріату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влада</a:t>
            </a:r>
            <a:r>
              <a:rPr lang="ru-RU" dirty="0" smtClean="0"/>
              <a:t>, </a:t>
            </a:r>
            <a:r>
              <a:rPr lang="ru-RU" dirty="0"/>
              <a:t>яка </a:t>
            </a:r>
            <a:r>
              <a:rPr lang="ru-RU" dirty="0" err="1"/>
              <a:t>спирається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на </a:t>
            </a:r>
            <a:r>
              <a:rPr lang="ru-RU" dirty="0" err="1"/>
              <a:t>насильство</a:t>
            </a:r>
            <a:r>
              <a:rPr lang="ru-RU" dirty="0"/>
              <a:t> і не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ніякими</a:t>
            </a:r>
            <a:r>
              <a:rPr lang="ru-RU" dirty="0"/>
              <a:t> </a:t>
            </a:r>
            <a:r>
              <a:rPr lang="ru-RU" dirty="0" smtClean="0"/>
              <a:t>законами</a:t>
            </a:r>
            <a:endParaRPr lang="ru-RU" dirty="0"/>
          </a:p>
          <a:p>
            <a:endParaRPr lang="uk-UA" dirty="0" smtClean="0"/>
          </a:p>
          <a:p>
            <a:r>
              <a:rPr lang="ru-RU" dirty="0" err="1"/>
              <a:t>насильство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не </a:t>
            </a:r>
            <a:r>
              <a:rPr lang="ru-RU" dirty="0" err="1"/>
              <a:t>меншість</a:t>
            </a:r>
            <a:r>
              <a:rPr lang="ru-RU" dirty="0"/>
              <a:t> над </a:t>
            </a:r>
            <a:r>
              <a:rPr lang="ru-RU" dirty="0" err="1"/>
              <a:t>більшістю</a:t>
            </a:r>
            <a:r>
              <a:rPr lang="ru-RU" dirty="0"/>
              <a:t> (</a:t>
            </a:r>
            <a:r>
              <a:rPr lang="ru-RU" dirty="0" err="1"/>
              <a:t>буржуазія</a:t>
            </a:r>
            <a:r>
              <a:rPr lang="ru-RU" dirty="0"/>
              <a:t> над трудящими), а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більшість</a:t>
            </a:r>
            <a:r>
              <a:rPr lang="ru-RU" dirty="0"/>
              <a:t> — </a:t>
            </a:r>
            <a:r>
              <a:rPr lang="ru-RU" dirty="0" err="1"/>
              <a:t>робітники</a:t>
            </a:r>
            <a:r>
              <a:rPr lang="ru-RU" dirty="0"/>
              <a:t> і </a:t>
            </a:r>
            <a:r>
              <a:rPr lang="ru-RU" dirty="0" err="1"/>
              <a:t>найбідніші</a:t>
            </a:r>
            <a:r>
              <a:rPr lang="ru-RU" dirty="0"/>
              <a:t> </a:t>
            </a:r>
            <a:r>
              <a:rPr lang="ru-RU" dirty="0" err="1"/>
              <a:t>селяни</a:t>
            </a:r>
            <a:r>
              <a:rPr lang="ru-RU" dirty="0"/>
              <a:t> (союз </a:t>
            </a:r>
            <a:r>
              <a:rPr lang="ru-RU" dirty="0" err="1"/>
              <a:t>робітничого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з селянством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406695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Критика буржуазної демократії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</a:t>
            </a:r>
            <a:r>
              <a:rPr lang="ru-RU" dirty="0" err="1" smtClean="0">
                <a:solidFill>
                  <a:srgbClr val="FF0000"/>
                </a:solidFill>
              </a:rPr>
              <a:t>вузька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урізана</a:t>
            </a:r>
            <a:r>
              <a:rPr lang="ru-RU" dirty="0" smtClean="0">
                <a:solidFill>
                  <a:srgbClr val="FF0000"/>
                </a:solidFill>
              </a:rPr>
              <a:t>, фальшива, </a:t>
            </a:r>
            <a:r>
              <a:rPr lang="ru-RU" dirty="0" err="1" smtClean="0">
                <a:solidFill>
                  <a:srgbClr val="FF0000"/>
                </a:solidFill>
              </a:rPr>
              <a:t>лицемірна</a:t>
            </a:r>
            <a:r>
              <a:rPr lang="ru-RU" dirty="0" smtClean="0">
                <a:solidFill>
                  <a:srgbClr val="FF0000"/>
                </a:solidFill>
              </a:rPr>
              <a:t>, Рай </a:t>
            </a:r>
            <a:r>
              <a:rPr lang="ru-RU" dirty="0">
                <a:solidFill>
                  <a:srgbClr val="FF0000"/>
                </a:solidFill>
              </a:rPr>
              <a:t>для </a:t>
            </a:r>
            <a:r>
              <a:rPr lang="ru-RU" dirty="0" err="1">
                <a:solidFill>
                  <a:srgbClr val="FF0000"/>
                </a:solidFill>
              </a:rPr>
              <a:t>багатих</a:t>
            </a:r>
            <a:r>
              <a:rPr lang="ru-RU" dirty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пастка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і </a:t>
            </a:r>
            <a:r>
              <a:rPr lang="ru-RU" dirty="0" smtClean="0">
                <a:solidFill>
                  <a:srgbClr val="FF0000"/>
                </a:solidFill>
              </a:rPr>
              <a:t>обман </a:t>
            </a:r>
            <a:r>
              <a:rPr lang="ru-RU" dirty="0">
                <a:solidFill>
                  <a:srgbClr val="FF0000"/>
                </a:solidFill>
              </a:rPr>
              <a:t>для </a:t>
            </a:r>
            <a:r>
              <a:rPr lang="ru-RU" dirty="0" err="1">
                <a:solidFill>
                  <a:srgbClr val="FF0000"/>
                </a:solidFill>
              </a:rPr>
              <a:t>експлуатованих</a:t>
            </a:r>
            <a:r>
              <a:rPr lang="ru-RU" dirty="0">
                <a:solidFill>
                  <a:srgbClr val="FF0000"/>
                </a:solidFill>
              </a:rPr>
              <a:t>, для </a:t>
            </a:r>
            <a:r>
              <a:rPr lang="ru-RU" dirty="0" err="1">
                <a:solidFill>
                  <a:srgbClr val="FF0000"/>
                </a:solidFill>
              </a:rPr>
              <a:t>бідних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</a:p>
          <a:p>
            <a:endParaRPr lang="ru-RU" dirty="0"/>
          </a:p>
          <a:p>
            <a:r>
              <a:rPr lang="ru-RU" dirty="0" err="1" smtClean="0"/>
              <a:t>скептичне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/>
              <a:t>так </a:t>
            </a:r>
            <a:r>
              <a:rPr lang="ru-RU" dirty="0" err="1"/>
              <a:t>званих</a:t>
            </a:r>
            <a:r>
              <a:rPr lang="ru-RU" dirty="0"/>
              <a:t> буржуазно-</a:t>
            </a:r>
            <a:r>
              <a:rPr lang="ru-RU" dirty="0" err="1"/>
              <a:t>демократичних</a:t>
            </a:r>
            <a:r>
              <a:rPr lang="ru-RU" dirty="0"/>
              <a:t> прав і </a:t>
            </a:r>
            <a:r>
              <a:rPr lang="ru-RU" dirty="0" smtClean="0"/>
              <a:t>свобод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69284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Республіка</a:t>
            </a:r>
            <a:r>
              <a:rPr lang="ru-RU" dirty="0"/>
              <a:t> Рад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поєднує</a:t>
            </a:r>
            <a:r>
              <a:rPr lang="ru-RU" dirty="0" smtClean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і </a:t>
            </a:r>
            <a:r>
              <a:rPr lang="ru-RU" dirty="0" err="1"/>
              <a:t>громадської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 err="1"/>
              <a:t>представницької</a:t>
            </a:r>
            <a:r>
              <a:rPr lang="ru-RU" dirty="0"/>
              <a:t> і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демократії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Радах </a:t>
            </a:r>
            <a:r>
              <a:rPr lang="ru-RU" dirty="0" err="1"/>
              <a:t>поєднуються</a:t>
            </a:r>
            <a:r>
              <a:rPr lang="ru-RU" dirty="0"/>
              <a:t> </a:t>
            </a:r>
            <a:r>
              <a:rPr lang="ru-RU" dirty="0" err="1"/>
              <a:t>законодавча</a:t>
            </a:r>
            <a:r>
              <a:rPr lang="ru-RU" dirty="0"/>
              <a:t> й </a:t>
            </a:r>
            <a:r>
              <a:rPr lang="ru-RU" dirty="0" err="1"/>
              <a:t>виконавча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— вони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приймають</a:t>
            </a:r>
            <a:r>
              <a:rPr lang="ru-RU" dirty="0"/>
              <a:t> і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контролюють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err="1" smtClean="0"/>
              <a:t>Заперечував</a:t>
            </a:r>
            <a:r>
              <a:rPr lang="ru-RU" b="1" dirty="0" smtClean="0"/>
              <a:t> принцип </a:t>
            </a:r>
            <a:r>
              <a:rPr lang="ru-RU" b="1" dirty="0" err="1"/>
              <a:t>поділу</a:t>
            </a:r>
            <a:r>
              <a:rPr lang="ru-RU" b="1" dirty="0"/>
              <a:t> </a:t>
            </a:r>
            <a:r>
              <a:rPr lang="ru-RU" b="1" dirty="0" err="1"/>
              <a:t>державної</a:t>
            </a:r>
            <a:r>
              <a:rPr lang="ru-RU" b="1" dirty="0"/>
              <a:t> </a:t>
            </a:r>
            <a:r>
              <a:rPr lang="ru-RU" b="1" dirty="0" err="1"/>
              <a:t>влади</a:t>
            </a:r>
            <a:r>
              <a:rPr lang="ru-RU" b="1" dirty="0"/>
              <a:t>.</a:t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Керівна</a:t>
            </a:r>
            <a:r>
              <a:rPr lang="ru-RU" dirty="0" smtClean="0"/>
              <a:t> </a:t>
            </a:r>
            <a:r>
              <a:rPr lang="ru-RU" dirty="0" err="1" smtClean="0"/>
              <a:t>політична</a:t>
            </a:r>
            <a:r>
              <a:rPr lang="ru-RU" dirty="0" smtClean="0"/>
              <a:t> сила в Радах - </a:t>
            </a:r>
            <a:r>
              <a:rPr lang="ru-RU" dirty="0" err="1" smtClean="0"/>
              <a:t>комуністична</a:t>
            </a:r>
            <a:r>
              <a:rPr lang="ru-RU" dirty="0" smtClean="0"/>
              <a:t> </a:t>
            </a:r>
            <a:r>
              <a:rPr lang="ru-RU" dirty="0" err="1"/>
              <a:t>партія</a:t>
            </a:r>
            <a:r>
              <a:rPr lang="ru-RU" dirty="0"/>
              <a:t> на </a:t>
            </a:r>
            <a:r>
              <a:rPr lang="ru-RU" dirty="0" err="1"/>
              <a:t>чолі</a:t>
            </a:r>
            <a:r>
              <a:rPr lang="ru-RU" dirty="0"/>
              <a:t> з </a:t>
            </a:r>
            <a:r>
              <a:rPr lang="ru-RU" dirty="0" err="1"/>
              <a:t>Центральним</a:t>
            </a:r>
            <a:r>
              <a:rPr lang="ru-RU" dirty="0"/>
              <a:t> </a:t>
            </a:r>
            <a:r>
              <a:rPr lang="ru-RU" dirty="0" err="1" smtClean="0"/>
              <a:t>Комітетом</a:t>
            </a:r>
            <a:endParaRPr lang="ru-RU" dirty="0" smtClean="0"/>
          </a:p>
          <a:p>
            <a:r>
              <a:rPr lang="ru-RU" dirty="0" err="1" smtClean="0"/>
              <a:t>підміна</a:t>
            </a:r>
            <a:r>
              <a:rPr lang="ru-RU" dirty="0" smtClean="0"/>
              <a:t> </a:t>
            </a:r>
            <a:r>
              <a:rPr lang="ru-RU" dirty="0" err="1"/>
              <a:t>диктатури</a:t>
            </a:r>
            <a:r>
              <a:rPr lang="ru-RU" dirty="0"/>
              <a:t> </a:t>
            </a:r>
            <a:r>
              <a:rPr lang="ru-RU" dirty="0" err="1"/>
              <a:t>пролетаріату</a:t>
            </a:r>
            <a:r>
              <a:rPr lang="ru-RU" dirty="0"/>
              <a:t> (</a:t>
            </a:r>
            <a:r>
              <a:rPr lang="ru-RU" dirty="0" err="1"/>
              <a:t>влади</a:t>
            </a:r>
            <a:r>
              <a:rPr lang="ru-RU" dirty="0"/>
              <a:t>, яка </a:t>
            </a:r>
            <a:r>
              <a:rPr lang="ru-RU" dirty="0" err="1"/>
              <a:t>спирається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на </a:t>
            </a:r>
            <a:r>
              <a:rPr lang="ru-RU" dirty="0" err="1"/>
              <a:t>насильство</a:t>
            </a:r>
            <a:r>
              <a:rPr lang="ru-RU" dirty="0"/>
              <a:t> й не </a:t>
            </a:r>
            <a:r>
              <a:rPr lang="ru-RU" dirty="0" err="1"/>
              <a:t>пов'язана</a:t>
            </a:r>
            <a:r>
              <a:rPr lang="ru-RU" dirty="0"/>
              <a:t> </a:t>
            </a:r>
            <a:r>
              <a:rPr lang="ru-RU" dirty="0" err="1"/>
              <a:t>ніякими</a:t>
            </a:r>
            <a:r>
              <a:rPr lang="ru-RU" dirty="0"/>
              <a:t> законами) диктатурою </a:t>
            </a:r>
            <a:r>
              <a:rPr lang="ru-RU" dirty="0" err="1" smtClean="0"/>
              <a:t>партії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127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«Проблеми соціалізму і завдання соціал-демократії» (1901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r>
              <a:rPr lang="uk-UA" dirty="0"/>
              <a:t>«Нариси із історії і теорії соціалізму» (1902</a:t>
            </a:r>
            <a:r>
              <a:rPr lang="uk-UA" dirty="0" smtClean="0"/>
              <a:t>)</a:t>
            </a:r>
          </a:p>
          <a:p>
            <a:r>
              <a:rPr lang="uk-UA" dirty="0" smtClean="0"/>
              <a:t> </a:t>
            </a:r>
            <a:r>
              <a:rPr lang="uk-UA" dirty="0"/>
              <a:t>«Економічне вчення Карла Маркса» (1905</a:t>
            </a:r>
            <a:r>
              <a:rPr lang="uk-UA" dirty="0" smtClean="0"/>
              <a:t>)</a:t>
            </a:r>
          </a:p>
          <a:p>
            <a:r>
              <a:rPr lang="uk-UA" dirty="0" smtClean="0"/>
              <a:t>«</a:t>
            </a:r>
            <a:r>
              <a:rPr lang="uk-UA" dirty="0"/>
              <a:t>Чи можливий науковий соціалізм?» (1906)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01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Критика економічної теорії марксизму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державне втручання в економіку дозволяє не допустити повного економічного </a:t>
            </a:r>
            <a:r>
              <a:rPr lang="uk-UA" dirty="0" smtClean="0"/>
              <a:t>краху</a:t>
            </a:r>
          </a:p>
          <a:p>
            <a:endParaRPr lang="uk-UA" dirty="0"/>
          </a:p>
          <a:p>
            <a:r>
              <a:rPr lang="uk-UA" dirty="0"/>
              <a:t>Можливість переходу до соціалізму </a:t>
            </a:r>
            <a:r>
              <a:rPr lang="uk-UA" dirty="0" smtClean="0"/>
              <a:t>через </a:t>
            </a:r>
            <a:r>
              <a:rPr lang="uk-UA" dirty="0">
                <a:solidFill>
                  <a:srgbClr val="FF0000"/>
                </a:solidFill>
              </a:rPr>
              <a:t>кооперацію</a:t>
            </a:r>
            <a:r>
              <a:rPr lang="uk-UA" dirty="0"/>
              <a:t>, вважаючи, що приватна власність, завдяки контролю профспілок, сама отримає кооперативний характер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Шляхи переходу до нового ладу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/>
              <a:t>перехід до </a:t>
            </a:r>
            <a:r>
              <a:rPr lang="uk-UA" sz="3600" dirty="0" smtClean="0"/>
              <a:t>соціалізму винятково </a:t>
            </a:r>
            <a:r>
              <a:rPr lang="uk-UA" sz="3600" dirty="0"/>
              <a:t>через демократію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81145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Ставлення до революції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800" dirty="0"/>
              <a:t>Негативне ставлення до революції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64133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u="sng" dirty="0"/>
              <a:t>Соціалізм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rgbClr val="FF0000"/>
                </a:solidFill>
              </a:rPr>
              <a:t>правовий </a:t>
            </a:r>
            <a:r>
              <a:rPr lang="uk-UA" sz="3600" dirty="0">
                <a:solidFill>
                  <a:srgbClr val="FF0000"/>
                </a:solidFill>
              </a:rPr>
              <a:t>й матеріально </a:t>
            </a:r>
            <a:r>
              <a:rPr lang="uk-UA" sz="3600" dirty="0" smtClean="0">
                <a:solidFill>
                  <a:srgbClr val="FF0000"/>
                </a:solidFill>
              </a:rPr>
              <a:t>забезпечений </a:t>
            </a:r>
            <a:r>
              <a:rPr lang="uk-UA" sz="3600" dirty="0">
                <a:solidFill>
                  <a:srgbClr val="FF0000"/>
                </a:solidFill>
              </a:rPr>
              <a:t>суспільним </a:t>
            </a:r>
            <a:r>
              <a:rPr lang="uk-UA" sz="3600" dirty="0" smtClean="0">
                <a:solidFill>
                  <a:srgbClr val="FF0000"/>
                </a:solidFill>
              </a:rPr>
              <a:t>лад, </a:t>
            </a:r>
            <a:r>
              <a:rPr lang="uk-UA" sz="3600" dirty="0">
                <a:solidFill>
                  <a:srgbClr val="FF0000"/>
                </a:solidFill>
              </a:rPr>
              <a:t>що досягається шляхом демократизації, а не політичним переворотом й експропріацією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44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Значення ідей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Основа для діяльності соціал-демократичних лівоцентристських партій</a:t>
            </a:r>
          </a:p>
          <a:p>
            <a:r>
              <a:rPr lang="uk-UA" dirty="0" smtClean="0"/>
              <a:t>Лейбористська партія </a:t>
            </a:r>
            <a:r>
              <a:rPr lang="uk-UA" dirty="0"/>
              <a:t>у Великій </a:t>
            </a:r>
            <a:r>
              <a:rPr lang="uk-UA" dirty="0" smtClean="0"/>
              <a:t>Британії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 descr="C:\Users\User\Desktop\1920px-Лейбористська_партія_(Велика_Британія)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5760640" cy="263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784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674</TotalTime>
  <Words>827</Words>
  <Application>Microsoft Office PowerPoint</Application>
  <PresentationFormat>Экран (4:3)</PresentationFormat>
  <Paragraphs>136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Кнопка</vt:lpstr>
      <vt:lpstr>Політичні ідеї представників соціалістичної ідеології</vt:lpstr>
      <vt:lpstr>план</vt:lpstr>
      <vt:lpstr>Едуард Бернштейн  (1850-1932)</vt:lpstr>
      <vt:lpstr>праці</vt:lpstr>
      <vt:lpstr>Критика економічної теорії марксизму</vt:lpstr>
      <vt:lpstr>Шляхи переходу до нового ладу</vt:lpstr>
      <vt:lpstr>Ставлення до революції</vt:lpstr>
      <vt:lpstr>Соціалізм</vt:lpstr>
      <vt:lpstr>Значення ідей</vt:lpstr>
      <vt:lpstr>анархізм</vt:lpstr>
      <vt:lpstr>Анархізм+марксизм</vt:lpstr>
      <vt:lpstr>Бакунін Михайло  (1814 – 1876) анархо-колективізм</vt:lpstr>
      <vt:lpstr>держава</vt:lpstr>
      <vt:lpstr>головне завдання соціалістичної революції  </vt:lpstr>
      <vt:lpstr>Ставлення до революції</vt:lpstr>
      <vt:lpstr>Політичний лад</vt:lpstr>
      <vt:lpstr>Презентация PowerPoint</vt:lpstr>
      <vt:lpstr>Кропоткін Петро  (1842 – 1921) анархо-комунізм</vt:lpstr>
      <vt:lpstr>«закон взаємної допомоги»</vt:lpstr>
      <vt:lpstr>Ставлення до революції</vt:lpstr>
      <vt:lpstr>Політична мета</vt:lpstr>
      <vt:lpstr>Два варіанти розвитку суспільства</vt:lpstr>
      <vt:lpstr>Політичний лад</vt:lpstr>
      <vt:lpstr>Презентация PowerPoint</vt:lpstr>
      <vt:lpstr>мораль</vt:lpstr>
      <vt:lpstr>Відмінне – погляди на споживання</vt:lpstr>
      <vt:lpstr>Володимир Ленін (1870-1924)</vt:lpstr>
      <vt:lpstr>Аналіз капіталізму</vt:lpstr>
      <vt:lpstr>Об'єктивні передумови революції</vt:lpstr>
      <vt:lpstr>партія</vt:lpstr>
      <vt:lpstr>держава</vt:lpstr>
      <vt:lpstr>Диктатура пролетаріату</vt:lpstr>
      <vt:lpstr>Критика буржуазної демократії</vt:lpstr>
      <vt:lpstr>Республіка Рад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Політичні ідеї представників соціалістичної ідеології</dc:title>
  <dc:creator>User</dc:creator>
  <cp:lastModifiedBy>User</cp:lastModifiedBy>
  <cp:revision>13</cp:revision>
  <dcterms:created xsi:type="dcterms:W3CDTF">2021-04-26T20:29:06Z</dcterms:created>
  <dcterms:modified xsi:type="dcterms:W3CDTF">2021-04-27T07:56:57Z</dcterms:modified>
</cp:coreProperties>
</file>