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14" autoAdjust="0"/>
  </p:normalViewPr>
  <p:slideViewPr>
    <p:cSldViewPr>
      <p:cViewPr>
        <p:scale>
          <a:sx n="89" d="100"/>
          <a:sy n="89" d="100"/>
        </p:scale>
        <p:origin x="-1258" y="-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904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4393CC-2E56-49EC-B38B-64FB800FB095}" type="datetimeFigureOut">
              <a:rPr lang="ru-RU" smtClean="0"/>
              <a:t>04.11.2024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E70EC7-F93E-4AA5-BAB1-31F862F99D3C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9757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E70EC7-F93E-4AA5-BAB1-31F862F99D3C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8429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17AE5-7702-4643-B22C-DC441E0E9E6F}" type="datetimeFigureOut">
              <a:rPr lang="ru-RU" smtClean="0"/>
              <a:t>04.11.2024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FCD18-43FA-4867-9C2F-4A333F888150}" type="slidenum">
              <a:rPr lang="ru-RU" smtClean="0"/>
              <a:t>‹№›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17AE5-7702-4643-B22C-DC441E0E9E6F}" type="datetimeFigureOut">
              <a:rPr lang="ru-RU" smtClean="0"/>
              <a:t>04.11.2024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FCD18-43FA-4867-9C2F-4A333F88815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17AE5-7702-4643-B22C-DC441E0E9E6F}" type="datetimeFigureOut">
              <a:rPr lang="ru-RU" smtClean="0"/>
              <a:t>04.11.2024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FCD18-43FA-4867-9C2F-4A333F88815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17AE5-7702-4643-B22C-DC441E0E9E6F}" type="datetimeFigureOut">
              <a:rPr lang="ru-RU" smtClean="0"/>
              <a:t>04.11.2024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FCD18-43FA-4867-9C2F-4A333F88815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17AE5-7702-4643-B22C-DC441E0E9E6F}" type="datetimeFigureOut">
              <a:rPr lang="ru-RU" smtClean="0"/>
              <a:t>04.11.2024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FCD18-43FA-4867-9C2F-4A333F888150}" type="slidenum">
              <a:rPr lang="ru-RU" smtClean="0"/>
              <a:t>‹№›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17AE5-7702-4643-B22C-DC441E0E9E6F}" type="datetimeFigureOut">
              <a:rPr lang="ru-RU" smtClean="0"/>
              <a:t>04.11.2024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FCD18-43FA-4867-9C2F-4A333F88815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17AE5-7702-4643-B22C-DC441E0E9E6F}" type="datetimeFigureOut">
              <a:rPr lang="ru-RU" smtClean="0"/>
              <a:t>04.11.2024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FCD18-43FA-4867-9C2F-4A333F88815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17AE5-7702-4643-B22C-DC441E0E9E6F}" type="datetimeFigureOut">
              <a:rPr lang="ru-RU" smtClean="0"/>
              <a:t>04.11.2024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FCD18-43FA-4867-9C2F-4A333F88815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17AE5-7702-4643-B22C-DC441E0E9E6F}" type="datetimeFigureOut">
              <a:rPr lang="ru-RU" smtClean="0"/>
              <a:t>04.11.2024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FCD18-43FA-4867-9C2F-4A333F88815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17AE5-7702-4643-B22C-DC441E0E9E6F}" type="datetimeFigureOut">
              <a:rPr lang="ru-RU" smtClean="0"/>
              <a:t>04.11.2024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FCD18-43FA-4867-9C2F-4A333F88815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17AE5-7702-4643-B22C-DC441E0E9E6F}" type="datetimeFigureOut">
              <a:rPr lang="ru-RU" smtClean="0"/>
              <a:t>04.11.2024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B9FCD18-43FA-4867-9C2F-4A333F888150}" type="slidenum">
              <a:rPr lang="ru-RU" smtClean="0"/>
              <a:t>‹№›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7C17AE5-7702-4643-B22C-DC441E0E9E6F}" type="datetimeFigureOut">
              <a:rPr lang="ru-RU" smtClean="0"/>
              <a:t>04.11.2024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B9FCD18-43FA-4867-9C2F-4A333F888150}" type="slidenum">
              <a:rPr lang="ru-RU" smtClean="0"/>
              <a:t>‹№›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7851648" cy="2232248"/>
          </a:xfrm>
        </p:spPr>
        <p:txBody>
          <a:bodyPr>
            <a:normAutofit fontScale="90000"/>
          </a:bodyPr>
          <a:lstStyle/>
          <a:p>
            <a:pPr algn="ctr">
              <a:spcAft>
                <a:spcPts val="0"/>
              </a:spcAft>
            </a:pPr>
            <a:r>
              <a:rPr lang="uk-UA" sz="4900" i="1" dirty="0" smtClean="0">
                <a:solidFill>
                  <a:schemeClr val="tx1">
                    <a:lumMod val="95000"/>
                  </a:schemeClr>
                </a:solidFill>
                <a:effectLst/>
                <a:latin typeface="Times New Roman"/>
                <a:ea typeface="MS Mincho"/>
              </a:rPr>
              <a:t/>
            </a:r>
            <a:br>
              <a:rPr lang="uk-UA" sz="4900" i="1" dirty="0" smtClean="0">
                <a:solidFill>
                  <a:schemeClr val="tx1">
                    <a:lumMod val="95000"/>
                  </a:schemeClr>
                </a:solidFill>
                <a:effectLst/>
                <a:latin typeface="Times New Roman"/>
                <a:ea typeface="MS Mincho"/>
              </a:rPr>
            </a:br>
            <a:r>
              <a:rPr lang="uk-UA" sz="4900" i="1" dirty="0">
                <a:solidFill>
                  <a:schemeClr val="tx1">
                    <a:lumMod val="95000"/>
                  </a:schemeClr>
                </a:solidFill>
                <a:effectLst/>
                <a:latin typeface="Times New Roman"/>
                <a:ea typeface="MS Mincho"/>
              </a:rPr>
              <a:t/>
            </a:r>
            <a:br>
              <a:rPr lang="uk-UA" sz="4900" i="1" dirty="0">
                <a:solidFill>
                  <a:schemeClr val="tx1">
                    <a:lumMod val="95000"/>
                  </a:schemeClr>
                </a:solidFill>
                <a:effectLst/>
                <a:latin typeface="Times New Roman"/>
                <a:ea typeface="MS Mincho"/>
              </a:rPr>
            </a:br>
            <a:r>
              <a:rPr lang="uk-UA" sz="4900" i="1" dirty="0" smtClean="0">
                <a:solidFill>
                  <a:schemeClr val="tx1">
                    <a:lumMod val="95000"/>
                  </a:schemeClr>
                </a:solidFill>
                <a:effectLst/>
                <a:latin typeface="Times New Roman"/>
                <a:ea typeface="MS Mincho"/>
              </a:rPr>
              <a:t/>
            </a:r>
            <a:br>
              <a:rPr lang="uk-UA" sz="4900" i="1" dirty="0" smtClean="0">
                <a:solidFill>
                  <a:schemeClr val="tx1">
                    <a:lumMod val="95000"/>
                  </a:schemeClr>
                </a:solidFill>
                <a:effectLst/>
                <a:latin typeface="Times New Roman"/>
                <a:ea typeface="MS Mincho"/>
              </a:rPr>
            </a:br>
            <a:r>
              <a:rPr lang="ru-RU" sz="44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MS Mincho"/>
              </a:rPr>
              <a:t>Культурні</a:t>
            </a:r>
            <a:r>
              <a:rPr lang="ru-RU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MS Mincho"/>
              </a:rPr>
              <a:t> </a:t>
            </a:r>
            <a:r>
              <a:rPr lang="ru-RU" sz="44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MS Mincho"/>
              </a:rPr>
              <a:t>надбання</a:t>
            </a:r>
            <a:r>
              <a:rPr lang="ru-RU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MS Mincho"/>
              </a:rPr>
              <a:t> України в </a:t>
            </a:r>
            <a:r>
              <a:rPr lang="ru-RU" sz="44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MS Mincho"/>
              </a:rPr>
              <a:t>контексті</a:t>
            </a:r>
            <a:r>
              <a:rPr lang="ru-RU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MS Mincho"/>
              </a:rPr>
              <a:t> </a:t>
            </a:r>
            <a:r>
              <a:rPr lang="ru-RU" sz="44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MS Mincho"/>
              </a:rPr>
              <a:t>європейської</a:t>
            </a:r>
            <a:r>
              <a:rPr lang="ru-RU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MS Mincho"/>
              </a:rPr>
              <a:t> </a:t>
            </a:r>
            <a:r>
              <a:rPr lang="ru-RU" sz="44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MS Mincho"/>
              </a:rPr>
              <a:t>культури</a:t>
            </a:r>
            <a:r>
              <a:rPr lang="ru-RU" sz="5400" dirty="0">
                <a:effectLst/>
                <a:latin typeface="Times New Roman"/>
                <a:ea typeface="MS Mincho"/>
              </a:rPr>
              <a:t/>
            </a:r>
            <a:br>
              <a:rPr lang="ru-RU" sz="5400" dirty="0">
                <a:effectLst/>
                <a:latin typeface="Times New Roman"/>
                <a:ea typeface="MS Mincho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2420888"/>
            <a:ext cx="7854696" cy="1512168"/>
          </a:xfrm>
        </p:spPr>
        <p:txBody>
          <a:bodyPr>
            <a:normAutofit/>
          </a:bodyPr>
          <a:lstStyle/>
          <a:p>
            <a:pPr algn="ctr"/>
            <a:r>
              <a:rPr lang="uk-UA" sz="3200" b="1" i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MS Mincho"/>
              </a:rPr>
              <a:t>Кафедра українознавства</a:t>
            </a:r>
            <a:endParaRPr lang="ru-RU" sz="3200" b="1" i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3284984"/>
            <a:ext cx="2176264" cy="32384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3700" y="3284983"/>
            <a:ext cx="2369096" cy="32384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3" y="3246424"/>
            <a:ext cx="2304256" cy="32222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97171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296144"/>
          </a:xfrm>
        </p:spPr>
        <p:txBody>
          <a:bodyPr>
            <a:normAutofit/>
          </a:bodyPr>
          <a:lstStyle/>
          <a:p>
            <a:pPr algn="ctr"/>
            <a:r>
              <a:rPr lang="uk-UA" sz="3200" b="1" i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MS Mincho"/>
                <a:cs typeface="+mn-cs"/>
              </a:rPr>
              <a:t>Курс </a:t>
            </a:r>
            <a:r>
              <a:rPr lang="uk-UA" sz="3200" b="1" i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MS Mincho"/>
                <a:cs typeface="+mn-cs"/>
              </a:rPr>
              <a:t>«</a:t>
            </a:r>
            <a:r>
              <a:rPr lang="ru-RU" sz="3200" b="1" i="1" dirty="0" err="1">
                <a:solidFill>
                  <a:schemeClr val="accent2">
                    <a:lumMod val="50000"/>
                  </a:schemeClr>
                </a:solidFill>
                <a:latin typeface="Times New Roman"/>
                <a:ea typeface="MS Mincho"/>
                <a:cs typeface="+mn-cs"/>
              </a:rPr>
              <a:t>Культурні</a:t>
            </a:r>
            <a:r>
              <a:rPr lang="ru-RU" sz="3200" b="1" i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MS Mincho"/>
                <a:cs typeface="+mn-cs"/>
              </a:rPr>
              <a:t> </a:t>
            </a:r>
            <a:r>
              <a:rPr lang="ru-RU" sz="3200" b="1" i="1" dirty="0" err="1">
                <a:solidFill>
                  <a:schemeClr val="accent2">
                    <a:lumMod val="50000"/>
                  </a:schemeClr>
                </a:solidFill>
                <a:latin typeface="Times New Roman"/>
                <a:ea typeface="MS Mincho"/>
                <a:cs typeface="+mn-cs"/>
              </a:rPr>
              <a:t>надбання</a:t>
            </a:r>
            <a:r>
              <a:rPr lang="ru-RU" sz="3200" b="1" i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MS Mincho"/>
                <a:cs typeface="+mn-cs"/>
              </a:rPr>
              <a:t> України в </a:t>
            </a:r>
            <a:r>
              <a:rPr lang="ru-RU" sz="3200" b="1" i="1" dirty="0" err="1">
                <a:solidFill>
                  <a:schemeClr val="accent2">
                    <a:lumMod val="50000"/>
                  </a:schemeClr>
                </a:solidFill>
                <a:latin typeface="Times New Roman"/>
                <a:ea typeface="MS Mincho"/>
                <a:cs typeface="+mn-cs"/>
              </a:rPr>
              <a:t>контексті</a:t>
            </a:r>
            <a:r>
              <a:rPr lang="ru-RU" sz="3200" b="1" i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MS Mincho"/>
                <a:cs typeface="+mn-cs"/>
              </a:rPr>
              <a:t> </a:t>
            </a:r>
            <a:r>
              <a:rPr lang="ru-RU" sz="3200" b="1" i="1" dirty="0" err="1">
                <a:solidFill>
                  <a:schemeClr val="accent2">
                    <a:lumMod val="50000"/>
                  </a:schemeClr>
                </a:solidFill>
                <a:latin typeface="Times New Roman"/>
                <a:ea typeface="MS Mincho"/>
                <a:cs typeface="+mn-cs"/>
              </a:rPr>
              <a:t>європейської</a:t>
            </a:r>
            <a:r>
              <a:rPr lang="ru-RU" sz="3200" b="1" i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MS Mincho"/>
                <a:cs typeface="+mn-cs"/>
              </a:rPr>
              <a:t> </a:t>
            </a:r>
            <a:r>
              <a:rPr lang="ru-RU" sz="3200" b="1" i="1" dirty="0" err="1">
                <a:solidFill>
                  <a:schemeClr val="accent2">
                    <a:lumMod val="50000"/>
                  </a:schemeClr>
                </a:solidFill>
                <a:latin typeface="Times New Roman"/>
                <a:ea typeface="MS Mincho"/>
                <a:cs typeface="+mn-cs"/>
              </a:rPr>
              <a:t>культури</a:t>
            </a:r>
            <a:r>
              <a:rPr lang="uk-UA" sz="3200" b="1" i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MS Mincho"/>
                <a:cs typeface="+mn-cs"/>
              </a:rPr>
              <a:t>»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844824"/>
            <a:ext cx="8064896" cy="4608512"/>
          </a:xfrm>
        </p:spPr>
        <p:txBody>
          <a:bodyPr>
            <a:normAutofit fontScale="92500" lnSpcReduction="10000"/>
          </a:bodyPr>
          <a:lstStyle/>
          <a:p>
            <a:pPr algn="just">
              <a:spcAft>
                <a:spcPts val="600"/>
              </a:spcAft>
            </a:pPr>
            <a:r>
              <a:rPr lang="uk-UA" dirty="0" smtClean="0">
                <a:latin typeface="Times New Roman"/>
                <a:ea typeface="MS Mincho"/>
              </a:rPr>
              <a:t>покликаний </a:t>
            </a:r>
            <a:r>
              <a:rPr lang="uk-UA" dirty="0">
                <a:latin typeface="Times New Roman"/>
                <a:ea typeface="MS Mincho"/>
              </a:rPr>
              <a:t>ознайомити студентів у найбільш сконцентрованій формі із духовним надбанням українського народу в процесі його розвитку та зв’язках з іншими народами в різні історичні </a:t>
            </a:r>
            <a:r>
              <a:rPr lang="uk-UA" dirty="0" smtClean="0">
                <a:latin typeface="Times New Roman"/>
                <a:ea typeface="MS Mincho"/>
              </a:rPr>
              <a:t>епохи</a:t>
            </a:r>
          </a:p>
          <a:p>
            <a:pPr algn="just">
              <a:spcAft>
                <a:spcPts val="600"/>
              </a:spcAft>
            </a:pPr>
            <a:r>
              <a:rPr lang="uk-UA" dirty="0" smtClean="0">
                <a:latin typeface="Times New Roman"/>
                <a:ea typeface="MS Mincho"/>
              </a:rPr>
              <a:t>спрямований </a:t>
            </a:r>
            <a:r>
              <a:rPr lang="uk-UA" dirty="0">
                <a:latin typeface="Times New Roman"/>
                <a:ea typeface="MS Mincho"/>
              </a:rPr>
              <a:t>на збагачення і розширення гуманітарної підготовки студентів, формування творчої активності майбутніх </a:t>
            </a:r>
            <a:r>
              <a:rPr lang="uk-UA" dirty="0" smtClean="0">
                <a:latin typeface="Times New Roman"/>
                <a:ea typeface="MS Mincho"/>
              </a:rPr>
              <a:t>фахівців</a:t>
            </a:r>
          </a:p>
          <a:p>
            <a:pPr algn="just">
              <a:spcAft>
                <a:spcPts val="600"/>
              </a:spcAft>
            </a:pPr>
            <a:r>
              <a:rPr lang="uk-UA" dirty="0" smtClean="0">
                <a:latin typeface="Times New Roman"/>
                <a:ea typeface="MS Mincho"/>
              </a:rPr>
              <a:t>дає </a:t>
            </a:r>
            <a:r>
              <a:rPr lang="uk-UA" dirty="0">
                <a:latin typeface="Times New Roman"/>
                <a:ea typeface="MS Mincho"/>
              </a:rPr>
              <a:t>уявлення про етапи розвитку української та зарубіжної </a:t>
            </a:r>
            <a:r>
              <a:rPr lang="uk-UA" dirty="0" smtClean="0">
                <a:latin typeface="Times New Roman"/>
                <a:ea typeface="MS Mincho"/>
              </a:rPr>
              <a:t>культури</a:t>
            </a:r>
          </a:p>
          <a:p>
            <a:pPr algn="just">
              <a:spcAft>
                <a:spcPts val="600"/>
              </a:spcAft>
            </a:pPr>
            <a:r>
              <a:rPr lang="uk-UA" dirty="0" smtClean="0">
                <a:latin typeface="Times New Roman"/>
                <a:ea typeface="MS Mincho"/>
              </a:rPr>
              <a:t>забезпечує </a:t>
            </a:r>
            <a:r>
              <a:rPr lang="uk-UA" dirty="0">
                <a:latin typeface="Times New Roman"/>
                <a:ea typeface="MS Mincho"/>
              </a:rPr>
              <a:t>розуміння системного зв’язку всіх складових культури – мистецтва, етнографії, матеріальної культури, наукового знання, усіх форм духовних </a:t>
            </a:r>
            <a:r>
              <a:rPr lang="uk-UA" dirty="0" smtClean="0">
                <a:latin typeface="Times New Roman"/>
                <a:ea typeface="MS Mincho"/>
              </a:rPr>
              <a:t>цінностей</a:t>
            </a:r>
            <a:endParaRPr lang="ru-RU" dirty="0">
              <a:latin typeface="Times New Roman"/>
              <a:ea typeface="MS Mincho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3329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3200" b="1" i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MS Mincho"/>
              </a:rPr>
              <a:t>Значення курсу </a:t>
            </a:r>
            <a:r>
              <a:rPr lang="uk-UA" sz="3200" b="1" i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MS Mincho"/>
              </a:rPr>
              <a:t>«</a:t>
            </a:r>
            <a:r>
              <a:rPr lang="ru-RU" sz="3200" b="1" i="1" dirty="0" err="1">
                <a:solidFill>
                  <a:schemeClr val="accent2">
                    <a:lumMod val="50000"/>
                  </a:schemeClr>
                </a:solidFill>
                <a:latin typeface="Times New Roman"/>
                <a:ea typeface="MS Mincho"/>
              </a:rPr>
              <a:t>Культурні</a:t>
            </a:r>
            <a:r>
              <a:rPr lang="ru-RU" sz="3200" b="1" i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MS Mincho"/>
              </a:rPr>
              <a:t> </a:t>
            </a:r>
            <a:r>
              <a:rPr lang="ru-RU" sz="3200" b="1" i="1" dirty="0" err="1">
                <a:solidFill>
                  <a:schemeClr val="accent2">
                    <a:lumMod val="50000"/>
                  </a:schemeClr>
                </a:solidFill>
                <a:latin typeface="Times New Roman"/>
                <a:ea typeface="MS Mincho"/>
              </a:rPr>
              <a:t>надбання</a:t>
            </a:r>
            <a:r>
              <a:rPr lang="ru-RU" sz="3200" b="1" i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MS Mincho"/>
              </a:rPr>
              <a:t> України в </a:t>
            </a:r>
            <a:r>
              <a:rPr lang="ru-RU" sz="3200" b="1" i="1" dirty="0" err="1">
                <a:solidFill>
                  <a:schemeClr val="accent2">
                    <a:lumMod val="50000"/>
                  </a:schemeClr>
                </a:solidFill>
                <a:latin typeface="Times New Roman"/>
                <a:ea typeface="MS Mincho"/>
              </a:rPr>
              <a:t>контексті</a:t>
            </a:r>
            <a:r>
              <a:rPr lang="ru-RU" sz="3200" b="1" i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MS Mincho"/>
              </a:rPr>
              <a:t> </a:t>
            </a:r>
            <a:r>
              <a:rPr lang="ru-RU" sz="3200" b="1" i="1" dirty="0" err="1">
                <a:solidFill>
                  <a:schemeClr val="accent2">
                    <a:lumMod val="50000"/>
                  </a:schemeClr>
                </a:solidFill>
                <a:latin typeface="Times New Roman"/>
                <a:ea typeface="MS Mincho"/>
              </a:rPr>
              <a:t>європейської</a:t>
            </a:r>
            <a:r>
              <a:rPr lang="ru-RU" sz="3200" b="1" i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MS Mincho"/>
              </a:rPr>
              <a:t> </a:t>
            </a:r>
            <a:r>
              <a:rPr lang="ru-RU" sz="3200" b="1" i="1" dirty="0" err="1">
                <a:solidFill>
                  <a:schemeClr val="accent2">
                    <a:lumMod val="50000"/>
                  </a:schemeClr>
                </a:solidFill>
                <a:latin typeface="Times New Roman"/>
                <a:ea typeface="MS Mincho"/>
              </a:rPr>
              <a:t>культури</a:t>
            </a:r>
            <a:r>
              <a:rPr lang="uk-UA" sz="3200" b="1" i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MS Mincho"/>
              </a:rPr>
              <a:t>»: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132856"/>
            <a:ext cx="3682752" cy="4222068"/>
          </a:xfrm>
        </p:spPr>
        <p:txBody>
          <a:bodyPr>
            <a:normAutofit fontScale="85000" lnSpcReduction="20000"/>
          </a:bodyPr>
          <a:lstStyle/>
          <a:p>
            <a:pPr>
              <a:spcAft>
                <a:spcPts val="1200"/>
              </a:spcAft>
            </a:pPr>
            <a:r>
              <a:rPr lang="uk-UA" sz="2800" dirty="0" smtClean="0">
                <a:latin typeface="Times New Roman"/>
                <a:ea typeface="MS Mincho"/>
              </a:rPr>
              <a:t>формує </a:t>
            </a:r>
            <a:r>
              <a:rPr lang="uk-UA" sz="2800" dirty="0">
                <a:latin typeface="Times New Roman"/>
                <a:ea typeface="MS Mincho"/>
              </a:rPr>
              <a:t>науковий світогляд студентів, </a:t>
            </a:r>
            <a:r>
              <a:rPr lang="uk-UA" sz="2800" dirty="0" smtClean="0">
                <a:latin typeface="Times New Roman"/>
                <a:ea typeface="MS Mincho"/>
              </a:rPr>
              <a:t>загальноосвітній, фаховий </a:t>
            </a:r>
            <a:r>
              <a:rPr lang="uk-UA" sz="2800" dirty="0">
                <a:latin typeface="Times New Roman"/>
                <a:ea typeface="MS Mincho"/>
              </a:rPr>
              <a:t>і культурний рівень майбутнього </a:t>
            </a:r>
            <a:r>
              <a:rPr lang="uk-UA" sz="2800" dirty="0" smtClean="0">
                <a:latin typeface="Times New Roman"/>
                <a:ea typeface="MS Mincho"/>
              </a:rPr>
              <a:t>спеціаліста </a:t>
            </a:r>
          </a:p>
          <a:p>
            <a:pPr>
              <a:spcAft>
                <a:spcPts val="1200"/>
              </a:spcAft>
            </a:pPr>
            <a:r>
              <a:rPr lang="uk-UA" sz="2800" dirty="0" smtClean="0">
                <a:latin typeface="Times New Roman"/>
                <a:ea typeface="MS Mincho"/>
              </a:rPr>
              <a:t>основними </a:t>
            </a:r>
            <a:r>
              <a:rPr lang="uk-UA" sz="2800" dirty="0">
                <a:latin typeface="Times New Roman"/>
                <a:ea typeface="MS Mincho"/>
              </a:rPr>
              <a:t>формами вивчення дисципліни «Історія української та зарубіжної культури» є лекції, семінарські заняття, самостійна та індивідуальна </a:t>
            </a:r>
            <a:r>
              <a:rPr lang="uk-UA" sz="2800" dirty="0" smtClean="0">
                <a:latin typeface="Times New Roman"/>
                <a:ea typeface="MS Mincho"/>
              </a:rPr>
              <a:t>робота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499992" y="2204864"/>
            <a:ext cx="4186808" cy="4320480"/>
          </a:xfrm>
        </p:spPr>
        <p:txBody>
          <a:bodyPr>
            <a:normAutofit fontScale="85000" lnSpcReduction="20000"/>
          </a:bodyPr>
          <a:lstStyle/>
          <a:p>
            <a:pPr lvl="0">
              <a:spcAft>
                <a:spcPts val="1200"/>
              </a:spcAft>
              <a:buClr>
                <a:srgbClr val="5BD078"/>
              </a:buClr>
            </a:pPr>
            <a:r>
              <a:rPr lang="uk-UA" sz="2800" dirty="0" smtClean="0">
                <a:solidFill>
                  <a:prstClr val="black"/>
                </a:solidFill>
                <a:latin typeface="Times New Roman"/>
                <a:ea typeface="MS Mincho"/>
              </a:rPr>
              <a:t>формує вміння  </a:t>
            </a:r>
            <a:r>
              <a:rPr lang="uk-UA" sz="2800" dirty="0">
                <a:solidFill>
                  <a:prstClr val="black"/>
                </a:solidFill>
                <a:latin typeface="Times New Roman"/>
                <a:ea typeface="MS Mincho"/>
              </a:rPr>
              <a:t>використовувати у повсякденному житті основні терміни та поняття «Історії української та зарубіжної культури</a:t>
            </a:r>
            <a:r>
              <a:rPr lang="uk-UA" sz="2800" dirty="0" smtClean="0">
                <a:solidFill>
                  <a:prstClr val="black"/>
                </a:solidFill>
                <a:latin typeface="Times New Roman"/>
                <a:ea typeface="MS Mincho"/>
              </a:rPr>
              <a:t>»</a:t>
            </a:r>
            <a:endParaRPr lang="ru-RU" sz="2800" dirty="0">
              <a:solidFill>
                <a:prstClr val="black"/>
              </a:solidFill>
              <a:latin typeface="Times New Roman"/>
              <a:ea typeface="MS Mincho"/>
            </a:endParaRPr>
          </a:p>
          <a:p>
            <a:pPr lvl="0">
              <a:spcAft>
                <a:spcPts val="1200"/>
              </a:spcAft>
              <a:buClr>
                <a:srgbClr val="5BD078"/>
              </a:buClr>
            </a:pPr>
            <a:r>
              <a:rPr lang="uk-UA" sz="2800" dirty="0" smtClean="0">
                <a:solidFill>
                  <a:prstClr val="black"/>
                </a:solidFill>
                <a:latin typeface="Times New Roman"/>
                <a:ea typeface="MS Mincho"/>
              </a:rPr>
              <a:t>формує такі якості </a:t>
            </a:r>
            <a:r>
              <a:rPr lang="uk-UA" sz="2800" dirty="0">
                <a:solidFill>
                  <a:prstClr val="black"/>
                </a:solidFill>
                <a:latin typeface="Times New Roman"/>
                <a:ea typeface="MS Mincho"/>
              </a:rPr>
              <a:t>людини, як різнобічна освіченість, висока свідомість, моральність, вміння знаходити порозуміння з представниками різноманітних </a:t>
            </a:r>
            <a:r>
              <a:rPr lang="uk-UA" sz="2800" dirty="0" smtClean="0">
                <a:solidFill>
                  <a:prstClr val="black"/>
                </a:solidFill>
                <a:latin typeface="Times New Roman"/>
                <a:ea typeface="MS Mincho"/>
              </a:rPr>
              <a:t>культур</a:t>
            </a:r>
            <a:endParaRPr lang="ru-RU" sz="2800" dirty="0">
              <a:solidFill>
                <a:prstClr val="black"/>
              </a:solidFill>
              <a:latin typeface="Times New Roman"/>
              <a:ea typeface="MS Mincho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1855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92088"/>
          </a:xfrm>
        </p:spPr>
        <p:txBody>
          <a:bodyPr>
            <a:normAutofit/>
          </a:bodyPr>
          <a:lstStyle/>
          <a:p>
            <a:pPr marL="274320" lvl="0" indent="-274320" algn="ctr">
              <a:spcBef>
                <a:spcPct val="20000"/>
              </a:spcBef>
            </a:pPr>
            <a:r>
              <a:rPr lang="ru-RU" sz="1300" dirty="0">
                <a:solidFill>
                  <a:prstClr val="black"/>
                </a:solidFill>
                <a:latin typeface="Times New Roman"/>
                <a:ea typeface="MS Mincho"/>
                <a:cs typeface="+mn-cs"/>
              </a:rPr>
              <a:t/>
            </a:r>
            <a:br>
              <a:rPr lang="ru-RU" sz="1300" dirty="0">
                <a:solidFill>
                  <a:prstClr val="black"/>
                </a:solidFill>
                <a:latin typeface="Times New Roman"/>
                <a:ea typeface="MS Mincho"/>
                <a:cs typeface="+mn-cs"/>
              </a:rPr>
            </a:br>
            <a:r>
              <a:rPr lang="uk-UA" sz="2700" b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MS Mincho"/>
              </a:rPr>
              <a:t>У разі успішного завершення курсу </a:t>
            </a:r>
            <a:r>
              <a:rPr lang="uk-UA" sz="2700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MS Mincho"/>
              </a:rPr>
              <a:t>студент </a:t>
            </a:r>
            <a:r>
              <a:rPr lang="uk-UA" sz="2700" b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MS Mincho"/>
              </a:rPr>
              <a:t>зможе:</a:t>
            </a:r>
            <a:endParaRPr lang="ru-RU" sz="27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484784"/>
            <a:ext cx="8640960" cy="5184576"/>
          </a:xfrm>
        </p:spPr>
        <p:txBody>
          <a:bodyPr>
            <a:normAutofit fontScale="47500" lnSpcReduction="20000"/>
          </a:bodyPr>
          <a:lstStyle/>
          <a:p>
            <a:pPr marL="342900" lvl="0" indent="-342900" algn="just">
              <a:spcAft>
                <a:spcPts val="0"/>
              </a:spcAft>
              <a:buFont typeface="Times New Roman"/>
              <a:buChar char="–"/>
              <a:tabLst>
                <a:tab pos="596900" algn="l"/>
                <a:tab pos="859155" algn="l"/>
              </a:tabLst>
            </a:pPr>
            <a:r>
              <a:rPr lang="uk-UA" sz="3400" dirty="0" smtClean="0">
                <a:latin typeface="Times New Roman"/>
                <a:ea typeface="Times New Roman"/>
              </a:rPr>
              <a:t>аналізувати </a:t>
            </a:r>
            <a:r>
              <a:rPr lang="uk-UA" sz="3400" dirty="0">
                <a:latin typeface="Times New Roman"/>
                <a:ea typeface="Times New Roman"/>
              </a:rPr>
              <a:t>культури різних народів в їхньому </a:t>
            </a:r>
            <a:r>
              <a:rPr lang="uk-UA" sz="3400" dirty="0" err="1">
                <a:latin typeface="Times New Roman"/>
                <a:ea typeface="Times New Roman"/>
              </a:rPr>
              <a:t>взаємозв</a:t>
            </a:r>
            <a:r>
              <a:rPr lang="ru-RU" sz="3400" dirty="0">
                <a:latin typeface="Times New Roman"/>
                <a:ea typeface="Times New Roman"/>
              </a:rPr>
              <a:t>’</a:t>
            </a:r>
            <a:r>
              <a:rPr lang="uk-UA" sz="3400" dirty="0" err="1" smtClean="0">
                <a:latin typeface="Times New Roman"/>
                <a:ea typeface="Times New Roman"/>
              </a:rPr>
              <a:t>язку</a:t>
            </a:r>
            <a:endParaRPr lang="ru-RU" sz="3400" dirty="0"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Times New Roman"/>
              <a:buChar char="–"/>
              <a:tabLst>
                <a:tab pos="596900" algn="l"/>
                <a:tab pos="859155" algn="l"/>
              </a:tabLst>
            </a:pPr>
            <a:r>
              <a:rPr lang="uk-UA" sz="3400" dirty="0">
                <a:latin typeface="Times New Roman"/>
                <a:ea typeface="Times New Roman"/>
              </a:rPr>
              <a:t>розглядати проблеми розвитку культури України в контексті світової </a:t>
            </a:r>
            <a:r>
              <a:rPr lang="uk-UA" sz="3400" dirty="0" smtClean="0">
                <a:latin typeface="Times New Roman"/>
                <a:ea typeface="Times New Roman"/>
              </a:rPr>
              <a:t>культури </a:t>
            </a:r>
            <a:endParaRPr lang="ru-RU" sz="3400" dirty="0"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Times New Roman"/>
              <a:buChar char="–"/>
              <a:tabLst>
                <a:tab pos="596900" algn="l"/>
                <a:tab pos="859155" algn="l"/>
              </a:tabLst>
            </a:pPr>
            <a:r>
              <a:rPr lang="uk-UA" sz="3400" dirty="0">
                <a:latin typeface="Times New Roman"/>
                <a:ea typeface="Times New Roman"/>
              </a:rPr>
              <a:t>встановлювати причинно-наслідкові зв</a:t>
            </a:r>
            <a:r>
              <a:rPr lang="ru-RU" sz="3400" dirty="0">
                <a:latin typeface="Times New Roman"/>
                <a:ea typeface="Times New Roman"/>
              </a:rPr>
              <a:t>’</a:t>
            </a:r>
            <a:r>
              <a:rPr lang="uk-UA" sz="3400" dirty="0" err="1">
                <a:latin typeface="Times New Roman"/>
                <a:ea typeface="Times New Roman"/>
              </a:rPr>
              <a:t>язки</a:t>
            </a:r>
            <a:r>
              <a:rPr lang="uk-UA" sz="3400" dirty="0">
                <a:latin typeface="Times New Roman"/>
                <a:ea typeface="Times New Roman"/>
              </a:rPr>
              <a:t> між суспільно-політичними та культурними процесами і </a:t>
            </a:r>
            <a:r>
              <a:rPr lang="uk-UA" sz="3400" dirty="0" smtClean="0">
                <a:latin typeface="Times New Roman"/>
                <a:ea typeface="Times New Roman"/>
              </a:rPr>
              <a:t>явищами</a:t>
            </a:r>
            <a:endParaRPr lang="ru-RU" sz="3400" dirty="0"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Times New Roman"/>
              <a:buChar char="–"/>
              <a:tabLst>
                <a:tab pos="596900" algn="l"/>
                <a:tab pos="859155" algn="l"/>
              </a:tabLst>
            </a:pPr>
            <a:r>
              <a:rPr lang="uk-UA" sz="3400" dirty="0">
                <a:latin typeface="Times New Roman"/>
                <a:ea typeface="Times New Roman"/>
              </a:rPr>
              <a:t>розрізняти культурні епохи, напрямки, течії, школи, художні стилі в мистецтві й </a:t>
            </a:r>
            <a:r>
              <a:rPr lang="uk-UA" sz="3400" dirty="0" smtClean="0">
                <a:latin typeface="Times New Roman"/>
                <a:ea typeface="Times New Roman"/>
              </a:rPr>
              <a:t>літературі </a:t>
            </a:r>
            <a:endParaRPr lang="ru-RU" sz="3400" dirty="0"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Times New Roman"/>
              <a:buChar char="–"/>
              <a:tabLst>
                <a:tab pos="596900" algn="l"/>
                <a:tab pos="859155" algn="l"/>
              </a:tabLst>
            </a:pPr>
            <a:r>
              <a:rPr lang="uk-UA" sz="3400" dirty="0">
                <a:latin typeface="Times New Roman"/>
                <a:ea typeface="Times New Roman"/>
              </a:rPr>
              <a:t>оперувати культурологічними термінами та поняттями на високому інтелектуальному </a:t>
            </a:r>
            <a:r>
              <a:rPr lang="uk-UA" sz="3400" dirty="0" smtClean="0">
                <a:latin typeface="Times New Roman"/>
                <a:ea typeface="Times New Roman"/>
              </a:rPr>
              <a:t>рівні </a:t>
            </a:r>
            <a:endParaRPr lang="ru-RU" sz="3400" dirty="0"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Times New Roman"/>
              <a:buChar char="–"/>
              <a:tabLst>
                <a:tab pos="596900" algn="l"/>
                <a:tab pos="859155" algn="l"/>
              </a:tabLst>
            </a:pPr>
            <a:r>
              <a:rPr lang="uk-UA" sz="3400" dirty="0">
                <a:latin typeface="Times New Roman"/>
                <a:ea typeface="Times New Roman"/>
              </a:rPr>
              <a:t>вести наукову дискусію, висловлювати свої думки і відстоювати свою точку зору, використовувати набуті знання при прийнятті рішень суспільного </a:t>
            </a:r>
            <a:r>
              <a:rPr lang="uk-UA" sz="3400" dirty="0" smtClean="0">
                <a:latin typeface="Times New Roman"/>
                <a:ea typeface="Times New Roman"/>
              </a:rPr>
              <a:t>значення</a:t>
            </a:r>
            <a:endParaRPr lang="ru-RU" sz="3400" dirty="0"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Times New Roman"/>
              <a:buChar char="–"/>
              <a:tabLst>
                <a:tab pos="596900" algn="l"/>
                <a:tab pos="859155" algn="l"/>
              </a:tabLst>
            </a:pPr>
            <a:r>
              <a:rPr lang="uk-UA" sz="3400" dirty="0">
                <a:latin typeface="Times New Roman"/>
                <a:ea typeface="Times New Roman"/>
              </a:rPr>
              <a:t>конспектувати зміст лекцій, вибирати оптимальні шляхи підготовки до семінарських занять та виконання завдань самостійної </a:t>
            </a:r>
            <a:r>
              <a:rPr lang="uk-UA" sz="3400" dirty="0" smtClean="0">
                <a:latin typeface="Times New Roman"/>
                <a:ea typeface="Times New Roman"/>
              </a:rPr>
              <a:t>роботи</a:t>
            </a:r>
            <a:endParaRPr lang="ru-RU" sz="3400" dirty="0"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Times New Roman"/>
              <a:buChar char="–"/>
              <a:tabLst>
                <a:tab pos="596900" algn="l"/>
                <a:tab pos="859155" algn="l"/>
              </a:tabLst>
            </a:pPr>
            <a:r>
              <a:rPr lang="uk-UA" sz="3400" dirty="0">
                <a:latin typeface="Times New Roman"/>
                <a:ea typeface="Times New Roman"/>
              </a:rPr>
              <a:t>робити висновки й узагальнення на основі опрацювання літератури, вміти користуватися періодичними виданнями, знаходити необхідні матеріали відповідно до проблеми, що </a:t>
            </a:r>
            <a:r>
              <a:rPr lang="uk-UA" sz="3400" dirty="0" smtClean="0">
                <a:latin typeface="Times New Roman"/>
                <a:ea typeface="Times New Roman"/>
              </a:rPr>
              <a:t>вивчається</a:t>
            </a:r>
            <a:endParaRPr lang="ru-RU" sz="3400" dirty="0"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Times New Roman"/>
              <a:buChar char="–"/>
              <a:tabLst>
                <a:tab pos="596900" algn="l"/>
                <a:tab pos="859155" algn="l"/>
              </a:tabLst>
            </a:pPr>
            <a:r>
              <a:rPr lang="uk-UA" sz="3400" dirty="0">
                <a:latin typeface="Times New Roman"/>
                <a:ea typeface="Times New Roman"/>
              </a:rPr>
              <a:t>готувати повідомлення (доповіді), реферати, презентації, складати тести, кросворди, тези виступів </a:t>
            </a:r>
            <a:r>
              <a:rPr lang="uk-UA" sz="3400" dirty="0" smtClean="0">
                <a:latin typeface="Times New Roman"/>
                <a:ea typeface="Times New Roman"/>
              </a:rPr>
              <a:t>тощо</a:t>
            </a:r>
            <a:endParaRPr lang="ru-RU" sz="3400" dirty="0"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Times New Roman"/>
              <a:buChar char="–"/>
              <a:tabLst>
                <a:tab pos="596900" algn="l"/>
                <a:tab pos="859155" algn="l"/>
              </a:tabLst>
            </a:pPr>
            <a:r>
              <a:rPr lang="uk-UA" sz="3400" dirty="0">
                <a:latin typeface="Times New Roman"/>
                <a:ea typeface="Times New Roman"/>
              </a:rPr>
              <a:t>пояснювати сутність національних та загальнолюдських </a:t>
            </a:r>
            <a:r>
              <a:rPr lang="uk-UA" sz="3400" dirty="0" smtClean="0">
                <a:latin typeface="Times New Roman"/>
                <a:ea typeface="Times New Roman"/>
              </a:rPr>
              <a:t>цінностей</a:t>
            </a:r>
            <a:endParaRPr lang="ru-RU" sz="3400" dirty="0"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Times New Roman"/>
              <a:buChar char="–"/>
              <a:tabLst>
                <a:tab pos="596900" algn="l"/>
                <a:tab pos="859155" algn="l"/>
              </a:tabLst>
            </a:pPr>
            <a:r>
              <a:rPr lang="uk-UA" sz="3400" dirty="0">
                <a:latin typeface="Times New Roman"/>
                <a:ea typeface="Times New Roman"/>
              </a:rPr>
              <a:t>збагачувати власну духовну культуру шляхом </a:t>
            </a:r>
            <a:r>
              <a:rPr lang="uk-UA" sz="3400" dirty="0" smtClean="0">
                <a:latin typeface="Times New Roman"/>
                <a:ea typeface="Times New Roman"/>
              </a:rPr>
              <a:t>самоосвіти</a:t>
            </a:r>
            <a:endParaRPr lang="ru-RU" sz="3400" dirty="0"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Times New Roman"/>
              <a:buChar char="–"/>
              <a:tabLst>
                <a:tab pos="596900" algn="l"/>
                <a:tab pos="859155" algn="l"/>
              </a:tabLst>
            </a:pPr>
            <a:r>
              <a:rPr lang="uk-UA" sz="3400" dirty="0">
                <a:latin typeface="Times New Roman"/>
                <a:ea typeface="Times New Roman"/>
              </a:rPr>
              <a:t>використовувати духовно-культурний досвід минулого для визначення шляхів і напрямків культурно-національного відродження в </a:t>
            </a:r>
            <a:r>
              <a:rPr lang="uk-UA" sz="3400" dirty="0" smtClean="0">
                <a:latin typeface="Times New Roman"/>
                <a:ea typeface="Times New Roman"/>
              </a:rPr>
              <a:t>Україні</a:t>
            </a:r>
            <a:endParaRPr lang="ru-RU" sz="3400" dirty="0"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Times New Roman"/>
              <a:buChar char="–"/>
              <a:tabLst>
                <a:tab pos="596900" algn="l"/>
                <a:tab pos="859155" algn="l"/>
              </a:tabLst>
            </a:pPr>
            <a:r>
              <a:rPr lang="uk-UA" sz="3400" dirty="0">
                <a:latin typeface="Times New Roman"/>
                <a:ea typeface="Times New Roman"/>
              </a:rPr>
              <a:t>реалізовувати отримані знання для визначення лінії власної поведінки в сучасних умовах розмаїття художніх стилів </a:t>
            </a:r>
            <a:r>
              <a:rPr lang="uk-UA" sz="3400" dirty="0" smtClean="0">
                <a:latin typeface="Times New Roman"/>
                <a:ea typeface="Times New Roman"/>
              </a:rPr>
              <a:t>культури </a:t>
            </a:r>
            <a:endParaRPr lang="ru-RU" sz="3400" dirty="0"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Times New Roman"/>
              <a:buChar char="–"/>
              <a:tabLst>
                <a:tab pos="596900" algn="l"/>
                <a:tab pos="859155" algn="l"/>
              </a:tabLst>
            </a:pPr>
            <a:r>
              <a:rPr lang="uk-UA" sz="3400" dirty="0">
                <a:latin typeface="Times New Roman"/>
                <a:ea typeface="Times New Roman"/>
              </a:rPr>
              <a:t>застосовувати отримані знання в </a:t>
            </a:r>
            <a:r>
              <a:rPr lang="uk-UA" sz="3400" dirty="0" err="1">
                <a:latin typeface="Times New Roman"/>
                <a:ea typeface="Times New Roman"/>
              </a:rPr>
              <a:t>освітньо-педагогічній</a:t>
            </a:r>
            <a:r>
              <a:rPr lang="uk-UA" sz="3400" dirty="0">
                <a:latin typeface="Times New Roman"/>
                <a:ea typeface="Times New Roman"/>
              </a:rPr>
              <a:t> і науково-дослідницькій </a:t>
            </a:r>
            <a:r>
              <a:rPr lang="uk-UA" sz="3400" dirty="0" smtClean="0">
                <a:latin typeface="Times New Roman"/>
                <a:ea typeface="Times New Roman"/>
              </a:rPr>
              <a:t>роботі</a:t>
            </a:r>
            <a:r>
              <a:rPr lang="uk-UA" sz="3400" b="1" kern="1800" dirty="0">
                <a:solidFill>
                  <a:srgbClr val="000000"/>
                </a:solidFill>
                <a:latin typeface="Times New Roman"/>
                <a:ea typeface="MS Mincho"/>
              </a:rPr>
              <a:t> </a:t>
            </a:r>
            <a:endParaRPr lang="ru-RU" sz="3400" dirty="0">
              <a:latin typeface="Times New Roman"/>
              <a:ea typeface="MS Mincho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0600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92664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Теми курсу</a:t>
            </a:r>
            <a:endParaRPr lang="uk-UA" sz="3600" b="1" i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412776"/>
            <a:ext cx="3970784" cy="4942149"/>
          </a:xfrm>
        </p:spPr>
        <p:txBody>
          <a:bodyPr>
            <a:noAutofit/>
          </a:bodyPr>
          <a:lstStyle/>
          <a:p>
            <a:pPr algn="just"/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latin typeface="Times New Roman"/>
              </a:rPr>
              <a:t>Тема 1. </a:t>
            </a:r>
            <a:r>
              <a:rPr lang="uk-UA" sz="1800" dirty="0">
                <a:solidFill>
                  <a:srgbClr val="000000"/>
                </a:solidFill>
                <a:latin typeface="Times New Roman"/>
              </a:rPr>
              <a:t>Вступ до курсу «Історія української та зарубіжної культури». Культура: сутність, структура, функції. </a:t>
            </a:r>
            <a:endParaRPr lang="uk-UA" sz="1800" dirty="0" smtClean="0">
              <a:solidFill>
                <a:srgbClr val="000000"/>
              </a:solidFill>
              <a:latin typeface="Times New Roman"/>
            </a:endParaRPr>
          </a:p>
          <a:p>
            <a:pPr algn="just"/>
            <a:r>
              <a:rPr lang="uk-UA" sz="1800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</a:rPr>
              <a:t>Тема </a:t>
            </a: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latin typeface="Times New Roman"/>
              </a:rPr>
              <a:t>2. </a:t>
            </a:r>
            <a:r>
              <a:rPr lang="uk-UA" sz="1800" dirty="0">
                <a:solidFill>
                  <a:srgbClr val="000000"/>
                </a:solidFill>
                <a:latin typeface="Times New Roman"/>
              </a:rPr>
              <a:t>Первісна культура. </a:t>
            </a:r>
            <a:endParaRPr lang="uk-UA" sz="1800" dirty="0" smtClean="0">
              <a:solidFill>
                <a:srgbClr val="000000"/>
              </a:solidFill>
              <a:latin typeface="Times New Roman"/>
            </a:endParaRPr>
          </a:p>
          <a:p>
            <a:pPr algn="just"/>
            <a:r>
              <a:rPr lang="uk-UA" sz="1800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</a:rPr>
              <a:t>Тема 3. </a:t>
            </a:r>
            <a:r>
              <a:rPr lang="uk-UA" sz="1800" dirty="0" smtClean="0">
                <a:solidFill>
                  <a:srgbClr val="000000"/>
                </a:solidFill>
                <a:latin typeface="Times New Roman"/>
              </a:rPr>
              <a:t>Культура </a:t>
            </a:r>
            <a:r>
              <a:rPr lang="uk-UA" sz="1800" dirty="0">
                <a:solidFill>
                  <a:srgbClr val="000000"/>
                </a:solidFill>
                <a:latin typeface="Times New Roman"/>
              </a:rPr>
              <a:t>стародавніх цивілізацій </a:t>
            </a:r>
            <a:endParaRPr lang="uk-UA" sz="1800" dirty="0" smtClean="0">
              <a:solidFill>
                <a:srgbClr val="000000"/>
              </a:solidFill>
              <a:latin typeface="Times New Roman"/>
            </a:endParaRPr>
          </a:p>
          <a:p>
            <a:pPr algn="just"/>
            <a:r>
              <a:rPr lang="uk-UA" sz="1800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</a:rPr>
              <a:t>Тема </a:t>
            </a: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latin typeface="Times New Roman"/>
              </a:rPr>
              <a:t>4. </a:t>
            </a:r>
            <a:r>
              <a:rPr lang="uk-UA" sz="1800" dirty="0">
                <a:solidFill>
                  <a:srgbClr val="000000"/>
                </a:solidFill>
                <a:latin typeface="Times New Roman"/>
              </a:rPr>
              <a:t>Антична культура. </a:t>
            </a:r>
            <a:endParaRPr lang="uk-UA" sz="1800" dirty="0" smtClean="0">
              <a:solidFill>
                <a:srgbClr val="000000"/>
              </a:solidFill>
              <a:latin typeface="Times New Roman"/>
            </a:endParaRPr>
          </a:p>
          <a:p>
            <a:pPr algn="just"/>
            <a:r>
              <a:rPr lang="uk-UA" sz="1800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</a:rPr>
              <a:t>Тема </a:t>
            </a: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latin typeface="Times New Roman"/>
              </a:rPr>
              <a:t>5. </a:t>
            </a:r>
            <a:r>
              <a:rPr lang="uk-UA" sz="1800" dirty="0">
                <a:solidFill>
                  <a:srgbClr val="000000"/>
                </a:solidFill>
                <a:latin typeface="Times New Roman"/>
              </a:rPr>
              <a:t>Культура Середньовічної Європи. </a:t>
            </a:r>
            <a:endParaRPr lang="uk-UA" sz="1800" dirty="0" smtClean="0">
              <a:solidFill>
                <a:srgbClr val="000000"/>
              </a:solidFill>
              <a:latin typeface="Times New Roman"/>
            </a:endParaRPr>
          </a:p>
          <a:p>
            <a:pPr algn="just"/>
            <a:r>
              <a:rPr lang="uk-UA" sz="1800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</a:rPr>
              <a:t>Тема</a:t>
            </a: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latin typeface="Times New Roman"/>
              </a:rPr>
              <a:t>. 6. </a:t>
            </a:r>
            <a:r>
              <a:rPr lang="uk-UA" sz="1800" dirty="0">
                <a:solidFill>
                  <a:srgbClr val="000000"/>
                </a:solidFill>
                <a:latin typeface="Times New Roman"/>
              </a:rPr>
              <a:t>Ренесанс у європейській культурі та його особливості в Україні. </a:t>
            </a:r>
            <a:endParaRPr lang="uk-UA" sz="1800" dirty="0" smtClean="0">
              <a:solidFill>
                <a:srgbClr val="000000"/>
              </a:solidFill>
              <a:latin typeface="Times New Roman"/>
            </a:endParaRPr>
          </a:p>
          <a:p>
            <a:pPr algn="just"/>
            <a:r>
              <a:rPr lang="uk-UA" sz="1800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</a:rPr>
              <a:t>Тема </a:t>
            </a: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latin typeface="Times New Roman"/>
              </a:rPr>
              <a:t>7. </a:t>
            </a:r>
            <a:r>
              <a:rPr lang="uk-UA" sz="1800" dirty="0">
                <a:solidFill>
                  <a:srgbClr val="000000"/>
                </a:solidFill>
                <a:latin typeface="Times New Roman"/>
              </a:rPr>
              <a:t>Культура бароко. </a:t>
            </a:r>
            <a:endParaRPr lang="uk-UA" sz="1800" dirty="0" smtClean="0">
              <a:solidFill>
                <a:srgbClr val="000000"/>
              </a:solidFill>
              <a:latin typeface="Times New Roman"/>
            </a:endParaRPr>
          </a:p>
          <a:p>
            <a:pPr algn="just"/>
            <a:r>
              <a:rPr lang="uk-UA" sz="1800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</a:rPr>
              <a:t>Тема </a:t>
            </a: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latin typeface="Times New Roman"/>
              </a:rPr>
              <a:t>8. </a:t>
            </a:r>
            <a:r>
              <a:rPr lang="uk-UA" sz="1800" dirty="0">
                <a:solidFill>
                  <a:srgbClr val="000000"/>
                </a:solidFill>
                <a:latin typeface="Times New Roman"/>
              </a:rPr>
              <a:t>Культура Нового часу (кінець Х</a:t>
            </a:r>
            <a:r>
              <a:rPr lang="en-US" sz="1800" dirty="0">
                <a:solidFill>
                  <a:srgbClr val="000000"/>
                </a:solidFill>
                <a:latin typeface="Times New Roman"/>
              </a:rPr>
              <a:t>V</a:t>
            </a:r>
            <a:r>
              <a:rPr lang="uk-UA" sz="1800" dirty="0">
                <a:solidFill>
                  <a:srgbClr val="000000"/>
                </a:solidFill>
                <a:latin typeface="Times New Roman"/>
              </a:rPr>
              <a:t>ІІІ – ХІХ ст.). </a:t>
            </a:r>
            <a:endParaRPr lang="uk-UA" sz="1800" dirty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499992" y="1484784"/>
            <a:ext cx="4186808" cy="5040560"/>
          </a:xfrm>
        </p:spPr>
        <p:txBody>
          <a:bodyPr>
            <a:normAutofit fontScale="47500" lnSpcReduction="20000"/>
          </a:bodyPr>
          <a:lstStyle/>
          <a:p>
            <a:pPr lvl="0" algn="just">
              <a:buClr>
                <a:srgbClr val="5BD078"/>
              </a:buClr>
            </a:pPr>
            <a:r>
              <a:rPr lang="uk-UA" sz="3800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</a:rPr>
              <a:t>Тема 9. </a:t>
            </a:r>
            <a:r>
              <a:rPr lang="uk-UA" sz="3800" dirty="0" smtClean="0">
                <a:solidFill>
                  <a:srgbClr val="000000"/>
                </a:solidFill>
                <a:latin typeface="Times New Roman"/>
              </a:rPr>
              <a:t>Культура модернізму кінця ХІХ – початку ХХ ст. </a:t>
            </a:r>
          </a:p>
          <a:p>
            <a:pPr lvl="0" algn="just">
              <a:buClr>
                <a:srgbClr val="5BD078"/>
              </a:buClr>
            </a:pPr>
            <a:r>
              <a:rPr lang="uk-UA" sz="3800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</a:rPr>
              <a:t>Тема 10. </a:t>
            </a:r>
            <a:r>
              <a:rPr lang="uk-UA" sz="3800" dirty="0" smtClean="0">
                <a:solidFill>
                  <a:srgbClr val="000000"/>
                </a:solidFill>
                <a:latin typeface="Times New Roman"/>
              </a:rPr>
              <a:t>Розвиток культури у 20-х рр. ХХ ст. </a:t>
            </a:r>
          </a:p>
          <a:p>
            <a:pPr lvl="0" algn="just">
              <a:buClr>
                <a:srgbClr val="5BD078"/>
              </a:buClr>
            </a:pPr>
            <a:r>
              <a:rPr lang="uk-UA" sz="3800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</a:rPr>
              <a:t>Тема 11. </a:t>
            </a:r>
            <a:r>
              <a:rPr lang="uk-UA" sz="3800" dirty="0" smtClean="0">
                <a:solidFill>
                  <a:srgbClr val="000000"/>
                </a:solidFill>
                <a:latin typeface="Times New Roman"/>
              </a:rPr>
              <a:t>Зарубіжна та українська культура напередодні та під час Другої світової війни. </a:t>
            </a:r>
          </a:p>
          <a:p>
            <a:pPr lvl="0" algn="just">
              <a:buClr>
                <a:srgbClr val="5BD078"/>
              </a:buClr>
            </a:pPr>
            <a:r>
              <a:rPr lang="uk-UA" sz="3800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</a:rPr>
              <a:t>Тема 12. </a:t>
            </a:r>
            <a:r>
              <a:rPr lang="uk-UA" sz="3800" dirty="0" smtClean="0">
                <a:solidFill>
                  <a:srgbClr val="000000"/>
                </a:solidFill>
                <a:latin typeface="Times New Roman"/>
              </a:rPr>
              <a:t>Нові тенденції у світовій та українській культурі у перше післявоєнне десятиліття. </a:t>
            </a:r>
          </a:p>
          <a:p>
            <a:pPr lvl="0" algn="just">
              <a:buClr>
                <a:srgbClr val="5BD078"/>
              </a:buClr>
            </a:pPr>
            <a:r>
              <a:rPr lang="uk-UA" sz="3800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</a:rPr>
              <a:t>Тема 13. </a:t>
            </a:r>
            <a:r>
              <a:rPr lang="uk-UA" sz="3800" dirty="0" smtClean="0">
                <a:solidFill>
                  <a:srgbClr val="000000"/>
                </a:solidFill>
                <a:latin typeface="Times New Roman"/>
              </a:rPr>
              <a:t>Зарубіжна та українська культура у другій половині 50-х – середині 60-х рр. ХХ ст. </a:t>
            </a:r>
          </a:p>
          <a:p>
            <a:pPr lvl="0" algn="just">
              <a:buClr>
                <a:srgbClr val="5BD078"/>
              </a:buClr>
            </a:pPr>
            <a:r>
              <a:rPr lang="uk-UA" sz="3800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</a:rPr>
              <a:t>Тема. 14. </a:t>
            </a:r>
            <a:r>
              <a:rPr lang="uk-UA" sz="3800" dirty="0" smtClean="0">
                <a:solidFill>
                  <a:srgbClr val="000000"/>
                </a:solidFill>
                <a:latin typeface="Times New Roman"/>
              </a:rPr>
              <a:t>Культура 60-х – 80-х рр.  ХХ ст. </a:t>
            </a:r>
          </a:p>
          <a:p>
            <a:pPr lvl="0" algn="just">
              <a:buClr>
                <a:srgbClr val="5BD078"/>
              </a:buClr>
            </a:pPr>
            <a:r>
              <a:rPr lang="uk-UA" sz="3800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</a:rPr>
              <a:t>Тема 15. </a:t>
            </a:r>
            <a:r>
              <a:rPr lang="uk-UA" sz="3800" dirty="0" smtClean="0">
                <a:solidFill>
                  <a:srgbClr val="000000"/>
                </a:solidFill>
                <a:latin typeface="Times New Roman"/>
              </a:rPr>
              <a:t>Сучасна культура на межі ХХ – ХХІ ст. </a:t>
            </a:r>
          </a:p>
          <a:p>
            <a:pPr lvl="0" algn="just">
              <a:buClr>
                <a:srgbClr val="5BD078"/>
              </a:buClr>
            </a:pPr>
            <a:r>
              <a:rPr lang="uk-UA" sz="3800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</a:rPr>
              <a:t>Тема 16. </a:t>
            </a:r>
            <a:r>
              <a:rPr lang="uk-UA" sz="3800" dirty="0" smtClean="0">
                <a:solidFill>
                  <a:srgbClr val="000000"/>
                </a:solidFill>
                <a:latin typeface="Times New Roman"/>
              </a:rPr>
              <a:t>Культура української діаспори. </a:t>
            </a:r>
            <a:endParaRPr lang="uk-UA" sz="3800" dirty="0" smtClean="0">
              <a:solidFill>
                <a:prstClr val="black"/>
              </a:solidFill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276238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50</TotalTime>
  <Words>534</Words>
  <Application>Microsoft Office PowerPoint</Application>
  <PresentationFormat>Екран (4:3)</PresentationFormat>
  <Paragraphs>45</Paragraphs>
  <Slides>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6" baseType="lpstr">
      <vt:lpstr>Поток</vt:lpstr>
      <vt:lpstr>   Культурні надбання України в контексті європейської культури </vt:lpstr>
      <vt:lpstr>Курс «Культурні надбання України в контексті європейської культури»</vt:lpstr>
      <vt:lpstr>Значення курсу «Культурні надбання України в контексті європейської культури»:</vt:lpstr>
      <vt:lpstr> У разі успішного завершення курсу студент зможе:</vt:lpstr>
      <vt:lpstr>Теми курсу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ІСТОРІЯ УКРАЇНСЬКОЇ ТА ЗАРУБІЖНОЇ КУЛЬТУРИ</dc:title>
  <dc:creator>f</dc:creator>
  <cp:lastModifiedBy>1</cp:lastModifiedBy>
  <cp:revision>6</cp:revision>
  <dcterms:created xsi:type="dcterms:W3CDTF">2020-10-27T10:54:56Z</dcterms:created>
  <dcterms:modified xsi:type="dcterms:W3CDTF">2024-11-04T09:20:58Z</dcterms:modified>
</cp:coreProperties>
</file>