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4" autoAdjust="0"/>
  </p:normalViewPr>
  <p:slideViewPr>
    <p:cSldViewPr>
      <p:cViewPr>
        <p:scale>
          <a:sx n="89" d="100"/>
          <a:sy n="89" d="100"/>
        </p:scale>
        <p:origin x="-1258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393CC-2E56-49EC-B38B-64FB800FB095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70EC7-F93E-4AA5-BAB1-31F862F99D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75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70EC7-F93E-4AA5-BAB1-31F862F99D3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429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7AE5-7702-4643-B22C-DC441E0E9E6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D18-43FA-4867-9C2F-4A333F88815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7AE5-7702-4643-B22C-DC441E0E9E6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D18-43FA-4867-9C2F-4A333F88815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7AE5-7702-4643-B22C-DC441E0E9E6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D18-43FA-4867-9C2F-4A333F88815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7AE5-7702-4643-B22C-DC441E0E9E6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D18-43FA-4867-9C2F-4A333F88815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7AE5-7702-4643-B22C-DC441E0E9E6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D18-43FA-4867-9C2F-4A333F88815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7AE5-7702-4643-B22C-DC441E0E9E6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D18-43FA-4867-9C2F-4A333F88815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7AE5-7702-4643-B22C-DC441E0E9E6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D18-43FA-4867-9C2F-4A333F88815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7AE5-7702-4643-B22C-DC441E0E9E6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D18-43FA-4867-9C2F-4A333F88815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7AE5-7702-4643-B22C-DC441E0E9E6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D18-43FA-4867-9C2F-4A333F88815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7AE5-7702-4643-B22C-DC441E0E9E6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D18-43FA-4867-9C2F-4A333F88815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7AE5-7702-4643-B22C-DC441E0E9E6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9FCD18-43FA-4867-9C2F-4A333F88815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C17AE5-7702-4643-B22C-DC441E0E9E6F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9FCD18-43FA-4867-9C2F-4A333F888150}" type="slidenum">
              <a:rPr lang="ru-RU" smtClean="0"/>
              <a:t>‹№›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851648" cy="2232248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uk-UA" sz="49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/>
                <a:ea typeface="MS Mincho"/>
              </a:rPr>
              <a:t/>
            </a:r>
            <a:br>
              <a:rPr lang="uk-UA" sz="49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/>
                <a:ea typeface="MS Mincho"/>
              </a:rPr>
            </a:br>
            <a:r>
              <a:rPr lang="uk-UA" sz="4900" i="1" dirty="0">
                <a:solidFill>
                  <a:schemeClr val="tx1">
                    <a:lumMod val="95000"/>
                  </a:schemeClr>
                </a:solidFill>
                <a:effectLst/>
                <a:latin typeface="Times New Roman"/>
                <a:ea typeface="MS Mincho"/>
              </a:rPr>
              <a:t/>
            </a:r>
            <a:br>
              <a:rPr lang="uk-UA" sz="4900" i="1" dirty="0">
                <a:solidFill>
                  <a:schemeClr val="tx1">
                    <a:lumMod val="95000"/>
                  </a:schemeClr>
                </a:solidFill>
                <a:effectLst/>
                <a:latin typeface="Times New Roman"/>
                <a:ea typeface="MS Mincho"/>
              </a:rPr>
            </a:br>
            <a:r>
              <a:rPr lang="uk-UA" sz="49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/>
                <a:ea typeface="MS Mincho"/>
              </a:rPr>
              <a:t/>
            </a:r>
            <a:br>
              <a:rPr lang="uk-UA" sz="49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/>
                <a:ea typeface="MS Mincho"/>
              </a:rPr>
            </a:br>
            <a:r>
              <a:rPr lang="ru-RU" sz="4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Культурні</a:t>
            </a:r>
            <a:r>
              <a: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 </a:t>
            </a:r>
            <a:r>
              <a:rPr lang="ru-RU" sz="4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надбання</a:t>
            </a:r>
            <a:r>
              <a: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 України в </a:t>
            </a:r>
            <a:r>
              <a:rPr lang="ru-RU" sz="4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контексті</a:t>
            </a:r>
            <a:r>
              <a: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 </a:t>
            </a:r>
            <a:r>
              <a:rPr lang="ru-RU" sz="4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європейської</a:t>
            </a:r>
            <a:r>
              <a: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 </a:t>
            </a:r>
            <a:r>
              <a:rPr lang="ru-RU" sz="4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культури</a:t>
            </a:r>
            <a:r>
              <a:rPr lang="ru-RU" sz="5400" dirty="0">
                <a:effectLst/>
                <a:latin typeface="Times New Roman"/>
                <a:ea typeface="MS Mincho"/>
              </a:rPr>
              <a:t/>
            </a:r>
            <a:br>
              <a:rPr lang="ru-RU" sz="5400" dirty="0">
                <a:effectLst/>
                <a:latin typeface="Times New Roman"/>
                <a:ea typeface="MS Mincho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854696" cy="1512168"/>
          </a:xfrm>
        </p:spPr>
        <p:txBody>
          <a:bodyPr>
            <a:normAutofit/>
          </a:bodyPr>
          <a:lstStyle/>
          <a:p>
            <a:pPr algn="ctr"/>
            <a:r>
              <a:rPr lang="uk-UA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Кафедра українознавства</a:t>
            </a:r>
            <a:endParaRPr lang="ru-RU" sz="3200" b="1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284984"/>
            <a:ext cx="2176264" cy="323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700" y="3284983"/>
            <a:ext cx="2369096" cy="323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3" y="3246424"/>
            <a:ext cx="2304256" cy="3222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17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uk-UA" sz="32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  <a:cs typeface="+mn-cs"/>
              </a:rPr>
              <a:t>Курс </a:t>
            </a:r>
            <a: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  <a:cs typeface="+mn-cs"/>
              </a:rPr>
              <a:t>«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  <a:cs typeface="+mn-cs"/>
              </a:rPr>
              <a:t>Культурні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  <a:cs typeface="+mn-cs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  <a:cs typeface="+mn-cs"/>
              </a:rPr>
              <a:t>надбання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  <a:cs typeface="+mn-cs"/>
              </a:rPr>
              <a:t> України в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  <a:cs typeface="+mn-cs"/>
              </a:rPr>
              <a:t>контексті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  <a:cs typeface="+mn-cs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  <a:cs typeface="+mn-cs"/>
              </a:rPr>
              <a:t>європейської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  <a:cs typeface="+mn-cs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  <a:cs typeface="+mn-cs"/>
              </a:rPr>
              <a:t>культури</a:t>
            </a:r>
            <a: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  <a:cs typeface="+mn-cs"/>
              </a:rPr>
              <a:t>»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896" cy="4608512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uk-UA" dirty="0" smtClean="0">
                <a:latin typeface="Times New Roman"/>
                <a:ea typeface="MS Mincho"/>
              </a:rPr>
              <a:t>покликаний </a:t>
            </a:r>
            <a:r>
              <a:rPr lang="uk-UA" dirty="0">
                <a:latin typeface="Times New Roman"/>
                <a:ea typeface="MS Mincho"/>
              </a:rPr>
              <a:t>ознайомити студентів у найбільш сконцентрованій формі із духовним надбанням українського народу в процесі його розвитку та зв’язках з іншими народами в різні історичні </a:t>
            </a:r>
            <a:r>
              <a:rPr lang="uk-UA" dirty="0" smtClean="0">
                <a:latin typeface="Times New Roman"/>
                <a:ea typeface="MS Mincho"/>
              </a:rPr>
              <a:t>епохи</a:t>
            </a:r>
          </a:p>
          <a:p>
            <a:pPr algn="just">
              <a:spcAft>
                <a:spcPts val="600"/>
              </a:spcAft>
            </a:pPr>
            <a:r>
              <a:rPr lang="uk-UA" dirty="0" smtClean="0">
                <a:latin typeface="Times New Roman"/>
                <a:ea typeface="MS Mincho"/>
              </a:rPr>
              <a:t>спрямований </a:t>
            </a:r>
            <a:r>
              <a:rPr lang="uk-UA" dirty="0">
                <a:latin typeface="Times New Roman"/>
                <a:ea typeface="MS Mincho"/>
              </a:rPr>
              <a:t>на збагачення і розширення гуманітарної підготовки студентів, формування творчої активності майбутніх </a:t>
            </a:r>
            <a:r>
              <a:rPr lang="uk-UA" dirty="0" smtClean="0">
                <a:latin typeface="Times New Roman"/>
                <a:ea typeface="MS Mincho"/>
              </a:rPr>
              <a:t>фахівців</a:t>
            </a:r>
          </a:p>
          <a:p>
            <a:pPr algn="just">
              <a:spcAft>
                <a:spcPts val="600"/>
              </a:spcAft>
            </a:pPr>
            <a:r>
              <a:rPr lang="uk-UA" dirty="0" smtClean="0">
                <a:latin typeface="Times New Roman"/>
                <a:ea typeface="MS Mincho"/>
              </a:rPr>
              <a:t>дає </a:t>
            </a:r>
            <a:r>
              <a:rPr lang="uk-UA" dirty="0">
                <a:latin typeface="Times New Roman"/>
                <a:ea typeface="MS Mincho"/>
              </a:rPr>
              <a:t>уявлення про етапи розвитку української та зарубіжної </a:t>
            </a:r>
            <a:r>
              <a:rPr lang="uk-UA" dirty="0" smtClean="0">
                <a:latin typeface="Times New Roman"/>
                <a:ea typeface="MS Mincho"/>
              </a:rPr>
              <a:t>культури</a:t>
            </a:r>
          </a:p>
          <a:p>
            <a:pPr algn="just">
              <a:spcAft>
                <a:spcPts val="600"/>
              </a:spcAft>
            </a:pPr>
            <a:r>
              <a:rPr lang="uk-UA" dirty="0" smtClean="0">
                <a:latin typeface="Times New Roman"/>
                <a:ea typeface="MS Mincho"/>
              </a:rPr>
              <a:t>забезпечує </a:t>
            </a:r>
            <a:r>
              <a:rPr lang="uk-UA" dirty="0">
                <a:latin typeface="Times New Roman"/>
                <a:ea typeface="MS Mincho"/>
              </a:rPr>
              <a:t>розуміння системного зв’язку всіх складових культури – мистецтва, етнографії, матеріальної культури, наукового знання, усіх форм духовних </a:t>
            </a:r>
            <a:r>
              <a:rPr lang="uk-UA" dirty="0" smtClean="0">
                <a:latin typeface="Times New Roman"/>
                <a:ea typeface="MS Mincho"/>
              </a:rPr>
              <a:t>цінностей</a:t>
            </a:r>
            <a:endParaRPr lang="ru-RU" dirty="0">
              <a:latin typeface="Times New Roman"/>
              <a:ea typeface="MS Minch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3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</a:rPr>
              <a:t>Значення курсу </a:t>
            </a:r>
            <a: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</a:rPr>
              <a:t>«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</a:rPr>
              <a:t>Культурні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</a:rPr>
              <a:t>надбання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</a:rPr>
              <a:t> України в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</a:rPr>
              <a:t>контексті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</a:rPr>
              <a:t>європейської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</a:rPr>
              <a:t>культури</a:t>
            </a:r>
            <a: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</a:rPr>
              <a:t>»: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3682752" cy="4222068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uk-UA" sz="2800" dirty="0" smtClean="0">
                <a:latin typeface="Times New Roman"/>
                <a:ea typeface="MS Mincho"/>
              </a:rPr>
              <a:t>формує </a:t>
            </a:r>
            <a:r>
              <a:rPr lang="uk-UA" sz="2800" dirty="0">
                <a:latin typeface="Times New Roman"/>
                <a:ea typeface="MS Mincho"/>
              </a:rPr>
              <a:t>науковий світогляд студентів, </a:t>
            </a:r>
            <a:r>
              <a:rPr lang="uk-UA" sz="2800" dirty="0" smtClean="0">
                <a:latin typeface="Times New Roman"/>
                <a:ea typeface="MS Mincho"/>
              </a:rPr>
              <a:t>загальноосвітній, фаховий </a:t>
            </a:r>
            <a:r>
              <a:rPr lang="uk-UA" sz="2800" dirty="0">
                <a:latin typeface="Times New Roman"/>
                <a:ea typeface="MS Mincho"/>
              </a:rPr>
              <a:t>і культурний рівень майбутнього </a:t>
            </a:r>
            <a:r>
              <a:rPr lang="uk-UA" sz="2800" dirty="0" smtClean="0">
                <a:latin typeface="Times New Roman"/>
                <a:ea typeface="MS Mincho"/>
              </a:rPr>
              <a:t>спеціаліста </a:t>
            </a:r>
          </a:p>
          <a:p>
            <a:pPr>
              <a:spcAft>
                <a:spcPts val="1200"/>
              </a:spcAft>
            </a:pPr>
            <a:r>
              <a:rPr lang="uk-UA" sz="2800" dirty="0" smtClean="0">
                <a:latin typeface="Times New Roman"/>
                <a:ea typeface="MS Mincho"/>
              </a:rPr>
              <a:t>основними </a:t>
            </a:r>
            <a:r>
              <a:rPr lang="uk-UA" sz="2800" dirty="0">
                <a:latin typeface="Times New Roman"/>
                <a:ea typeface="MS Mincho"/>
              </a:rPr>
              <a:t>формами вивчення дисципліни «Історія української та зарубіжної культури» є лекції, семінарські заняття, самостійна та індивідуальна </a:t>
            </a:r>
            <a:r>
              <a:rPr lang="uk-UA" sz="2800" dirty="0" smtClean="0">
                <a:latin typeface="Times New Roman"/>
                <a:ea typeface="MS Mincho"/>
              </a:rPr>
              <a:t>робота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2204864"/>
            <a:ext cx="4186808" cy="4320480"/>
          </a:xfrm>
        </p:spPr>
        <p:txBody>
          <a:bodyPr>
            <a:normAutofit fontScale="85000" lnSpcReduction="20000"/>
          </a:bodyPr>
          <a:lstStyle/>
          <a:p>
            <a:pPr lvl="0">
              <a:spcAft>
                <a:spcPts val="1200"/>
              </a:spcAft>
              <a:buClr>
                <a:srgbClr val="5BD078"/>
              </a:buClr>
            </a:pPr>
            <a:r>
              <a:rPr lang="uk-UA" sz="2800" dirty="0" smtClean="0">
                <a:solidFill>
                  <a:prstClr val="black"/>
                </a:solidFill>
                <a:latin typeface="Times New Roman"/>
                <a:ea typeface="MS Mincho"/>
              </a:rPr>
              <a:t>формує вміння  </a:t>
            </a:r>
            <a:r>
              <a:rPr lang="uk-UA" sz="2800" dirty="0">
                <a:solidFill>
                  <a:prstClr val="black"/>
                </a:solidFill>
                <a:latin typeface="Times New Roman"/>
                <a:ea typeface="MS Mincho"/>
              </a:rPr>
              <a:t>використовувати у повсякденному житті основні терміни та поняття «Історії української та зарубіжної культури</a:t>
            </a:r>
            <a:r>
              <a:rPr lang="uk-UA" sz="2800" dirty="0" smtClean="0">
                <a:solidFill>
                  <a:prstClr val="black"/>
                </a:solidFill>
                <a:latin typeface="Times New Roman"/>
                <a:ea typeface="MS Mincho"/>
              </a:rPr>
              <a:t>»</a:t>
            </a:r>
            <a:endParaRPr lang="ru-RU" sz="2800" dirty="0">
              <a:solidFill>
                <a:prstClr val="black"/>
              </a:solidFill>
              <a:latin typeface="Times New Roman"/>
              <a:ea typeface="MS Mincho"/>
            </a:endParaRPr>
          </a:p>
          <a:p>
            <a:pPr lvl="0">
              <a:spcAft>
                <a:spcPts val="1200"/>
              </a:spcAft>
              <a:buClr>
                <a:srgbClr val="5BD078"/>
              </a:buClr>
            </a:pPr>
            <a:r>
              <a:rPr lang="uk-UA" sz="2800" dirty="0" smtClean="0">
                <a:solidFill>
                  <a:prstClr val="black"/>
                </a:solidFill>
                <a:latin typeface="Times New Roman"/>
                <a:ea typeface="MS Mincho"/>
              </a:rPr>
              <a:t>формує такі якості </a:t>
            </a:r>
            <a:r>
              <a:rPr lang="uk-UA" sz="2800" dirty="0">
                <a:solidFill>
                  <a:prstClr val="black"/>
                </a:solidFill>
                <a:latin typeface="Times New Roman"/>
                <a:ea typeface="MS Mincho"/>
              </a:rPr>
              <a:t>людини, як різнобічна освіченість, висока свідомість, моральність, вміння знаходити порозуміння з представниками різноманітних </a:t>
            </a:r>
            <a:r>
              <a:rPr lang="uk-UA" sz="2800" dirty="0" smtClean="0">
                <a:solidFill>
                  <a:prstClr val="black"/>
                </a:solidFill>
                <a:latin typeface="Times New Roman"/>
                <a:ea typeface="MS Mincho"/>
              </a:rPr>
              <a:t>культур</a:t>
            </a:r>
            <a:endParaRPr lang="ru-RU" sz="2800" dirty="0">
              <a:solidFill>
                <a:prstClr val="black"/>
              </a:solidFill>
              <a:latin typeface="Times New Roman"/>
              <a:ea typeface="MS Minch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85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pPr marL="274320" lvl="0" indent="-274320" algn="ctr">
              <a:spcBef>
                <a:spcPct val="20000"/>
              </a:spcBef>
            </a:pPr>
            <a:r>
              <a:rPr lang="ru-RU" sz="1300" dirty="0">
                <a:solidFill>
                  <a:prstClr val="black"/>
                </a:solidFill>
                <a:latin typeface="Times New Roman"/>
                <a:ea typeface="MS Mincho"/>
                <a:cs typeface="+mn-cs"/>
              </a:rPr>
              <a:t/>
            </a:r>
            <a:br>
              <a:rPr lang="ru-RU" sz="1300" dirty="0">
                <a:solidFill>
                  <a:prstClr val="black"/>
                </a:solidFill>
                <a:latin typeface="Times New Roman"/>
                <a:ea typeface="MS Mincho"/>
                <a:cs typeface="+mn-cs"/>
              </a:rPr>
            </a:br>
            <a:r>
              <a:rPr lang="uk-UA" sz="27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</a:rPr>
              <a:t>У разі успішного завершення курсу </a:t>
            </a:r>
            <a:r>
              <a:rPr lang="uk-UA" sz="27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</a:rPr>
              <a:t>студент </a:t>
            </a:r>
            <a:r>
              <a:rPr lang="uk-UA" sz="27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MS Mincho"/>
              </a:rPr>
              <a:t>зможе:</a:t>
            </a:r>
            <a:endParaRPr lang="ru-RU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84576"/>
          </a:xfrm>
        </p:spPr>
        <p:txBody>
          <a:bodyPr>
            <a:normAutofit fontScale="47500" lnSpcReduction="20000"/>
          </a:bodyPr>
          <a:lstStyle/>
          <a:p>
            <a:pPr marL="342900" lvl="0" indent="-342900" algn="just">
              <a:spcAft>
                <a:spcPts val="0"/>
              </a:spcAft>
              <a:buFont typeface="Times New Roman"/>
              <a:buChar char="–"/>
              <a:tabLst>
                <a:tab pos="596900" algn="l"/>
                <a:tab pos="859155" algn="l"/>
              </a:tabLst>
            </a:pPr>
            <a:r>
              <a:rPr lang="uk-UA" sz="3400" dirty="0" smtClean="0">
                <a:latin typeface="Times New Roman"/>
                <a:ea typeface="Times New Roman"/>
              </a:rPr>
              <a:t>аналізувати </a:t>
            </a:r>
            <a:r>
              <a:rPr lang="uk-UA" sz="3400" dirty="0">
                <a:latin typeface="Times New Roman"/>
                <a:ea typeface="Times New Roman"/>
              </a:rPr>
              <a:t>культури різних народів в їхньому </a:t>
            </a:r>
            <a:r>
              <a:rPr lang="uk-UA" sz="3400" dirty="0" err="1">
                <a:latin typeface="Times New Roman"/>
                <a:ea typeface="Times New Roman"/>
              </a:rPr>
              <a:t>взаємозв</a:t>
            </a:r>
            <a:r>
              <a:rPr lang="ru-RU" sz="3400" dirty="0">
                <a:latin typeface="Times New Roman"/>
                <a:ea typeface="Times New Roman"/>
              </a:rPr>
              <a:t>’</a:t>
            </a:r>
            <a:r>
              <a:rPr lang="uk-UA" sz="3400" dirty="0" err="1" smtClean="0">
                <a:latin typeface="Times New Roman"/>
                <a:ea typeface="Times New Roman"/>
              </a:rPr>
              <a:t>язку</a:t>
            </a:r>
            <a:endParaRPr lang="ru-RU" sz="3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–"/>
              <a:tabLst>
                <a:tab pos="596900" algn="l"/>
                <a:tab pos="859155" algn="l"/>
              </a:tabLst>
            </a:pPr>
            <a:r>
              <a:rPr lang="uk-UA" sz="3400" dirty="0">
                <a:latin typeface="Times New Roman"/>
                <a:ea typeface="Times New Roman"/>
              </a:rPr>
              <a:t>розглядати проблеми розвитку культури України в контексті світової </a:t>
            </a:r>
            <a:r>
              <a:rPr lang="uk-UA" sz="3400" dirty="0" smtClean="0">
                <a:latin typeface="Times New Roman"/>
                <a:ea typeface="Times New Roman"/>
              </a:rPr>
              <a:t>культури </a:t>
            </a:r>
            <a:endParaRPr lang="ru-RU" sz="3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–"/>
              <a:tabLst>
                <a:tab pos="596900" algn="l"/>
                <a:tab pos="859155" algn="l"/>
              </a:tabLst>
            </a:pPr>
            <a:r>
              <a:rPr lang="uk-UA" sz="3400" dirty="0">
                <a:latin typeface="Times New Roman"/>
                <a:ea typeface="Times New Roman"/>
              </a:rPr>
              <a:t>встановлювати причинно-наслідкові зв</a:t>
            </a:r>
            <a:r>
              <a:rPr lang="ru-RU" sz="3400" dirty="0">
                <a:latin typeface="Times New Roman"/>
                <a:ea typeface="Times New Roman"/>
              </a:rPr>
              <a:t>’</a:t>
            </a:r>
            <a:r>
              <a:rPr lang="uk-UA" sz="3400" dirty="0" err="1">
                <a:latin typeface="Times New Roman"/>
                <a:ea typeface="Times New Roman"/>
              </a:rPr>
              <a:t>язки</a:t>
            </a:r>
            <a:r>
              <a:rPr lang="uk-UA" sz="3400" dirty="0">
                <a:latin typeface="Times New Roman"/>
                <a:ea typeface="Times New Roman"/>
              </a:rPr>
              <a:t> між суспільно-політичними та культурними процесами і </a:t>
            </a:r>
            <a:r>
              <a:rPr lang="uk-UA" sz="3400" dirty="0" smtClean="0">
                <a:latin typeface="Times New Roman"/>
                <a:ea typeface="Times New Roman"/>
              </a:rPr>
              <a:t>явищами</a:t>
            </a:r>
            <a:endParaRPr lang="ru-RU" sz="3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–"/>
              <a:tabLst>
                <a:tab pos="596900" algn="l"/>
                <a:tab pos="859155" algn="l"/>
              </a:tabLst>
            </a:pPr>
            <a:r>
              <a:rPr lang="uk-UA" sz="3400" dirty="0">
                <a:latin typeface="Times New Roman"/>
                <a:ea typeface="Times New Roman"/>
              </a:rPr>
              <a:t>розрізняти культурні епохи, напрямки, течії, школи, художні стилі в мистецтві й </a:t>
            </a:r>
            <a:r>
              <a:rPr lang="uk-UA" sz="3400" dirty="0" smtClean="0">
                <a:latin typeface="Times New Roman"/>
                <a:ea typeface="Times New Roman"/>
              </a:rPr>
              <a:t>літературі </a:t>
            </a:r>
            <a:endParaRPr lang="ru-RU" sz="3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–"/>
              <a:tabLst>
                <a:tab pos="596900" algn="l"/>
                <a:tab pos="859155" algn="l"/>
              </a:tabLst>
            </a:pPr>
            <a:r>
              <a:rPr lang="uk-UA" sz="3400" dirty="0">
                <a:latin typeface="Times New Roman"/>
                <a:ea typeface="Times New Roman"/>
              </a:rPr>
              <a:t>оперувати культурологічними термінами та поняттями на високому інтелектуальному </a:t>
            </a:r>
            <a:r>
              <a:rPr lang="uk-UA" sz="3400" dirty="0" smtClean="0">
                <a:latin typeface="Times New Roman"/>
                <a:ea typeface="Times New Roman"/>
              </a:rPr>
              <a:t>рівні </a:t>
            </a:r>
            <a:endParaRPr lang="ru-RU" sz="3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–"/>
              <a:tabLst>
                <a:tab pos="596900" algn="l"/>
                <a:tab pos="859155" algn="l"/>
              </a:tabLst>
            </a:pPr>
            <a:r>
              <a:rPr lang="uk-UA" sz="3400" dirty="0">
                <a:latin typeface="Times New Roman"/>
                <a:ea typeface="Times New Roman"/>
              </a:rPr>
              <a:t>вести наукову дискусію, висловлювати свої думки і відстоювати свою точку зору, використовувати набуті знання при прийнятті рішень суспільного </a:t>
            </a:r>
            <a:r>
              <a:rPr lang="uk-UA" sz="3400" dirty="0" smtClean="0">
                <a:latin typeface="Times New Roman"/>
                <a:ea typeface="Times New Roman"/>
              </a:rPr>
              <a:t>значення</a:t>
            </a:r>
            <a:endParaRPr lang="ru-RU" sz="3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–"/>
              <a:tabLst>
                <a:tab pos="596900" algn="l"/>
                <a:tab pos="859155" algn="l"/>
              </a:tabLst>
            </a:pPr>
            <a:r>
              <a:rPr lang="uk-UA" sz="3400" dirty="0">
                <a:latin typeface="Times New Roman"/>
                <a:ea typeface="Times New Roman"/>
              </a:rPr>
              <a:t>конспектувати зміст лекцій, вибирати оптимальні шляхи підготовки до семінарських занять та виконання завдань самостійної </a:t>
            </a:r>
            <a:r>
              <a:rPr lang="uk-UA" sz="3400" dirty="0" smtClean="0">
                <a:latin typeface="Times New Roman"/>
                <a:ea typeface="Times New Roman"/>
              </a:rPr>
              <a:t>роботи</a:t>
            </a:r>
            <a:endParaRPr lang="ru-RU" sz="3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–"/>
              <a:tabLst>
                <a:tab pos="596900" algn="l"/>
                <a:tab pos="859155" algn="l"/>
              </a:tabLst>
            </a:pPr>
            <a:r>
              <a:rPr lang="uk-UA" sz="3400" dirty="0">
                <a:latin typeface="Times New Roman"/>
                <a:ea typeface="Times New Roman"/>
              </a:rPr>
              <a:t>робити висновки й узагальнення на основі опрацювання літератури, вміти користуватися періодичними виданнями, знаходити необхідні матеріали відповідно до проблеми, що </a:t>
            </a:r>
            <a:r>
              <a:rPr lang="uk-UA" sz="3400" dirty="0" smtClean="0">
                <a:latin typeface="Times New Roman"/>
                <a:ea typeface="Times New Roman"/>
              </a:rPr>
              <a:t>вивчається</a:t>
            </a:r>
            <a:endParaRPr lang="ru-RU" sz="3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–"/>
              <a:tabLst>
                <a:tab pos="596900" algn="l"/>
                <a:tab pos="859155" algn="l"/>
              </a:tabLst>
            </a:pPr>
            <a:r>
              <a:rPr lang="uk-UA" sz="3400" dirty="0">
                <a:latin typeface="Times New Roman"/>
                <a:ea typeface="Times New Roman"/>
              </a:rPr>
              <a:t>готувати повідомлення (доповіді), реферати, презентації, складати тести, кросворди, тези виступів </a:t>
            </a:r>
            <a:r>
              <a:rPr lang="uk-UA" sz="3400" dirty="0" smtClean="0">
                <a:latin typeface="Times New Roman"/>
                <a:ea typeface="Times New Roman"/>
              </a:rPr>
              <a:t>тощо</a:t>
            </a:r>
            <a:endParaRPr lang="ru-RU" sz="3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–"/>
              <a:tabLst>
                <a:tab pos="596900" algn="l"/>
                <a:tab pos="859155" algn="l"/>
              </a:tabLst>
            </a:pPr>
            <a:r>
              <a:rPr lang="uk-UA" sz="3400" dirty="0">
                <a:latin typeface="Times New Roman"/>
                <a:ea typeface="Times New Roman"/>
              </a:rPr>
              <a:t>пояснювати сутність національних та загальнолюдських </a:t>
            </a:r>
            <a:r>
              <a:rPr lang="uk-UA" sz="3400" dirty="0" smtClean="0">
                <a:latin typeface="Times New Roman"/>
                <a:ea typeface="Times New Roman"/>
              </a:rPr>
              <a:t>цінностей</a:t>
            </a:r>
            <a:endParaRPr lang="ru-RU" sz="3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–"/>
              <a:tabLst>
                <a:tab pos="596900" algn="l"/>
                <a:tab pos="859155" algn="l"/>
              </a:tabLst>
            </a:pPr>
            <a:r>
              <a:rPr lang="uk-UA" sz="3400" dirty="0">
                <a:latin typeface="Times New Roman"/>
                <a:ea typeface="Times New Roman"/>
              </a:rPr>
              <a:t>збагачувати власну духовну культуру шляхом </a:t>
            </a:r>
            <a:r>
              <a:rPr lang="uk-UA" sz="3400" dirty="0" smtClean="0">
                <a:latin typeface="Times New Roman"/>
                <a:ea typeface="Times New Roman"/>
              </a:rPr>
              <a:t>самоосвіти</a:t>
            </a:r>
            <a:endParaRPr lang="ru-RU" sz="3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–"/>
              <a:tabLst>
                <a:tab pos="596900" algn="l"/>
                <a:tab pos="859155" algn="l"/>
              </a:tabLst>
            </a:pPr>
            <a:r>
              <a:rPr lang="uk-UA" sz="3400" dirty="0">
                <a:latin typeface="Times New Roman"/>
                <a:ea typeface="Times New Roman"/>
              </a:rPr>
              <a:t>використовувати духовно-культурний досвід минулого для визначення шляхів і напрямків культурно-національного відродження в </a:t>
            </a:r>
            <a:r>
              <a:rPr lang="uk-UA" sz="3400" dirty="0" smtClean="0">
                <a:latin typeface="Times New Roman"/>
                <a:ea typeface="Times New Roman"/>
              </a:rPr>
              <a:t>Україні</a:t>
            </a:r>
            <a:endParaRPr lang="ru-RU" sz="3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–"/>
              <a:tabLst>
                <a:tab pos="596900" algn="l"/>
                <a:tab pos="859155" algn="l"/>
              </a:tabLst>
            </a:pPr>
            <a:r>
              <a:rPr lang="uk-UA" sz="3400" dirty="0">
                <a:latin typeface="Times New Roman"/>
                <a:ea typeface="Times New Roman"/>
              </a:rPr>
              <a:t>реалізовувати отримані знання для визначення лінії власної поведінки в сучасних умовах розмаїття художніх стилів </a:t>
            </a:r>
            <a:r>
              <a:rPr lang="uk-UA" sz="3400" dirty="0" smtClean="0">
                <a:latin typeface="Times New Roman"/>
                <a:ea typeface="Times New Roman"/>
              </a:rPr>
              <a:t>культури </a:t>
            </a:r>
            <a:endParaRPr lang="ru-RU" sz="3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–"/>
              <a:tabLst>
                <a:tab pos="596900" algn="l"/>
                <a:tab pos="859155" algn="l"/>
              </a:tabLst>
            </a:pPr>
            <a:r>
              <a:rPr lang="uk-UA" sz="3400" dirty="0">
                <a:latin typeface="Times New Roman"/>
                <a:ea typeface="Times New Roman"/>
              </a:rPr>
              <a:t>застосовувати отримані знання в </a:t>
            </a:r>
            <a:r>
              <a:rPr lang="uk-UA" sz="3400" dirty="0" err="1">
                <a:latin typeface="Times New Roman"/>
                <a:ea typeface="Times New Roman"/>
              </a:rPr>
              <a:t>освітньо-педагогічній</a:t>
            </a:r>
            <a:r>
              <a:rPr lang="uk-UA" sz="3400" dirty="0">
                <a:latin typeface="Times New Roman"/>
                <a:ea typeface="Times New Roman"/>
              </a:rPr>
              <a:t> і науково-дослідницькій </a:t>
            </a:r>
            <a:r>
              <a:rPr lang="uk-UA" sz="3400" dirty="0" smtClean="0">
                <a:latin typeface="Times New Roman"/>
                <a:ea typeface="Times New Roman"/>
              </a:rPr>
              <a:t>роботі</a:t>
            </a:r>
            <a:r>
              <a:rPr lang="uk-UA" sz="3400" b="1" kern="1800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endParaRPr lang="ru-RU" sz="3400" dirty="0">
              <a:latin typeface="Times New Roman"/>
              <a:ea typeface="MS Minch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60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Теми курсу</a:t>
            </a:r>
            <a:endParaRPr lang="uk-UA" sz="36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3970784" cy="4942149"/>
          </a:xfrm>
        </p:spPr>
        <p:txBody>
          <a:bodyPr>
            <a:noAutofit/>
          </a:bodyPr>
          <a:lstStyle/>
          <a:p>
            <a:pPr algn="just"/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Тема 1. 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Вступ до курсу «Історія української та зарубіжної культури». Культура: сутність, структура, функції. </a:t>
            </a:r>
            <a:endParaRPr lang="uk-UA" sz="1800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Тема </a:t>
            </a: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2. 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Первісна культура. </a:t>
            </a:r>
            <a:endParaRPr lang="uk-UA" sz="1800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Тема 3. </a:t>
            </a:r>
            <a:r>
              <a:rPr lang="uk-UA" sz="1800" dirty="0" smtClean="0">
                <a:solidFill>
                  <a:srgbClr val="000000"/>
                </a:solidFill>
                <a:latin typeface="Times New Roman"/>
              </a:rPr>
              <a:t>Культура 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стародавніх цивілізацій </a:t>
            </a:r>
            <a:endParaRPr lang="uk-UA" sz="1800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Тема </a:t>
            </a: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4. 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Антична культура. </a:t>
            </a:r>
            <a:endParaRPr lang="uk-UA" sz="1800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Тема </a:t>
            </a: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5. 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Культура Середньовічної Європи. </a:t>
            </a:r>
            <a:endParaRPr lang="uk-UA" sz="1800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Тема</a:t>
            </a: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. 6. 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Ренесанс у європейській культурі та його особливості в Україні. </a:t>
            </a:r>
            <a:endParaRPr lang="uk-UA" sz="1800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Тема </a:t>
            </a: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7. 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Культура бароко. </a:t>
            </a:r>
            <a:endParaRPr lang="uk-UA" sz="1800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Тема </a:t>
            </a: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8. 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Культура Нового часу (кінець Х</a:t>
            </a:r>
            <a:r>
              <a:rPr lang="en-US" sz="1800" dirty="0">
                <a:solidFill>
                  <a:srgbClr val="000000"/>
                </a:solidFill>
                <a:latin typeface="Times New Roman"/>
              </a:rPr>
              <a:t>V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ІІІ – ХІХ ст.). </a:t>
            </a:r>
            <a:endParaRPr lang="uk-UA" sz="18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499992" y="1484784"/>
            <a:ext cx="4186808" cy="5040560"/>
          </a:xfrm>
        </p:spPr>
        <p:txBody>
          <a:bodyPr>
            <a:normAutofit fontScale="47500" lnSpcReduction="20000"/>
          </a:bodyPr>
          <a:lstStyle/>
          <a:p>
            <a:pPr lvl="0" algn="just">
              <a:buClr>
                <a:srgbClr val="5BD078"/>
              </a:buClr>
            </a:pPr>
            <a:r>
              <a:rPr lang="uk-UA" sz="3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Тема 9. </a:t>
            </a:r>
            <a:r>
              <a:rPr lang="uk-UA" sz="3800" dirty="0" smtClean="0">
                <a:solidFill>
                  <a:srgbClr val="000000"/>
                </a:solidFill>
                <a:latin typeface="Times New Roman"/>
              </a:rPr>
              <a:t>Культура модернізму кінця ХІХ – початку ХХ ст. </a:t>
            </a:r>
          </a:p>
          <a:p>
            <a:pPr lvl="0" algn="just">
              <a:buClr>
                <a:srgbClr val="5BD078"/>
              </a:buClr>
            </a:pPr>
            <a:r>
              <a:rPr lang="uk-UA" sz="3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Тема 10. </a:t>
            </a:r>
            <a:r>
              <a:rPr lang="uk-UA" sz="3800" dirty="0" smtClean="0">
                <a:solidFill>
                  <a:srgbClr val="000000"/>
                </a:solidFill>
                <a:latin typeface="Times New Roman"/>
              </a:rPr>
              <a:t>Розвиток культури у 20-х рр. ХХ ст. </a:t>
            </a:r>
          </a:p>
          <a:p>
            <a:pPr lvl="0" algn="just">
              <a:buClr>
                <a:srgbClr val="5BD078"/>
              </a:buClr>
            </a:pPr>
            <a:r>
              <a:rPr lang="uk-UA" sz="3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Тема 11. </a:t>
            </a:r>
            <a:r>
              <a:rPr lang="uk-UA" sz="3800" dirty="0" smtClean="0">
                <a:solidFill>
                  <a:srgbClr val="000000"/>
                </a:solidFill>
                <a:latin typeface="Times New Roman"/>
              </a:rPr>
              <a:t>Зарубіжна та українська культура напередодні та під час Другої світової війни. </a:t>
            </a:r>
          </a:p>
          <a:p>
            <a:pPr lvl="0" algn="just">
              <a:buClr>
                <a:srgbClr val="5BD078"/>
              </a:buClr>
            </a:pPr>
            <a:r>
              <a:rPr lang="uk-UA" sz="3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Тема 12. </a:t>
            </a:r>
            <a:r>
              <a:rPr lang="uk-UA" sz="3800" dirty="0" smtClean="0">
                <a:solidFill>
                  <a:srgbClr val="000000"/>
                </a:solidFill>
                <a:latin typeface="Times New Roman"/>
              </a:rPr>
              <a:t>Нові тенденції у світовій та українській культурі у перше післявоєнне десятиліття. </a:t>
            </a:r>
          </a:p>
          <a:p>
            <a:pPr lvl="0" algn="just">
              <a:buClr>
                <a:srgbClr val="5BD078"/>
              </a:buClr>
            </a:pPr>
            <a:r>
              <a:rPr lang="uk-UA" sz="3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Тема 13. </a:t>
            </a:r>
            <a:r>
              <a:rPr lang="uk-UA" sz="3800" dirty="0" smtClean="0">
                <a:solidFill>
                  <a:srgbClr val="000000"/>
                </a:solidFill>
                <a:latin typeface="Times New Roman"/>
              </a:rPr>
              <a:t>Зарубіжна та українська культура у другій половині 50-х – середині 60-х рр. ХХ ст. </a:t>
            </a:r>
          </a:p>
          <a:p>
            <a:pPr lvl="0" algn="just">
              <a:buClr>
                <a:srgbClr val="5BD078"/>
              </a:buClr>
            </a:pPr>
            <a:r>
              <a:rPr lang="uk-UA" sz="3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Тема. 14. </a:t>
            </a:r>
            <a:r>
              <a:rPr lang="uk-UA" sz="3800" dirty="0" smtClean="0">
                <a:solidFill>
                  <a:srgbClr val="000000"/>
                </a:solidFill>
                <a:latin typeface="Times New Roman"/>
              </a:rPr>
              <a:t>Культура 60-х – 80-х рр.  ХХ ст. </a:t>
            </a:r>
          </a:p>
          <a:p>
            <a:pPr lvl="0" algn="just">
              <a:buClr>
                <a:srgbClr val="5BD078"/>
              </a:buClr>
            </a:pPr>
            <a:r>
              <a:rPr lang="uk-UA" sz="3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Тема 15. </a:t>
            </a:r>
            <a:r>
              <a:rPr lang="uk-UA" sz="3800" dirty="0" smtClean="0">
                <a:solidFill>
                  <a:srgbClr val="000000"/>
                </a:solidFill>
                <a:latin typeface="Times New Roman"/>
              </a:rPr>
              <a:t>Сучасна культура на межі ХХ – ХХІ ст. </a:t>
            </a:r>
          </a:p>
          <a:p>
            <a:pPr lvl="0" algn="just">
              <a:buClr>
                <a:srgbClr val="5BD078"/>
              </a:buClr>
            </a:pPr>
            <a:r>
              <a:rPr lang="uk-UA" sz="3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Тема 16. </a:t>
            </a:r>
            <a:r>
              <a:rPr lang="uk-UA" sz="3800" dirty="0" smtClean="0">
                <a:solidFill>
                  <a:srgbClr val="000000"/>
                </a:solidFill>
                <a:latin typeface="Times New Roman"/>
              </a:rPr>
              <a:t>Культура української діаспори. </a:t>
            </a:r>
            <a:endParaRPr lang="uk-UA" sz="3800" dirty="0" smtClean="0">
              <a:solidFill>
                <a:prstClr val="black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7623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534</Words>
  <Application>Microsoft Office PowerPoint</Application>
  <PresentationFormat>Екран (4:3)</PresentationFormat>
  <Paragraphs>45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6" baseType="lpstr">
      <vt:lpstr>Поток</vt:lpstr>
      <vt:lpstr>   Культурні надбання України в контексті європейської культури </vt:lpstr>
      <vt:lpstr>Курс «Культурні надбання України в контексті європейської культури»</vt:lpstr>
      <vt:lpstr>Значення курсу «Культурні надбання України в контексті європейської культури»:</vt:lpstr>
      <vt:lpstr> У разі успішного завершення курсу студент зможе:</vt:lpstr>
      <vt:lpstr>Теми курсу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УКРАЇНСЬКОЇ ТА ЗАРУБІЖНОЇ КУЛЬТУРИ</dc:title>
  <dc:creator>f</dc:creator>
  <cp:lastModifiedBy>1</cp:lastModifiedBy>
  <cp:revision>6</cp:revision>
  <dcterms:created xsi:type="dcterms:W3CDTF">2020-10-27T10:54:56Z</dcterms:created>
  <dcterms:modified xsi:type="dcterms:W3CDTF">2024-11-04T09:20:58Z</dcterms:modified>
</cp:coreProperties>
</file>