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480" y="-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0019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z="2835" spc="-85"/>
            </a:lvl1pPr>
          </a:lstStyle>
          <a:p>
            <a:r>
              <a:t>Информация о факте</a:t>
            </a:r>
          </a:p>
        </p:txBody>
      </p:sp>
      <p:sp>
        <p:nvSpPr>
          <p:cNvPr id="12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z="2744" spc="-82"/>
            </a:lvl1pPr>
          </a:lstStyle>
          <a:p>
            <a:r>
              <a:t>Авторство </a:t>
            </a:r>
          </a:p>
        </p:txBody>
      </p:sp>
      <p:sp>
        <p:nvSpPr>
          <p:cNvPr id="13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4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18839134_3132x2088.jpg"/>
          <p:cNvSpPr>
            <a:spLocks noGrp="1"/>
          </p:cNvSpPr>
          <p:nvPr>
            <p:ph type="pic" idx="13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766363123_1851x1194.jpg"/>
          <p:cNvSpPr>
            <a:spLocks noGrp="1"/>
          </p:cNvSpPr>
          <p:nvPr>
            <p:ph type="pic" sz="half" idx="14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981594838_2460x1641.jpg"/>
          <p:cNvSpPr>
            <a:spLocks noGrp="1"/>
          </p:cNvSpPr>
          <p:nvPr>
            <p:ph type="pic" sz="half" idx="15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463013163_3048x2031.jpg"/>
          <p:cNvSpPr>
            <a:spLocks noGrp="1"/>
          </p:cNvSpPr>
          <p:nvPr>
            <p:ph type="pic" idx="13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>
            <a:spLocks noGrp="1"/>
          </p:cNvSpPr>
          <p:nvPr>
            <p:ph type="pic" idx="13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>
            <a:spLocks noGrp="1"/>
          </p:cNvSpPr>
          <p:nvPr>
            <p:ph type="pic" idx="13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42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4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69830" y="12940645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7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81594838_2460x1641.jpg"/>
          <p:cNvSpPr>
            <a:spLocks noGrp="1"/>
          </p:cNvSpPr>
          <p:nvPr>
            <p:ph type="pic" idx="13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Прямоугольник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68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6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70" name="Подзаголовок слайда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z="3325" spc="-99"/>
            </a:lvl1pPr>
          </a:lstStyle>
          <a:p>
            <a:r>
              <a:t>Подзаголовок слайда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>
            <a:extLst/>
          </a:blip>
          <a:srcRect l="1332" t="47600" r="46378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Заголовок раздела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88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 </a:t>
            </a:r>
          </a:p>
        </p:txBody>
      </p:sp>
      <p:sp>
        <p:nvSpPr>
          <p:cNvPr id="89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0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17">
            <a:extLst/>
          </a:blip>
          <a:srcRect t="21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73640" y="12938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Изображение" descr="Изображение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671" t="920" r="56519" b="65746"/>
          <a:stretch>
            <a:fillRect/>
          </a:stretch>
        </p:blipFill>
        <p:spPr>
          <a:xfrm>
            <a:off x="-2" y="0"/>
            <a:ext cx="24384001" cy="13716000"/>
          </a:xfrm>
          <a:prstGeom prst="rect">
            <a:avLst/>
          </a:prstGeom>
        </p:spPr>
      </p:pic>
      <p:sp>
        <p:nvSpPr>
          <p:cNvPr id="170" name="Етапи становлення бенчмаркетинг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Етапи становлення бенчмаркетингу </a:t>
            </a:r>
          </a:p>
        </p:txBody>
      </p:sp>
      <p:sp>
        <p:nvSpPr>
          <p:cNvPr id="171" name="Види бенчмаркетингу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Види бенчмаркетингу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Теорія Бернардо де Суза"/>
          <p:cNvSpPr txBox="1">
            <a:spLocks noGrp="1"/>
          </p:cNvSpPr>
          <p:nvPr>
            <p:ph type="body" sz="quarter" idx="1"/>
          </p:nvPr>
        </p:nvSpPr>
        <p:spPr>
          <a:xfrm>
            <a:off x="2898269" y="1628837"/>
            <a:ext cx="21504175" cy="2083709"/>
          </a:xfrm>
          <a:prstGeom prst="rect">
            <a:avLst/>
          </a:prstGeom>
        </p:spPr>
        <p:txBody>
          <a:bodyPr/>
          <a:lstStyle>
            <a:lvl1pPr>
              <a:defRPr sz="10700" spc="-427"/>
            </a:lvl1pPr>
          </a:lstStyle>
          <a:p>
            <a:r>
              <a:t>Теорія Бернардо де Суза</a:t>
            </a:r>
          </a:p>
        </p:txBody>
      </p:sp>
      <p:sp>
        <p:nvSpPr>
          <p:cNvPr id="174" name="Бенчмаркетинг в сучасному  розумінні був започаткований у США в 1970-х роках, хоча його основні концепції були затребувані набагато раніше.…"/>
          <p:cNvSpPr txBox="1"/>
          <p:nvPr/>
        </p:nvSpPr>
        <p:spPr>
          <a:xfrm>
            <a:off x="1266046" y="4071432"/>
            <a:ext cx="21851909" cy="871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Бенчмаркетинг в сучасному  розумінні був започаткований у США в 1970-х роках, хоча його основні концепції були затребувані набагато раніше.</a:t>
            </a:r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Існує теорія фахівця з контролю за якістю Бернардо де Суза. У ній визначено періодизацію етапів управління. Так, автор теорії розглядає чотири етапи змін у сфері управління, через які пройшов світ за останню половину XX ст.:</a:t>
            </a:r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1-й етап.  1950-1970-і рр. – період жорсткого контролю з боку керівництва, управління за цілями (Management by Objectives). Ідентифікація дій (завдань) для досягнення цілей;</a:t>
            </a:r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2-й етап. 1970-1980-і рр. – період оцінки та порівняння цінностей, складання «графіків цінностей» (TheValue Chart);  </a:t>
            </a:r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3-й етап. 1980-1990-і рр. – період зростання впливу конкурентів; конкуренція стає каталізатором прагнення до поліпшень, перетворень, нововведень, випередження конкурентів (Beat The Competition);</a:t>
            </a:r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defTabSz="355600">
              <a:spcBef>
                <a:spcPts val="0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4-й етап. 1990-і рр. – початок XXI ст. –  період концентрації на процесах (Focuson Processes).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«Перехід від мистецтва до науки»"/>
          <p:cNvSpPr txBox="1">
            <a:spLocks noGrp="1"/>
          </p:cNvSpPr>
          <p:nvPr>
            <p:ph type="body" sz="half" idx="1"/>
          </p:nvPr>
        </p:nvSpPr>
        <p:spPr>
          <a:xfrm>
            <a:off x="1257300" y="5033535"/>
            <a:ext cx="21869400" cy="4730168"/>
          </a:xfrm>
          <a:prstGeom prst="rect">
            <a:avLst/>
          </a:prstGeom>
        </p:spPr>
        <p:txBody>
          <a:bodyPr/>
          <a:lstStyle>
            <a:lvl1pPr defTabSz="503555">
              <a:defRPr sz="13664" spc="-273"/>
            </a:lvl1pPr>
          </a:lstStyle>
          <a:p>
            <a:r>
              <a:t>«Перехід від мистецтва до науки»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'ять поколінь розвитку бенчмаркетингу"/>
          <p:cNvSpPr txBox="1">
            <a:spLocks noGrp="1"/>
          </p:cNvSpPr>
          <p:nvPr>
            <p:ph type="title"/>
          </p:nvPr>
        </p:nvSpPr>
        <p:spPr>
          <a:xfrm>
            <a:off x="5688348" y="1266100"/>
            <a:ext cx="15504836" cy="1971252"/>
          </a:xfrm>
          <a:prstGeom prst="rect">
            <a:avLst/>
          </a:prstGeom>
        </p:spPr>
        <p:txBody>
          <a:bodyPr/>
          <a:lstStyle>
            <a:lvl1pPr defTabSz="355600">
              <a:lnSpc>
                <a:spcPct val="100000"/>
              </a:lnSpc>
              <a:defRPr sz="6100" b="0" cap="none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П'ять поколінь розвитку бенчмаркетингу</a:t>
            </a:r>
          </a:p>
        </p:txBody>
      </p:sp>
      <p:sp>
        <p:nvSpPr>
          <p:cNvPr id="179" name="Перше покоління бенчмаркінгу – реінжиніринг, або ретроспективний аналіз продукту.…"/>
          <p:cNvSpPr txBox="1"/>
          <p:nvPr/>
        </p:nvSpPr>
        <p:spPr>
          <a:xfrm>
            <a:off x="1204747" y="3096928"/>
            <a:ext cx="10134099" cy="27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3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Перше покоління бенчмаркінгу – реінжиніринг, або ретроспективний аналіз продукту.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Основні характеристики: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орієнтація на продукт, вивчення технічних переваг продукції конкурентів і впровадження відповідних змін у власне виробництво;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порівняння характеристик продукту, його функціональних можливостей і рентабельності з аналогічними пропозиціями конкурентів;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конкурентний аналіз особливостей продукту, орієнтованих на ринок.</a:t>
            </a:r>
          </a:p>
        </p:txBody>
      </p:sp>
      <p:sp>
        <p:nvSpPr>
          <p:cNvPr id="180" name="Друге покоління – бенчмаркінг конкурентоспроможності.…"/>
          <p:cNvSpPr txBox="1"/>
          <p:nvPr/>
        </p:nvSpPr>
        <p:spPr>
          <a:xfrm>
            <a:off x="1069355" y="6985264"/>
            <a:ext cx="9619183" cy="207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Друге покоління – бенчмаркінг конкурентоспроможності. </a:t>
            </a:r>
            <a:r>
              <a:t> 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Він піднявся до рівня своєрідної науки організацій у 1976-1986 рр. завдяки активному розвитку й діяльності компанії Xerox.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Основні характеристики: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комплексний підхід;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порівняння параметрів внутрішніх процесів з конкурентами.</a:t>
            </a:r>
          </a:p>
        </p:txBody>
      </p:sp>
      <p:sp>
        <p:nvSpPr>
          <p:cNvPr id="181" name="Третє покоління – процесний бенчмаркінг.…"/>
          <p:cNvSpPr txBox="1"/>
          <p:nvPr/>
        </p:nvSpPr>
        <p:spPr>
          <a:xfrm>
            <a:off x="1103093" y="9873857"/>
            <a:ext cx="9941851" cy="339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Третє покоління – процесний бенчмаркінг.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Його розквіт припадає на 1982-1986 рр., коли фірми-лідери усвідомлюють потребу та починають використовувати можливість навчатися (більш просто, швидко та дешево) у підприємств, які належать до інших секторів або галузей економіки, на фоні того, що дослідження конкурентів характеризуються меншою результативністю.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Основні характеристики: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початок вивчення найкращої практики в інших галузях економіки;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поглиблене вивчення внутрішніх процесів, розширення наукової та інформаційної бази бенчмаркінгу.</a:t>
            </a:r>
          </a:p>
        </p:txBody>
      </p:sp>
      <p:sp>
        <p:nvSpPr>
          <p:cNvPr id="182" name="Четверте покоління – стратегічний бенчмаркінг.…"/>
          <p:cNvSpPr txBox="1"/>
          <p:nvPr/>
        </p:nvSpPr>
        <p:spPr>
          <a:xfrm>
            <a:off x="13663063" y="3121061"/>
            <a:ext cx="10288355" cy="438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Четверте покоління – стратегічний бенчмаркінг. 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Він оформився в окремий системний процес, призначений для оцінки альтернатив, коригування та реалізації стратегій, а також удосконалення характеристик продуктивності та якості праці, зниження втрат і витрат. Основою таких процесів стає вивчення успішних стратегій інших підприємств або партнерів.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Основні характеристики: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систематичний процес оцінки стратегічних альтернатив та підвищення;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результативності бізнесу через запозичення успішних стратегій від зовнішніх партнерів;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оцінка перспектив ділового партнерства;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орієнтація на довгострокове удосконалення;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внесення фундаментальних змін у бізнес-процеси (реінжиніринг).</a:t>
            </a:r>
          </a:p>
        </p:txBody>
      </p:sp>
      <p:sp>
        <p:nvSpPr>
          <p:cNvPr id="183" name="П'яте покоління – глобальний бенчмаркінг.…"/>
          <p:cNvSpPr txBox="1"/>
          <p:nvPr/>
        </p:nvSpPr>
        <p:spPr>
          <a:xfrm>
            <a:off x="13735189" y="8313578"/>
            <a:ext cx="9318515" cy="5042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П'яте покоління – глобальний бенчмаркінг</a:t>
            </a:r>
            <a:r>
              <a:t>. 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Він почав розвиватися порівняно недавно. У нього з'явилося багато прибічників з огляду на інтеграцію країн, що розвиваються, у світове господарство, прагнення більшості держав до відкритості економіки, необхідність спільної боротьби з кризами та проблемами, що загрожують усьому людству (глобальне потепління, нестача продуктів харчування, погана екологія, перенаселення Землі тощо). У недалекому майбутньому глобальний бенчмаркінг може стати інструментом обміну міжнародним досвідом, що враховує особливості культурних і національних процесів організації виробництва.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Основні характеристики: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вивчення досвіду глобальних компаній;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дослідження питань, пов'язаних із міжнародною торгівлею;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вивчення можливостей подолання міжнаціональних бар'єрів;</a:t>
            </a:r>
          </a:p>
          <a:p>
            <a:pPr defTabSz="355600">
              <a:spcBef>
                <a:spcPts val="0"/>
              </a:spcBef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зменшення різниці між бізнес-процесами в глобальному середовищі.</a:t>
            </a:r>
          </a:p>
        </p:txBody>
      </p:sp>
      <p:sp>
        <p:nvSpPr>
          <p:cNvPr id="184" name="Декоративные ромбы"/>
          <p:cNvSpPr/>
          <p:nvPr/>
        </p:nvSpPr>
        <p:spPr>
          <a:xfrm rot="10800000" flipH="1">
            <a:off x="12850147" y="3081437"/>
            <a:ext cx="770386" cy="77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5461" y="4661"/>
                </a:lnTo>
                <a:lnTo>
                  <a:pt x="10800" y="9322"/>
                </a:lnTo>
                <a:lnTo>
                  <a:pt x="6139" y="4661"/>
                </a:lnTo>
                <a:lnTo>
                  <a:pt x="10800" y="0"/>
                </a:lnTo>
                <a:close/>
                <a:moveTo>
                  <a:pt x="16939" y="6139"/>
                </a:moveTo>
                <a:lnTo>
                  <a:pt x="21600" y="10800"/>
                </a:lnTo>
                <a:lnTo>
                  <a:pt x="16939" y="15461"/>
                </a:lnTo>
                <a:lnTo>
                  <a:pt x="12278" y="10800"/>
                </a:lnTo>
                <a:lnTo>
                  <a:pt x="16939" y="6139"/>
                </a:lnTo>
                <a:close/>
                <a:moveTo>
                  <a:pt x="4661" y="6139"/>
                </a:moveTo>
                <a:lnTo>
                  <a:pt x="9322" y="10800"/>
                </a:lnTo>
                <a:lnTo>
                  <a:pt x="4661" y="15461"/>
                </a:lnTo>
                <a:lnTo>
                  <a:pt x="0" y="10800"/>
                </a:lnTo>
                <a:lnTo>
                  <a:pt x="4661" y="6139"/>
                </a:lnTo>
                <a:close/>
                <a:moveTo>
                  <a:pt x="10800" y="12278"/>
                </a:moveTo>
                <a:lnTo>
                  <a:pt x="15461" y="16939"/>
                </a:lnTo>
                <a:lnTo>
                  <a:pt x="10800" y="21600"/>
                </a:lnTo>
                <a:lnTo>
                  <a:pt x="6139" y="16939"/>
                </a:lnTo>
                <a:lnTo>
                  <a:pt x="10800" y="1227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85" name="Декоративные ромбы"/>
          <p:cNvSpPr/>
          <p:nvPr/>
        </p:nvSpPr>
        <p:spPr>
          <a:xfrm rot="10800000" flipH="1">
            <a:off x="244660" y="9847572"/>
            <a:ext cx="770386" cy="77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5461" y="4661"/>
                </a:lnTo>
                <a:lnTo>
                  <a:pt x="10800" y="9322"/>
                </a:lnTo>
                <a:lnTo>
                  <a:pt x="6139" y="4661"/>
                </a:lnTo>
                <a:lnTo>
                  <a:pt x="10800" y="0"/>
                </a:lnTo>
                <a:close/>
                <a:moveTo>
                  <a:pt x="16939" y="6139"/>
                </a:moveTo>
                <a:lnTo>
                  <a:pt x="21600" y="10800"/>
                </a:lnTo>
                <a:lnTo>
                  <a:pt x="16939" y="15461"/>
                </a:lnTo>
                <a:lnTo>
                  <a:pt x="12278" y="10800"/>
                </a:lnTo>
                <a:lnTo>
                  <a:pt x="16939" y="6139"/>
                </a:lnTo>
                <a:close/>
                <a:moveTo>
                  <a:pt x="4661" y="6139"/>
                </a:moveTo>
                <a:lnTo>
                  <a:pt x="9322" y="10800"/>
                </a:lnTo>
                <a:lnTo>
                  <a:pt x="4661" y="15461"/>
                </a:lnTo>
                <a:lnTo>
                  <a:pt x="0" y="10800"/>
                </a:lnTo>
                <a:lnTo>
                  <a:pt x="4661" y="6139"/>
                </a:lnTo>
                <a:close/>
                <a:moveTo>
                  <a:pt x="10800" y="12278"/>
                </a:moveTo>
                <a:lnTo>
                  <a:pt x="15461" y="16939"/>
                </a:lnTo>
                <a:lnTo>
                  <a:pt x="10800" y="21600"/>
                </a:lnTo>
                <a:lnTo>
                  <a:pt x="6139" y="16939"/>
                </a:lnTo>
                <a:lnTo>
                  <a:pt x="10800" y="1227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86" name="Декоративные ромбы"/>
          <p:cNvSpPr/>
          <p:nvPr/>
        </p:nvSpPr>
        <p:spPr>
          <a:xfrm rot="10800000" flipH="1">
            <a:off x="333512" y="3081437"/>
            <a:ext cx="770386" cy="77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5461" y="4661"/>
                </a:lnTo>
                <a:lnTo>
                  <a:pt x="10800" y="9322"/>
                </a:lnTo>
                <a:lnTo>
                  <a:pt x="6139" y="4661"/>
                </a:lnTo>
                <a:lnTo>
                  <a:pt x="10800" y="0"/>
                </a:lnTo>
                <a:close/>
                <a:moveTo>
                  <a:pt x="16939" y="6139"/>
                </a:moveTo>
                <a:lnTo>
                  <a:pt x="21600" y="10800"/>
                </a:lnTo>
                <a:lnTo>
                  <a:pt x="16939" y="15461"/>
                </a:lnTo>
                <a:lnTo>
                  <a:pt x="12278" y="10800"/>
                </a:lnTo>
                <a:lnTo>
                  <a:pt x="16939" y="6139"/>
                </a:lnTo>
                <a:close/>
                <a:moveTo>
                  <a:pt x="4661" y="6139"/>
                </a:moveTo>
                <a:lnTo>
                  <a:pt x="9322" y="10800"/>
                </a:lnTo>
                <a:lnTo>
                  <a:pt x="4661" y="15461"/>
                </a:lnTo>
                <a:lnTo>
                  <a:pt x="0" y="10800"/>
                </a:lnTo>
                <a:lnTo>
                  <a:pt x="4661" y="6139"/>
                </a:lnTo>
                <a:close/>
                <a:moveTo>
                  <a:pt x="10800" y="12278"/>
                </a:moveTo>
                <a:lnTo>
                  <a:pt x="15461" y="16939"/>
                </a:lnTo>
                <a:lnTo>
                  <a:pt x="10800" y="21600"/>
                </a:lnTo>
                <a:lnTo>
                  <a:pt x="6139" y="16939"/>
                </a:lnTo>
                <a:lnTo>
                  <a:pt x="10800" y="1227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87" name="Декоративные ромбы"/>
          <p:cNvSpPr/>
          <p:nvPr/>
        </p:nvSpPr>
        <p:spPr>
          <a:xfrm rot="10800000" flipH="1">
            <a:off x="250986" y="6985264"/>
            <a:ext cx="770386" cy="77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5461" y="4661"/>
                </a:lnTo>
                <a:lnTo>
                  <a:pt x="10800" y="9322"/>
                </a:lnTo>
                <a:lnTo>
                  <a:pt x="6139" y="4661"/>
                </a:lnTo>
                <a:lnTo>
                  <a:pt x="10800" y="0"/>
                </a:lnTo>
                <a:close/>
                <a:moveTo>
                  <a:pt x="16939" y="6139"/>
                </a:moveTo>
                <a:lnTo>
                  <a:pt x="21600" y="10800"/>
                </a:lnTo>
                <a:lnTo>
                  <a:pt x="16939" y="15461"/>
                </a:lnTo>
                <a:lnTo>
                  <a:pt x="12278" y="10800"/>
                </a:lnTo>
                <a:lnTo>
                  <a:pt x="16939" y="6139"/>
                </a:lnTo>
                <a:close/>
                <a:moveTo>
                  <a:pt x="4661" y="6139"/>
                </a:moveTo>
                <a:lnTo>
                  <a:pt x="9322" y="10800"/>
                </a:lnTo>
                <a:lnTo>
                  <a:pt x="4661" y="15461"/>
                </a:lnTo>
                <a:lnTo>
                  <a:pt x="0" y="10800"/>
                </a:lnTo>
                <a:lnTo>
                  <a:pt x="4661" y="6139"/>
                </a:lnTo>
                <a:close/>
                <a:moveTo>
                  <a:pt x="10800" y="12278"/>
                </a:moveTo>
                <a:lnTo>
                  <a:pt x="15461" y="16939"/>
                </a:lnTo>
                <a:lnTo>
                  <a:pt x="10800" y="21600"/>
                </a:lnTo>
                <a:lnTo>
                  <a:pt x="6139" y="16939"/>
                </a:lnTo>
                <a:lnTo>
                  <a:pt x="10800" y="1227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88" name="Декоративные ромбы"/>
          <p:cNvSpPr/>
          <p:nvPr/>
        </p:nvSpPr>
        <p:spPr>
          <a:xfrm rot="10800000" flipH="1">
            <a:off x="12850148" y="8285270"/>
            <a:ext cx="770386" cy="77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5461" y="4661"/>
                </a:lnTo>
                <a:lnTo>
                  <a:pt x="10800" y="9322"/>
                </a:lnTo>
                <a:lnTo>
                  <a:pt x="6139" y="4661"/>
                </a:lnTo>
                <a:lnTo>
                  <a:pt x="10800" y="0"/>
                </a:lnTo>
                <a:close/>
                <a:moveTo>
                  <a:pt x="16939" y="6139"/>
                </a:moveTo>
                <a:lnTo>
                  <a:pt x="21600" y="10800"/>
                </a:lnTo>
                <a:lnTo>
                  <a:pt x="16939" y="15461"/>
                </a:lnTo>
                <a:lnTo>
                  <a:pt x="12278" y="10800"/>
                </a:lnTo>
                <a:lnTo>
                  <a:pt x="16939" y="6139"/>
                </a:lnTo>
                <a:close/>
                <a:moveTo>
                  <a:pt x="4661" y="6139"/>
                </a:moveTo>
                <a:lnTo>
                  <a:pt x="9322" y="10800"/>
                </a:lnTo>
                <a:lnTo>
                  <a:pt x="4661" y="15461"/>
                </a:lnTo>
                <a:lnTo>
                  <a:pt x="0" y="10800"/>
                </a:lnTo>
                <a:lnTo>
                  <a:pt x="4661" y="6139"/>
                </a:lnTo>
                <a:close/>
                <a:moveTo>
                  <a:pt x="10800" y="12278"/>
                </a:moveTo>
                <a:lnTo>
                  <a:pt x="15461" y="16939"/>
                </a:lnTo>
                <a:lnTo>
                  <a:pt x="10800" y="21600"/>
                </a:lnTo>
                <a:lnTo>
                  <a:pt x="6139" y="16939"/>
                </a:lnTo>
                <a:lnTo>
                  <a:pt x="10800" y="1227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4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  <p:bldP spid="181" grpId="3" animBg="1" advAuto="0"/>
      <p:bldP spid="182" grpId="4" animBg="1" advAuto="0"/>
      <p:bldP spid="183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Види бенчмаркетингу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Види бенчмаркетингу </a:t>
            </a:r>
          </a:p>
        </p:txBody>
      </p:sp>
      <p:sp>
        <p:nvSpPr>
          <p:cNvPr id="191" name="Орнамент 16"/>
          <p:cNvSpPr/>
          <p:nvPr/>
        </p:nvSpPr>
        <p:spPr>
          <a:xfrm>
            <a:off x="8722394" y="8235654"/>
            <a:ext cx="7730978" cy="825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007" extrusionOk="0">
                <a:moveTo>
                  <a:pt x="9472" y="15986"/>
                </a:moveTo>
                <a:cubicBezTo>
                  <a:pt x="9223" y="15954"/>
                  <a:pt x="8975" y="15366"/>
                  <a:pt x="8772" y="14206"/>
                </a:cubicBezTo>
                <a:cubicBezTo>
                  <a:pt x="8137" y="17452"/>
                  <a:pt x="7234" y="14986"/>
                  <a:pt x="7074" y="9826"/>
                </a:cubicBezTo>
                <a:cubicBezTo>
                  <a:pt x="7070" y="9706"/>
                  <a:pt x="7067" y="9582"/>
                  <a:pt x="7064" y="9462"/>
                </a:cubicBezTo>
                <a:cubicBezTo>
                  <a:pt x="3830" y="9335"/>
                  <a:pt x="1931" y="9052"/>
                  <a:pt x="24" y="8748"/>
                </a:cubicBezTo>
                <a:cubicBezTo>
                  <a:pt x="10" y="8744"/>
                  <a:pt x="0" y="8658"/>
                  <a:pt x="0" y="8561"/>
                </a:cubicBezTo>
                <a:lnTo>
                  <a:pt x="0" y="7530"/>
                </a:lnTo>
                <a:cubicBezTo>
                  <a:pt x="0" y="7433"/>
                  <a:pt x="10" y="7358"/>
                  <a:pt x="24" y="7354"/>
                </a:cubicBezTo>
                <a:cubicBezTo>
                  <a:pt x="2070" y="7028"/>
                  <a:pt x="3801" y="6767"/>
                  <a:pt x="7072" y="6640"/>
                </a:cubicBezTo>
                <a:cubicBezTo>
                  <a:pt x="7243" y="1041"/>
                  <a:pt x="8249" y="-1165"/>
                  <a:pt x="8848" y="2939"/>
                </a:cubicBezTo>
                <a:cubicBezTo>
                  <a:pt x="9572" y="7901"/>
                  <a:pt x="9322" y="6191"/>
                  <a:pt x="9376" y="6558"/>
                </a:cubicBezTo>
                <a:cubicBezTo>
                  <a:pt x="9794" y="3590"/>
                  <a:pt x="10494" y="-3159"/>
                  <a:pt x="11426" y="1721"/>
                </a:cubicBezTo>
                <a:cubicBezTo>
                  <a:pt x="11850" y="-528"/>
                  <a:pt x="12432" y="-394"/>
                  <a:pt x="12832" y="1873"/>
                </a:cubicBezTo>
                <a:cubicBezTo>
                  <a:pt x="13467" y="-1331"/>
                  <a:pt x="14364" y="1116"/>
                  <a:pt x="14524" y="6277"/>
                </a:cubicBezTo>
                <a:cubicBezTo>
                  <a:pt x="14528" y="6397"/>
                  <a:pt x="14531" y="6520"/>
                  <a:pt x="14534" y="6640"/>
                </a:cubicBezTo>
                <a:cubicBezTo>
                  <a:pt x="17341" y="6749"/>
                  <a:pt x="19089" y="6972"/>
                  <a:pt x="21575" y="7366"/>
                </a:cubicBezTo>
                <a:cubicBezTo>
                  <a:pt x="21589" y="7370"/>
                  <a:pt x="21600" y="7444"/>
                  <a:pt x="21600" y="7542"/>
                </a:cubicBezTo>
                <a:lnTo>
                  <a:pt x="21600" y="8572"/>
                </a:lnTo>
                <a:cubicBezTo>
                  <a:pt x="21600" y="8670"/>
                  <a:pt x="21590" y="8744"/>
                  <a:pt x="21576" y="8748"/>
                </a:cubicBezTo>
                <a:cubicBezTo>
                  <a:pt x="21279" y="8793"/>
                  <a:pt x="18303" y="9313"/>
                  <a:pt x="14528" y="9462"/>
                </a:cubicBezTo>
                <a:cubicBezTo>
                  <a:pt x="14357" y="15073"/>
                  <a:pt x="13349" y="17267"/>
                  <a:pt x="12751" y="13164"/>
                </a:cubicBezTo>
                <a:cubicBezTo>
                  <a:pt x="12026" y="8201"/>
                  <a:pt x="12277" y="9912"/>
                  <a:pt x="12223" y="9544"/>
                </a:cubicBezTo>
                <a:cubicBezTo>
                  <a:pt x="12091" y="10478"/>
                  <a:pt x="11785" y="12652"/>
                  <a:pt x="11654" y="13585"/>
                </a:cubicBezTo>
                <a:cubicBezTo>
                  <a:pt x="11648" y="13600"/>
                  <a:pt x="10958" y="18441"/>
                  <a:pt x="10177" y="14393"/>
                </a:cubicBezTo>
                <a:cubicBezTo>
                  <a:pt x="9969" y="15486"/>
                  <a:pt x="9721" y="16018"/>
                  <a:pt x="9472" y="15986"/>
                </a:cubicBezTo>
                <a:close/>
                <a:moveTo>
                  <a:pt x="13483" y="13421"/>
                </a:moveTo>
                <a:cubicBezTo>
                  <a:pt x="13809" y="13378"/>
                  <a:pt x="14122" y="11931"/>
                  <a:pt x="14222" y="9462"/>
                </a:cubicBezTo>
                <a:cubicBezTo>
                  <a:pt x="12283" y="9537"/>
                  <a:pt x="14951" y="9449"/>
                  <a:pt x="12558" y="9509"/>
                </a:cubicBezTo>
                <a:cubicBezTo>
                  <a:pt x="12563" y="9551"/>
                  <a:pt x="12951" y="12071"/>
                  <a:pt x="12926" y="11910"/>
                </a:cubicBezTo>
                <a:cubicBezTo>
                  <a:pt x="13088" y="12967"/>
                  <a:pt x="13287" y="13447"/>
                  <a:pt x="13483" y="13421"/>
                </a:cubicBezTo>
                <a:close/>
                <a:moveTo>
                  <a:pt x="8117" y="13316"/>
                </a:moveTo>
                <a:cubicBezTo>
                  <a:pt x="8311" y="13300"/>
                  <a:pt x="8507" y="12770"/>
                  <a:pt x="8659" y="11653"/>
                </a:cubicBezTo>
                <a:cubicBezTo>
                  <a:pt x="8665" y="11604"/>
                  <a:pt x="8971" y="9434"/>
                  <a:pt x="8961" y="9509"/>
                </a:cubicBezTo>
                <a:cubicBezTo>
                  <a:pt x="7707" y="9476"/>
                  <a:pt x="9154" y="9542"/>
                  <a:pt x="7379" y="9474"/>
                </a:cubicBezTo>
                <a:cubicBezTo>
                  <a:pt x="7476" y="11950"/>
                  <a:pt x="7793" y="13341"/>
                  <a:pt x="8117" y="13316"/>
                </a:cubicBezTo>
                <a:close/>
                <a:moveTo>
                  <a:pt x="9529" y="13046"/>
                </a:moveTo>
                <a:cubicBezTo>
                  <a:pt x="9927" y="12839"/>
                  <a:pt x="10207" y="9859"/>
                  <a:pt x="10284" y="9533"/>
                </a:cubicBezTo>
                <a:lnTo>
                  <a:pt x="9480" y="9521"/>
                </a:lnTo>
                <a:lnTo>
                  <a:pt x="9096" y="12133"/>
                </a:lnTo>
                <a:cubicBezTo>
                  <a:pt x="9251" y="12880"/>
                  <a:pt x="9397" y="13116"/>
                  <a:pt x="9529" y="13046"/>
                </a:cubicBezTo>
                <a:close/>
                <a:moveTo>
                  <a:pt x="10947" y="12988"/>
                </a:moveTo>
                <a:cubicBezTo>
                  <a:pt x="11376" y="12533"/>
                  <a:pt x="11709" y="9364"/>
                  <a:pt x="11684" y="9533"/>
                </a:cubicBezTo>
                <a:lnTo>
                  <a:pt x="10895" y="9544"/>
                </a:lnTo>
                <a:lnTo>
                  <a:pt x="10496" y="12309"/>
                </a:lnTo>
                <a:cubicBezTo>
                  <a:pt x="10651" y="12984"/>
                  <a:pt x="10804" y="13139"/>
                  <a:pt x="10947" y="12988"/>
                </a:cubicBezTo>
                <a:close/>
                <a:moveTo>
                  <a:pt x="7378" y="6616"/>
                </a:moveTo>
                <a:cubicBezTo>
                  <a:pt x="8968" y="6553"/>
                  <a:pt x="8228" y="6600"/>
                  <a:pt x="9042" y="6581"/>
                </a:cubicBezTo>
                <a:cubicBezTo>
                  <a:pt x="9036" y="6544"/>
                  <a:pt x="8651" y="4019"/>
                  <a:pt x="8675" y="4180"/>
                </a:cubicBezTo>
                <a:cubicBezTo>
                  <a:pt x="8236" y="1313"/>
                  <a:pt x="7535" y="2726"/>
                  <a:pt x="7378" y="6616"/>
                </a:cubicBezTo>
                <a:close/>
                <a:moveTo>
                  <a:pt x="14221" y="6616"/>
                </a:moveTo>
                <a:cubicBezTo>
                  <a:pt x="14146" y="4701"/>
                  <a:pt x="13905" y="3167"/>
                  <a:pt x="13627" y="2845"/>
                </a:cubicBezTo>
                <a:cubicBezTo>
                  <a:pt x="13149" y="2320"/>
                  <a:pt x="12952" y="4374"/>
                  <a:pt x="12639" y="6581"/>
                </a:cubicBezTo>
                <a:cubicBezTo>
                  <a:pt x="13881" y="6615"/>
                  <a:pt x="12452" y="6545"/>
                  <a:pt x="14221" y="6616"/>
                </a:cubicBezTo>
                <a:close/>
                <a:moveTo>
                  <a:pt x="12120" y="6570"/>
                </a:moveTo>
                <a:lnTo>
                  <a:pt x="12509" y="3934"/>
                </a:lnTo>
                <a:cubicBezTo>
                  <a:pt x="11887" y="1011"/>
                  <a:pt x="11427" y="6119"/>
                  <a:pt x="11325" y="6558"/>
                </a:cubicBezTo>
                <a:lnTo>
                  <a:pt x="12120" y="6570"/>
                </a:lnTo>
                <a:close/>
                <a:moveTo>
                  <a:pt x="9917" y="6558"/>
                </a:moveTo>
                <a:lnTo>
                  <a:pt x="10714" y="6546"/>
                </a:lnTo>
                <a:lnTo>
                  <a:pt x="11111" y="3806"/>
                </a:lnTo>
                <a:cubicBezTo>
                  <a:pt x="10633" y="1669"/>
                  <a:pt x="10233" y="4431"/>
                  <a:pt x="10228" y="4450"/>
                </a:cubicBezTo>
                <a:cubicBezTo>
                  <a:pt x="10221" y="4491"/>
                  <a:pt x="9907" y="6625"/>
                  <a:pt x="9917" y="655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Внутрішній бенчмаркінг – здійснюється всередині організації, у результаті якого аналізуються та порівнюються характеристики виробничих одиниць одного й того самого підприємства, схожих за аналогічними процесами. Можливим є зіставлення показників за певні"/>
          <p:cNvSpPr txBox="1"/>
          <p:nvPr/>
        </p:nvSpPr>
        <p:spPr>
          <a:xfrm>
            <a:off x="1252553" y="2196963"/>
            <a:ext cx="8245463" cy="337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Внутрішній бенчмаркінг</a:t>
            </a:r>
            <a:r>
              <a:t> – здійснюється всередині організації, у результаті якого аналізуються та порівнюються характеристики виробничих одиниць одного й того самого підприємства, схожих за аналогічними процесами. Можливим є зіставлення показників за певні періоди часу.</a:t>
            </a:r>
          </a:p>
        </p:txBody>
      </p:sp>
      <p:sp>
        <p:nvSpPr>
          <p:cNvPr id="194" name="Бенчмаркінг конкурентоспроможності – передбачає порівняння діяльності даного підприємства, його продукції, бізнес-процесів, показників з діяльністю його прямих конкурентів, тобто підприємств, які конкурують між собою в одній галузі або на одному ринку. О"/>
          <p:cNvSpPr txBox="1"/>
          <p:nvPr/>
        </p:nvSpPr>
        <p:spPr>
          <a:xfrm>
            <a:off x="1183031" y="7537996"/>
            <a:ext cx="7773984" cy="572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Бенчмаркінг конкурентоспроможності </a:t>
            </a:r>
            <a:r>
              <a:t>– передбачає порівняння діяльності даного підприємства, його продукції, бізнес-процесів, показників з діяльністю його прямих конкурентів, тобто підприємств, які конкурують між собою в одній галузі або на одному ринку. Орієнтований також на дослідження специфічних продуктів, можливостей і альтернатив коригування або зміни процесу виробництва чи адміністративних методів управління підприємств-конкурентів.</a:t>
            </a:r>
          </a:p>
        </p:txBody>
      </p:sp>
      <p:sp>
        <p:nvSpPr>
          <p:cNvPr id="195" name="Функціональний бенчмаркінг – передбачає порівняльний аналіз окремих процесів, функцій, методів і технології двох або більше підприємств однієї галузі."/>
          <p:cNvSpPr txBox="1"/>
          <p:nvPr/>
        </p:nvSpPr>
        <p:spPr>
          <a:xfrm>
            <a:off x="14051695" y="2196963"/>
            <a:ext cx="8322919" cy="196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Функціональний бенчмаркінг</a:t>
            </a:r>
            <a:r>
              <a:t> – передбачає порівняльний аналіз окремих процесів, функцій, методів і технології двох або більше підприємств однієї галузі.</a:t>
            </a:r>
          </a:p>
        </p:txBody>
      </p:sp>
      <p:sp>
        <p:nvSpPr>
          <p:cNvPr id="196" name="Бенчмаркінг процесу – передбачає діяльність щодо поліпшення функцій і показників на основі їх зіставлення з підприємствами, характеристики яких є кращими в аналогічних процесах."/>
          <p:cNvSpPr txBox="1"/>
          <p:nvPr/>
        </p:nvSpPr>
        <p:spPr>
          <a:xfrm>
            <a:off x="14048652" y="7691370"/>
            <a:ext cx="8329005" cy="243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Бенчмаркінг процесу </a:t>
            </a:r>
            <a:r>
              <a:t>– передбачає діяльність щодо поліпшення функцій і показників на основі їх зіставлення з підприємствами, характеристики яких є кращими в аналогічних процесах.</a:t>
            </a:r>
          </a:p>
        </p:txBody>
      </p:sp>
      <p:sp>
        <p:nvSpPr>
          <p:cNvPr id="197" name="Двойная стрелка"/>
          <p:cNvSpPr/>
          <p:nvPr/>
        </p:nvSpPr>
        <p:spPr>
          <a:xfrm>
            <a:off x="10532795" y="2101595"/>
            <a:ext cx="2484121" cy="2945385"/>
          </a:xfrm>
          <a:prstGeom prst="leftRightArrow">
            <a:avLst>
              <a:gd name="adj1" fmla="val 32000"/>
              <a:gd name="adj2" fmla="val 35775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98" name="Двойная стрелка"/>
          <p:cNvSpPr/>
          <p:nvPr/>
        </p:nvSpPr>
        <p:spPr>
          <a:xfrm>
            <a:off x="10532795" y="7367523"/>
            <a:ext cx="2345514" cy="2757683"/>
          </a:xfrm>
          <a:prstGeom prst="leftRightArrow">
            <a:avLst>
              <a:gd name="adj1" fmla="val 32000"/>
              <a:gd name="adj2" fmla="val 35775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Глобальний бенчмаркінг – характеризується розширенням стратегічного бенчмаркінгу поряд із застосуванням асоціативного бенчмаркінгу."/>
          <p:cNvSpPr txBox="1"/>
          <p:nvPr/>
        </p:nvSpPr>
        <p:spPr>
          <a:xfrm>
            <a:off x="1218547" y="2413159"/>
            <a:ext cx="8747033" cy="149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Глобальний бенчмаркінг –</a:t>
            </a:r>
            <a:r>
              <a:t> характеризується розширенням стратегічного бенчмаркінгу поряд із застосуванням асоціативного бенчмаркінгу.</a:t>
            </a:r>
          </a:p>
        </p:txBody>
      </p:sp>
      <p:sp>
        <p:nvSpPr>
          <p:cNvPr id="201" name="Загальний бенчмаркінг – передбачає порівняння компанії з непрямими конкурентами незалежно від сектора економіки за певними пріоритетними  показниками."/>
          <p:cNvSpPr txBox="1"/>
          <p:nvPr/>
        </p:nvSpPr>
        <p:spPr>
          <a:xfrm>
            <a:off x="1377188" y="6685683"/>
            <a:ext cx="8429752" cy="196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Загальний бенчмаркінг </a:t>
            </a:r>
            <a:r>
              <a:t>– передбачає порівняння компанії з непрямими конкурентами незалежно від сектора економіки за певними пріоритетними  показниками.</a:t>
            </a:r>
          </a:p>
        </p:txBody>
      </p:sp>
      <p:sp>
        <p:nvSpPr>
          <p:cNvPr id="202" name="Асоціативний бенчмаркінг – проводиться підприємствами, які об’єднані у вузькому бенчмаркінговому альянсі. Протокол такої кооперації міститься в Кодексі проведення бенчмаркінгу і зазвичай не афішується."/>
          <p:cNvSpPr txBox="1"/>
          <p:nvPr/>
        </p:nvSpPr>
        <p:spPr>
          <a:xfrm>
            <a:off x="13177361" y="2413159"/>
            <a:ext cx="8643054" cy="2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Асоціативний бенчмаркінг</a:t>
            </a:r>
            <a:r>
              <a:t> – проводиться підприємствами, які об’єднані у вузькому бенчмаркінговому альянсі. Протокол такої кооперації міститься в Кодексі проведення бенчмаркінгу і зазвичай не афішується.</a:t>
            </a:r>
          </a:p>
        </p:txBody>
      </p:sp>
      <p:sp>
        <p:nvSpPr>
          <p:cNvPr id="203" name="Бенчмаркінг витрат – передбачає порівняння витрат або всередині підприємства за певні проміжки часу, або з витратами конкурентів."/>
          <p:cNvSpPr txBox="1"/>
          <p:nvPr/>
        </p:nvSpPr>
        <p:spPr>
          <a:xfrm>
            <a:off x="13140346" y="6685683"/>
            <a:ext cx="8130828" cy="196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Бенчмаркінг витрат</a:t>
            </a:r>
            <a:r>
              <a:t> – передбачає порівняння витрат або всередині підприємства за певні проміжки часу, або з витратами конкурентів.</a:t>
            </a:r>
          </a:p>
        </p:txBody>
      </p:sp>
      <p:sp>
        <p:nvSpPr>
          <p:cNvPr id="204" name="Існують й інші види маркетингу, у числі яких бенчмаркінг характеристики, бенчмаркінг клієнта, стратегічний бенчмаркінг, оперативний бенчмаркінг тощо. Повної класифікації видів бенчмаркінгу на сьогодні не існує."/>
          <p:cNvSpPr txBox="1"/>
          <p:nvPr/>
        </p:nvSpPr>
        <p:spPr>
          <a:xfrm>
            <a:off x="13302453" y="11368971"/>
            <a:ext cx="12433457" cy="2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Існують й інші види маркетингу, у числі яких бенчмаркінг характеристики, бенчмаркінг клієнта, стратегічний бенчмаркінг, оперативний бенчмаркінг тощо. Повної класифікації видів бенчмаркінгу на сьогодні не існує.</a:t>
            </a:r>
          </a:p>
        </p:txBody>
      </p:sp>
      <p:sp>
        <p:nvSpPr>
          <p:cNvPr id="205" name="Орнамент 3"/>
          <p:cNvSpPr/>
          <p:nvPr/>
        </p:nvSpPr>
        <p:spPr>
          <a:xfrm>
            <a:off x="11847744" y="11411576"/>
            <a:ext cx="1196669" cy="11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1114" extrusionOk="0">
                <a:moveTo>
                  <a:pt x="4639" y="1"/>
                </a:moveTo>
                <a:cubicBezTo>
                  <a:pt x="3461" y="-16"/>
                  <a:pt x="2280" y="422"/>
                  <a:pt x="1377" y="1328"/>
                </a:cubicBezTo>
                <a:cubicBezTo>
                  <a:pt x="-448" y="3156"/>
                  <a:pt x="-459" y="6160"/>
                  <a:pt x="1345" y="8002"/>
                </a:cubicBezTo>
                <a:lnTo>
                  <a:pt x="2889" y="9578"/>
                </a:lnTo>
                <a:cubicBezTo>
                  <a:pt x="2933" y="9623"/>
                  <a:pt x="3002" y="9623"/>
                  <a:pt x="3046" y="9578"/>
                </a:cubicBezTo>
                <a:lnTo>
                  <a:pt x="4414" y="8180"/>
                </a:lnTo>
                <a:cubicBezTo>
                  <a:pt x="4458" y="8136"/>
                  <a:pt x="4458" y="8065"/>
                  <a:pt x="4414" y="8020"/>
                </a:cubicBezTo>
                <a:lnTo>
                  <a:pt x="2871" y="6442"/>
                </a:lnTo>
                <a:cubicBezTo>
                  <a:pt x="1931" y="5482"/>
                  <a:pt x="1920" y="3923"/>
                  <a:pt x="2841" y="2950"/>
                </a:cubicBezTo>
                <a:cubicBezTo>
                  <a:pt x="3789" y="1948"/>
                  <a:pt x="5385" y="1966"/>
                  <a:pt x="6350" y="2952"/>
                </a:cubicBezTo>
                <a:lnTo>
                  <a:pt x="12838" y="9578"/>
                </a:lnTo>
                <a:cubicBezTo>
                  <a:pt x="12882" y="9623"/>
                  <a:pt x="12953" y="9623"/>
                  <a:pt x="12997" y="9578"/>
                </a:cubicBezTo>
                <a:lnTo>
                  <a:pt x="14365" y="8180"/>
                </a:lnTo>
                <a:cubicBezTo>
                  <a:pt x="14409" y="8136"/>
                  <a:pt x="14409" y="8065"/>
                  <a:pt x="14365" y="8020"/>
                </a:cubicBezTo>
                <a:lnTo>
                  <a:pt x="7888" y="1403"/>
                </a:lnTo>
                <a:cubicBezTo>
                  <a:pt x="6993" y="489"/>
                  <a:pt x="5817" y="17"/>
                  <a:pt x="4639" y="1"/>
                </a:cubicBezTo>
                <a:close/>
                <a:moveTo>
                  <a:pt x="16042" y="1"/>
                </a:moveTo>
                <a:cubicBezTo>
                  <a:pt x="14864" y="17"/>
                  <a:pt x="13688" y="489"/>
                  <a:pt x="12793" y="1403"/>
                </a:cubicBezTo>
                <a:lnTo>
                  <a:pt x="11291" y="2938"/>
                </a:lnTo>
                <a:cubicBezTo>
                  <a:pt x="11247" y="2983"/>
                  <a:pt x="11247" y="3054"/>
                  <a:pt x="11291" y="3099"/>
                </a:cubicBezTo>
                <a:lnTo>
                  <a:pt x="12661" y="4497"/>
                </a:lnTo>
                <a:cubicBezTo>
                  <a:pt x="12704" y="4541"/>
                  <a:pt x="12774" y="4541"/>
                  <a:pt x="12817" y="4497"/>
                </a:cubicBezTo>
                <a:lnTo>
                  <a:pt x="14360" y="2920"/>
                </a:lnTo>
                <a:cubicBezTo>
                  <a:pt x="15302" y="1959"/>
                  <a:pt x="16828" y="1949"/>
                  <a:pt x="17781" y="2891"/>
                </a:cubicBezTo>
                <a:cubicBezTo>
                  <a:pt x="18761" y="3859"/>
                  <a:pt x="18744" y="5490"/>
                  <a:pt x="17779" y="6475"/>
                </a:cubicBezTo>
                <a:lnTo>
                  <a:pt x="11292" y="13102"/>
                </a:lnTo>
                <a:cubicBezTo>
                  <a:pt x="11249" y="13147"/>
                  <a:pt x="11249" y="13220"/>
                  <a:pt x="11292" y="13264"/>
                </a:cubicBezTo>
                <a:lnTo>
                  <a:pt x="12661" y="14662"/>
                </a:lnTo>
                <a:cubicBezTo>
                  <a:pt x="12704" y="14706"/>
                  <a:pt x="12774" y="14706"/>
                  <a:pt x="12817" y="14662"/>
                </a:cubicBezTo>
                <a:lnTo>
                  <a:pt x="19337" y="8002"/>
                </a:lnTo>
                <a:cubicBezTo>
                  <a:pt x="21140" y="6160"/>
                  <a:pt x="21129" y="3156"/>
                  <a:pt x="19304" y="1328"/>
                </a:cubicBezTo>
                <a:cubicBezTo>
                  <a:pt x="18401" y="423"/>
                  <a:pt x="17220" y="-16"/>
                  <a:pt x="16042" y="1"/>
                </a:cubicBezTo>
                <a:close/>
                <a:moveTo>
                  <a:pt x="7941" y="6406"/>
                </a:moveTo>
                <a:cubicBezTo>
                  <a:pt x="7913" y="6406"/>
                  <a:pt x="7886" y="6419"/>
                  <a:pt x="7864" y="6441"/>
                </a:cubicBezTo>
                <a:lnTo>
                  <a:pt x="1387" y="13058"/>
                </a:lnTo>
                <a:cubicBezTo>
                  <a:pt x="-403" y="14886"/>
                  <a:pt x="-460" y="17862"/>
                  <a:pt x="1312" y="19707"/>
                </a:cubicBezTo>
                <a:cubicBezTo>
                  <a:pt x="3102" y="21571"/>
                  <a:pt x="6043" y="21583"/>
                  <a:pt x="7846" y="19740"/>
                </a:cubicBezTo>
                <a:lnTo>
                  <a:pt x="9389" y="18164"/>
                </a:lnTo>
                <a:cubicBezTo>
                  <a:pt x="9432" y="18120"/>
                  <a:pt x="9432" y="18047"/>
                  <a:pt x="9389" y="18003"/>
                </a:cubicBezTo>
                <a:lnTo>
                  <a:pt x="8021" y="16605"/>
                </a:lnTo>
                <a:cubicBezTo>
                  <a:pt x="7977" y="16560"/>
                  <a:pt x="7907" y="16560"/>
                  <a:pt x="7864" y="16605"/>
                </a:cubicBezTo>
                <a:lnTo>
                  <a:pt x="6319" y="18182"/>
                </a:lnTo>
                <a:cubicBezTo>
                  <a:pt x="5379" y="19143"/>
                  <a:pt x="3855" y="19153"/>
                  <a:pt x="2902" y="18212"/>
                </a:cubicBezTo>
                <a:cubicBezTo>
                  <a:pt x="1921" y="17243"/>
                  <a:pt x="1937" y="15613"/>
                  <a:pt x="2902" y="14627"/>
                </a:cubicBezTo>
                <a:lnTo>
                  <a:pt x="9389" y="7999"/>
                </a:lnTo>
                <a:cubicBezTo>
                  <a:pt x="9432" y="7954"/>
                  <a:pt x="9432" y="7883"/>
                  <a:pt x="9389" y="7839"/>
                </a:cubicBezTo>
                <a:lnTo>
                  <a:pt x="8021" y="6441"/>
                </a:lnTo>
                <a:cubicBezTo>
                  <a:pt x="7999" y="6419"/>
                  <a:pt x="7970" y="6406"/>
                  <a:pt x="7941" y="6406"/>
                </a:cubicBezTo>
                <a:close/>
                <a:moveTo>
                  <a:pt x="7764" y="11488"/>
                </a:moveTo>
                <a:cubicBezTo>
                  <a:pt x="7735" y="11488"/>
                  <a:pt x="7706" y="11500"/>
                  <a:pt x="7684" y="11523"/>
                </a:cubicBezTo>
                <a:lnTo>
                  <a:pt x="6316" y="12921"/>
                </a:lnTo>
                <a:cubicBezTo>
                  <a:pt x="6273" y="12965"/>
                  <a:pt x="6273" y="13036"/>
                  <a:pt x="6316" y="13081"/>
                </a:cubicBezTo>
                <a:lnTo>
                  <a:pt x="12793" y="19698"/>
                </a:lnTo>
                <a:cubicBezTo>
                  <a:pt x="14583" y="21526"/>
                  <a:pt x="17497" y="21584"/>
                  <a:pt x="19304" y="19773"/>
                </a:cubicBezTo>
                <a:cubicBezTo>
                  <a:pt x="21129" y="17946"/>
                  <a:pt x="21139" y="14941"/>
                  <a:pt x="19337" y="13099"/>
                </a:cubicBezTo>
                <a:lnTo>
                  <a:pt x="17794" y="11523"/>
                </a:lnTo>
                <a:cubicBezTo>
                  <a:pt x="17750" y="11478"/>
                  <a:pt x="17679" y="11478"/>
                  <a:pt x="17635" y="11523"/>
                </a:cubicBezTo>
                <a:lnTo>
                  <a:pt x="16267" y="12921"/>
                </a:lnTo>
                <a:cubicBezTo>
                  <a:pt x="16223" y="12965"/>
                  <a:pt x="16223" y="13036"/>
                  <a:pt x="16267" y="13081"/>
                </a:cubicBezTo>
                <a:lnTo>
                  <a:pt x="17810" y="14657"/>
                </a:lnTo>
                <a:cubicBezTo>
                  <a:pt x="18751" y="15618"/>
                  <a:pt x="18761" y="17177"/>
                  <a:pt x="17841" y="18151"/>
                </a:cubicBezTo>
                <a:cubicBezTo>
                  <a:pt x="16892" y="19153"/>
                  <a:pt x="15296" y="19135"/>
                  <a:pt x="14331" y="18149"/>
                </a:cubicBezTo>
                <a:lnTo>
                  <a:pt x="7843" y="11523"/>
                </a:lnTo>
                <a:cubicBezTo>
                  <a:pt x="7821" y="11500"/>
                  <a:pt x="7792" y="11488"/>
                  <a:pt x="7764" y="1148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Розвиток бенчмаркінгу безпосередньо залежить від того, як підприємства розуміють якість."/>
          <p:cNvSpPr txBox="1"/>
          <p:nvPr/>
        </p:nvSpPr>
        <p:spPr>
          <a:xfrm>
            <a:off x="1226136" y="1848987"/>
            <a:ext cx="17544504" cy="129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41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Розвиток бенчмаркінгу безпосередньо залежить від того, як підприємства розуміють якість. </a:t>
            </a:r>
          </a:p>
        </p:txBody>
      </p:sp>
      <p:sp>
        <p:nvSpPr>
          <p:cNvPr id="208" name="Зазвичай виокремлюють декілька етапів розвитку розуміння якості та зміну ставлення підприємства і зокрема його керівництва до цієї категорії:"/>
          <p:cNvSpPr txBox="1"/>
          <p:nvPr/>
        </p:nvSpPr>
        <p:spPr>
          <a:xfrm>
            <a:off x="1143380" y="3689415"/>
            <a:ext cx="17319872" cy="94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Зазвичай виокремлюють декілька етапів розвитку розуміння якості та зміну ставлення підприємства і зокрема його керівництва до цієї категорії:</a:t>
            </a:r>
          </a:p>
        </p:txBody>
      </p:sp>
      <p:sp>
        <p:nvSpPr>
          <p:cNvPr id="209" name="Посилення контролю…"/>
          <p:cNvSpPr txBox="1"/>
          <p:nvPr/>
        </p:nvSpPr>
        <p:spPr>
          <a:xfrm>
            <a:off x="1139935" y="4826297"/>
            <a:ext cx="11214637" cy="3337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3390" indent="-453390" defTabSz="355600">
              <a:spcBef>
                <a:spcPts val="0"/>
              </a:spcBef>
              <a:buClr>
                <a:srgbClr val="000000"/>
              </a:buClr>
              <a:buSzPct val="2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Посилення контролю</a:t>
            </a:r>
          </a:p>
          <a:p>
            <a:pPr marL="453390" indent="-453390" defTabSz="355600">
              <a:spcBef>
                <a:spcPts val="0"/>
              </a:spcBef>
              <a:buClr>
                <a:srgbClr val="000000"/>
              </a:buClr>
              <a:buSzPct val="2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Інспекція </a:t>
            </a:r>
          </a:p>
          <a:p>
            <a:pPr marL="453390" indent="-453390" defTabSz="355600">
              <a:spcBef>
                <a:spcPts val="0"/>
              </a:spcBef>
              <a:buClr>
                <a:srgbClr val="000000"/>
              </a:buClr>
              <a:buSzPct val="2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Виникнення між організаціями та всередині них партнерських відносин, альянсів і кооперацій</a:t>
            </a:r>
          </a:p>
          <a:p>
            <a:pPr marL="453390" indent="-453390" defTabSz="355600">
              <a:spcBef>
                <a:spcPts val="0"/>
              </a:spcBef>
              <a:buClr>
                <a:srgbClr val="000000"/>
              </a:buClr>
              <a:buSzPct val="2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Четвертий етап пов'язаний з тим, що всі компанії являють собою єдине ціле, такий собі суцільний механізм. На цьому етапі стратегічний бенчмаркінг переходить у глобальний.</a:t>
            </a:r>
          </a:p>
        </p:txBody>
      </p:sp>
      <p:pic>
        <p:nvPicPr>
          <p:cNvPr id="21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r="3298"/>
          <a:stretch>
            <a:fillRect/>
          </a:stretch>
        </p:blipFill>
        <p:spPr>
          <a:xfrm>
            <a:off x="12374029" y="7831102"/>
            <a:ext cx="6471083" cy="5003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Бенчмаркінг спрямований на:"/>
          <p:cNvSpPr txBox="1"/>
          <p:nvPr/>
        </p:nvSpPr>
        <p:spPr>
          <a:xfrm>
            <a:off x="3525014" y="2013402"/>
            <a:ext cx="10092135" cy="96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Бенчмаркінг спрямований на:</a:t>
            </a:r>
          </a:p>
        </p:txBody>
      </p:sp>
      <p:sp>
        <p:nvSpPr>
          <p:cNvPr id="213" name="Рост"/>
          <p:cNvSpPr/>
          <p:nvPr/>
        </p:nvSpPr>
        <p:spPr>
          <a:xfrm>
            <a:off x="1345475" y="7386934"/>
            <a:ext cx="1527435" cy="118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z="2200" spc="-4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оцінку та порівняння власних можливостей з можливостями найпотужніших конкурентів галузі та підприємств з інших галузей;"/>
          <p:cNvSpPr txBox="1"/>
          <p:nvPr/>
        </p:nvSpPr>
        <p:spPr>
          <a:xfrm>
            <a:off x="3374035" y="3726705"/>
            <a:ext cx="9263215" cy="168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оцінку та порівняння власних можливостей з можливостями найпотужніших конкурентів галузі та підприємств з інших галузей;</a:t>
            </a:r>
          </a:p>
        </p:txBody>
      </p:sp>
      <p:sp>
        <p:nvSpPr>
          <p:cNvPr id="215" name="Полосчатая диаграмма"/>
          <p:cNvSpPr/>
          <p:nvPr/>
        </p:nvSpPr>
        <p:spPr>
          <a:xfrm>
            <a:off x="1412859" y="3780387"/>
            <a:ext cx="1579201" cy="1575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z="2200" spc="-4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визначення чинників успіху компаній, які досягли найкращих показників;"/>
          <p:cNvSpPr txBox="1"/>
          <p:nvPr/>
        </p:nvSpPr>
        <p:spPr>
          <a:xfrm>
            <a:off x="3189214" y="7500370"/>
            <a:ext cx="10763735" cy="114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визначення чинників успіху компаній, які досягли найкращих показників;</a:t>
            </a:r>
          </a:p>
        </p:txBody>
      </p:sp>
      <p:sp>
        <p:nvSpPr>
          <p:cNvPr id="217" name="Линейный график"/>
          <p:cNvSpPr/>
          <p:nvPr/>
        </p:nvSpPr>
        <p:spPr>
          <a:xfrm>
            <a:off x="1399545" y="10599870"/>
            <a:ext cx="1605830" cy="1601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z="2200" spc="-4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використання одержаний даних як основи під час визначення стратегії та цілей власного підприємства, а також методів досягнення цих цілей."/>
          <p:cNvSpPr txBox="1"/>
          <p:nvPr/>
        </p:nvSpPr>
        <p:spPr>
          <a:xfrm>
            <a:off x="3276731" y="10472451"/>
            <a:ext cx="10067506" cy="324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використання одержаний даних як основи під час визначення стратегії та цілей власного підприємства, а також методів досягнення цих цілей.</a:t>
            </a:r>
          </a:p>
          <a:p>
            <a:pPr defTabSz="355600">
              <a:spcBef>
                <a:spcPts val="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21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r="3298"/>
          <a:stretch>
            <a:fillRect/>
          </a:stretch>
        </p:blipFill>
        <p:spPr>
          <a:xfrm>
            <a:off x="15753108" y="7938923"/>
            <a:ext cx="6126438" cy="473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  <p:bldP spid="216" grpId="2" animBg="1" advAuto="0"/>
      <p:bldP spid="218" grpId="3" animBg="1" advAuto="0"/>
    </p:bldLst>
  </p:timing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27_Showcase</vt:lpstr>
      <vt:lpstr>Етапи становлення бенчмаркетингу </vt:lpstr>
      <vt:lpstr>Презентация PowerPoint</vt:lpstr>
      <vt:lpstr>Презентация PowerPoint</vt:lpstr>
      <vt:lpstr>П'ять поколінь розвитку бенчмаркетингу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становлення бенчмаркетингу</dc:title>
  <dc:creator>admin</dc:creator>
  <cp:lastModifiedBy>RePack by Diakov</cp:lastModifiedBy>
  <cp:revision>2</cp:revision>
  <dcterms:modified xsi:type="dcterms:W3CDTF">2020-04-19T13:08:50Z</dcterms:modified>
</cp:coreProperties>
</file>