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73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72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8" d="100"/>
          <a:sy n="58" d="100"/>
        </p:scale>
        <p:origin x="72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F81A8-8717-4D7E-B2E3-FDE21CA75E4C}" type="datetimeFigureOut">
              <a:rPr lang="ru-RU" smtClean="0"/>
              <a:t>30.12.2021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115CF5-FF33-45FE-84D3-BAE421BB8B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41755" y="1410970"/>
            <a:ext cx="9507855" cy="4036060"/>
          </a:xfrm>
        </p:spPr>
        <p:txBody>
          <a:bodyPr>
            <a:normAutofit fontScale="90000"/>
          </a:bodyPr>
          <a:lstStyle/>
          <a:p>
            <a: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  <a:t>Презентація на тему : “Аналіз виробництва та реалізації продукції (робіт, послуг) підприємства”</a:t>
            </a:r>
            <a:br>
              <a:rPr lang="uk-UA" altLang="en-US" sz="5335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br>
              <a:rPr lang="uk-UA" altLang="en-US" sz="5335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ush Script MT" panose="03060802040406070304" pitchFamily="66" charset="0"/>
              </a:rPr>
            </a:br>
            <a:endParaRPr lang="uk-UA" altLang="en-US" sz="5335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ush Script MT" panose="030608020404060703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C -0.37517 0.88508  -0.02552 0.75279  0.0908 0.66613  C  0.20747 0.57948  0.21649 0.50394  0.23177 0.40825  C 0.24705 0.31256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21335" y="240030"/>
            <a:ext cx="6243955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Державні замовлення – виражають потреби держави в поставках продукції для задоволення суспільних потреб на прискорення науково- технічного прогресу.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Прямі угоди поставки – найпродуктивніша форма поставки продукції споживачам підприємствами-виробниками. До них належать договори між виробничими об’єднаннями, підприємствами, організаціями-виробниками та споживачами.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Реалізована продукція – це продукція, за яку надійшли кошти від покупця на рахунок підприємства-виробника.</a:t>
            </a:r>
          </a:p>
        </p:txBody>
      </p:sp>
      <p:pic>
        <p:nvPicPr>
          <p:cNvPr id="110" name="Замещающее содержимое 109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26355" y="1285240"/>
            <a:ext cx="7065645" cy="557276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900170" y="90170"/>
            <a:ext cx="8107045" cy="6677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Контрольні запитання: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1.Які джерела інформації використовують при аналізі виробництва та реалізації продукції 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2.Що належить до основних завдань аналізу виробництва та реалізації продукції?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3.Які методи нейтралізації зміни цін можуть застосовуватися для приведення вартісних показників обсягу виробництва й продажів у порівнянний вид?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4.Назвіть показники, що використовуються при аналізі обсягів виробництва продукції.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5.Як визначаються базисні й ланцюгові темпи зростання обсягів виробництва й продажу товарів?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6.Що належить до основних причин зміни обсягів реалізації продукції?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7.Про що свідчить перевищення темпів зростання виробництва продукції над темпами зростання її реалізації?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8.Яка сутність конкурентоспроможності продукції?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9.Яких умов доцільно дотримуватись при аналізі показників конкурентоспроможності продукції?</a:t>
            </a:r>
          </a:p>
          <a:p>
            <a:r>
              <a:rPr lang="uk-UA" altLang="ru-RU" sz="20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10.Як розрахувати інтегральний показник конкурентоспроможності?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592580"/>
            <a:ext cx="4808220" cy="526542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Замещающее содержимое 11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9930" y="1141730"/>
            <a:ext cx="10771505" cy="43948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600575" y="2164080"/>
            <a:ext cx="668972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ЗМІСТ</a:t>
            </a:r>
          </a:p>
          <a:p>
            <a:pPr algn="ctr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1.Завдання та інформаційна база економічного аналізу.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2.Аналіз динаміки виробництва та реалізації продукції.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3.Аналіз впливу факторів на зміну обсягів реалізованої продукції.</a:t>
            </a: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4.Аналіз конкурентоспроможності продукції.</a:t>
            </a:r>
          </a:p>
        </p:txBody>
      </p:sp>
      <p:pic>
        <p:nvPicPr>
          <p:cNvPr id="2" name="Замещающее содержимое 1"/>
          <p:cNvPicPr>
            <a:picLocks noGrp="1"/>
          </p:cNvPicPr>
          <p:nvPr>
            <p:ph sz="half" idx="2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1040765"/>
            <a:ext cx="6699885" cy="58172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2673350" y="281940"/>
            <a:ext cx="684593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altLang="ru-RU" sz="3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Ключові терміни та поняття:</a:t>
            </a:r>
          </a:p>
        </p:txBody>
      </p:sp>
      <p:sp>
        <p:nvSpPr>
          <p:cNvPr id="4" name="Текстовое поле 3"/>
          <p:cNvSpPr txBox="1"/>
          <p:nvPr/>
        </p:nvSpPr>
        <p:spPr>
          <a:xfrm>
            <a:off x="362585" y="1118870"/>
            <a:ext cx="11466195" cy="378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Виробнича програма – це система адресних завдань з виробництва й доставки продукції споживачам у розгорнутій номенклатурі, асортименті, відповідної якості та в установлені терміни згідно з договорами поставки.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Ринок розуміють як взаємодію попиту, пропозиції і сукупності домовленостей, які здійснюються в результаті такої взаємодії.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Попит визначається сукупністю потреб, мотивацій людей щодо певного товару чи послуг, тобто це та кількість товарів (послуг), яку покупці мають бажання та можливість купити за даною ціною.</a:t>
            </a:r>
          </a:p>
        </p:txBody>
      </p:sp>
      <p:pic>
        <p:nvPicPr>
          <p:cNvPr id="102" name="Замещающее содержимое 101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E6E6E6">
                  <a:alpha val="100000"/>
                </a:srgbClr>
              </a:clrFrom>
              <a:clrTo>
                <a:srgbClr val="E6E6E6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435975" y="4507230"/>
            <a:ext cx="3756025" cy="235077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42900" y="144145"/>
            <a:ext cx="9433560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Конкурентоспроможність визначається як характеристика продукції, що виражає її відмінність від продукції конкурента як за ступенем відповідності конкретній суспільні потребі, так і за витратами на її задоволення.</a:t>
            </a:r>
          </a:p>
          <a:p>
            <a:pPr algn="l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Виробнича потужність підприємства характеризує максимально можливий річний обсяг випуску продукції (надання послуг) за здалегідь визначеними номенклатурою, асортиментом, якістю за умови найбільш повного використання устаткування і виробничих площ, застосування прогресивної технології та організації виробництва.</a:t>
            </a:r>
          </a:p>
          <a:p>
            <a:pPr algn="l"/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Номенклатура – це перелік найменувань виробів із зазначенням кодів згідно із загальнодержавним статистичним класифікатором продукції.</a:t>
            </a:r>
          </a:p>
        </p:txBody>
      </p:sp>
      <p:pic>
        <p:nvPicPr>
          <p:cNvPr id="103" name="Замещающее содержимое 102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557770" y="2384425"/>
            <a:ext cx="4634230" cy="44735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4462780" y="798195"/>
            <a:ext cx="7125970" cy="5262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Асортимент – це сукупність різновидів продукції кожного найменування, що відрізняються відповідними техніко-економічними показниками.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прийому найменшого відсотка полягає в тому, що в рахунок виконання завдання з випуску продукції за асортиментом приймається найнижчий відсоток серед визначених, але не вище ніж 100.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способу оцінки позицій асортименту – у виявленні питомої ваги в усій обов’язковій номенклатурі тих позицій, із яких завдання виконано.</a:t>
            </a:r>
          </a:p>
        </p:txBody>
      </p:sp>
      <p:pic>
        <p:nvPicPr>
          <p:cNvPr id="104" name="Замещающее содержимое 103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88900" y="1995170"/>
            <a:ext cx="4552315" cy="486283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0"/>
            <a:ext cx="8311515" cy="5631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способу середнього відсотка в тому, що з кожної позиції на виконання завдання за асортиментом зараховується фактично випущена продукція, але не більше за передбачену завданням. Обсяг продукції, зарахований у виконання завдання з асортименту, відносять до обсягу продукції згідно завдання й обчислюють відсоток.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– це співвідношення окремих виробів у загальному їх випуску.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Суть методу прямого рахунку полягає в тому, що в рахунок виконання завдання з випуску продукції за структурою зараховується фактичний обсяг випуску, не вищий за його рівень при структурі завдання.</a:t>
            </a:r>
          </a:p>
        </p:txBody>
      </p:sp>
      <p:pic>
        <p:nvPicPr>
          <p:cNvPr id="100" name="Замещающее содержимое 99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22845" y="2025015"/>
            <a:ext cx="4669155" cy="48329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0" y="243840"/>
            <a:ext cx="6856095" cy="6369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 ритмічністю виробництва розуміють випуск продукції відповідно до погодинних, добових, місячних графіків в обсязі та асортименті, передбачених завданням.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ритмічності – визначається як відношення фактичного (але не вище завдання) випуску продукції (або його питомої ваги) до випуску продукції відповідно до завдання (питомої ваги).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Якість – визначається міжнародною організацією з питань стандартизації, як сукупність властивостей і характреристик продукції (або послуг), яка забезпечує задоволення встановлених або передбачуваних потреб.</a:t>
            </a:r>
          </a:p>
        </p:txBody>
      </p:sp>
      <p:pic>
        <p:nvPicPr>
          <p:cNvPr id="106" name="Замещающее содержимое 105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99200" y="493395"/>
            <a:ext cx="5654040" cy="58712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5163820" y="428625"/>
            <a:ext cx="6883400" cy="60007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Критерій якості – відповідність якості вимогам покупців, платоспроможному попиту, стандартам, технічним показникам кращих товарів- аналогів, ступінь точності дотримання виробничих процесів.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Рівні якості: абсолютний, відносний, оптимальний.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Шляхи поліпшення якості: технічні, організаційні, соціально- економічні.</a:t>
            </a:r>
          </a:p>
          <a:p>
            <a:endParaRPr lang="uk-UA" altLang="ru-RU" sz="24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4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Коефіцієнт сортності – це відношення вартості всієї випущеної продукції до її вартості за умови, що вся продукція випускається за ціною найвищого сорту.</a:t>
            </a:r>
          </a:p>
        </p:txBody>
      </p:sp>
      <p:pic>
        <p:nvPicPr>
          <p:cNvPr id="107" name="Замещающее содержимое 106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81660" y="340360"/>
            <a:ext cx="3643630" cy="617791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Текстовое поле 29"/>
          <p:cNvSpPr txBox="1"/>
          <p:nvPr/>
        </p:nvSpPr>
        <p:spPr>
          <a:xfrm>
            <a:off x="327025" y="675005"/>
            <a:ext cx="7361555" cy="5507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Брак продукції – це продукція випущена з відхиленнями від норм за якістю виготовлення виробів.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Виправний брак – це усунення дефектів виробів, після якого ці вироби є придатними до експлуатації або споживання.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Невиправний брак – остаточний брак, який виправити неможна або економічно недоцільно.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Внутрішній брак – допущений на підприємстві під час виготовлення виробів.</a:t>
            </a:r>
          </a:p>
          <a:p>
            <a:endParaRPr lang="uk-UA" altLang="ru-RU" sz="2200" b="1" i="1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altLang="ru-RU" sz="2200" b="1" i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Зовнішній брак – виявлений покупцями або споживачами під час користування виробами або споживання продукції.</a:t>
            </a:r>
          </a:p>
        </p:txBody>
      </p:sp>
      <p:pic>
        <p:nvPicPr>
          <p:cNvPr id="108" name="Замещающее содержимое 107"/>
          <p:cNvPicPr>
            <a:picLocks noGrp="1"/>
          </p:cNvPicPr>
          <p:nvPr>
            <p:ph idx="1"/>
          </p:nvPr>
        </p:nvPicPr>
        <p:blipFill>
          <a:blip r:embed="rId2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17030" y="674370"/>
            <a:ext cx="5474970" cy="55086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797</Words>
  <Application>Microsoft Office PowerPoint</Application>
  <PresentationFormat>Широкоэкранный</PresentationFormat>
  <Paragraphs>66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Brush Script MT</vt:lpstr>
      <vt:lpstr>Calibri</vt:lpstr>
      <vt:lpstr>Calibri Light</vt:lpstr>
      <vt:lpstr>Тема Office</vt:lpstr>
      <vt:lpstr>Презентація на тему : “Аналіз виробництва та реалізації продукції (робіт, послуг) підприємства”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legion noutbuk</cp:lastModifiedBy>
  <cp:revision>5</cp:revision>
  <dcterms:created xsi:type="dcterms:W3CDTF">2021-04-14T06:18:00Z</dcterms:created>
  <dcterms:modified xsi:type="dcterms:W3CDTF">2021-12-30T04:47:27Z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00E24AE9CD2E4DED96D414F3A1A7CBC3</vt:lpwstr>
  </property>
  <property fmtid="{D5CDD505-2E9C-101B-9397-08002B2CF9AE}" pid="3" name="KSOProductBuildVer">
    <vt:lpwstr>1049-11.2.0.10382</vt:lpwstr>
  </property>
</Properties>
</file>