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9"/>
  </p:notesMasterIdLst>
  <p:handoutMasterIdLst>
    <p:handoutMasterId r:id="rId40"/>
  </p:handoutMasterIdLst>
  <p:sldIdLst>
    <p:sldId id="256" r:id="rId2"/>
    <p:sldId id="257" r:id="rId3"/>
    <p:sldId id="286" r:id="rId4"/>
    <p:sldId id="258" r:id="rId5"/>
    <p:sldId id="296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8" r:id="rId25"/>
    <p:sldId id="279" r:id="rId26"/>
    <p:sldId id="283" r:id="rId27"/>
    <p:sldId id="284" r:id="rId28"/>
    <p:sldId id="285" r:id="rId29"/>
    <p:sldId id="287" r:id="rId30"/>
    <p:sldId id="288" r:id="rId31"/>
    <p:sldId id="292" r:id="rId32"/>
    <p:sldId id="293" r:id="rId33"/>
    <p:sldId id="289" r:id="rId34"/>
    <p:sldId id="290" r:id="rId35"/>
    <p:sldId id="291" r:id="rId36"/>
    <p:sldId id="294" r:id="rId37"/>
    <p:sldId id="295" r:id="rId38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80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89AD9C-138B-446E-AB31-6218A334A7CB}" type="datetimeFigureOut">
              <a:rPr lang="uk-UA" smtClean="0"/>
              <a:t>01.02.2024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CE9766-58CB-4536-B332-15310F1D19A0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660642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0F1F97-DB37-468F-9B3C-9ED963258910}" type="datetimeFigureOut">
              <a:rPr lang="uk-UA" smtClean="0"/>
              <a:t>01.02.2024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8839B7-8592-475A-924E-2DDECFBDB509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700413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8839B7-8592-475A-924E-2DDECFBDB509}" type="slidenum">
              <a:rPr lang="uk-UA" smtClean="0"/>
              <a:t>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742706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01.02.2024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1268760"/>
            <a:ext cx="7916416" cy="4176464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b="1" dirty="0"/>
              <a:t>Тема 4.</a:t>
            </a:r>
            <a:br>
              <a:rPr lang="ru-RU" b="1" dirty="0"/>
            </a:br>
            <a:r>
              <a:rPr lang="ru-RU" b="1" dirty="0"/>
              <a:t>Шляхи </a:t>
            </a:r>
            <a:r>
              <a:rPr lang="ru-RU" b="1" dirty="0" err="1"/>
              <a:t>модернізації</a:t>
            </a:r>
            <a:r>
              <a:rPr lang="ru-RU" b="1" dirty="0"/>
              <a:t> </a:t>
            </a:r>
            <a:r>
              <a:rPr lang="ru-RU" b="1" dirty="0" err="1"/>
              <a:t>спеціальної</a:t>
            </a:r>
            <a:r>
              <a:rPr lang="ru-RU" b="1" dirty="0"/>
              <a:t> </a:t>
            </a:r>
            <a:r>
              <a:rPr lang="ru-RU" b="1" dirty="0" err="1"/>
              <a:t>освіти</a:t>
            </a:r>
            <a:r>
              <a:rPr lang="ru-RU" b="1" dirty="0"/>
              <a:t> в </a:t>
            </a:r>
            <a:r>
              <a:rPr lang="ru-RU" b="1" dirty="0" err="1"/>
              <a:t>Україні</a:t>
            </a:r>
            <a:endParaRPr lang="uk-UA" b="1" dirty="0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21101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178621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br>
              <a:rPr lang="ru-RU" b="1" dirty="0"/>
            </a:br>
            <a:r>
              <a:rPr lang="ru-RU" dirty="0"/>
              <a:t>1. Спеціальна </a:t>
            </a:r>
            <a:r>
              <a:rPr lang="ru-RU" dirty="0" err="1"/>
              <a:t>освіта</a:t>
            </a:r>
            <a:r>
              <a:rPr lang="ru-RU" dirty="0"/>
              <a:t> в </a:t>
            </a:r>
            <a:r>
              <a:rPr lang="ru-RU" dirty="0" err="1"/>
              <a:t>Україні</a:t>
            </a:r>
            <a:br>
              <a:rPr lang="ru-RU" dirty="0"/>
            </a:br>
            <a:endParaRPr lang="uk-UA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2276872"/>
            <a:ext cx="8147248" cy="3849291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r>
              <a:rPr lang="ru-RU" dirty="0"/>
              <a:t>З 1796 р. </a:t>
            </a:r>
            <a:r>
              <a:rPr lang="ru-RU" dirty="0" err="1"/>
              <a:t>бере</a:t>
            </a:r>
            <a:r>
              <a:rPr lang="ru-RU" dirty="0"/>
              <a:t> </a:t>
            </a:r>
            <a:r>
              <a:rPr lang="ru-RU" dirty="0" err="1"/>
              <a:t>свій</a:t>
            </a:r>
            <a:r>
              <a:rPr lang="ru-RU" dirty="0"/>
              <a:t> початок </a:t>
            </a:r>
            <a:r>
              <a:rPr lang="ru-RU" dirty="0" err="1"/>
              <a:t>відомство</a:t>
            </a:r>
            <a:r>
              <a:rPr lang="ru-RU" dirty="0"/>
              <a:t> </a:t>
            </a:r>
            <a:r>
              <a:rPr lang="ru-RU" dirty="0" err="1"/>
              <a:t>закладів</a:t>
            </a:r>
            <a:r>
              <a:rPr lang="ru-RU" dirty="0"/>
              <a:t> </a:t>
            </a:r>
            <a:r>
              <a:rPr lang="ru-RU" dirty="0" err="1"/>
              <a:t>Імператриці</a:t>
            </a:r>
            <a:r>
              <a:rPr lang="ru-RU" dirty="0"/>
              <a:t> </a:t>
            </a:r>
            <a:r>
              <a:rPr lang="ru-RU" dirty="0" err="1"/>
              <a:t>Марії</a:t>
            </a:r>
            <a:r>
              <a:rPr lang="ru-RU" dirty="0"/>
              <a:t>, в </a:t>
            </a:r>
            <a:r>
              <a:rPr lang="ru-RU" dirty="0" err="1"/>
              <a:t>якому</a:t>
            </a:r>
            <a:r>
              <a:rPr lang="ru-RU" dirty="0"/>
              <a:t> </a:t>
            </a:r>
            <a:r>
              <a:rPr lang="ru-RU" dirty="0" err="1"/>
              <a:t>були</a:t>
            </a:r>
            <a:r>
              <a:rPr lang="ru-RU" dirty="0"/>
              <a:t> </a:t>
            </a:r>
            <a:r>
              <a:rPr lang="ru-RU" dirty="0" err="1"/>
              <a:t>об'єднані</a:t>
            </a:r>
            <a:r>
              <a:rPr lang="ru-RU" dirty="0"/>
              <a:t> </a:t>
            </a:r>
            <a:r>
              <a:rPr lang="ru-RU" dirty="0" err="1"/>
              <a:t>заклади</a:t>
            </a:r>
            <a:r>
              <a:rPr lang="ru-RU" dirty="0"/>
              <a:t> </a:t>
            </a:r>
            <a:r>
              <a:rPr lang="ru-RU" dirty="0" err="1"/>
              <a:t>освітньо-виховного</a:t>
            </a:r>
            <a:r>
              <a:rPr lang="ru-RU" dirty="0"/>
              <a:t> характеру, </a:t>
            </a:r>
            <a:r>
              <a:rPr lang="ru-RU" dirty="0" err="1"/>
              <a:t>згодом</a:t>
            </a:r>
            <a:r>
              <a:rPr lang="ru-RU" dirty="0"/>
              <a:t> </a:t>
            </a:r>
            <a:r>
              <a:rPr lang="ru-RU" dirty="0" err="1"/>
              <a:t>Відомство</a:t>
            </a:r>
            <a:r>
              <a:rPr lang="ru-RU" dirty="0"/>
              <a:t> </a:t>
            </a:r>
            <a:r>
              <a:rPr lang="ru-RU" dirty="0" err="1"/>
              <a:t>завідувало</a:t>
            </a:r>
            <a:r>
              <a:rPr lang="ru-RU" dirty="0"/>
              <a:t> </a:t>
            </a:r>
            <a:r>
              <a:rPr lang="ru-RU" dirty="0" err="1"/>
              <a:t>будинками</a:t>
            </a:r>
            <a:r>
              <a:rPr lang="ru-RU" dirty="0"/>
              <a:t> </a:t>
            </a:r>
            <a:r>
              <a:rPr lang="ru-RU" dirty="0" err="1"/>
              <a:t>опіки</a:t>
            </a:r>
            <a:r>
              <a:rPr lang="ru-RU" dirty="0"/>
              <a:t>, </a:t>
            </a:r>
            <a:r>
              <a:rPr lang="ru-RU" dirty="0" err="1"/>
              <a:t>богадільнями</a:t>
            </a:r>
            <a:r>
              <a:rPr lang="ru-RU" dirty="0"/>
              <a:t>, </a:t>
            </a:r>
            <a:r>
              <a:rPr lang="ru-RU" dirty="0" err="1"/>
              <a:t>медичними</a:t>
            </a:r>
            <a:r>
              <a:rPr lang="ru-RU" dirty="0"/>
              <a:t> закладами. </a:t>
            </a:r>
          </a:p>
          <a:p>
            <a:r>
              <a:rPr lang="ru-RU" dirty="0"/>
              <a:t>У 1880 р. до </a:t>
            </a:r>
            <a:r>
              <a:rPr lang="ru-RU" dirty="0" err="1"/>
              <a:t>нього</a:t>
            </a:r>
            <a:r>
              <a:rPr lang="ru-RU" dirty="0"/>
              <a:t> входило 459 </a:t>
            </a:r>
            <a:r>
              <a:rPr lang="ru-RU" dirty="0" err="1"/>
              <a:t>навчальних</a:t>
            </a:r>
            <a:r>
              <a:rPr lang="ru-RU" dirty="0"/>
              <a:t> і </a:t>
            </a:r>
            <a:r>
              <a:rPr lang="ru-RU" dirty="0" err="1"/>
              <a:t>благодійних</a:t>
            </a:r>
            <a:r>
              <a:rPr lang="ru-RU" dirty="0"/>
              <a:t> </a:t>
            </a:r>
            <a:r>
              <a:rPr lang="ru-RU" dirty="0" err="1"/>
              <a:t>закладів</a:t>
            </a:r>
            <a:r>
              <a:rPr lang="ru-RU" dirty="0"/>
              <a:t>, </a:t>
            </a:r>
          </a:p>
          <a:p>
            <a:r>
              <a:rPr lang="ru-RU" dirty="0"/>
              <a:t>з 1883 р. - Кураторство для </a:t>
            </a:r>
            <a:r>
              <a:rPr lang="ru-RU" dirty="0" err="1"/>
              <a:t>сліпих</a:t>
            </a:r>
            <a:r>
              <a:rPr lang="ru-RU" dirty="0"/>
              <a:t> і Кураторство для </a:t>
            </a:r>
            <a:r>
              <a:rPr lang="ru-RU" dirty="0" err="1"/>
              <a:t>глухонімих</a:t>
            </a:r>
            <a:r>
              <a:rPr lang="ru-RU" dirty="0"/>
              <a:t>.</a:t>
            </a:r>
            <a:endParaRPr lang="uk-UA" sz="2300" dirty="0"/>
          </a:p>
        </p:txBody>
      </p:sp>
    </p:spTree>
    <p:extLst>
      <p:ext uri="{BB962C8B-B14F-4D97-AF65-F5344CB8AC3E}">
        <p14:creationId xmlns:p14="http://schemas.microsoft.com/office/powerpoint/2010/main" val="8145998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178621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br>
              <a:rPr lang="ru-RU" b="1" dirty="0"/>
            </a:br>
            <a:r>
              <a:rPr lang="ru-RU" dirty="0"/>
              <a:t>1. Спеціальна </a:t>
            </a:r>
            <a:r>
              <a:rPr lang="ru-RU" dirty="0" err="1"/>
              <a:t>освіта</a:t>
            </a:r>
            <a:r>
              <a:rPr lang="ru-RU" dirty="0"/>
              <a:t> в </a:t>
            </a:r>
            <a:r>
              <a:rPr lang="ru-RU" dirty="0" err="1"/>
              <a:t>Україні</a:t>
            </a:r>
            <a:br>
              <a:rPr lang="ru-RU" dirty="0"/>
            </a:br>
            <a:endParaRPr lang="uk-UA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2276872"/>
            <a:ext cx="8147248" cy="3849291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uk-UA" sz="2300" dirty="0"/>
              <a:t>Катериною </a:t>
            </a:r>
            <a:r>
              <a:rPr lang="en-US" sz="2300" dirty="0"/>
              <a:t>II </a:t>
            </a:r>
            <a:r>
              <a:rPr lang="uk-UA" sz="2300" dirty="0"/>
              <a:t>- у 1764 р. був заснований «</a:t>
            </a:r>
            <a:r>
              <a:rPr lang="uk-UA" sz="2300" dirty="0" err="1"/>
              <a:t>Воспитательный</a:t>
            </a:r>
            <a:r>
              <a:rPr lang="uk-UA" sz="2300" dirty="0"/>
              <a:t> </a:t>
            </a:r>
            <a:r>
              <a:rPr lang="uk-UA" sz="2300" dirty="0" err="1"/>
              <a:t>дом</a:t>
            </a:r>
            <a:r>
              <a:rPr lang="uk-UA" sz="2300" dirty="0"/>
              <a:t> </a:t>
            </a:r>
            <a:r>
              <a:rPr lang="uk-UA" sz="2300" dirty="0" err="1"/>
              <a:t>приема</a:t>
            </a:r>
            <a:r>
              <a:rPr lang="uk-UA" sz="2300" dirty="0"/>
              <a:t> и </a:t>
            </a:r>
            <a:r>
              <a:rPr lang="uk-UA" sz="2300" dirty="0" err="1"/>
              <a:t>призрения</a:t>
            </a:r>
            <a:r>
              <a:rPr lang="uk-UA" sz="2300" dirty="0"/>
              <a:t> </a:t>
            </a:r>
            <a:r>
              <a:rPr lang="uk-UA" sz="2300" dirty="0" err="1"/>
              <a:t>подкидышей</a:t>
            </a:r>
            <a:r>
              <a:rPr lang="uk-UA" sz="2300" dirty="0"/>
              <a:t> и </a:t>
            </a:r>
            <a:r>
              <a:rPr lang="uk-UA" sz="2300" dirty="0" err="1"/>
              <a:t>бесприютных</a:t>
            </a:r>
            <a:r>
              <a:rPr lang="uk-UA" sz="2300" dirty="0"/>
              <a:t> </a:t>
            </a:r>
            <a:r>
              <a:rPr lang="uk-UA" sz="2300" dirty="0" err="1"/>
              <a:t>детей</a:t>
            </a:r>
            <a:r>
              <a:rPr lang="uk-UA" sz="2300" dirty="0"/>
              <a:t>», в якому утримувалися діти з порушеннями розвитку і прийнято накази про громадське піклування, котрі забезпечили освіту, лікування, боротьбу з вадами через створення народних шкіл, сирітських будинків, лікарень, притулків для тих, кого не можна вилікувати, будинків для психічно хворих, богаділень тощо. </a:t>
            </a:r>
          </a:p>
          <a:p>
            <a:pPr marL="0" indent="0">
              <a:buNone/>
            </a:pPr>
            <a:r>
              <a:rPr lang="uk-UA" sz="2300" dirty="0"/>
              <a:t>Як засвідчують джерела, у Києві на той період діяли психіатрична лікарня, богадільня, будинок для людей з інвалідністю, 2 дитячі притулки та 5 аптек.</a:t>
            </a:r>
          </a:p>
        </p:txBody>
      </p:sp>
    </p:spTree>
    <p:extLst>
      <p:ext uri="{BB962C8B-B14F-4D97-AF65-F5344CB8AC3E}">
        <p14:creationId xmlns:p14="http://schemas.microsoft.com/office/powerpoint/2010/main" val="7268731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08912" cy="1138138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br>
              <a:rPr lang="ru-RU" b="1" dirty="0"/>
            </a:br>
            <a:r>
              <a:rPr lang="ru-RU" dirty="0"/>
              <a:t>1. Спеціальна </a:t>
            </a:r>
            <a:r>
              <a:rPr lang="ru-RU" dirty="0" err="1"/>
              <a:t>освіта</a:t>
            </a:r>
            <a:r>
              <a:rPr lang="ru-RU" dirty="0"/>
              <a:t> в </a:t>
            </a:r>
            <a:r>
              <a:rPr lang="ru-RU" dirty="0" err="1"/>
              <a:t>Україні</a:t>
            </a:r>
            <a:br>
              <a:rPr lang="ru-RU" dirty="0"/>
            </a:br>
            <a:endParaRPr lang="uk-UA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628800"/>
            <a:ext cx="8147248" cy="4497363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2300" dirty="0"/>
              <a:t>У XIX ст. широкого </a:t>
            </a:r>
            <a:r>
              <a:rPr lang="ru-RU" sz="2300" dirty="0" err="1"/>
              <a:t>розмаху</a:t>
            </a:r>
            <a:r>
              <a:rPr lang="ru-RU" sz="2300" dirty="0"/>
              <a:t> </a:t>
            </a:r>
            <a:r>
              <a:rPr lang="ru-RU" sz="2300" dirty="0" err="1"/>
              <a:t>набуває</a:t>
            </a:r>
            <a:r>
              <a:rPr lang="ru-RU" sz="2300" dirty="0"/>
              <a:t> система меценатства: </a:t>
            </a:r>
          </a:p>
          <a:p>
            <a:r>
              <a:rPr lang="ru-RU" sz="2300" dirty="0" err="1"/>
              <a:t>доброчинна</a:t>
            </a:r>
            <a:r>
              <a:rPr lang="ru-RU" sz="2300" dirty="0"/>
              <a:t> </a:t>
            </a:r>
            <a:r>
              <a:rPr lang="ru-RU" sz="2300" dirty="0" err="1"/>
              <a:t>діяльність</a:t>
            </a:r>
            <a:r>
              <a:rPr lang="ru-RU" sz="2300" dirty="0"/>
              <a:t> </a:t>
            </a:r>
            <a:r>
              <a:rPr lang="ru-RU" sz="2300" dirty="0" err="1"/>
              <a:t>дитячого</a:t>
            </a:r>
            <a:r>
              <a:rPr lang="ru-RU" sz="2300" dirty="0"/>
              <a:t> </a:t>
            </a:r>
            <a:r>
              <a:rPr lang="ru-RU" sz="2300" dirty="0" err="1"/>
              <a:t>лікаря</a:t>
            </a:r>
            <a:r>
              <a:rPr lang="ru-RU" sz="2300" dirty="0"/>
              <a:t> </a:t>
            </a:r>
            <a:r>
              <a:rPr lang="ru-RU" sz="2300" dirty="0" err="1"/>
              <a:t>І.Троїцького</a:t>
            </a:r>
            <a:r>
              <a:rPr lang="ru-RU" sz="2300" dirty="0"/>
              <a:t>, </a:t>
            </a:r>
            <a:r>
              <a:rPr lang="ru-RU" sz="2300" dirty="0" err="1"/>
              <a:t>який</a:t>
            </a:r>
            <a:r>
              <a:rPr lang="ru-RU" sz="2300" dirty="0"/>
              <a:t> у 1891 р. у м. </a:t>
            </a:r>
            <a:r>
              <a:rPr lang="ru-RU" sz="2300" dirty="0" err="1"/>
              <a:t>Києві</a:t>
            </a:r>
            <a:r>
              <a:rPr lang="ru-RU" sz="2300" dirty="0"/>
              <a:t> </a:t>
            </a:r>
            <a:r>
              <a:rPr lang="ru-RU" sz="2300" dirty="0" err="1"/>
              <a:t>організував</a:t>
            </a:r>
            <a:r>
              <a:rPr lang="ru-RU" sz="2300" dirty="0"/>
              <a:t> </a:t>
            </a:r>
            <a:r>
              <a:rPr lang="ru-RU" sz="2300" dirty="0" err="1"/>
              <a:t>благодійне</a:t>
            </a:r>
            <a:r>
              <a:rPr lang="ru-RU" sz="2300" dirty="0"/>
              <a:t> </a:t>
            </a:r>
            <a:r>
              <a:rPr lang="ru-RU" sz="2300" dirty="0" err="1"/>
              <a:t>товариство</a:t>
            </a:r>
            <a:r>
              <a:rPr lang="ru-RU" sz="2300" dirty="0"/>
              <a:t> для </a:t>
            </a:r>
            <a:r>
              <a:rPr lang="ru-RU" sz="2300" dirty="0" err="1"/>
              <a:t>надання</a:t>
            </a:r>
            <a:r>
              <a:rPr lang="ru-RU" sz="2300" dirty="0"/>
              <a:t> </a:t>
            </a:r>
            <a:r>
              <a:rPr lang="ru-RU" sz="2300" dirty="0" err="1"/>
              <a:t>допомоги</a:t>
            </a:r>
            <a:r>
              <a:rPr lang="ru-RU" sz="2300" dirty="0"/>
              <a:t> </a:t>
            </a:r>
            <a:r>
              <a:rPr lang="ru-RU" sz="2300" dirty="0" err="1"/>
              <a:t>хворим</a:t>
            </a:r>
            <a:r>
              <a:rPr lang="ru-RU" sz="2300" dirty="0"/>
              <a:t> </a:t>
            </a:r>
            <a:r>
              <a:rPr lang="ru-RU" sz="2300" dirty="0" err="1"/>
              <a:t>дітям</a:t>
            </a:r>
            <a:r>
              <a:rPr lang="ru-RU" sz="2300" dirty="0"/>
              <a:t>; </a:t>
            </a:r>
          </a:p>
          <a:p>
            <a:r>
              <a:rPr lang="ru-RU" sz="2300" dirty="0"/>
              <a:t>коштом </a:t>
            </a:r>
            <a:r>
              <a:rPr lang="ru-RU" sz="2300" dirty="0" err="1"/>
              <a:t>П.Харитоненка</a:t>
            </a:r>
            <a:r>
              <a:rPr lang="ru-RU" sz="2300" dirty="0"/>
              <a:t> у 1898 р. </a:t>
            </a:r>
            <a:r>
              <a:rPr lang="ru-RU" sz="2300" dirty="0" err="1"/>
              <a:t>була</a:t>
            </a:r>
            <a:r>
              <a:rPr lang="ru-RU" sz="2300" dirty="0"/>
              <a:t> </a:t>
            </a:r>
            <a:r>
              <a:rPr lang="ru-RU" sz="2300" dirty="0" err="1"/>
              <a:t>споруджена</a:t>
            </a:r>
            <a:r>
              <a:rPr lang="ru-RU" sz="2300" dirty="0"/>
              <a:t> </a:t>
            </a:r>
            <a:r>
              <a:rPr lang="ru-RU" sz="2300" dirty="0" err="1"/>
              <a:t>дитяча</a:t>
            </a:r>
            <a:r>
              <a:rPr lang="ru-RU" sz="2300" dirty="0"/>
              <a:t> </a:t>
            </a:r>
            <a:r>
              <a:rPr lang="ru-RU" sz="2300" dirty="0" err="1"/>
              <a:t>лікарня</a:t>
            </a:r>
            <a:r>
              <a:rPr lang="ru-RU" sz="2300" dirty="0"/>
              <a:t> у </a:t>
            </a:r>
            <a:r>
              <a:rPr lang="ru-RU" sz="2300" dirty="0" err="1"/>
              <a:t>м.Суми</a:t>
            </a:r>
            <a:r>
              <a:rPr lang="ru-RU" sz="2300" dirty="0"/>
              <a:t>, на </a:t>
            </a:r>
            <a:r>
              <a:rPr lang="ru-RU" sz="2300" dirty="0" err="1"/>
              <a:t>його</a:t>
            </a:r>
            <a:r>
              <a:rPr lang="ru-RU" sz="2300" dirty="0"/>
              <a:t> </a:t>
            </a:r>
            <a:r>
              <a:rPr lang="ru-RU" sz="2300" dirty="0" err="1"/>
              <a:t>фінансовому</a:t>
            </a:r>
            <a:r>
              <a:rPr lang="ru-RU" sz="2300" dirty="0"/>
              <a:t> </a:t>
            </a:r>
            <a:r>
              <a:rPr lang="ru-RU" sz="2300" dirty="0" err="1"/>
              <a:t>утриманні</a:t>
            </a:r>
            <a:r>
              <a:rPr lang="ru-RU" sz="2300" dirty="0"/>
              <a:t> </a:t>
            </a:r>
            <a:r>
              <a:rPr lang="ru-RU" sz="2300" dirty="0" err="1"/>
              <a:t>знаходились</a:t>
            </a:r>
            <a:r>
              <a:rPr lang="ru-RU" sz="2300" dirty="0"/>
              <a:t> дитячий </a:t>
            </a:r>
            <a:r>
              <a:rPr lang="ru-RU" sz="2300" dirty="0" err="1"/>
              <a:t>будинок</a:t>
            </a:r>
            <a:r>
              <a:rPr lang="ru-RU" sz="2300" dirty="0"/>
              <a:t> та </a:t>
            </a:r>
            <a:r>
              <a:rPr lang="ru-RU" sz="2300" dirty="0" err="1"/>
              <a:t>будинок</a:t>
            </a:r>
            <a:r>
              <a:rPr lang="ru-RU" sz="2300" dirty="0"/>
              <a:t> </a:t>
            </a:r>
            <a:r>
              <a:rPr lang="ru-RU" sz="2300" dirty="0" err="1"/>
              <a:t>престарілих</a:t>
            </a:r>
            <a:r>
              <a:rPr lang="ru-RU" sz="2300" dirty="0"/>
              <a:t>; </a:t>
            </a:r>
          </a:p>
          <a:p>
            <a:r>
              <a:rPr lang="ru-RU" sz="2300" dirty="0"/>
              <a:t>родина </a:t>
            </a:r>
            <a:r>
              <a:rPr lang="ru-RU" sz="2300" dirty="0" err="1"/>
              <a:t>цукрозаводчика</a:t>
            </a:r>
            <a:r>
              <a:rPr lang="ru-RU" sz="2300" dirty="0"/>
              <a:t> </a:t>
            </a:r>
            <a:r>
              <a:rPr lang="ru-RU" sz="2300" dirty="0" err="1"/>
              <a:t>Ф.Терещенка</a:t>
            </a:r>
            <a:r>
              <a:rPr lang="ru-RU" sz="2300" dirty="0"/>
              <a:t> </a:t>
            </a:r>
            <a:r>
              <a:rPr lang="ru-RU" sz="2300" dirty="0" err="1"/>
              <a:t>уславила</a:t>
            </a:r>
            <a:r>
              <a:rPr lang="ru-RU" sz="2300" dirty="0"/>
              <a:t> себе </a:t>
            </a:r>
            <a:r>
              <a:rPr lang="ru-RU" sz="2300" dirty="0" err="1"/>
              <a:t>добровільними</a:t>
            </a:r>
            <a:r>
              <a:rPr lang="ru-RU" sz="2300" dirty="0"/>
              <a:t> </a:t>
            </a:r>
            <a:r>
              <a:rPr lang="ru-RU" sz="2300" dirty="0" err="1"/>
              <a:t>пожертвами</a:t>
            </a:r>
            <a:r>
              <a:rPr lang="ru-RU" sz="2300" dirty="0"/>
              <a:t>, </a:t>
            </a:r>
            <a:r>
              <a:rPr lang="ru-RU" sz="2300" dirty="0" err="1"/>
              <a:t>безкорисною</a:t>
            </a:r>
            <a:r>
              <a:rPr lang="ru-RU" sz="2300" dirty="0"/>
              <a:t> </a:t>
            </a:r>
            <a:r>
              <a:rPr lang="ru-RU" sz="2300" dirty="0" err="1"/>
              <a:t>допомогою</a:t>
            </a:r>
            <a:r>
              <a:rPr lang="ru-RU" sz="2300" dirty="0"/>
              <a:t> </a:t>
            </a:r>
            <a:r>
              <a:rPr lang="ru-RU" sz="2300" dirty="0" err="1"/>
              <a:t>біднішим</a:t>
            </a:r>
            <a:r>
              <a:rPr lang="ru-RU" sz="2300" dirty="0"/>
              <a:t> </a:t>
            </a:r>
            <a:r>
              <a:rPr lang="ru-RU" sz="2300" dirty="0" err="1"/>
              <a:t>верствам</a:t>
            </a:r>
            <a:r>
              <a:rPr lang="ru-RU" sz="2300" dirty="0"/>
              <a:t> </a:t>
            </a:r>
            <a:r>
              <a:rPr lang="ru-RU" sz="2300" dirty="0" err="1"/>
              <a:t>населення</a:t>
            </a:r>
            <a:r>
              <a:rPr lang="ru-RU" sz="2300" dirty="0"/>
              <a:t>, </a:t>
            </a:r>
            <a:r>
              <a:rPr lang="ru-RU" sz="2300" dirty="0" err="1"/>
              <a:t>будівництвом</a:t>
            </a:r>
            <a:r>
              <a:rPr lang="ru-RU" sz="2300" dirty="0"/>
              <a:t> </a:t>
            </a:r>
            <a:r>
              <a:rPr lang="ru-RU" sz="2300" dirty="0" err="1"/>
              <a:t>лікарень</a:t>
            </a:r>
            <a:r>
              <a:rPr lang="ru-RU" sz="2300" dirty="0"/>
              <a:t>; </a:t>
            </a:r>
          </a:p>
          <a:p>
            <a:r>
              <a:rPr lang="ru-RU" sz="2300" dirty="0"/>
              <a:t>у 1912 р. за </a:t>
            </a:r>
            <a:r>
              <a:rPr lang="ru-RU" sz="2300" dirty="0" err="1"/>
              <a:t>участі</a:t>
            </a:r>
            <a:r>
              <a:rPr lang="ru-RU" sz="2300" dirty="0"/>
              <a:t> </a:t>
            </a:r>
            <a:r>
              <a:rPr lang="ru-RU" sz="2300" dirty="0" err="1"/>
              <a:t>професора</a:t>
            </a:r>
            <a:r>
              <a:rPr lang="ru-RU" sz="2300" dirty="0"/>
              <a:t> </a:t>
            </a:r>
            <a:r>
              <a:rPr lang="ru-RU" sz="2300" dirty="0" err="1"/>
              <a:t>Е.Скловського</a:t>
            </a:r>
            <a:r>
              <a:rPr lang="ru-RU" sz="2300" dirty="0"/>
              <a:t> у </a:t>
            </a:r>
            <a:r>
              <a:rPr lang="ru-RU" sz="2300" dirty="0" err="1"/>
              <a:t>Києві</a:t>
            </a:r>
            <a:r>
              <a:rPr lang="ru-RU" sz="2300" dirty="0"/>
              <a:t> </a:t>
            </a:r>
            <a:r>
              <a:rPr lang="ru-RU" sz="2300" dirty="0" err="1"/>
              <a:t>організоване</a:t>
            </a:r>
            <a:r>
              <a:rPr lang="ru-RU" sz="2300" dirty="0"/>
              <a:t> </a:t>
            </a:r>
            <a:r>
              <a:rPr lang="ru-RU" sz="2300" dirty="0" err="1"/>
              <a:t>благодійне</a:t>
            </a:r>
            <a:r>
              <a:rPr lang="ru-RU" sz="2300" dirty="0"/>
              <a:t> </a:t>
            </a:r>
            <a:r>
              <a:rPr lang="ru-RU" sz="2300" dirty="0" err="1"/>
              <a:t>товариство</a:t>
            </a:r>
            <a:r>
              <a:rPr lang="ru-RU" sz="2300" dirty="0"/>
              <a:t> «</a:t>
            </a:r>
            <a:r>
              <a:rPr lang="ru-RU" sz="2300" dirty="0" err="1"/>
              <a:t>Яслі</a:t>
            </a:r>
            <a:r>
              <a:rPr lang="ru-RU" sz="2300" dirty="0"/>
              <a:t>», </a:t>
            </a:r>
            <a:r>
              <a:rPr lang="ru-RU" sz="2300" dirty="0" err="1"/>
              <a:t>що</a:t>
            </a:r>
            <a:r>
              <a:rPr lang="ru-RU" sz="2300" dirty="0"/>
              <a:t> надавало </a:t>
            </a:r>
            <a:r>
              <a:rPr lang="ru-RU" sz="2300" dirty="0" err="1"/>
              <a:t>різнобічну</a:t>
            </a:r>
            <a:r>
              <a:rPr lang="ru-RU" sz="2300" dirty="0"/>
              <a:t> </a:t>
            </a:r>
            <a:r>
              <a:rPr lang="ru-RU" sz="2300" dirty="0" err="1"/>
              <a:t>допомогу</a:t>
            </a:r>
            <a:r>
              <a:rPr lang="ru-RU" sz="2300" dirty="0"/>
              <a:t> </a:t>
            </a:r>
            <a:r>
              <a:rPr lang="ru-RU" sz="2300" dirty="0" err="1"/>
              <a:t>бідним</a:t>
            </a:r>
            <a:r>
              <a:rPr lang="ru-RU" sz="2300" dirty="0"/>
              <a:t> </a:t>
            </a:r>
            <a:r>
              <a:rPr lang="ru-RU" sz="2300" dirty="0" err="1"/>
              <a:t>дітям</a:t>
            </a:r>
            <a:r>
              <a:rPr lang="ru-RU" sz="2300" dirty="0"/>
              <a:t>.</a:t>
            </a:r>
            <a:endParaRPr lang="uk-UA" sz="2300" dirty="0"/>
          </a:p>
        </p:txBody>
      </p:sp>
    </p:spTree>
    <p:extLst>
      <p:ext uri="{BB962C8B-B14F-4D97-AF65-F5344CB8AC3E}">
        <p14:creationId xmlns:p14="http://schemas.microsoft.com/office/powerpoint/2010/main" val="21220134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08912" cy="1138138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br>
              <a:rPr lang="ru-RU" b="1" dirty="0"/>
            </a:br>
            <a:r>
              <a:rPr lang="ru-RU" dirty="0"/>
              <a:t>1. Спеціальна </a:t>
            </a:r>
            <a:r>
              <a:rPr lang="ru-RU" dirty="0" err="1"/>
              <a:t>освіта</a:t>
            </a:r>
            <a:r>
              <a:rPr lang="ru-RU" dirty="0"/>
              <a:t> в </a:t>
            </a:r>
            <a:r>
              <a:rPr lang="ru-RU" dirty="0" err="1"/>
              <a:t>Україні</a:t>
            </a:r>
            <a:br>
              <a:rPr lang="ru-RU" dirty="0"/>
            </a:br>
            <a:endParaRPr lang="uk-UA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628800"/>
            <a:ext cx="8147248" cy="4497363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2300" dirty="0" err="1"/>
              <a:t>Починаючи</a:t>
            </a:r>
            <a:r>
              <a:rPr lang="ru-RU" sz="2300" dirty="0"/>
              <a:t> з </a:t>
            </a:r>
            <a:r>
              <a:rPr lang="ru-RU" sz="2300" dirty="0" err="1"/>
              <a:t>середини</a:t>
            </a:r>
            <a:r>
              <a:rPr lang="ru-RU" sz="2300" dirty="0"/>
              <a:t> </a:t>
            </a:r>
            <a:r>
              <a:rPr lang="en-US" sz="2300" dirty="0"/>
              <a:t>XIX </a:t>
            </a:r>
            <a:r>
              <a:rPr lang="ru-RU" sz="2300" dirty="0"/>
              <a:t>ст. </a:t>
            </a:r>
            <a:r>
              <a:rPr lang="ru-RU" sz="2300" dirty="0" err="1"/>
              <a:t>було</a:t>
            </a:r>
            <a:r>
              <a:rPr lang="ru-RU" sz="2300" dirty="0"/>
              <a:t> </a:t>
            </a:r>
            <a:r>
              <a:rPr lang="ru-RU" sz="2300" dirty="0" err="1"/>
              <a:t>відкрито</a:t>
            </a:r>
            <a:r>
              <a:rPr lang="ru-RU" sz="2300" dirty="0"/>
              <a:t> </a:t>
            </a:r>
            <a:r>
              <a:rPr lang="ru-RU" sz="2300" dirty="0" err="1"/>
              <a:t>перші</a:t>
            </a:r>
            <a:r>
              <a:rPr lang="ru-RU" sz="2300" dirty="0"/>
              <a:t> </a:t>
            </a:r>
            <a:r>
              <a:rPr lang="ru-RU" sz="2300" dirty="0" err="1"/>
              <a:t>заклади</a:t>
            </a:r>
            <a:r>
              <a:rPr lang="ru-RU" sz="2300" dirty="0"/>
              <a:t> </a:t>
            </a:r>
          </a:p>
          <a:p>
            <a:pPr marL="0" indent="0">
              <a:buNone/>
            </a:pPr>
            <a:r>
              <a:rPr lang="ru-RU" sz="2300" dirty="0"/>
              <a:t>для глухих </a:t>
            </a:r>
            <a:r>
              <a:rPr lang="ru-RU" sz="2300" dirty="0" err="1"/>
              <a:t>дітей</a:t>
            </a:r>
            <a:r>
              <a:rPr lang="ru-RU" sz="2300" dirty="0"/>
              <a:t>:  </a:t>
            </a:r>
            <a:r>
              <a:rPr lang="ru-RU" sz="2300" dirty="0" err="1"/>
              <a:t>школи</a:t>
            </a:r>
            <a:r>
              <a:rPr lang="ru-RU" sz="2300" dirty="0"/>
              <a:t> у </a:t>
            </a:r>
            <a:r>
              <a:rPr lang="ru-RU" sz="2300" dirty="0" err="1"/>
              <a:t>Львові</a:t>
            </a:r>
            <a:r>
              <a:rPr lang="ru-RU" sz="2300" dirty="0"/>
              <a:t> (1830), </a:t>
            </a:r>
            <a:r>
              <a:rPr lang="ru-RU" sz="2300" dirty="0" err="1"/>
              <a:t>Одесі</a:t>
            </a:r>
            <a:r>
              <a:rPr lang="ru-RU" sz="2300" dirty="0"/>
              <a:t> (1843), </a:t>
            </a:r>
            <a:r>
              <a:rPr lang="ru-RU" sz="2300" dirty="0" err="1"/>
              <a:t>Харкові</a:t>
            </a:r>
            <a:r>
              <a:rPr lang="ru-RU" sz="2300" dirty="0"/>
              <a:t> (1869),</a:t>
            </a:r>
          </a:p>
          <a:p>
            <a:pPr marL="0" indent="0">
              <a:buNone/>
            </a:pPr>
            <a:r>
              <a:rPr lang="ru-RU" sz="2300" dirty="0"/>
              <a:t>для </a:t>
            </a:r>
            <a:r>
              <a:rPr lang="ru-RU" sz="2300" dirty="0" err="1"/>
              <a:t>сліпих</a:t>
            </a:r>
            <a:r>
              <a:rPr lang="ru-RU" sz="2300" dirty="0"/>
              <a:t> </a:t>
            </a:r>
            <a:r>
              <a:rPr lang="ru-RU" sz="2300" dirty="0" err="1"/>
              <a:t>дітей</a:t>
            </a:r>
            <a:r>
              <a:rPr lang="ru-RU" sz="2300" dirty="0"/>
              <a:t>: у </a:t>
            </a:r>
            <a:r>
              <a:rPr lang="ru-RU" sz="2300" dirty="0" err="1"/>
              <a:t>Києві</a:t>
            </a:r>
            <a:r>
              <a:rPr lang="ru-RU" sz="2300" dirty="0"/>
              <a:t> (1884), </a:t>
            </a:r>
            <a:r>
              <a:rPr lang="ru-RU" sz="2300" dirty="0" err="1"/>
              <a:t>Кам'янці-Подільському</a:t>
            </a:r>
            <a:r>
              <a:rPr lang="ru-RU" sz="2300" dirty="0"/>
              <a:t> (1885), </a:t>
            </a:r>
            <a:r>
              <a:rPr lang="ru-RU" sz="2300" dirty="0" err="1"/>
              <a:t>Харкові</a:t>
            </a:r>
            <a:r>
              <a:rPr lang="ru-RU" sz="2300" dirty="0"/>
              <a:t>, </a:t>
            </a:r>
            <a:r>
              <a:rPr lang="ru-RU" sz="2300" dirty="0" err="1"/>
              <a:t>Одесі</a:t>
            </a:r>
            <a:r>
              <a:rPr lang="ru-RU" sz="2300" dirty="0"/>
              <a:t> (1887), </a:t>
            </a:r>
            <a:r>
              <a:rPr lang="ru-RU" sz="2300" dirty="0" err="1"/>
              <a:t>Чернігові</a:t>
            </a:r>
            <a:r>
              <a:rPr lang="ru-RU" sz="2300" dirty="0"/>
              <a:t> (1892), </a:t>
            </a:r>
            <a:r>
              <a:rPr lang="ru-RU" sz="2300" dirty="0" err="1"/>
              <a:t>Полтаві</a:t>
            </a:r>
            <a:r>
              <a:rPr lang="ru-RU" sz="2300" dirty="0"/>
              <a:t> (1894)» ; </a:t>
            </a:r>
          </a:p>
          <a:p>
            <a:pPr marL="0" indent="0">
              <a:buNone/>
            </a:pPr>
            <a:r>
              <a:rPr lang="ru-RU" sz="2300" dirty="0"/>
              <a:t>для </a:t>
            </a:r>
            <a:r>
              <a:rPr lang="ru-RU" sz="2300" dirty="0" err="1"/>
              <a:t>глухонімих</a:t>
            </a:r>
            <a:r>
              <a:rPr lang="ru-RU" sz="2300" dirty="0"/>
              <a:t>: у </a:t>
            </a:r>
            <a:r>
              <a:rPr lang="ru-RU" sz="2300" dirty="0" err="1"/>
              <a:t>Харкові</a:t>
            </a:r>
            <a:r>
              <a:rPr lang="ru-RU" sz="2300" dirty="0"/>
              <a:t> (1896), на </a:t>
            </a:r>
            <a:r>
              <a:rPr lang="ru-RU" sz="2300" dirty="0" err="1"/>
              <a:t>Київщині</a:t>
            </a:r>
            <a:r>
              <a:rPr lang="ru-RU" sz="2300" dirty="0"/>
              <a:t> (1900). </a:t>
            </a:r>
          </a:p>
          <a:p>
            <a:pPr marL="0" indent="0">
              <a:buNone/>
            </a:pPr>
            <a:r>
              <a:rPr lang="ru-RU" sz="2300" dirty="0" err="1"/>
              <a:t>Перші</a:t>
            </a:r>
            <a:r>
              <a:rPr lang="ru-RU" sz="2300" dirty="0"/>
              <a:t> </a:t>
            </a:r>
            <a:r>
              <a:rPr lang="ru-RU" sz="2300" dirty="0" err="1"/>
              <a:t>заклади</a:t>
            </a:r>
            <a:r>
              <a:rPr lang="ru-RU" sz="2300" dirty="0"/>
              <a:t> для </a:t>
            </a:r>
            <a:r>
              <a:rPr lang="ru-RU" sz="2300" dirty="0" err="1"/>
              <a:t>дітей</a:t>
            </a:r>
            <a:r>
              <a:rPr lang="ru-RU" sz="2300" dirty="0"/>
              <a:t> з </a:t>
            </a:r>
            <a:r>
              <a:rPr lang="ru-RU" sz="2300" dirty="0" err="1"/>
              <a:t>порушеннями</a:t>
            </a:r>
            <a:r>
              <a:rPr lang="ru-RU" sz="2300" dirty="0"/>
              <a:t> </a:t>
            </a:r>
            <a:r>
              <a:rPr lang="ru-RU" sz="2300" dirty="0" err="1"/>
              <a:t>розумового</a:t>
            </a:r>
            <a:r>
              <a:rPr lang="ru-RU" sz="2300" dirty="0"/>
              <a:t> </a:t>
            </a:r>
            <a:r>
              <a:rPr lang="ru-RU" sz="2300" dirty="0" err="1"/>
              <a:t>розвитку</a:t>
            </a:r>
            <a:r>
              <a:rPr lang="ru-RU" sz="2300" dirty="0"/>
              <a:t>: </a:t>
            </a:r>
          </a:p>
          <a:p>
            <a:pPr marL="0" indent="0">
              <a:buNone/>
            </a:pPr>
            <a:r>
              <a:rPr lang="ru-RU" sz="2300" dirty="0"/>
              <a:t>у 1904 р. за </a:t>
            </a:r>
            <a:r>
              <a:rPr lang="ru-RU" sz="2300" dirty="0" err="1"/>
              <a:t>ініціативи</a:t>
            </a:r>
            <a:r>
              <a:rPr lang="ru-RU" sz="2300" dirty="0"/>
              <a:t> </a:t>
            </a:r>
            <a:r>
              <a:rPr lang="ru-RU" sz="2300" dirty="0" err="1"/>
              <a:t>дочок</a:t>
            </a:r>
            <a:r>
              <a:rPr lang="ru-RU" sz="2300" dirty="0"/>
              <a:t> проф. </a:t>
            </a:r>
            <a:r>
              <a:rPr lang="ru-RU" sz="2300" dirty="0" err="1"/>
              <a:t>І.Сікорського</a:t>
            </a:r>
            <a:r>
              <a:rPr lang="ru-RU" sz="2300" dirty="0"/>
              <a:t> у </a:t>
            </a:r>
            <a:r>
              <a:rPr lang="ru-RU" sz="2300" dirty="0" err="1"/>
              <a:t>Києві</a:t>
            </a:r>
            <a:r>
              <a:rPr lang="ru-RU" sz="2300" dirty="0"/>
              <a:t> </a:t>
            </a:r>
            <a:r>
              <a:rPr lang="ru-RU" sz="2300" dirty="0" err="1"/>
              <a:t>відкрився</a:t>
            </a:r>
            <a:r>
              <a:rPr lang="ru-RU" sz="2300" dirty="0"/>
              <a:t> </a:t>
            </a:r>
            <a:r>
              <a:rPr lang="ru-RU" sz="2300" dirty="0" err="1"/>
              <a:t>приватний</a:t>
            </a:r>
            <a:r>
              <a:rPr lang="ru-RU" sz="2300" dirty="0"/>
              <a:t> «</a:t>
            </a:r>
            <a:r>
              <a:rPr lang="ru-RU" sz="2300" dirty="0" err="1"/>
              <a:t>Лікарсько-педагогічний</a:t>
            </a:r>
            <a:r>
              <a:rPr lang="ru-RU" sz="2300" dirty="0"/>
              <a:t> </a:t>
            </a:r>
            <a:r>
              <a:rPr lang="ru-RU" sz="2300" dirty="0" err="1"/>
              <a:t>інститут</a:t>
            </a:r>
            <a:r>
              <a:rPr lang="ru-RU" sz="2300" dirty="0"/>
              <a:t> для </a:t>
            </a:r>
            <a:r>
              <a:rPr lang="ru-RU" sz="2300" dirty="0" err="1"/>
              <a:t>розумово</a:t>
            </a:r>
            <a:r>
              <a:rPr lang="ru-RU" sz="2300" dirty="0"/>
              <a:t> </a:t>
            </a:r>
            <a:r>
              <a:rPr lang="ru-RU" sz="2300" dirty="0" err="1"/>
              <a:t>недорозвинених</a:t>
            </a:r>
            <a:r>
              <a:rPr lang="ru-RU" sz="2300" dirty="0"/>
              <a:t>, </a:t>
            </a:r>
            <a:r>
              <a:rPr lang="ru-RU" sz="2300" dirty="0" err="1"/>
              <a:t>відсталих</a:t>
            </a:r>
            <a:r>
              <a:rPr lang="ru-RU" sz="2300" dirty="0"/>
              <a:t> і </a:t>
            </a:r>
            <a:r>
              <a:rPr lang="ru-RU" sz="2300" dirty="0" err="1"/>
              <a:t>нервових</a:t>
            </a:r>
            <a:r>
              <a:rPr lang="ru-RU" sz="2300" dirty="0"/>
              <a:t> </a:t>
            </a:r>
            <a:r>
              <a:rPr lang="ru-RU" sz="2300" dirty="0" err="1"/>
              <a:t>дітей</a:t>
            </a:r>
            <a:r>
              <a:rPr lang="ru-RU" sz="2300" dirty="0"/>
              <a:t>»; </a:t>
            </a:r>
          </a:p>
          <a:p>
            <a:pPr marL="0" indent="0">
              <a:buNone/>
            </a:pPr>
            <a:r>
              <a:rPr lang="ru-RU" sz="2300" dirty="0"/>
              <a:t>у 1915 р. у </a:t>
            </a:r>
            <a:r>
              <a:rPr lang="ru-RU" sz="2300" dirty="0" err="1"/>
              <a:t>Харкові</a:t>
            </a:r>
            <a:r>
              <a:rPr lang="ru-RU" sz="2300" dirty="0"/>
              <a:t> </a:t>
            </a:r>
            <a:r>
              <a:rPr lang="ru-RU" sz="2300" dirty="0" err="1"/>
              <a:t>діяли</a:t>
            </a:r>
            <a:r>
              <a:rPr lang="ru-RU" sz="2300" dirty="0"/>
              <a:t> </a:t>
            </a:r>
            <a:r>
              <a:rPr lang="ru-RU" sz="2300" dirty="0" err="1"/>
              <a:t>перші</a:t>
            </a:r>
            <a:r>
              <a:rPr lang="ru-RU" sz="2300" dirty="0"/>
              <a:t> в </a:t>
            </a:r>
            <a:r>
              <a:rPr lang="ru-RU" sz="2300" dirty="0" err="1"/>
              <a:t>Україні</a:t>
            </a:r>
            <a:r>
              <a:rPr lang="ru-RU" sz="2300" dirty="0"/>
              <a:t> </a:t>
            </a:r>
            <a:r>
              <a:rPr lang="ru-RU" sz="2300" dirty="0" err="1"/>
              <a:t>класи</a:t>
            </a:r>
            <a:r>
              <a:rPr lang="ru-RU" sz="2300" dirty="0"/>
              <a:t> для </a:t>
            </a:r>
            <a:r>
              <a:rPr lang="ru-RU" sz="2300" dirty="0" err="1"/>
              <a:t>розумово</a:t>
            </a:r>
            <a:r>
              <a:rPr lang="ru-RU" sz="2300" dirty="0"/>
              <a:t> </a:t>
            </a:r>
            <a:r>
              <a:rPr lang="ru-RU" sz="2300" dirty="0" err="1"/>
              <a:t>відсталих</a:t>
            </a:r>
            <a:r>
              <a:rPr lang="ru-RU" sz="2300" dirty="0"/>
              <a:t> </a:t>
            </a:r>
            <a:r>
              <a:rPr lang="ru-RU" sz="2300" dirty="0" err="1"/>
              <a:t>дітей</a:t>
            </a:r>
            <a:r>
              <a:rPr lang="ru-RU" sz="2300" dirty="0"/>
              <a:t> при </a:t>
            </a:r>
            <a:r>
              <a:rPr lang="ru-RU" sz="2300" dirty="0" err="1"/>
              <a:t>міських</a:t>
            </a:r>
            <a:r>
              <a:rPr lang="ru-RU" sz="2300" dirty="0"/>
              <a:t> </a:t>
            </a:r>
            <a:r>
              <a:rPr lang="ru-RU" sz="2300" dirty="0" err="1"/>
              <a:t>початкових</a:t>
            </a:r>
            <a:r>
              <a:rPr lang="ru-RU" sz="2300" dirty="0"/>
              <a:t> училищах</a:t>
            </a:r>
            <a:endParaRPr lang="uk-UA" sz="2300" dirty="0"/>
          </a:p>
        </p:txBody>
      </p:sp>
    </p:spTree>
    <p:extLst>
      <p:ext uri="{BB962C8B-B14F-4D97-AF65-F5344CB8AC3E}">
        <p14:creationId xmlns:p14="http://schemas.microsoft.com/office/powerpoint/2010/main" val="18719319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08912" cy="1138138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br>
              <a:rPr lang="ru-RU" b="1" dirty="0"/>
            </a:br>
            <a:r>
              <a:rPr lang="ru-RU" dirty="0"/>
              <a:t>1. Спеціальна </a:t>
            </a:r>
            <a:r>
              <a:rPr lang="ru-RU" dirty="0" err="1"/>
              <a:t>освіта</a:t>
            </a:r>
            <a:r>
              <a:rPr lang="ru-RU" dirty="0"/>
              <a:t> в </a:t>
            </a:r>
            <a:r>
              <a:rPr lang="ru-RU" dirty="0" err="1"/>
              <a:t>Україні</a:t>
            </a:r>
            <a:br>
              <a:rPr lang="ru-RU" dirty="0"/>
            </a:br>
            <a:endParaRPr lang="uk-UA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628800"/>
            <a:ext cx="8147248" cy="4497363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endParaRPr lang="ru-RU" sz="2300" dirty="0"/>
          </a:p>
          <a:p>
            <a:pPr marL="0" indent="0">
              <a:buNone/>
            </a:pPr>
            <a:r>
              <a:rPr lang="ru-RU" sz="2300" b="1" dirty="0"/>
              <a:t>Система </a:t>
            </a:r>
            <a:r>
              <a:rPr lang="ru-RU" sz="2300" b="1" dirty="0" err="1"/>
              <a:t>державної</a:t>
            </a:r>
            <a:r>
              <a:rPr lang="ru-RU" sz="2300" b="1" dirty="0"/>
              <a:t> </a:t>
            </a:r>
            <a:r>
              <a:rPr lang="ru-RU" sz="2300" b="1" dirty="0" err="1"/>
              <a:t>спеціальної</a:t>
            </a:r>
            <a:r>
              <a:rPr lang="ru-RU" sz="2300" b="1" dirty="0"/>
              <a:t> </a:t>
            </a:r>
            <a:r>
              <a:rPr lang="ru-RU" sz="2300" b="1" dirty="0" err="1"/>
              <a:t>освіти</a:t>
            </a:r>
            <a:r>
              <a:rPr lang="ru-RU" sz="2300" b="1" dirty="0"/>
              <a:t> </a:t>
            </a:r>
            <a:r>
              <a:rPr lang="ru-RU" sz="2300" b="1" dirty="0" err="1"/>
              <a:t>дітей</a:t>
            </a:r>
            <a:r>
              <a:rPr lang="ru-RU" sz="2300" b="1" dirty="0"/>
              <a:t> з </a:t>
            </a:r>
            <a:r>
              <a:rPr lang="ru-RU" sz="2300" b="1" dirty="0" err="1"/>
              <a:t>вадами</a:t>
            </a:r>
            <a:r>
              <a:rPr lang="ru-RU" sz="2300" b="1" dirty="0"/>
              <a:t> </a:t>
            </a:r>
            <a:r>
              <a:rPr lang="ru-RU" sz="2300" b="1" dirty="0" err="1"/>
              <a:t>психофізичного</a:t>
            </a:r>
            <a:r>
              <a:rPr lang="ru-RU" sz="2300" b="1" dirty="0"/>
              <a:t> </a:t>
            </a:r>
            <a:r>
              <a:rPr lang="ru-RU" sz="2300" b="1" dirty="0" err="1"/>
              <a:t>розвитку</a:t>
            </a:r>
            <a:r>
              <a:rPr lang="ru-RU" sz="2300" b="1" dirty="0"/>
              <a:t> </a:t>
            </a:r>
            <a:r>
              <a:rPr lang="ru-RU" sz="2300" b="1" dirty="0" err="1"/>
              <a:t>започаткована</a:t>
            </a:r>
            <a:r>
              <a:rPr lang="ru-RU" sz="2300" b="1" dirty="0"/>
              <a:t> </a:t>
            </a:r>
            <a:r>
              <a:rPr lang="ru-RU" sz="2300" b="1" dirty="0" err="1"/>
              <a:t>після</a:t>
            </a:r>
            <a:r>
              <a:rPr lang="ru-RU" sz="2300" b="1" dirty="0"/>
              <a:t> </a:t>
            </a:r>
            <a:r>
              <a:rPr lang="ru-RU" sz="2300" b="1" dirty="0" err="1"/>
              <a:t>революції</a:t>
            </a:r>
            <a:r>
              <a:rPr lang="ru-RU" sz="2300" b="1" dirty="0"/>
              <a:t> 1917р. </a:t>
            </a:r>
          </a:p>
          <a:p>
            <a:pPr marL="0" indent="0">
              <a:buNone/>
            </a:pPr>
            <a:endParaRPr lang="ru-RU" sz="2300" dirty="0"/>
          </a:p>
          <a:p>
            <a:pPr marL="0" indent="0">
              <a:buNone/>
            </a:pPr>
            <a:r>
              <a:rPr lang="ru-RU" sz="2300" dirty="0"/>
              <a:t>За </a:t>
            </a:r>
            <a:r>
              <a:rPr lang="ru-RU" sz="2300" dirty="0" err="1"/>
              <a:t>період</a:t>
            </a:r>
            <a:r>
              <a:rPr lang="ru-RU" sz="2300" dirty="0"/>
              <a:t> </a:t>
            </a:r>
            <a:r>
              <a:rPr lang="ru-RU" sz="2300" b="1" dirty="0"/>
              <a:t>1918-1930</a:t>
            </a:r>
            <a:r>
              <a:rPr lang="ru-RU" sz="2300" dirty="0"/>
              <a:t> </a:t>
            </a:r>
            <a:r>
              <a:rPr lang="ru-RU" sz="2300" dirty="0" err="1"/>
              <a:t>рр</a:t>
            </a:r>
            <a:r>
              <a:rPr lang="ru-RU" sz="2300" dirty="0"/>
              <a:t>. в </a:t>
            </a:r>
            <a:r>
              <a:rPr lang="ru-RU" sz="2300" dirty="0" err="1"/>
              <a:t>Україні</a:t>
            </a:r>
            <a:r>
              <a:rPr lang="ru-RU" sz="2300" dirty="0"/>
              <a:t> </a:t>
            </a:r>
            <a:r>
              <a:rPr lang="ru-RU" sz="2300" dirty="0" err="1"/>
              <a:t>було</a:t>
            </a:r>
            <a:r>
              <a:rPr lang="ru-RU" sz="2300" dirty="0"/>
              <a:t> </a:t>
            </a:r>
            <a:r>
              <a:rPr lang="ru-RU" sz="2300" dirty="0" err="1"/>
              <a:t>розроблено</a:t>
            </a:r>
            <a:r>
              <a:rPr lang="ru-RU" sz="2300" dirty="0"/>
              <a:t> </a:t>
            </a:r>
            <a:r>
              <a:rPr lang="ru-RU" sz="2300" dirty="0" err="1"/>
              <a:t>нову</a:t>
            </a:r>
            <a:r>
              <a:rPr lang="ru-RU" sz="2300" dirty="0"/>
              <a:t> </a:t>
            </a:r>
            <a:r>
              <a:rPr lang="ru-RU" sz="2300" dirty="0" err="1"/>
              <a:t>методологію</a:t>
            </a:r>
            <a:r>
              <a:rPr lang="ru-RU" sz="2300" dirty="0"/>
              <a:t> </a:t>
            </a:r>
            <a:r>
              <a:rPr lang="ru-RU" sz="2300" dirty="0" err="1"/>
              <a:t>спеціальної</a:t>
            </a:r>
            <a:r>
              <a:rPr lang="ru-RU" sz="2300" dirty="0"/>
              <a:t> </a:t>
            </a:r>
            <a:r>
              <a:rPr lang="ru-RU" sz="2300" dirty="0" err="1"/>
              <a:t>освіти</a:t>
            </a:r>
            <a:r>
              <a:rPr lang="ru-RU" sz="2300" dirty="0"/>
              <a:t> </a:t>
            </a:r>
            <a:r>
              <a:rPr lang="ru-RU" sz="2300" dirty="0" err="1"/>
              <a:t>різних</a:t>
            </a:r>
            <a:r>
              <a:rPr lang="ru-RU" sz="2300" dirty="0"/>
              <a:t> </a:t>
            </a:r>
            <a:r>
              <a:rPr lang="ru-RU" sz="2300" dirty="0" err="1"/>
              <a:t>категорій</a:t>
            </a:r>
            <a:r>
              <a:rPr lang="ru-RU" sz="2300" dirty="0"/>
              <a:t> </a:t>
            </a:r>
            <a:r>
              <a:rPr lang="ru-RU" sz="2300" dirty="0" err="1"/>
              <a:t>дітей</a:t>
            </a:r>
            <a:r>
              <a:rPr lang="ru-RU" sz="2300" dirty="0"/>
              <a:t>, </a:t>
            </a:r>
            <a:r>
              <a:rPr lang="ru-RU" sz="2300" dirty="0" err="1"/>
              <a:t>новий</a:t>
            </a:r>
            <a:r>
              <a:rPr lang="ru-RU" sz="2300" dirty="0"/>
              <a:t> </a:t>
            </a:r>
            <a:r>
              <a:rPr lang="ru-RU" sz="2300" dirty="0" err="1"/>
              <a:t>зміст</a:t>
            </a:r>
            <a:r>
              <a:rPr lang="ru-RU" sz="2300" dirty="0"/>
              <a:t> </a:t>
            </a:r>
            <a:r>
              <a:rPr lang="ru-RU" sz="2300" dirty="0" err="1"/>
              <a:t>навчально-виховної</a:t>
            </a:r>
            <a:r>
              <a:rPr lang="ru-RU" sz="2300" dirty="0"/>
              <a:t> </a:t>
            </a:r>
            <a:r>
              <a:rPr lang="ru-RU" sz="2300" dirty="0" err="1"/>
              <a:t>роботи</a:t>
            </a:r>
            <a:r>
              <a:rPr lang="ru-RU" sz="2300" dirty="0"/>
              <a:t>, </a:t>
            </a:r>
            <a:r>
              <a:rPr lang="ru-RU" sz="2300" dirty="0" err="1"/>
              <a:t>побудований</a:t>
            </a:r>
            <a:r>
              <a:rPr lang="ru-RU" sz="2300" dirty="0"/>
              <a:t> на принципах </a:t>
            </a:r>
            <a:r>
              <a:rPr lang="ru-RU" sz="2300" dirty="0" err="1"/>
              <a:t>соціального</a:t>
            </a:r>
            <a:r>
              <a:rPr lang="ru-RU" sz="2300" dirty="0"/>
              <a:t> </a:t>
            </a:r>
            <a:r>
              <a:rPr lang="ru-RU" sz="2300" dirty="0" err="1"/>
              <a:t>виховання</a:t>
            </a:r>
            <a:r>
              <a:rPr lang="ru-RU" sz="2300" dirty="0"/>
              <a:t>, створено </a:t>
            </a:r>
            <a:r>
              <a:rPr lang="ru-RU" sz="2300" dirty="0" err="1"/>
              <a:t>диференційовану</a:t>
            </a:r>
            <a:r>
              <a:rPr lang="ru-RU" sz="2300" dirty="0"/>
              <a:t> мережу </a:t>
            </a:r>
            <a:r>
              <a:rPr lang="ru-RU" sz="2300" dirty="0" err="1"/>
              <a:t>спеціальних</a:t>
            </a:r>
            <a:r>
              <a:rPr lang="ru-RU" sz="2300" dirty="0"/>
              <a:t> </a:t>
            </a:r>
            <a:r>
              <a:rPr lang="ru-RU" sz="2300" dirty="0" err="1"/>
              <a:t>шкіл</a:t>
            </a:r>
            <a:r>
              <a:rPr lang="ru-RU" sz="2300" dirty="0"/>
              <a:t> і нормативно-</a:t>
            </a:r>
            <a:r>
              <a:rPr lang="ru-RU" sz="2300" dirty="0" err="1"/>
              <a:t>правову</a:t>
            </a:r>
            <a:r>
              <a:rPr lang="ru-RU" sz="2300" dirty="0"/>
              <a:t> базу </a:t>
            </a:r>
            <a:r>
              <a:rPr lang="ru-RU" sz="2300" dirty="0" err="1"/>
              <a:t>їх</a:t>
            </a:r>
            <a:r>
              <a:rPr lang="ru-RU" sz="2300" dirty="0"/>
              <a:t> </a:t>
            </a:r>
            <a:r>
              <a:rPr lang="ru-RU" sz="2300" dirty="0" err="1"/>
              <a:t>діяльності</a:t>
            </a:r>
            <a:r>
              <a:rPr lang="ru-RU" sz="2300" dirty="0"/>
              <a:t>, </a:t>
            </a:r>
            <a:r>
              <a:rPr lang="ru-RU" sz="2300" dirty="0" err="1"/>
              <a:t>налагоджено</a:t>
            </a:r>
            <a:r>
              <a:rPr lang="ru-RU" sz="2300" dirty="0"/>
              <a:t> </a:t>
            </a:r>
            <a:r>
              <a:rPr lang="ru-RU" sz="2300" dirty="0" err="1"/>
              <a:t>підготовку</a:t>
            </a:r>
            <a:r>
              <a:rPr lang="ru-RU" sz="2300" dirty="0"/>
              <a:t> </a:t>
            </a:r>
            <a:r>
              <a:rPr lang="ru-RU" sz="2300" dirty="0" err="1"/>
              <a:t>кадрів</a:t>
            </a:r>
            <a:endParaRPr lang="uk-UA" sz="2300" dirty="0"/>
          </a:p>
        </p:txBody>
      </p:sp>
    </p:spTree>
    <p:extLst>
      <p:ext uri="{BB962C8B-B14F-4D97-AF65-F5344CB8AC3E}">
        <p14:creationId xmlns:p14="http://schemas.microsoft.com/office/powerpoint/2010/main" val="17223083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08912" cy="1138138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br>
              <a:rPr lang="ru-RU" b="1" dirty="0"/>
            </a:br>
            <a:r>
              <a:rPr lang="ru-RU" dirty="0"/>
              <a:t>1. Спеціальна </a:t>
            </a:r>
            <a:r>
              <a:rPr lang="ru-RU" dirty="0" err="1"/>
              <a:t>освіта</a:t>
            </a:r>
            <a:r>
              <a:rPr lang="ru-RU" dirty="0"/>
              <a:t> в </a:t>
            </a:r>
            <a:r>
              <a:rPr lang="ru-RU" dirty="0" err="1"/>
              <a:t>Україні</a:t>
            </a:r>
            <a:br>
              <a:rPr lang="ru-RU" dirty="0"/>
            </a:br>
            <a:endParaRPr lang="uk-UA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628800"/>
            <a:ext cx="8147248" cy="4497363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endParaRPr lang="ru-RU" sz="2300" dirty="0"/>
          </a:p>
          <a:p>
            <a:pPr marL="0" indent="0">
              <a:buNone/>
            </a:pPr>
            <a:r>
              <a:rPr lang="ru-RU" sz="2300" dirty="0"/>
              <a:t>У </a:t>
            </a:r>
            <a:r>
              <a:rPr lang="ru-RU" sz="2300" dirty="0" err="1"/>
              <a:t>зв'язку</a:t>
            </a:r>
            <a:r>
              <a:rPr lang="ru-RU" sz="2300" dirty="0"/>
              <a:t> з </a:t>
            </a:r>
            <a:r>
              <a:rPr lang="ru-RU" sz="2300" dirty="0" err="1"/>
              <a:t>прийняттям</a:t>
            </a:r>
            <a:r>
              <a:rPr lang="ru-RU" sz="2300" dirty="0"/>
              <a:t> Закону про Всеобуч (1927-1935 </a:t>
            </a:r>
            <a:r>
              <a:rPr lang="ru-RU" sz="2300" dirty="0" err="1"/>
              <a:t>рр</a:t>
            </a:r>
            <a:r>
              <a:rPr lang="ru-RU" sz="2300" dirty="0"/>
              <a:t>. у </a:t>
            </a:r>
            <a:r>
              <a:rPr lang="ru-RU" sz="2300" dirty="0" err="1"/>
              <a:t>Радянському</a:t>
            </a:r>
            <a:r>
              <a:rPr lang="ru-RU" sz="2300" dirty="0"/>
              <a:t> </a:t>
            </a:r>
            <a:r>
              <a:rPr lang="ru-RU" sz="2300" dirty="0" err="1"/>
              <a:t>Союзі</a:t>
            </a:r>
            <a:r>
              <a:rPr lang="ru-RU" sz="2300" dirty="0"/>
              <a:t> </a:t>
            </a:r>
            <a:r>
              <a:rPr lang="ru-RU" sz="2300" dirty="0" err="1"/>
              <a:t>були</a:t>
            </a:r>
            <a:r>
              <a:rPr lang="ru-RU" sz="2300" dirty="0"/>
              <a:t> </a:t>
            </a:r>
            <a:r>
              <a:rPr lang="ru-RU" sz="2300" dirty="0" err="1"/>
              <a:t>створені</a:t>
            </a:r>
            <a:r>
              <a:rPr lang="ru-RU" sz="2300" dirty="0"/>
              <a:t> </a:t>
            </a:r>
            <a:r>
              <a:rPr lang="ru-RU" sz="2300" dirty="0" err="1"/>
              <a:t>спеціальні</a:t>
            </a:r>
            <a:r>
              <a:rPr lang="ru-RU" sz="2300" dirty="0"/>
              <a:t> </a:t>
            </a:r>
            <a:r>
              <a:rPr lang="ru-RU" sz="2300" dirty="0" err="1"/>
              <a:t>школи</a:t>
            </a:r>
            <a:r>
              <a:rPr lang="ru-RU" sz="2300" dirty="0"/>
              <a:t> для </a:t>
            </a:r>
            <a:r>
              <a:rPr lang="ru-RU" sz="2300" dirty="0" err="1"/>
              <a:t>дітей</a:t>
            </a:r>
            <a:r>
              <a:rPr lang="ru-RU" sz="2300" dirty="0"/>
              <a:t> з </a:t>
            </a:r>
            <a:r>
              <a:rPr lang="ru-RU" sz="2300" dirty="0" err="1"/>
              <a:t>порушеннями</a:t>
            </a:r>
            <a:r>
              <a:rPr lang="ru-RU" sz="2300" dirty="0"/>
              <a:t>, </a:t>
            </a:r>
            <a:r>
              <a:rPr lang="ru-RU" sz="2300" dirty="0" err="1"/>
              <a:t>зору</a:t>
            </a:r>
            <a:r>
              <a:rPr lang="ru-RU" sz="2300" dirty="0"/>
              <a:t>, слуху та </a:t>
            </a:r>
            <a:r>
              <a:rPr lang="ru-RU" sz="2300" dirty="0" err="1"/>
              <a:t>розумового</a:t>
            </a:r>
            <a:r>
              <a:rPr lang="ru-RU" sz="2300" dirty="0"/>
              <a:t> </a:t>
            </a:r>
            <a:r>
              <a:rPr lang="ru-RU" sz="2300" dirty="0" err="1"/>
              <a:t>розвитку</a:t>
            </a:r>
            <a:r>
              <a:rPr lang="ru-RU" sz="2300" dirty="0"/>
              <a:t>.</a:t>
            </a:r>
          </a:p>
          <a:p>
            <a:pPr marL="0" indent="0">
              <a:buNone/>
            </a:pPr>
            <a:endParaRPr lang="ru-RU" sz="2300" dirty="0"/>
          </a:p>
          <a:p>
            <a:pPr marL="0" indent="0">
              <a:buNone/>
            </a:pPr>
            <a:r>
              <a:rPr lang="uk-UA" sz="2300" dirty="0"/>
              <a:t>Спроби спільного навчання відбувалися постійно й обговорювались на різних педагогічних зібраннях: у 1924 р. на Всеросійському з'їзді з питань соціально-правової охорони неповнолітніх було ухвалено резолюцію, де зазначалося, що сліпі діти можуть вступати до загальних навчальних закладів з дозволу керівного органу.</a:t>
            </a:r>
          </a:p>
        </p:txBody>
      </p:sp>
    </p:spTree>
    <p:extLst>
      <p:ext uri="{BB962C8B-B14F-4D97-AF65-F5344CB8AC3E}">
        <p14:creationId xmlns:p14="http://schemas.microsoft.com/office/powerpoint/2010/main" val="15838116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08912" cy="1138138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br>
              <a:rPr lang="ru-RU" b="1" dirty="0"/>
            </a:br>
            <a:r>
              <a:rPr lang="ru-RU" dirty="0"/>
              <a:t>1. Спеціальна </a:t>
            </a:r>
            <a:r>
              <a:rPr lang="ru-RU" dirty="0" err="1"/>
              <a:t>освіта</a:t>
            </a:r>
            <a:r>
              <a:rPr lang="ru-RU" dirty="0"/>
              <a:t> в </a:t>
            </a:r>
            <a:r>
              <a:rPr lang="ru-RU" dirty="0" err="1"/>
              <a:t>Україні</a:t>
            </a:r>
            <a:br>
              <a:rPr lang="ru-RU" dirty="0"/>
            </a:br>
            <a:endParaRPr lang="uk-UA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628800"/>
            <a:ext cx="8147248" cy="4497363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ru-RU" sz="2300" dirty="0"/>
              <a:t>У </a:t>
            </a:r>
            <a:r>
              <a:rPr lang="ru-RU" sz="2300" dirty="0" err="1"/>
              <a:t>цей</a:t>
            </a:r>
            <a:r>
              <a:rPr lang="ru-RU" sz="2300" dirty="0"/>
              <a:t> </a:t>
            </a:r>
            <a:r>
              <a:rPr lang="ru-RU" sz="2300" dirty="0" err="1"/>
              <a:t>період</a:t>
            </a:r>
            <a:r>
              <a:rPr lang="ru-RU" sz="2300" dirty="0"/>
              <a:t>, </a:t>
            </a:r>
            <a:r>
              <a:rPr lang="ru-RU" sz="2300" dirty="0" err="1"/>
              <a:t>відмовившись</a:t>
            </a:r>
            <a:r>
              <a:rPr lang="ru-RU" sz="2300" dirty="0"/>
              <a:t> </a:t>
            </a:r>
            <a:r>
              <a:rPr lang="ru-RU" sz="2300" dirty="0" err="1"/>
              <a:t>від</a:t>
            </a:r>
            <a:r>
              <a:rPr lang="ru-RU" sz="2300" dirty="0"/>
              <a:t> принципу </a:t>
            </a:r>
            <a:r>
              <a:rPr lang="ru-RU" sz="2300" dirty="0" err="1"/>
              <a:t>благодійності</a:t>
            </a:r>
            <a:r>
              <a:rPr lang="ru-RU" sz="2300" dirty="0"/>
              <a:t>, </a:t>
            </a:r>
            <a:r>
              <a:rPr lang="ru-RU" sz="2300" dirty="0" err="1"/>
              <a:t>робочо-селянський</a:t>
            </a:r>
            <a:r>
              <a:rPr lang="ru-RU" sz="2300" dirty="0"/>
              <a:t> уряд </a:t>
            </a:r>
            <a:r>
              <a:rPr lang="ru-RU" sz="2300" dirty="0" err="1"/>
              <a:t>здійснював</a:t>
            </a:r>
            <a:r>
              <a:rPr lang="ru-RU" sz="2300" dirty="0"/>
              <a:t> </a:t>
            </a:r>
            <a:r>
              <a:rPr lang="ru-RU" sz="2300" dirty="0" err="1"/>
              <a:t>комуністичне</a:t>
            </a:r>
            <a:r>
              <a:rPr lang="ru-RU" sz="2300" dirty="0"/>
              <a:t> </a:t>
            </a:r>
            <a:r>
              <a:rPr lang="ru-RU" sz="2300" dirty="0" err="1"/>
              <a:t>соціальне</a:t>
            </a:r>
            <a:r>
              <a:rPr lang="ru-RU" sz="2300" dirty="0"/>
              <a:t> </a:t>
            </a:r>
            <a:r>
              <a:rPr lang="ru-RU" sz="2300" dirty="0" err="1"/>
              <a:t>забезпечення</a:t>
            </a:r>
            <a:r>
              <a:rPr lang="ru-RU" sz="2300" dirty="0"/>
              <a:t>, при </a:t>
            </a:r>
            <a:r>
              <a:rPr lang="ru-RU" sz="2300" dirty="0" err="1"/>
              <a:t>якому</a:t>
            </a:r>
            <a:r>
              <a:rPr lang="ru-RU" sz="2300" dirty="0"/>
              <a:t> </a:t>
            </a:r>
            <a:r>
              <a:rPr lang="ru-RU" sz="2300" dirty="0" err="1"/>
              <a:t>кожна</a:t>
            </a:r>
            <a:r>
              <a:rPr lang="ru-RU" sz="2300" dirty="0"/>
              <a:t> </a:t>
            </a:r>
            <a:r>
              <a:rPr lang="ru-RU" sz="2300" dirty="0" err="1"/>
              <a:t>непрацездатна</a:t>
            </a:r>
            <a:r>
              <a:rPr lang="ru-RU" sz="2300" dirty="0"/>
              <a:t> </a:t>
            </a:r>
            <a:r>
              <a:rPr lang="ru-RU" sz="2300" dirty="0" err="1"/>
              <a:t>людина</a:t>
            </a:r>
            <a:r>
              <a:rPr lang="ru-RU" sz="2300" dirty="0"/>
              <a:t> (</a:t>
            </a:r>
            <a:r>
              <a:rPr lang="ru-RU" sz="2300" dirty="0" err="1"/>
              <a:t>дитина</a:t>
            </a:r>
            <a:r>
              <a:rPr lang="ru-RU" sz="2300" dirty="0"/>
              <a:t>) могла </a:t>
            </a:r>
            <a:r>
              <a:rPr lang="ru-RU" sz="2300" dirty="0" err="1"/>
              <a:t>розраховувати</a:t>
            </a:r>
            <a:r>
              <a:rPr lang="ru-RU" sz="2300" dirty="0"/>
              <a:t> на </a:t>
            </a:r>
            <a:r>
              <a:rPr lang="ru-RU" sz="2300" dirty="0" err="1"/>
              <a:t>допомогу</a:t>
            </a:r>
            <a:r>
              <a:rPr lang="ru-RU" sz="2300" dirty="0"/>
              <a:t> </a:t>
            </a:r>
            <a:r>
              <a:rPr lang="ru-RU" sz="2300" dirty="0" err="1"/>
              <a:t>держави</a:t>
            </a:r>
            <a:r>
              <a:rPr lang="ru-RU" sz="2300" dirty="0"/>
              <a:t> шляхом </a:t>
            </a:r>
            <a:r>
              <a:rPr lang="ru-RU" sz="2300" dirty="0" err="1"/>
              <a:t>системи</a:t>
            </a:r>
            <a:r>
              <a:rPr lang="ru-RU" sz="2300" dirty="0"/>
              <a:t> </a:t>
            </a:r>
            <a:r>
              <a:rPr lang="ru-RU" sz="2300" dirty="0" err="1"/>
              <a:t>соціального</a:t>
            </a:r>
            <a:r>
              <a:rPr lang="ru-RU" sz="2300" dirty="0"/>
              <a:t> </a:t>
            </a:r>
            <a:r>
              <a:rPr lang="ru-RU" sz="2300" dirty="0" err="1"/>
              <a:t>забезпечення</a:t>
            </a:r>
            <a:r>
              <a:rPr lang="ru-RU" sz="2300" dirty="0"/>
              <a:t> і </a:t>
            </a:r>
            <a:r>
              <a:rPr lang="ru-RU" sz="2300" dirty="0" err="1"/>
              <a:t>соціального</a:t>
            </a:r>
            <a:r>
              <a:rPr lang="ru-RU" sz="2300" dirty="0"/>
              <a:t> </a:t>
            </a:r>
            <a:r>
              <a:rPr lang="ru-RU" sz="2300" dirty="0" err="1"/>
              <a:t>страхування</a:t>
            </a:r>
            <a:endParaRPr lang="ru-RU" sz="2300" dirty="0"/>
          </a:p>
          <a:p>
            <a:pPr marL="0" indent="0">
              <a:buNone/>
            </a:pPr>
            <a:endParaRPr lang="ru-RU" sz="2300" dirty="0"/>
          </a:p>
          <a:p>
            <a:pPr marL="0" indent="0">
              <a:buNone/>
            </a:pPr>
            <a:r>
              <a:rPr lang="ru-RU" sz="2300" dirty="0"/>
              <a:t>У 1918 р. з метою </a:t>
            </a:r>
            <a:r>
              <a:rPr lang="ru-RU" sz="2300" dirty="0" err="1"/>
              <a:t>надання</a:t>
            </a:r>
            <a:r>
              <a:rPr lang="ru-RU" sz="2300" dirty="0"/>
              <a:t> </a:t>
            </a:r>
            <a:r>
              <a:rPr lang="ru-RU" sz="2300" dirty="0" err="1"/>
              <a:t>цілеспрямованої</a:t>
            </a:r>
            <a:r>
              <a:rPr lang="ru-RU" sz="2300" dirty="0"/>
              <a:t> </a:t>
            </a:r>
            <a:r>
              <a:rPr lang="ru-RU" sz="2300" dirty="0" err="1"/>
              <a:t>державної</a:t>
            </a:r>
            <a:r>
              <a:rPr lang="ru-RU" sz="2300" dirty="0"/>
              <a:t> </a:t>
            </a:r>
            <a:r>
              <a:rPr lang="ru-RU" sz="2300" dirty="0" err="1"/>
              <a:t>допомоги</a:t>
            </a:r>
            <a:r>
              <a:rPr lang="ru-RU" sz="2300" dirty="0"/>
              <a:t> </a:t>
            </a:r>
            <a:r>
              <a:rPr lang="ru-RU" sz="2300" dirty="0" err="1"/>
              <a:t>тим</a:t>
            </a:r>
            <a:r>
              <a:rPr lang="ru-RU" sz="2300" dirty="0"/>
              <a:t>, </a:t>
            </a:r>
            <a:r>
              <a:rPr lang="ru-RU" sz="2300" dirty="0" err="1"/>
              <a:t>хто</a:t>
            </a:r>
            <a:r>
              <a:rPr lang="ru-RU" sz="2300" dirty="0"/>
              <a:t> </a:t>
            </a:r>
            <a:r>
              <a:rPr lang="ru-RU" sz="2300" dirty="0" err="1"/>
              <a:t>її</a:t>
            </a:r>
            <a:r>
              <a:rPr lang="ru-RU" sz="2300" dirty="0"/>
              <a:t> </a:t>
            </a:r>
            <a:r>
              <a:rPr lang="ru-RU" sz="2300" dirty="0" err="1"/>
              <a:t>потребує</a:t>
            </a:r>
            <a:r>
              <a:rPr lang="ru-RU" sz="2300" dirty="0"/>
              <a:t>, </a:t>
            </a:r>
            <a:r>
              <a:rPr lang="ru-RU" sz="2300" dirty="0" err="1"/>
              <a:t>було</a:t>
            </a:r>
            <a:r>
              <a:rPr lang="ru-RU" sz="2300" dirty="0"/>
              <a:t> створено Наркомат </a:t>
            </a:r>
            <a:r>
              <a:rPr lang="ru-RU" sz="2300" dirty="0" err="1"/>
              <a:t>соціального</a:t>
            </a:r>
            <a:r>
              <a:rPr lang="ru-RU" sz="2300" dirty="0"/>
              <a:t> </a:t>
            </a:r>
            <a:r>
              <a:rPr lang="ru-RU" sz="2300" dirty="0" err="1"/>
              <a:t>забезпечення</a:t>
            </a:r>
            <a:r>
              <a:rPr lang="ru-RU" sz="2300" dirty="0"/>
              <a:t> (НКЗС). У 30-ті роки </a:t>
            </a:r>
            <a:r>
              <a:rPr lang="en-US" sz="2300" dirty="0"/>
              <a:t>XX </a:t>
            </a:r>
            <a:r>
              <a:rPr lang="ru-RU" sz="2300" dirty="0"/>
              <a:t>ст. </a:t>
            </a:r>
            <a:r>
              <a:rPr lang="ru-RU" sz="2300" dirty="0" err="1"/>
              <a:t>основним</a:t>
            </a:r>
            <a:r>
              <a:rPr lang="ru-RU" sz="2300" dirty="0"/>
              <a:t> </a:t>
            </a:r>
            <a:r>
              <a:rPr lang="ru-RU" sz="2300" dirty="0" err="1"/>
              <a:t>завданням</a:t>
            </a:r>
            <a:r>
              <a:rPr lang="ru-RU" sz="2300" dirty="0"/>
              <a:t> НКЗС </a:t>
            </a:r>
            <a:r>
              <a:rPr lang="ru-RU" sz="2300" dirty="0" err="1"/>
              <a:t>було</a:t>
            </a:r>
            <a:r>
              <a:rPr lang="ru-RU" sz="2300" dirty="0"/>
              <a:t> </a:t>
            </a:r>
            <a:r>
              <a:rPr lang="ru-RU" sz="2300" dirty="0" err="1"/>
              <a:t>проголошено</a:t>
            </a:r>
            <a:r>
              <a:rPr lang="ru-RU" sz="2300" dirty="0"/>
              <a:t> роботу з </a:t>
            </a:r>
            <a:r>
              <a:rPr lang="ru-RU" sz="2300" dirty="0" err="1"/>
              <a:t>працевлаштування</a:t>
            </a:r>
            <a:r>
              <a:rPr lang="ru-RU" sz="2300" dirty="0"/>
              <a:t> та </a:t>
            </a:r>
            <a:r>
              <a:rPr lang="ru-RU" sz="2300" dirty="0" err="1"/>
              <a:t>навчання</a:t>
            </a:r>
            <a:r>
              <a:rPr lang="ru-RU" sz="2300" dirty="0"/>
              <a:t> </a:t>
            </a:r>
            <a:r>
              <a:rPr lang="ru-RU" sz="2300" dirty="0" err="1"/>
              <a:t>інвалідів</a:t>
            </a:r>
            <a:r>
              <a:rPr lang="ru-RU" sz="2300" dirty="0"/>
              <a:t> </a:t>
            </a:r>
            <a:r>
              <a:rPr lang="ru-RU" sz="2300" dirty="0" err="1"/>
              <a:t>різних</a:t>
            </a:r>
            <a:r>
              <a:rPr lang="ru-RU" sz="2300" dirty="0"/>
              <a:t> </a:t>
            </a:r>
            <a:r>
              <a:rPr lang="ru-RU" sz="2300" dirty="0" err="1"/>
              <a:t>категорій</a:t>
            </a:r>
            <a:r>
              <a:rPr lang="ru-RU" sz="2300" dirty="0"/>
              <a:t>, </a:t>
            </a:r>
            <a:r>
              <a:rPr lang="ru-RU" sz="2300" dirty="0" err="1"/>
              <a:t>надання</a:t>
            </a:r>
            <a:r>
              <a:rPr lang="ru-RU" sz="2300" dirty="0"/>
              <a:t> </a:t>
            </a:r>
            <a:r>
              <a:rPr lang="ru-RU" sz="2300" dirty="0" err="1"/>
              <a:t>допомоги</a:t>
            </a:r>
            <a:r>
              <a:rPr lang="ru-RU" sz="2300" dirty="0"/>
              <a:t> </a:t>
            </a:r>
            <a:r>
              <a:rPr lang="ru-RU" sz="2300" dirty="0" err="1"/>
              <a:t>сліпим</a:t>
            </a:r>
            <a:r>
              <a:rPr lang="ru-RU" sz="2300" dirty="0"/>
              <a:t> і глухим</a:t>
            </a:r>
          </a:p>
        </p:txBody>
      </p:sp>
    </p:spTree>
    <p:extLst>
      <p:ext uri="{BB962C8B-B14F-4D97-AF65-F5344CB8AC3E}">
        <p14:creationId xmlns:p14="http://schemas.microsoft.com/office/powerpoint/2010/main" val="41829116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08912" cy="1138138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br>
              <a:rPr lang="ru-RU" b="1" dirty="0"/>
            </a:br>
            <a:r>
              <a:rPr lang="ru-RU" dirty="0"/>
              <a:t>1. Спеціальна </a:t>
            </a:r>
            <a:r>
              <a:rPr lang="ru-RU" dirty="0" err="1"/>
              <a:t>освіта</a:t>
            </a:r>
            <a:r>
              <a:rPr lang="ru-RU" dirty="0"/>
              <a:t> в </a:t>
            </a:r>
            <a:r>
              <a:rPr lang="ru-RU" dirty="0" err="1"/>
              <a:t>Україні</a:t>
            </a:r>
            <a:br>
              <a:rPr lang="ru-RU" dirty="0"/>
            </a:br>
            <a:endParaRPr lang="uk-UA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628800"/>
            <a:ext cx="8147248" cy="4497363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ru-RU" sz="2300" dirty="0"/>
              <a:t>З 1930 р. </a:t>
            </a:r>
            <a:r>
              <a:rPr lang="ru-RU" sz="2300" dirty="0" err="1"/>
              <a:t>осередком</a:t>
            </a:r>
            <a:r>
              <a:rPr lang="ru-RU" sz="2300" dirty="0"/>
              <a:t> для </a:t>
            </a:r>
            <a:r>
              <a:rPr lang="ru-RU" sz="2300" dirty="0" err="1"/>
              <a:t>науково-дослідної</a:t>
            </a:r>
            <a:r>
              <a:rPr lang="ru-RU" sz="2300" dirty="0"/>
              <a:t> і </a:t>
            </a:r>
            <a:r>
              <a:rPr lang="ru-RU" sz="2300" dirty="0" err="1"/>
              <a:t>методичної</a:t>
            </a:r>
            <a:r>
              <a:rPr lang="ru-RU" sz="2300" dirty="0"/>
              <a:t> </a:t>
            </a:r>
            <a:r>
              <a:rPr lang="ru-RU" sz="2300" dirty="0" err="1"/>
              <a:t>діяльності</a:t>
            </a:r>
            <a:r>
              <a:rPr lang="ru-RU" sz="2300" dirty="0"/>
              <a:t> став </a:t>
            </a:r>
            <a:r>
              <a:rPr lang="ru-RU" sz="2300" dirty="0" err="1"/>
              <a:t>створений</a:t>
            </a:r>
            <a:r>
              <a:rPr lang="ru-RU" sz="2300" dirty="0"/>
              <a:t> у  м. </a:t>
            </a:r>
            <a:r>
              <a:rPr lang="ru-RU" sz="2300" dirty="0" err="1"/>
              <a:t>Харкові</a:t>
            </a:r>
            <a:r>
              <a:rPr lang="ru-RU" sz="2300" dirty="0"/>
              <a:t> </a:t>
            </a:r>
            <a:r>
              <a:rPr lang="ru-RU" sz="2300" dirty="0" err="1"/>
              <a:t>Інститут</a:t>
            </a:r>
            <a:r>
              <a:rPr lang="ru-RU" sz="2300" dirty="0"/>
              <a:t> </a:t>
            </a:r>
            <a:r>
              <a:rPr lang="ru-RU" sz="2300" dirty="0" err="1"/>
              <a:t>фізичної</a:t>
            </a:r>
            <a:r>
              <a:rPr lang="ru-RU" sz="2300" dirty="0"/>
              <a:t> </a:t>
            </a:r>
            <a:r>
              <a:rPr lang="ru-RU" sz="2300" dirty="0" err="1"/>
              <a:t>дефектології</a:t>
            </a:r>
            <a:r>
              <a:rPr lang="ru-RU" sz="2300" dirty="0"/>
              <a:t>, </a:t>
            </a:r>
            <a:r>
              <a:rPr lang="ru-RU" sz="2300" dirty="0" err="1"/>
              <a:t>співробітники</a:t>
            </a:r>
            <a:r>
              <a:rPr lang="ru-RU" sz="2300" dirty="0"/>
              <a:t> </a:t>
            </a:r>
            <a:r>
              <a:rPr lang="ru-RU" sz="2300" dirty="0" err="1"/>
              <a:t>якого</a:t>
            </a:r>
            <a:r>
              <a:rPr lang="ru-RU" sz="2300" dirty="0"/>
              <a:t> </a:t>
            </a:r>
            <a:r>
              <a:rPr lang="ru-RU" sz="2300" dirty="0" err="1"/>
              <a:t>досліджували</a:t>
            </a:r>
            <a:r>
              <a:rPr lang="ru-RU" sz="2300" dirty="0"/>
              <a:t> й </a:t>
            </a:r>
            <a:r>
              <a:rPr lang="ru-RU" sz="2300" dirty="0" err="1"/>
              <a:t>удосконалювали</a:t>
            </a:r>
            <a:r>
              <a:rPr lang="ru-RU" sz="2300" dirty="0"/>
              <a:t> </a:t>
            </a:r>
            <a:r>
              <a:rPr lang="ru-RU" sz="2300" dirty="0" err="1"/>
              <a:t>методи</a:t>
            </a:r>
            <a:r>
              <a:rPr lang="ru-RU" sz="2300" dirty="0"/>
              <a:t> </a:t>
            </a:r>
            <a:r>
              <a:rPr lang="ru-RU" sz="2300" dirty="0" err="1"/>
              <a:t>навчання</a:t>
            </a:r>
            <a:r>
              <a:rPr lang="ru-RU" sz="2300" dirty="0"/>
              <a:t>, </a:t>
            </a:r>
            <a:r>
              <a:rPr lang="ru-RU" sz="2300" dirty="0" err="1"/>
              <a:t>розробляли</a:t>
            </a:r>
            <a:r>
              <a:rPr lang="ru-RU" sz="2300" dirty="0"/>
              <a:t> </a:t>
            </a:r>
            <a:r>
              <a:rPr lang="ru-RU" sz="2300" dirty="0" err="1"/>
              <a:t>зміст</a:t>
            </a:r>
            <a:r>
              <a:rPr lang="ru-RU" sz="2300" dirty="0"/>
              <a:t> </a:t>
            </a:r>
            <a:r>
              <a:rPr lang="ru-RU" sz="2300" dirty="0" err="1"/>
              <a:t>навчання</a:t>
            </a:r>
            <a:r>
              <a:rPr lang="ru-RU" sz="2300" dirty="0"/>
              <a:t> та </a:t>
            </a:r>
            <a:r>
              <a:rPr lang="ru-RU" sz="2300" dirty="0" err="1"/>
              <a:t>виховання</a:t>
            </a:r>
            <a:r>
              <a:rPr lang="ru-RU" sz="2300" dirty="0"/>
              <a:t> </a:t>
            </a:r>
            <a:r>
              <a:rPr lang="ru-RU" sz="2300" dirty="0" err="1"/>
              <a:t>учнів</a:t>
            </a:r>
            <a:r>
              <a:rPr lang="ru-RU" sz="2300" dirty="0"/>
              <a:t> з </a:t>
            </a:r>
            <a:r>
              <a:rPr lang="ru-RU" sz="2300" dirty="0" err="1"/>
              <a:t>особливостями</a:t>
            </a:r>
            <a:r>
              <a:rPr lang="ru-RU" sz="2300" dirty="0"/>
              <a:t> </a:t>
            </a:r>
            <a:r>
              <a:rPr lang="ru-RU" sz="2300" dirty="0" err="1"/>
              <a:t>психофізичного</a:t>
            </a:r>
            <a:r>
              <a:rPr lang="ru-RU" sz="2300" dirty="0"/>
              <a:t> </a:t>
            </a:r>
            <a:r>
              <a:rPr lang="ru-RU" sz="2300" dirty="0" err="1"/>
              <a:t>розвитку</a:t>
            </a:r>
            <a:endParaRPr lang="ru-RU" sz="2300" dirty="0"/>
          </a:p>
          <a:p>
            <a:pPr marL="0" indent="0">
              <a:buNone/>
            </a:pPr>
            <a:endParaRPr lang="ru-RU" sz="2300" dirty="0"/>
          </a:p>
          <a:p>
            <a:pPr marL="0" indent="0">
              <a:buNone/>
            </a:pPr>
            <a:r>
              <a:rPr lang="ru-RU" sz="2300" dirty="0"/>
              <a:t>Станом на 1941 р. в </a:t>
            </a:r>
            <a:r>
              <a:rPr lang="ru-RU" sz="2300" dirty="0" err="1"/>
              <a:t>Україні</a:t>
            </a:r>
            <a:r>
              <a:rPr lang="ru-RU" sz="2300" dirty="0"/>
              <a:t> </a:t>
            </a:r>
            <a:r>
              <a:rPr lang="ru-RU" sz="2300" dirty="0" err="1"/>
              <a:t>функціонувало</a:t>
            </a:r>
            <a:r>
              <a:rPr lang="ru-RU" sz="2300" dirty="0"/>
              <a:t> 128 </a:t>
            </a:r>
            <a:r>
              <a:rPr lang="ru-RU" sz="2300" dirty="0" err="1"/>
              <a:t>спеціальних</a:t>
            </a:r>
            <a:r>
              <a:rPr lang="ru-RU" sz="2300" dirty="0"/>
              <a:t> </a:t>
            </a:r>
            <a:r>
              <a:rPr lang="ru-RU" sz="2300" dirty="0" err="1"/>
              <a:t>шкіл</a:t>
            </a:r>
            <a:r>
              <a:rPr lang="ru-RU" sz="2300" dirty="0"/>
              <a:t>, у </a:t>
            </a:r>
            <a:r>
              <a:rPr lang="ru-RU" sz="2300" dirty="0" err="1"/>
              <a:t>яких</a:t>
            </a:r>
            <a:r>
              <a:rPr lang="ru-RU" sz="2300" dirty="0"/>
              <a:t> </a:t>
            </a:r>
            <a:r>
              <a:rPr lang="ru-RU" sz="2300" dirty="0" err="1"/>
              <a:t>виховувалося</a:t>
            </a:r>
            <a:r>
              <a:rPr lang="ru-RU" sz="2300" dirty="0"/>
              <a:t> 14100 </a:t>
            </a:r>
            <a:r>
              <a:rPr lang="ru-RU" sz="2300" dirty="0" err="1"/>
              <a:t>учнів</a:t>
            </a:r>
            <a:r>
              <a:rPr lang="ru-RU" sz="23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9420803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08912" cy="1138138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br>
              <a:rPr lang="ru-RU" b="1" dirty="0"/>
            </a:br>
            <a:r>
              <a:rPr lang="ru-RU" dirty="0"/>
              <a:t>1. Спеціальна </a:t>
            </a:r>
            <a:r>
              <a:rPr lang="ru-RU" dirty="0" err="1"/>
              <a:t>освіта</a:t>
            </a:r>
            <a:r>
              <a:rPr lang="ru-RU" dirty="0"/>
              <a:t> в </a:t>
            </a:r>
            <a:r>
              <a:rPr lang="ru-RU" dirty="0" err="1"/>
              <a:t>Україні</a:t>
            </a:r>
            <a:br>
              <a:rPr lang="ru-RU" dirty="0"/>
            </a:br>
            <a:endParaRPr lang="uk-UA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628800"/>
            <a:ext cx="8147248" cy="4497363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ru-RU" sz="2300" dirty="0" err="1"/>
              <a:t>Відразу</a:t>
            </a:r>
            <a:r>
              <a:rPr lang="ru-RU" sz="2300" dirty="0"/>
              <a:t> </a:t>
            </a:r>
            <a:r>
              <a:rPr lang="ru-RU" sz="2300" dirty="0" err="1"/>
              <a:t>після</a:t>
            </a:r>
            <a:r>
              <a:rPr lang="ru-RU" sz="2300" dirty="0"/>
              <a:t> </a:t>
            </a:r>
            <a:r>
              <a:rPr lang="ru-RU" sz="2300" dirty="0" err="1"/>
              <a:t>Великої</a:t>
            </a:r>
            <a:r>
              <a:rPr lang="ru-RU" sz="2300" dirty="0"/>
              <a:t> </a:t>
            </a:r>
            <a:r>
              <a:rPr lang="ru-RU" sz="2300" dirty="0" err="1"/>
              <a:t>Вітчизняної</a:t>
            </a:r>
            <a:r>
              <a:rPr lang="ru-RU" sz="2300" dirty="0"/>
              <a:t> </a:t>
            </a:r>
            <a:r>
              <a:rPr lang="ru-RU" sz="2300" dirty="0" err="1"/>
              <a:t>війни</a:t>
            </a:r>
            <a:r>
              <a:rPr lang="ru-RU" sz="2300" dirty="0"/>
              <a:t> НКЗС </a:t>
            </a:r>
            <a:r>
              <a:rPr lang="ru-RU" sz="2300" dirty="0" err="1"/>
              <a:t>зобов'язувався</a:t>
            </a:r>
            <a:r>
              <a:rPr lang="ru-RU" sz="2300" dirty="0"/>
              <a:t> </a:t>
            </a:r>
            <a:r>
              <a:rPr lang="ru-RU" sz="2300" dirty="0" err="1"/>
              <a:t>розширити</a:t>
            </a:r>
            <a:r>
              <a:rPr lang="ru-RU" sz="2300" dirty="0"/>
              <a:t> мережу </a:t>
            </a:r>
            <a:r>
              <a:rPr lang="ru-RU" sz="2300" dirty="0" err="1"/>
              <a:t>спеціальних</a:t>
            </a:r>
            <a:r>
              <a:rPr lang="ru-RU" sz="2300" dirty="0"/>
              <a:t> </a:t>
            </a:r>
            <a:r>
              <a:rPr lang="ru-RU" sz="2300" dirty="0" err="1"/>
              <a:t>шкіл</a:t>
            </a:r>
            <a:r>
              <a:rPr lang="ru-RU" sz="2300" dirty="0"/>
              <a:t> та </a:t>
            </a:r>
            <a:r>
              <a:rPr lang="ru-RU" sz="2300" dirty="0" err="1"/>
              <a:t>шкіл-інтернатів</a:t>
            </a:r>
            <a:r>
              <a:rPr lang="ru-RU" sz="2300" dirty="0"/>
              <a:t> і </a:t>
            </a:r>
            <a:r>
              <a:rPr lang="ru-RU" sz="2300" dirty="0" err="1"/>
              <a:t>підвищити</a:t>
            </a:r>
            <a:r>
              <a:rPr lang="ru-RU" sz="2300" dirty="0"/>
              <a:t> </a:t>
            </a:r>
            <a:r>
              <a:rPr lang="ru-RU" sz="2300" dirty="0" err="1"/>
              <a:t>ефективність</a:t>
            </a:r>
            <a:r>
              <a:rPr lang="ru-RU" sz="2300" dirty="0"/>
              <a:t> </a:t>
            </a:r>
            <a:r>
              <a:rPr lang="ru-RU" sz="2300" dirty="0" err="1"/>
              <a:t>їх</a:t>
            </a:r>
            <a:r>
              <a:rPr lang="ru-RU" sz="2300" dirty="0"/>
              <a:t> </a:t>
            </a:r>
            <a:r>
              <a:rPr lang="ru-RU" sz="2300" dirty="0" err="1"/>
              <a:t>роботи</a:t>
            </a:r>
            <a:r>
              <a:rPr lang="ru-RU" sz="2300" dirty="0"/>
              <a:t>. </a:t>
            </a:r>
          </a:p>
          <a:p>
            <a:pPr marL="0" indent="0">
              <a:buNone/>
            </a:pPr>
            <a:r>
              <a:rPr lang="ru-RU" sz="2300" dirty="0" err="1"/>
              <a:t>Науково-пошукова</a:t>
            </a:r>
            <a:r>
              <a:rPr lang="ru-RU" sz="2300" dirty="0"/>
              <a:t> робота з проблем </a:t>
            </a:r>
            <a:r>
              <a:rPr lang="ru-RU" sz="2300" dirty="0" err="1"/>
              <a:t>навчання</a:t>
            </a:r>
            <a:r>
              <a:rPr lang="ru-RU" sz="2300" dirty="0"/>
              <a:t>, </a:t>
            </a:r>
            <a:r>
              <a:rPr lang="ru-RU" sz="2300" dirty="0" err="1"/>
              <a:t>виховання</a:t>
            </a:r>
            <a:r>
              <a:rPr lang="ru-RU" sz="2300" dirty="0"/>
              <a:t> та </a:t>
            </a:r>
            <a:r>
              <a:rPr lang="ru-RU" sz="2300" dirty="0" err="1"/>
              <a:t>розвитку</a:t>
            </a:r>
            <a:r>
              <a:rPr lang="ru-RU" sz="2300" dirty="0"/>
              <a:t> </a:t>
            </a:r>
            <a:r>
              <a:rPr lang="ru-RU" sz="2300" dirty="0" err="1"/>
              <a:t>дітей</a:t>
            </a:r>
            <a:r>
              <a:rPr lang="ru-RU" sz="2300" dirty="0"/>
              <a:t> </a:t>
            </a:r>
            <a:r>
              <a:rPr lang="ru-RU" sz="2300" dirty="0" err="1"/>
              <a:t>різних</a:t>
            </a:r>
            <a:r>
              <a:rPr lang="ru-RU" sz="2300" dirty="0"/>
              <a:t> </a:t>
            </a:r>
            <a:r>
              <a:rPr lang="ru-RU" sz="2300" dirty="0" err="1"/>
              <a:t>категорій</a:t>
            </a:r>
            <a:r>
              <a:rPr lang="ru-RU" sz="2300" dirty="0"/>
              <a:t> </a:t>
            </a:r>
            <a:r>
              <a:rPr lang="ru-RU" sz="2300" dirty="0" err="1"/>
              <a:t>здійснювалася</a:t>
            </a:r>
            <a:r>
              <a:rPr lang="ru-RU" sz="2300" dirty="0"/>
              <a:t> в </a:t>
            </a:r>
            <a:r>
              <a:rPr lang="ru-RU" sz="2300" dirty="0" err="1"/>
              <a:t>Науково-дослідному</a:t>
            </a:r>
            <a:r>
              <a:rPr lang="ru-RU" sz="2300" dirty="0"/>
              <a:t> </a:t>
            </a:r>
            <a:r>
              <a:rPr lang="ru-RU" sz="2300" dirty="0" err="1"/>
              <a:t>інституті</a:t>
            </a:r>
            <a:r>
              <a:rPr lang="ru-RU" sz="2300" dirty="0"/>
              <a:t> </a:t>
            </a:r>
            <a:r>
              <a:rPr lang="ru-RU" sz="2300" dirty="0" err="1"/>
              <a:t>дефектології</a:t>
            </a:r>
            <a:r>
              <a:rPr lang="ru-RU" sz="2300" dirty="0"/>
              <a:t> УРСР. </a:t>
            </a:r>
          </a:p>
          <a:p>
            <a:pPr marL="0" indent="0">
              <a:buNone/>
            </a:pPr>
            <a:r>
              <a:rPr lang="ru-RU" sz="2300" dirty="0" err="1"/>
              <a:t>Після</a:t>
            </a:r>
            <a:r>
              <a:rPr lang="ru-RU" sz="2300" dirty="0"/>
              <a:t> </a:t>
            </a:r>
            <a:r>
              <a:rPr lang="ru-RU" sz="2300" dirty="0" err="1"/>
              <a:t>закриття</a:t>
            </a:r>
            <a:r>
              <a:rPr lang="ru-RU" sz="2300" dirty="0"/>
              <a:t> </a:t>
            </a:r>
            <a:r>
              <a:rPr lang="ru-RU" sz="2300" dirty="0" err="1"/>
              <a:t>інституту</a:t>
            </a:r>
            <a:r>
              <a:rPr lang="ru-RU" sz="2300" dirty="0"/>
              <a:t> (1955) </a:t>
            </a:r>
            <a:r>
              <a:rPr lang="ru-RU" sz="2300" dirty="0" err="1"/>
              <a:t>ці</a:t>
            </a:r>
            <a:r>
              <a:rPr lang="ru-RU" sz="2300" dirty="0"/>
              <a:t> ж </a:t>
            </a:r>
            <a:r>
              <a:rPr lang="ru-RU" sz="2300" dirty="0" err="1"/>
              <a:t>питання</a:t>
            </a:r>
            <a:r>
              <a:rPr lang="ru-RU" sz="2300" dirty="0"/>
              <a:t> </a:t>
            </a:r>
            <a:r>
              <a:rPr lang="ru-RU" sz="2300" dirty="0" err="1"/>
              <a:t>розроблялися</a:t>
            </a:r>
            <a:r>
              <a:rPr lang="ru-RU" sz="2300" dirty="0"/>
              <a:t> у </a:t>
            </a:r>
            <a:r>
              <a:rPr lang="ru-RU" sz="2300" dirty="0" err="1"/>
              <a:t>відділі</a:t>
            </a:r>
            <a:r>
              <a:rPr lang="ru-RU" sz="2300" dirty="0"/>
              <a:t> </a:t>
            </a:r>
            <a:r>
              <a:rPr lang="ru-RU" sz="2300" dirty="0" err="1"/>
              <a:t>дефектології</a:t>
            </a:r>
            <a:r>
              <a:rPr lang="ru-RU" sz="2300" dirty="0"/>
              <a:t>, </a:t>
            </a:r>
            <a:r>
              <a:rPr lang="ru-RU" sz="2300" dirty="0" err="1"/>
              <a:t>секторі</a:t>
            </a:r>
            <a:r>
              <a:rPr lang="ru-RU" sz="2300" dirty="0"/>
              <a:t> </a:t>
            </a:r>
            <a:r>
              <a:rPr lang="ru-RU" sz="2300" dirty="0" err="1"/>
              <a:t>логопедії</a:t>
            </a:r>
            <a:r>
              <a:rPr lang="ru-RU" sz="2300" dirty="0"/>
              <a:t>, </a:t>
            </a:r>
            <a:r>
              <a:rPr lang="ru-RU" sz="2300" dirty="0" err="1"/>
              <a:t>відкритих</a:t>
            </a:r>
            <a:r>
              <a:rPr lang="ru-RU" sz="2300" dirty="0"/>
              <a:t> при НДІ </a:t>
            </a:r>
            <a:r>
              <a:rPr lang="ru-RU" sz="2300" dirty="0" err="1"/>
              <a:t>педагогіки</a:t>
            </a:r>
            <a:r>
              <a:rPr lang="ru-RU" sz="2300" dirty="0"/>
              <a:t> УРСР та </a:t>
            </a:r>
            <a:r>
              <a:rPr lang="ru-RU" sz="2300" dirty="0" err="1"/>
              <a:t>відділі</a:t>
            </a:r>
            <a:r>
              <a:rPr lang="ru-RU" sz="2300" dirty="0"/>
              <a:t> </a:t>
            </a:r>
            <a:r>
              <a:rPr lang="ru-RU" sz="2300" dirty="0" err="1"/>
              <a:t>спеціальної</a:t>
            </a:r>
            <a:r>
              <a:rPr lang="ru-RU" sz="2300" dirty="0"/>
              <a:t> </a:t>
            </a:r>
            <a:r>
              <a:rPr lang="ru-RU" sz="2300" dirty="0" err="1"/>
              <a:t>психології</a:t>
            </a:r>
            <a:r>
              <a:rPr lang="ru-RU" sz="2300" dirty="0"/>
              <a:t> при НДІ </a:t>
            </a:r>
            <a:r>
              <a:rPr lang="ru-RU" sz="2300" dirty="0" err="1"/>
              <a:t>психології</a:t>
            </a:r>
            <a:r>
              <a:rPr lang="ru-RU" sz="2300" dirty="0"/>
              <a:t> УРСР</a:t>
            </a:r>
          </a:p>
        </p:txBody>
      </p:sp>
    </p:spTree>
    <p:extLst>
      <p:ext uri="{BB962C8B-B14F-4D97-AF65-F5344CB8AC3E}">
        <p14:creationId xmlns:p14="http://schemas.microsoft.com/office/powerpoint/2010/main" val="355139952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08912" cy="1138138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br>
              <a:rPr lang="ru-RU" b="1" dirty="0"/>
            </a:br>
            <a:r>
              <a:rPr lang="ru-RU" dirty="0"/>
              <a:t>1. Спеціальна </a:t>
            </a:r>
            <a:r>
              <a:rPr lang="ru-RU" dirty="0" err="1"/>
              <a:t>освіта</a:t>
            </a:r>
            <a:r>
              <a:rPr lang="ru-RU" dirty="0"/>
              <a:t> в </a:t>
            </a:r>
            <a:r>
              <a:rPr lang="ru-RU" dirty="0" err="1"/>
              <a:t>Україні</a:t>
            </a:r>
            <a:br>
              <a:rPr lang="ru-RU" dirty="0"/>
            </a:br>
            <a:endParaRPr lang="uk-UA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628800"/>
            <a:ext cx="8147248" cy="4497363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ru-RU" sz="2300" dirty="0"/>
              <a:t>Разом з </a:t>
            </a:r>
            <a:r>
              <a:rPr lang="ru-RU" sz="2300" dirty="0" err="1"/>
              <a:t>вибором</a:t>
            </a:r>
            <a:r>
              <a:rPr lang="ru-RU" sz="2300" dirty="0"/>
              <a:t> </a:t>
            </a:r>
            <a:r>
              <a:rPr lang="ru-RU" sz="2300" dirty="0" err="1"/>
              <a:t>Україною</a:t>
            </a:r>
            <a:r>
              <a:rPr lang="ru-RU" sz="2300" dirty="0"/>
              <a:t> </a:t>
            </a:r>
            <a:r>
              <a:rPr lang="ru-RU" sz="2300" dirty="0" err="1"/>
              <a:t>незалежності</a:t>
            </a:r>
            <a:r>
              <a:rPr lang="ru-RU" sz="2300" dirty="0"/>
              <a:t> та демократичного </a:t>
            </a:r>
            <a:r>
              <a:rPr lang="ru-RU" sz="2300" dirty="0" err="1"/>
              <a:t>напряму</a:t>
            </a:r>
            <a:r>
              <a:rPr lang="ru-RU" sz="2300" dirty="0"/>
              <a:t> </a:t>
            </a:r>
            <a:r>
              <a:rPr lang="ru-RU" sz="2300" dirty="0" err="1"/>
              <a:t>розвитку</a:t>
            </a:r>
            <a:r>
              <a:rPr lang="ru-RU" sz="2300" dirty="0"/>
              <a:t> </a:t>
            </a:r>
            <a:r>
              <a:rPr lang="ru-RU" sz="2300" dirty="0" err="1"/>
              <a:t>суспільства</a:t>
            </a:r>
            <a:r>
              <a:rPr lang="ru-RU" sz="2300" dirty="0"/>
              <a:t>, </a:t>
            </a:r>
            <a:r>
              <a:rPr lang="ru-RU" sz="2300" dirty="0" err="1"/>
              <a:t>визнанням</a:t>
            </a:r>
            <a:r>
              <a:rPr lang="ru-RU" sz="2300" dirty="0"/>
              <a:t> у 1991 р. </a:t>
            </a:r>
            <a:r>
              <a:rPr lang="ru-RU" sz="2300" dirty="0" err="1"/>
              <a:t>Конвенції</a:t>
            </a:r>
            <a:r>
              <a:rPr lang="ru-RU" sz="2300" dirty="0"/>
              <a:t> ООН «Про права </a:t>
            </a:r>
            <a:r>
              <a:rPr lang="ru-RU" sz="2300" dirty="0" err="1"/>
              <a:t>дитини</a:t>
            </a:r>
            <a:r>
              <a:rPr lang="ru-RU" sz="2300" dirty="0"/>
              <a:t>», </a:t>
            </a:r>
            <a:r>
              <a:rPr lang="ru-RU" sz="2300" dirty="0" err="1"/>
              <a:t>посилилася</a:t>
            </a:r>
            <a:r>
              <a:rPr lang="ru-RU" sz="2300" dirty="0"/>
              <a:t> </a:t>
            </a:r>
            <a:r>
              <a:rPr lang="ru-RU" sz="2300" dirty="0" err="1"/>
              <a:t>увага</a:t>
            </a:r>
            <a:r>
              <a:rPr lang="ru-RU" sz="2300" dirty="0"/>
              <a:t> до </a:t>
            </a:r>
            <a:r>
              <a:rPr lang="ru-RU" sz="2300" dirty="0" err="1"/>
              <a:t>якості</a:t>
            </a:r>
            <a:r>
              <a:rPr lang="ru-RU" sz="2300" dirty="0"/>
              <a:t> й </a:t>
            </a:r>
            <a:r>
              <a:rPr lang="ru-RU" sz="2300" dirty="0" err="1"/>
              <a:t>доступності</a:t>
            </a:r>
            <a:r>
              <a:rPr lang="ru-RU" sz="2300" dirty="0"/>
              <a:t> </a:t>
            </a:r>
            <a:r>
              <a:rPr lang="ru-RU" sz="2300" dirty="0" err="1"/>
              <a:t>освіти</a:t>
            </a:r>
            <a:r>
              <a:rPr lang="ru-RU" sz="2300" dirty="0"/>
              <a:t> для </a:t>
            </a:r>
            <a:r>
              <a:rPr lang="ru-RU" sz="2300" dirty="0" err="1"/>
              <a:t>дітей</a:t>
            </a:r>
            <a:r>
              <a:rPr lang="ru-RU" sz="2300" dirty="0"/>
              <a:t> з </a:t>
            </a:r>
            <a:r>
              <a:rPr lang="ru-RU" sz="2300" dirty="0" err="1"/>
              <a:t>особливими</a:t>
            </a:r>
            <a:r>
              <a:rPr lang="ru-RU" sz="2300" dirty="0"/>
              <a:t> </a:t>
            </a:r>
            <a:r>
              <a:rPr lang="ru-RU" sz="2300" dirty="0" err="1"/>
              <a:t>освітніми</a:t>
            </a:r>
            <a:r>
              <a:rPr lang="ru-RU" sz="2300" dirty="0"/>
              <a:t> потребами. </a:t>
            </a:r>
          </a:p>
          <a:p>
            <a:pPr marL="0" indent="0">
              <a:buNone/>
            </a:pPr>
            <a:r>
              <a:rPr lang="ru-RU" sz="2300" dirty="0"/>
              <a:t>«</a:t>
            </a:r>
            <a:r>
              <a:rPr lang="ru-RU" sz="2300" dirty="0" err="1"/>
              <a:t>Політика</a:t>
            </a:r>
            <a:r>
              <a:rPr lang="ru-RU" sz="2300" dirty="0"/>
              <a:t> </a:t>
            </a:r>
            <a:r>
              <a:rPr lang="ru-RU" sz="2300" dirty="0" err="1"/>
              <a:t>інтеграції</a:t>
            </a:r>
            <a:r>
              <a:rPr lang="ru-RU" sz="2300" dirty="0"/>
              <a:t> </a:t>
            </a:r>
            <a:r>
              <a:rPr lang="ru-RU" sz="2300" dirty="0" err="1"/>
              <a:t>дітей</a:t>
            </a:r>
            <a:r>
              <a:rPr lang="ru-RU" sz="2300" dirty="0"/>
              <a:t> </a:t>
            </a:r>
            <a:r>
              <a:rPr lang="ru-RU" sz="2300" dirty="0" err="1"/>
              <a:t>із</a:t>
            </a:r>
            <a:r>
              <a:rPr lang="ru-RU" sz="2300" dirty="0"/>
              <a:t> </a:t>
            </a:r>
            <a:r>
              <a:rPr lang="ru-RU" sz="2300" dirty="0" err="1"/>
              <a:t>розладами</a:t>
            </a:r>
            <a:r>
              <a:rPr lang="ru-RU" sz="2300" dirty="0"/>
              <a:t> в </a:t>
            </a:r>
            <a:r>
              <a:rPr lang="ru-RU" sz="2300" dirty="0" err="1"/>
              <a:t>загальноосвітні</a:t>
            </a:r>
            <a:r>
              <a:rPr lang="ru-RU" sz="2300" dirty="0"/>
              <a:t> </a:t>
            </a:r>
            <a:r>
              <a:rPr lang="ru-RU" sz="2300" dirty="0" err="1"/>
              <a:t>школи</a:t>
            </a:r>
            <a:r>
              <a:rPr lang="ru-RU" sz="2300" dirty="0"/>
              <a:t> стала </a:t>
            </a:r>
            <a:r>
              <a:rPr lang="ru-RU" sz="2300" dirty="0" err="1"/>
              <a:t>обов'язковою</a:t>
            </a:r>
            <a:r>
              <a:rPr lang="ru-RU" sz="2300" dirty="0"/>
              <a:t> </a:t>
            </a:r>
            <a:r>
              <a:rPr lang="ru-RU" sz="2300" dirty="0" err="1"/>
              <a:t>складовою</a:t>
            </a:r>
            <a:r>
              <a:rPr lang="ru-RU" sz="2300" dirty="0"/>
              <a:t> </a:t>
            </a:r>
            <a:r>
              <a:rPr lang="ru-RU" sz="2300" dirty="0" err="1"/>
              <a:t>реформування</a:t>
            </a:r>
            <a:r>
              <a:rPr lang="ru-RU" sz="2300" dirty="0"/>
              <a:t> </a:t>
            </a:r>
            <a:r>
              <a:rPr lang="ru-RU" sz="2300" dirty="0" err="1"/>
              <a:t>спеціальної</a:t>
            </a:r>
            <a:r>
              <a:rPr lang="ru-RU" sz="2300" dirty="0"/>
              <a:t> </a:t>
            </a:r>
            <a:r>
              <a:rPr lang="ru-RU" sz="2300" dirty="0" err="1"/>
              <a:t>освіти</a:t>
            </a:r>
            <a:r>
              <a:rPr lang="ru-RU" sz="2300" dirty="0"/>
              <a:t>. </a:t>
            </a:r>
          </a:p>
          <a:p>
            <a:pPr marL="0" indent="0">
              <a:buNone/>
            </a:pPr>
            <a:r>
              <a:rPr lang="ru-RU" sz="2300" dirty="0" err="1"/>
              <a:t>Набула</a:t>
            </a:r>
            <a:r>
              <a:rPr lang="ru-RU" sz="2300" dirty="0"/>
              <a:t> </a:t>
            </a:r>
            <a:r>
              <a:rPr lang="ru-RU" sz="2300" dirty="0" err="1"/>
              <a:t>свого</a:t>
            </a:r>
            <a:r>
              <a:rPr lang="ru-RU" sz="2300" dirty="0"/>
              <a:t> </a:t>
            </a:r>
            <a:r>
              <a:rPr lang="ru-RU" sz="2300" dirty="0" err="1"/>
              <a:t>поширення</a:t>
            </a:r>
            <a:r>
              <a:rPr lang="ru-RU" sz="2300" dirty="0"/>
              <a:t> вона </a:t>
            </a:r>
            <a:r>
              <a:rPr lang="ru-RU" sz="2300" dirty="0" err="1"/>
              <a:t>завдяки</a:t>
            </a:r>
            <a:r>
              <a:rPr lang="ru-RU" sz="2300" dirty="0"/>
              <a:t> батькам, </a:t>
            </a:r>
            <a:r>
              <a:rPr lang="ru-RU" sz="2300" dirty="0" err="1"/>
              <a:t>які</a:t>
            </a:r>
            <a:r>
              <a:rPr lang="ru-RU" sz="2300" dirty="0"/>
              <a:t> почали </a:t>
            </a:r>
            <a:r>
              <a:rPr lang="ru-RU" sz="2300" dirty="0" err="1"/>
              <a:t>спонукати</a:t>
            </a:r>
            <a:r>
              <a:rPr lang="ru-RU" sz="2300" dirty="0"/>
              <a:t> </a:t>
            </a:r>
            <a:r>
              <a:rPr lang="ru-RU" sz="2300" dirty="0" err="1"/>
              <a:t>педагогів</a:t>
            </a:r>
            <a:r>
              <a:rPr lang="ru-RU" sz="2300" dirty="0"/>
              <a:t> </a:t>
            </a:r>
            <a:r>
              <a:rPr lang="ru-RU" sz="2300" dirty="0" err="1"/>
              <a:t>залучати</a:t>
            </a:r>
            <a:r>
              <a:rPr lang="ru-RU" sz="2300" dirty="0"/>
              <a:t> </a:t>
            </a:r>
            <a:r>
              <a:rPr lang="ru-RU" sz="2300" dirty="0" err="1"/>
              <a:t>дітей</a:t>
            </a:r>
            <a:r>
              <a:rPr lang="ru-RU" sz="2300" dirty="0"/>
              <a:t> </a:t>
            </a:r>
            <a:r>
              <a:rPr lang="ru-RU" sz="2300" dirty="0" err="1"/>
              <a:t>із</a:t>
            </a:r>
            <a:r>
              <a:rPr lang="ru-RU" sz="2300" dirty="0"/>
              <a:t> </a:t>
            </a:r>
            <a:r>
              <a:rPr lang="ru-RU" sz="2300" dirty="0" err="1"/>
              <a:t>порушеннями</a:t>
            </a:r>
            <a:r>
              <a:rPr lang="ru-RU" sz="2300" dirty="0"/>
              <a:t> </a:t>
            </a:r>
            <a:r>
              <a:rPr lang="ru-RU" sz="2300" dirty="0" err="1"/>
              <a:t>розвитку</a:t>
            </a:r>
            <a:r>
              <a:rPr lang="ru-RU" sz="2300" dirty="0"/>
              <a:t> до </a:t>
            </a:r>
            <a:r>
              <a:rPr lang="ru-RU" sz="2300" dirty="0" err="1"/>
              <a:t>звичайних</a:t>
            </a:r>
            <a:r>
              <a:rPr lang="ru-RU" sz="2300" dirty="0"/>
              <a:t> </a:t>
            </a:r>
            <a:r>
              <a:rPr lang="ru-RU" sz="2300" dirty="0" err="1"/>
              <a:t>класів</a:t>
            </a:r>
            <a:endParaRPr lang="ru-RU" sz="2300" dirty="0"/>
          </a:p>
        </p:txBody>
      </p:sp>
    </p:spTree>
    <p:extLst>
      <p:ext uri="{BB962C8B-B14F-4D97-AF65-F5344CB8AC3E}">
        <p14:creationId xmlns:p14="http://schemas.microsoft.com/office/powerpoint/2010/main" val="32913959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br>
              <a:rPr lang="ru-RU" b="1" dirty="0"/>
            </a:br>
            <a:r>
              <a:rPr lang="ru-RU" b="1" dirty="0"/>
              <a:t>План</a:t>
            </a:r>
            <a:br>
              <a:rPr lang="ru-RU" b="1" dirty="0"/>
            </a:br>
            <a:endParaRPr lang="uk-UA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/>
              <a:t>1. Спеціальна </a:t>
            </a:r>
            <a:r>
              <a:rPr lang="ru-RU" dirty="0" err="1"/>
              <a:t>освіта</a:t>
            </a:r>
            <a:r>
              <a:rPr lang="ru-RU" dirty="0"/>
              <a:t> в </a:t>
            </a:r>
            <a:r>
              <a:rPr lang="ru-RU" dirty="0" err="1"/>
              <a:t>Україні</a:t>
            </a:r>
            <a:r>
              <a:rPr lang="ru-RU" dirty="0"/>
              <a:t> (характеристика, </a:t>
            </a:r>
            <a:r>
              <a:rPr lang="ru-RU" dirty="0" err="1"/>
              <a:t>сутність</a:t>
            </a:r>
            <a:r>
              <a:rPr lang="ru-RU" dirty="0"/>
              <a:t>, </a:t>
            </a:r>
            <a:r>
              <a:rPr lang="ru-RU" dirty="0" err="1"/>
              <a:t>історія</a:t>
            </a:r>
            <a:r>
              <a:rPr lang="ru-RU" dirty="0"/>
              <a:t>)</a:t>
            </a:r>
          </a:p>
          <a:p>
            <a:r>
              <a:rPr lang="ru-RU" dirty="0"/>
              <a:t>2. Вертикальна та горизонтальна структура</a:t>
            </a:r>
          </a:p>
          <a:p>
            <a:r>
              <a:rPr lang="ru-RU" dirty="0"/>
              <a:t>3. </a:t>
            </a:r>
            <a:r>
              <a:rPr lang="ru-RU" dirty="0" err="1"/>
              <a:t>Класифікація</a:t>
            </a:r>
            <a:r>
              <a:rPr lang="ru-RU" dirty="0"/>
              <a:t> </a:t>
            </a:r>
            <a:r>
              <a:rPr lang="ru-RU" dirty="0" err="1"/>
              <a:t>порушень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дітей</a:t>
            </a:r>
            <a:endParaRPr lang="ru-RU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5371496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08912" cy="1570186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dirty="0"/>
              <a:t>2. Вертикальна і горизонтальна структура</a:t>
            </a:r>
            <a:endParaRPr lang="uk-UA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916832"/>
            <a:ext cx="8147248" cy="4209331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endParaRPr lang="ru-RU" sz="2300" dirty="0"/>
          </a:p>
          <a:p>
            <a:pPr marL="0" indent="0">
              <a:buNone/>
            </a:pPr>
            <a:r>
              <a:rPr lang="ru-RU" sz="2800" b="1" dirty="0"/>
              <a:t>Вертикальна</a:t>
            </a:r>
            <a:r>
              <a:rPr lang="ru-RU" sz="2800" dirty="0"/>
              <a:t> структура </a:t>
            </a:r>
            <a:r>
              <a:rPr lang="ru-RU" sz="2800" dirty="0" err="1"/>
              <a:t>спеціальної</a:t>
            </a:r>
            <a:r>
              <a:rPr lang="ru-RU" sz="2800" dirty="0"/>
              <a:t> </a:t>
            </a:r>
            <a:r>
              <a:rPr lang="ru-RU" sz="2800" dirty="0" err="1"/>
              <a:t>освіти</a:t>
            </a:r>
            <a:r>
              <a:rPr lang="ru-RU" sz="2800" dirty="0"/>
              <a:t> </a:t>
            </a:r>
            <a:r>
              <a:rPr lang="ru-RU" sz="2800" dirty="0" err="1"/>
              <a:t>базується</a:t>
            </a:r>
            <a:r>
              <a:rPr lang="ru-RU" sz="2800" dirty="0"/>
              <a:t> на </a:t>
            </a:r>
            <a:r>
              <a:rPr lang="ru-RU" sz="2800" dirty="0" err="1"/>
              <a:t>вікових</a:t>
            </a:r>
            <a:r>
              <a:rPr lang="ru-RU" sz="2800" dirty="0"/>
              <a:t> </a:t>
            </a:r>
            <a:r>
              <a:rPr lang="ru-RU" sz="2800" dirty="0" err="1"/>
              <a:t>особливостях</a:t>
            </a:r>
            <a:r>
              <a:rPr lang="ru-RU" sz="2800" dirty="0"/>
              <a:t> </a:t>
            </a:r>
            <a:r>
              <a:rPr lang="ru-RU" sz="2800" dirty="0" err="1"/>
              <a:t>учнів</a:t>
            </a:r>
            <a:r>
              <a:rPr lang="ru-RU" sz="2800" dirty="0"/>
              <a:t> і </a:t>
            </a:r>
            <a:r>
              <a:rPr lang="ru-RU" sz="2800" dirty="0" err="1"/>
              <a:t>рівнях</a:t>
            </a:r>
            <a:r>
              <a:rPr lang="ru-RU" sz="2800" dirty="0"/>
              <a:t> </a:t>
            </a:r>
            <a:r>
              <a:rPr lang="ru-RU" sz="2800" dirty="0" err="1"/>
              <a:t>загально-освітніх</a:t>
            </a:r>
            <a:r>
              <a:rPr lang="ru-RU" sz="2800" dirty="0"/>
              <a:t> </a:t>
            </a:r>
            <a:r>
              <a:rPr lang="ru-RU" sz="2800" dirty="0" err="1"/>
              <a:t>програм</a:t>
            </a:r>
            <a:r>
              <a:rPr lang="ru-RU" sz="2800" dirty="0"/>
              <a:t>. </a:t>
            </a:r>
          </a:p>
          <a:p>
            <a:pPr marL="0" indent="0">
              <a:buNone/>
            </a:pPr>
            <a:r>
              <a:rPr lang="ru-RU" sz="2800" b="1" dirty="0"/>
              <a:t>Горизонтальна</a:t>
            </a:r>
            <a:r>
              <a:rPr lang="ru-RU" sz="2800" dirty="0"/>
              <a:t> структура </a:t>
            </a:r>
            <a:r>
              <a:rPr lang="ru-RU" sz="2800" dirty="0" err="1"/>
              <a:t>враховує</a:t>
            </a:r>
            <a:r>
              <a:rPr lang="ru-RU" sz="2800" dirty="0"/>
              <a:t> </a:t>
            </a:r>
            <a:r>
              <a:rPr lang="ru-RU" sz="2800" dirty="0" err="1"/>
              <a:t>психофізичний</a:t>
            </a:r>
            <a:r>
              <a:rPr lang="ru-RU" sz="2800" dirty="0"/>
              <a:t> </a:t>
            </a:r>
            <a:r>
              <a:rPr lang="ru-RU" sz="2800" dirty="0" err="1"/>
              <a:t>розвиток</a:t>
            </a:r>
            <a:r>
              <a:rPr lang="ru-RU" sz="2800" dirty="0"/>
              <a:t> </a:t>
            </a:r>
            <a:r>
              <a:rPr lang="ru-RU" sz="2800" dirty="0" err="1"/>
              <a:t>дитини</a:t>
            </a:r>
            <a:r>
              <a:rPr lang="ru-RU" sz="2800" dirty="0"/>
              <a:t>, </a:t>
            </a:r>
            <a:r>
              <a:rPr lang="ru-RU" sz="2800" dirty="0" err="1"/>
              <a:t>особливості</a:t>
            </a:r>
            <a:r>
              <a:rPr lang="ru-RU" sz="2800" dirty="0"/>
              <a:t> </a:t>
            </a:r>
            <a:r>
              <a:rPr lang="ru-RU" sz="2800" dirty="0" err="1"/>
              <a:t>її</a:t>
            </a:r>
            <a:r>
              <a:rPr lang="ru-RU" sz="2800" dirty="0"/>
              <a:t> </a:t>
            </a:r>
            <a:r>
              <a:rPr lang="ru-RU" sz="2800" dirty="0" err="1"/>
              <a:t>пізнавальної</a:t>
            </a:r>
            <a:r>
              <a:rPr lang="ru-RU" sz="2800" dirty="0"/>
              <a:t> </a:t>
            </a:r>
            <a:r>
              <a:rPr lang="ru-RU" sz="2800" dirty="0" err="1"/>
              <a:t>діяльності</a:t>
            </a:r>
            <a:r>
              <a:rPr lang="ru-RU" sz="2800" dirty="0"/>
              <a:t> та характер </a:t>
            </a:r>
            <a:r>
              <a:rPr lang="ru-RU" sz="2800" dirty="0" err="1"/>
              <a:t>порушення</a:t>
            </a:r>
            <a:r>
              <a:rPr lang="ru-RU" sz="28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62491052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08912" cy="1570186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dirty="0"/>
              <a:t>2. Вертикальна і горизонтальна структура</a:t>
            </a:r>
            <a:endParaRPr lang="uk-UA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916832"/>
            <a:ext cx="8147248" cy="4209331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dirty="0"/>
              <a:t>Вертикальна структура </a:t>
            </a:r>
            <a:r>
              <a:rPr lang="ru-RU" sz="2800" dirty="0" err="1"/>
              <a:t>визначається</a:t>
            </a:r>
            <a:r>
              <a:rPr lang="ru-RU" sz="2800" dirty="0"/>
              <a:t> </a:t>
            </a:r>
            <a:r>
              <a:rPr lang="ru-RU" sz="2800" dirty="0" err="1"/>
              <a:t>віковими</a:t>
            </a:r>
            <a:r>
              <a:rPr lang="ru-RU" sz="2800" dirty="0"/>
              <a:t> </a:t>
            </a:r>
            <a:r>
              <a:rPr lang="ru-RU" sz="2800" dirty="0" err="1"/>
              <a:t>періодами</a:t>
            </a:r>
            <a:r>
              <a:rPr lang="ru-RU" sz="2800" dirty="0"/>
              <a:t>: </a:t>
            </a:r>
          </a:p>
          <a:p>
            <a:pPr marL="0" indent="0">
              <a:buNone/>
            </a:pPr>
            <a:r>
              <a:rPr lang="ru-RU" sz="2800" dirty="0"/>
              <a:t>• </a:t>
            </a:r>
            <a:r>
              <a:rPr lang="ru-RU" sz="2800" dirty="0" err="1"/>
              <a:t>раннього</a:t>
            </a:r>
            <a:r>
              <a:rPr lang="ru-RU" sz="2800" dirty="0"/>
              <a:t> </a:t>
            </a:r>
            <a:r>
              <a:rPr lang="ru-RU" sz="2800" dirty="0" err="1"/>
              <a:t>дитинства</a:t>
            </a:r>
            <a:r>
              <a:rPr lang="ru-RU" sz="2800" dirty="0"/>
              <a:t> (</a:t>
            </a:r>
            <a:r>
              <a:rPr lang="ru-RU" sz="2800" dirty="0" err="1"/>
              <a:t>від</a:t>
            </a:r>
            <a:r>
              <a:rPr lang="ru-RU" sz="2800" dirty="0"/>
              <a:t> 0 до 3 </a:t>
            </a:r>
            <a:r>
              <a:rPr lang="ru-RU" sz="2800" dirty="0" err="1"/>
              <a:t>років</a:t>
            </a:r>
            <a:r>
              <a:rPr lang="ru-RU" sz="2800" dirty="0"/>
              <a:t>); </a:t>
            </a:r>
          </a:p>
          <a:p>
            <a:pPr marL="0" indent="0">
              <a:buNone/>
            </a:pPr>
            <a:r>
              <a:rPr lang="ru-RU" sz="2800" dirty="0"/>
              <a:t>• </a:t>
            </a:r>
            <a:r>
              <a:rPr lang="ru-RU" sz="2800" dirty="0" err="1"/>
              <a:t>дошкільного</a:t>
            </a:r>
            <a:r>
              <a:rPr lang="ru-RU" sz="2800" dirty="0"/>
              <a:t> </a:t>
            </a:r>
            <a:r>
              <a:rPr lang="ru-RU" sz="2800" dirty="0" err="1"/>
              <a:t>періоду</a:t>
            </a:r>
            <a:r>
              <a:rPr lang="ru-RU" sz="2800" dirty="0"/>
              <a:t> (з 3 до 6 – 7 </a:t>
            </a:r>
            <a:r>
              <a:rPr lang="ru-RU" sz="2800" dirty="0" err="1"/>
              <a:t>років</a:t>
            </a:r>
            <a:r>
              <a:rPr lang="ru-RU" sz="2800" dirty="0"/>
              <a:t>); </a:t>
            </a:r>
          </a:p>
          <a:p>
            <a:pPr marL="0" indent="0">
              <a:buNone/>
            </a:pPr>
            <a:r>
              <a:rPr lang="ru-RU" sz="2800" dirty="0"/>
              <a:t>• </a:t>
            </a:r>
            <a:r>
              <a:rPr lang="ru-RU" sz="2800" dirty="0" err="1"/>
              <a:t>період</a:t>
            </a:r>
            <a:r>
              <a:rPr lang="ru-RU" sz="2800" dirty="0"/>
              <a:t> </a:t>
            </a:r>
            <a:r>
              <a:rPr lang="ru-RU" sz="2800" dirty="0" err="1"/>
              <a:t>шкільного</a:t>
            </a:r>
            <a:r>
              <a:rPr lang="ru-RU" sz="2800" dirty="0"/>
              <a:t> та </a:t>
            </a:r>
            <a:r>
              <a:rPr lang="ru-RU" sz="2800" dirty="0" err="1"/>
              <a:t>професійного</a:t>
            </a:r>
            <a:r>
              <a:rPr lang="ru-RU" sz="2800" dirty="0"/>
              <a:t> </a:t>
            </a:r>
            <a:r>
              <a:rPr lang="ru-RU" sz="2800" dirty="0" err="1"/>
              <a:t>навчання</a:t>
            </a:r>
            <a:r>
              <a:rPr lang="ru-RU" sz="2800" dirty="0"/>
              <a:t> (з 6 – 7 до 16 – 21 </a:t>
            </a:r>
            <a:r>
              <a:rPr lang="ru-RU" sz="2800" dirty="0" err="1"/>
              <a:t>років</a:t>
            </a:r>
            <a:r>
              <a:rPr lang="ru-RU" sz="2800" dirty="0"/>
              <a:t>). </a:t>
            </a:r>
          </a:p>
          <a:p>
            <a:pPr marL="0" indent="0">
              <a:buNone/>
            </a:pPr>
            <a:endParaRPr lang="ru-RU" sz="2300" dirty="0"/>
          </a:p>
        </p:txBody>
      </p:sp>
    </p:spTree>
    <p:extLst>
      <p:ext uri="{BB962C8B-B14F-4D97-AF65-F5344CB8AC3E}">
        <p14:creationId xmlns:p14="http://schemas.microsoft.com/office/powerpoint/2010/main" val="319850680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08912" cy="1570186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dirty="0"/>
              <a:t>2. Вертикальна і горизонтальна структура</a:t>
            </a:r>
            <a:endParaRPr lang="uk-UA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916832"/>
            <a:ext cx="8147248" cy="4209331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sz="2800" dirty="0"/>
              <a:t>У </a:t>
            </a:r>
            <a:r>
              <a:rPr lang="ru-RU" sz="2800" dirty="0" err="1"/>
              <a:t>період</a:t>
            </a:r>
            <a:r>
              <a:rPr lang="ru-RU" sz="2800" dirty="0"/>
              <a:t> </a:t>
            </a:r>
            <a:r>
              <a:rPr lang="ru-RU" sz="2800" dirty="0" err="1"/>
              <a:t>від</a:t>
            </a:r>
            <a:r>
              <a:rPr lang="ru-RU" sz="2800" dirty="0"/>
              <a:t> 0 до 3 </a:t>
            </a:r>
            <a:r>
              <a:rPr lang="ru-RU" sz="2800" dirty="0" err="1"/>
              <a:t>років</a:t>
            </a:r>
            <a:r>
              <a:rPr lang="ru-RU" sz="2800" dirty="0"/>
              <a:t> (</a:t>
            </a:r>
            <a:r>
              <a:rPr lang="ru-RU" sz="2800" dirty="0" err="1"/>
              <a:t>раннє</a:t>
            </a:r>
            <a:r>
              <a:rPr lang="ru-RU" sz="2800" dirty="0"/>
              <a:t> </a:t>
            </a:r>
            <a:r>
              <a:rPr lang="ru-RU" sz="2800" dirty="0" err="1"/>
              <a:t>дитинство</a:t>
            </a:r>
            <a:r>
              <a:rPr lang="ru-RU" sz="2800" dirty="0"/>
              <a:t>) </a:t>
            </a:r>
            <a:r>
              <a:rPr lang="ru-RU" sz="2800" dirty="0" err="1"/>
              <a:t>діти</a:t>
            </a:r>
            <a:r>
              <a:rPr lang="ru-RU" sz="2800" dirty="0"/>
              <a:t> </a:t>
            </a:r>
            <a:r>
              <a:rPr lang="ru-RU" sz="2800" dirty="0" err="1"/>
              <a:t>перебувають</a:t>
            </a:r>
            <a:r>
              <a:rPr lang="ru-RU" sz="2800" dirty="0"/>
              <a:t> на </a:t>
            </a:r>
            <a:r>
              <a:rPr lang="ru-RU" sz="2800" dirty="0" err="1"/>
              <a:t>домашньому</a:t>
            </a:r>
            <a:r>
              <a:rPr lang="ru-RU" sz="2800" dirty="0"/>
              <a:t> </a:t>
            </a:r>
            <a:r>
              <a:rPr lang="ru-RU" sz="2800" dirty="0" err="1"/>
              <a:t>утриманні</a:t>
            </a:r>
            <a:r>
              <a:rPr lang="ru-RU" sz="2800" dirty="0"/>
              <a:t>, у </a:t>
            </a:r>
            <a:r>
              <a:rPr lang="ru-RU" sz="2800" dirty="0" err="1"/>
              <a:t>дитячих</a:t>
            </a:r>
            <a:r>
              <a:rPr lang="ru-RU" sz="2800" dirty="0"/>
              <a:t> </a:t>
            </a:r>
            <a:r>
              <a:rPr lang="ru-RU" sz="2800" dirty="0" err="1"/>
              <a:t>дошкільних</a:t>
            </a:r>
            <a:r>
              <a:rPr lang="ru-RU" sz="2800" dirty="0"/>
              <a:t> закладах, </a:t>
            </a:r>
            <a:r>
              <a:rPr lang="ru-RU" sz="2800" dirty="0" err="1"/>
              <a:t>діти</a:t>
            </a:r>
            <a:r>
              <a:rPr lang="ru-RU" sz="2800" dirty="0"/>
              <a:t>-сироти – у </a:t>
            </a:r>
            <a:r>
              <a:rPr lang="ru-RU" sz="2800" dirty="0" err="1"/>
              <a:t>будинках</a:t>
            </a:r>
            <a:r>
              <a:rPr lang="ru-RU" sz="2800" dirty="0"/>
              <a:t> </a:t>
            </a:r>
            <a:r>
              <a:rPr lang="ru-RU" sz="2800" dirty="0" err="1"/>
              <a:t>дитини</a:t>
            </a:r>
            <a:r>
              <a:rPr lang="ru-RU" sz="2800" dirty="0"/>
              <a:t>. </a:t>
            </a:r>
          </a:p>
          <a:p>
            <a:pPr marL="0" indent="0">
              <a:buNone/>
            </a:pPr>
            <a:r>
              <a:rPr lang="ru-RU" sz="2800" dirty="0" err="1"/>
              <a:t>Спеціальну</a:t>
            </a:r>
            <a:r>
              <a:rPr lang="ru-RU" sz="2800" dirty="0"/>
              <a:t> </a:t>
            </a:r>
            <a:r>
              <a:rPr lang="ru-RU" sz="2800" dirty="0" err="1"/>
              <a:t>допомогу</a:t>
            </a:r>
            <a:r>
              <a:rPr lang="ru-RU" sz="2800" dirty="0"/>
              <a:t> </a:t>
            </a:r>
            <a:r>
              <a:rPr lang="ru-RU" sz="2800" dirty="0" err="1"/>
              <a:t>діти</a:t>
            </a:r>
            <a:r>
              <a:rPr lang="ru-RU" sz="2800" dirty="0"/>
              <a:t> з </a:t>
            </a:r>
            <a:r>
              <a:rPr lang="ru-RU" sz="2800" dirty="0" err="1"/>
              <a:t>порушеннями</a:t>
            </a:r>
            <a:r>
              <a:rPr lang="ru-RU" sz="2800" dirty="0"/>
              <a:t> </a:t>
            </a:r>
            <a:r>
              <a:rPr lang="ru-RU" sz="2800" dirty="0" err="1"/>
              <a:t>психофізичного</a:t>
            </a:r>
            <a:r>
              <a:rPr lang="ru-RU" sz="2800" dirty="0"/>
              <a:t> </a:t>
            </a:r>
            <a:r>
              <a:rPr lang="ru-RU" sz="2800" dirty="0" err="1"/>
              <a:t>розвитку</a:t>
            </a:r>
            <a:r>
              <a:rPr lang="ru-RU" sz="2800" dirty="0"/>
              <a:t> </a:t>
            </a:r>
            <a:r>
              <a:rPr lang="ru-RU" sz="2800" dirty="0" err="1"/>
              <a:t>можуть</a:t>
            </a:r>
            <a:r>
              <a:rPr lang="ru-RU" sz="2800" dirty="0"/>
              <a:t> </a:t>
            </a:r>
            <a:r>
              <a:rPr lang="ru-RU" sz="2800" dirty="0" err="1"/>
              <a:t>одержувати</a:t>
            </a:r>
            <a:r>
              <a:rPr lang="ru-RU" sz="2800" dirty="0"/>
              <a:t> в :</a:t>
            </a:r>
          </a:p>
          <a:p>
            <a:r>
              <a:rPr lang="ru-RU" sz="2800" dirty="0"/>
              <a:t>центрах </a:t>
            </a:r>
            <a:r>
              <a:rPr lang="ru-RU" sz="2800" dirty="0" err="1"/>
              <a:t>раннього</a:t>
            </a:r>
            <a:r>
              <a:rPr lang="ru-RU" sz="2800" dirty="0"/>
              <a:t> </a:t>
            </a:r>
            <a:r>
              <a:rPr lang="ru-RU" sz="2800" dirty="0" err="1"/>
              <a:t>втручання</a:t>
            </a:r>
            <a:r>
              <a:rPr lang="ru-RU" sz="2800" dirty="0"/>
              <a:t>, </a:t>
            </a:r>
          </a:p>
          <a:p>
            <a:r>
              <a:rPr lang="ru-RU" sz="2800" dirty="0"/>
              <a:t>центрах </a:t>
            </a:r>
            <a:r>
              <a:rPr lang="ru-RU" sz="2800" dirty="0" err="1"/>
              <a:t>реабілітації</a:t>
            </a:r>
            <a:r>
              <a:rPr lang="ru-RU" sz="2800" dirty="0"/>
              <a:t>, </a:t>
            </a:r>
          </a:p>
          <a:p>
            <a:r>
              <a:rPr lang="ru-RU" sz="2800" dirty="0" err="1"/>
              <a:t>інклюзивно-ресурсних</a:t>
            </a:r>
            <a:r>
              <a:rPr lang="ru-RU" sz="2800" dirty="0"/>
              <a:t> центрах</a:t>
            </a:r>
          </a:p>
          <a:p>
            <a:r>
              <a:rPr lang="ru-RU" sz="2800" dirty="0" err="1"/>
              <a:t>спеціальних</a:t>
            </a:r>
            <a:r>
              <a:rPr lang="ru-RU" sz="2800" dirty="0"/>
              <a:t> </a:t>
            </a:r>
            <a:r>
              <a:rPr lang="ru-RU" sz="2800" dirty="0" err="1"/>
              <a:t>дошкільних</a:t>
            </a:r>
            <a:r>
              <a:rPr lang="ru-RU" sz="2800" dirty="0"/>
              <a:t> закладах</a:t>
            </a:r>
          </a:p>
          <a:p>
            <a:pPr marL="0" indent="0">
              <a:buNone/>
            </a:pPr>
            <a:endParaRPr lang="ru-RU" sz="2300" dirty="0"/>
          </a:p>
        </p:txBody>
      </p:sp>
    </p:spTree>
    <p:extLst>
      <p:ext uri="{BB962C8B-B14F-4D97-AF65-F5344CB8AC3E}">
        <p14:creationId xmlns:p14="http://schemas.microsoft.com/office/powerpoint/2010/main" val="149066149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08912" cy="1570186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dirty="0"/>
              <a:t>2. Вертикальна і горизонтальна структура</a:t>
            </a:r>
            <a:endParaRPr lang="uk-UA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916832"/>
            <a:ext cx="8147248" cy="4209331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/>
              <a:t>Для </a:t>
            </a:r>
            <a:r>
              <a:rPr lang="ru-RU" sz="2400" dirty="0" err="1"/>
              <a:t>дітей</a:t>
            </a:r>
            <a:r>
              <a:rPr lang="ru-RU" sz="2400" dirty="0"/>
              <a:t> </a:t>
            </a:r>
            <a:r>
              <a:rPr lang="ru-RU" sz="2400" dirty="0" err="1"/>
              <a:t>дошкільного</a:t>
            </a:r>
            <a:r>
              <a:rPr lang="ru-RU" sz="2400" dirty="0"/>
              <a:t> </a:t>
            </a:r>
            <a:r>
              <a:rPr lang="ru-RU" sz="2400" dirty="0" err="1"/>
              <a:t>віку</a:t>
            </a:r>
            <a:r>
              <a:rPr lang="ru-RU" sz="2400" dirty="0"/>
              <a:t> з </a:t>
            </a:r>
            <a:r>
              <a:rPr lang="ru-RU" sz="2400" dirty="0" err="1"/>
              <a:t>особливостями</a:t>
            </a:r>
            <a:r>
              <a:rPr lang="ru-RU" sz="2400" dirty="0"/>
              <a:t> </a:t>
            </a:r>
            <a:r>
              <a:rPr lang="ru-RU" sz="2400" dirty="0" err="1"/>
              <a:t>психофізичного</a:t>
            </a:r>
            <a:r>
              <a:rPr lang="ru-RU" sz="2400" dirty="0"/>
              <a:t> </a:t>
            </a:r>
            <a:r>
              <a:rPr lang="ru-RU" sz="2400" dirty="0" err="1"/>
              <a:t>розвитку</a:t>
            </a:r>
            <a:r>
              <a:rPr lang="ru-RU" sz="2400" dirty="0"/>
              <a:t> </a:t>
            </a:r>
            <a:r>
              <a:rPr lang="ru-RU" sz="2400" dirty="0" err="1"/>
              <a:t>функціонують</a:t>
            </a:r>
            <a:r>
              <a:rPr lang="ru-RU" sz="2400" dirty="0"/>
              <a:t>: </a:t>
            </a:r>
          </a:p>
          <a:p>
            <a:r>
              <a:rPr lang="ru-RU" sz="2400" dirty="0" err="1"/>
              <a:t>спеціальні</a:t>
            </a:r>
            <a:r>
              <a:rPr lang="ru-RU" sz="2400" dirty="0"/>
              <a:t> </a:t>
            </a:r>
            <a:r>
              <a:rPr lang="ru-RU" sz="2400" dirty="0" err="1"/>
              <a:t>дитячі</a:t>
            </a:r>
            <a:r>
              <a:rPr lang="ru-RU" sz="2400" dirty="0"/>
              <a:t> </a:t>
            </a:r>
            <a:r>
              <a:rPr lang="ru-RU" sz="2400" dirty="0" err="1"/>
              <a:t>дошкільні</a:t>
            </a:r>
            <a:r>
              <a:rPr lang="ru-RU" sz="2400" dirty="0"/>
              <a:t> </a:t>
            </a:r>
            <a:r>
              <a:rPr lang="ru-RU" sz="2400" dirty="0" err="1"/>
              <a:t>заклади</a:t>
            </a:r>
            <a:r>
              <a:rPr lang="ru-RU" sz="2400" dirty="0"/>
              <a:t>, </a:t>
            </a:r>
          </a:p>
          <a:p>
            <a:r>
              <a:rPr lang="ru-RU" sz="2400" dirty="0" err="1"/>
              <a:t>дитячі</a:t>
            </a:r>
            <a:r>
              <a:rPr lang="ru-RU" sz="2400" dirty="0"/>
              <a:t> </a:t>
            </a:r>
            <a:r>
              <a:rPr lang="ru-RU" sz="2400" dirty="0" err="1"/>
              <a:t>навчальні</a:t>
            </a:r>
            <a:r>
              <a:rPr lang="ru-RU" sz="2400" dirty="0"/>
              <a:t> </a:t>
            </a:r>
            <a:r>
              <a:rPr lang="ru-RU" sz="2400" dirty="0" err="1"/>
              <a:t>заклади</a:t>
            </a:r>
            <a:r>
              <a:rPr lang="ru-RU" sz="2400" dirty="0"/>
              <a:t> компенсуючого типу, </a:t>
            </a:r>
          </a:p>
          <a:p>
            <a:r>
              <a:rPr lang="ru-RU" sz="2400" dirty="0" err="1"/>
              <a:t>спеціальні</a:t>
            </a:r>
            <a:r>
              <a:rPr lang="ru-RU" sz="2400" dirty="0"/>
              <a:t> </a:t>
            </a:r>
            <a:r>
              <a:rPr lang="ru-RU" sz="2400" dirty="0" err="1"/>
              <a:t>групи</a:t>
            </a:r>
            <a:r>
              <a:rPr lang="ru-RU" sz="2400" dirty="0"/>
              <a:t> при </a:t>
            </a:r>
            <a:r>
              <a:rPr lang="ru-RU" sz="2400" dirty="0" err="1"/>
              <a:t>дошкільних</a:t>
            </a:r>
            <a:r>
              <a:rPr lang="ru-RU" sz="2400" dirty="0"/>
              <a:t> </a:t>
            </a:r>
            <a:r>
              <a:rPr lang="ru-RU" sz="2400" dirty="0" err="1"/>
              <a:t>навчальних</a:t>
            </a:r>
            <a:r>
              <a:rPr lang="ru-RU" sz="2400" dirty="0"/>
              <a:t> закладах </a:t>
            </a:r>
            <a:r>
              <a:rPr lang="ru-RU" sz="2400" dirty="0" err="1"/>
              <a:t>комбінованого</a:t>
            </a:r>
            <a:r>
              <a:rPr lang="ru-RU" sz="2400" dirty="0"/>
              <a:t> типу, </a:t>
            </a:r>
          </a:p>
          <a:p>
            <a:r>
              <a:rPr lang="ru-RU" sz="2400" dirty="0" err="1"/>
              <a:t>дошкільні</a:t>
            </a:r>
            <a:r>
              <a:rPr lang="ru-RU" sz="2400" dirty="0"/>
              <a:t> </a:t>
            </a:r>
            <a:r>
              <a:rPr lang="ru-RU" sz="2400" dirty="0" err="1"/>
              <a:t>групи</a:t>
            </a:r>
            <a:r>
              <a:rPr lang="ru-RU" sz="2400" dirty="0"/>
              <a:t> при </a:t>
            </a:r>
            <a:r>
              <a:rPr lang="ru-RU" sz="2400" dirty="0" err="1"/>
              <a:t>спеціальних</a:t>
            </a:r>
            <a:r>
              <a:rPr lang="ru-RU" sz="2400" dirty="0"/>
              <a:t> школах, </a:t>
            </a:r>
          </a:p>
          <a:p>
            <a:r>
              <a:rPr lang="ru-RU" sz="2400" dirty="0" err="1"/>
              <a:t>реабілітаційні</a:t>
            </a:r>
            <a:r>
              <a:rPr lang="ru-RU" sz="2400" dirty="0"/>
              <a:t> </a:t>
            </a:r>
            <a:r>
              <a:rPr lang="ru-RU" sz="2400" dirty="0" err="1"/>
              <a:t>центри</a:t>
            </a:r>
            <a:r>
              <a:rPr lang="ru-RU" sz="24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99298821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08912" cy="1570186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dirty="0"/>
              <a:t>2. Вертикальна і горизонтальна структура</a:t>
            </a:r>
            <a:endParaRPr lang="uk-UA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916832"/>
            <a:ext cx="8147248" cy="4209331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2400" dirty="0" err="1"/>
              <a:t>Основними</a:t>
            </a:r>
            <a:r>
              <a:rPr lang="ru-RU" sz="2400" dirty="0"/>
              <a:t> </a:t>
            </a:r>
            <a:r>
              <a:rPr lang="ru-RU" sz="2400" dirty="0" err="1"/>
              <a:t>державними</a:t>
            </a:r>
            <a:r>
              <a:rPr lang="ru-RU" sz="2400" dirty="0"/>
              <a:t> </a:t>
            </a:r>
            <a:r>
              <a:rPr lang="ru-RU" sz="2400" dirty="0" err="1"/>
              <a:t>навчальними</a:t>
            </a:r>
            <a:r>
              <a:rPr lang="ru-RU" sz="2400" dirty="0"/>
              <a:t> закладами для </a:t>
            </a:r>
            <a:r>
              <a:rPr lang="ru-RU" sz="2400" dirty="0" err="1"/>
              <a:t>дітей</a:t>
            </a:r>
            <a:r>
              <a:rPr lang="ru-RU" sz="2400" dirty="0"/>
              <a:t> з </a:t>
            </a:r>
            <a:r>
              <a:rPr lang="ru-RU" sz="2400" dirty="0" err="1"/>
              <a:t>особливостями</a:t>
            </a:r>
            <a:r>
              <a:rPr lang="ru-RU" sz="2400" dirty="0"/>
              <a:t> </a:t>
            </a:r>
            <a:r>
              <a:rPr lang="ru-RU" sz="2400" dirty="0" err="1"/>
              <a:t>психофізичного</a:t>
            </a:r>
            <a:r>
              <a:rPr lang="ru-RU" sz="2400" dirty="0"/>
              <a:t> </a:t>
            </a:r>
            <a:r>
              <a:rPr lang="ru-RU" sz="2400" dirty="0" err="1"/>
              <a:t>розвитку</a:t>
            </a:r>
            <a:r>
              <a:rPr lang="ru-RU" sz="2400" dirty="0"/>
              <a:t> </a:t>
            </a:r>
            <a:r>
              <a:rPr lang="ru-RU" sz="2400" dirty="0" err="1"/>
              <a:t>шкільного</a:t>
            </a:r>
            <a:r>
              <a:rPr lang="ru-RU" sz="2400" dirty="0"/>
              <a:t> </a:t>
            </a:r>
            <a:r>
              <a:rPr lang="ru-RU" sz="2400" dirty="0" err="1"/>
              <a:t>віку</a:t>
            </a:r>
            <a:r>
              <a:rPr lang="ru-RU" sz="2400" dirty="0"/>
              <a:t> </a:t>
            </a:r>
            <a:r>
              <a:rPr lang="ru-RU" sz="2400" dirty="0" err="1"/>
              <a:t>були</a:t>
            </a:r>
            <a:r>
              <a:rPr lang="ru-RU" sz="2400" dirty="0"/>
              <a:t>: </a:t>
            </a:r>
          </a:p>
          <a:p>
            <a:r>
              <a:rPr lang="ru-RU" sz="2400" dirty="0" err="1"/>
              <a:t>спеціальні</a:t>
            </a:r>
            <a:r>
              <a:rPr lang="ru-RU" sz="2400" dirty="0"/>
              <a:t> </a:t>
            </a:r>
            <a:r>
              <a:rPr lang="ru-RU" sz="2400" dirty="0" err="1"/>
              <a:t>загальноосвітні</a:t>
            </a:r>
            <a:r>
              <a:rPr lang="ru-RU" sz="2400" dirty="0"/>
              <a:t> </a:t>
            </a:r>
            <a:r>
              <a:rPr lang="ru-RU" sz="2400" dirty="0" err="1"/>
              <a:t>школи-інтернати</a:t>
            </a:r>
            <a:r>
              <a:rPr lang="ru-RU" sz="2400" dirty="0"/>
              <a:t>, </a:t>
            </a:r>
          </a:p>
          <a:p>
            <a:r>
              <a:rPr lang="ru-RU" sz="2400" dirty="0" err="1"/>
              <a:t>навчально-реабілітаційні</a:t>
            </a:r>
            <a:r>
              <a:rPr lang="ru-RU" sz="2400" dirty="0"/>
              <a:t> </a:t>
            </a:r>
            <a:r>
              <a:rPr lang="ru-RU" sz="2400" dirty="0" err="1"/>
              <a:t>центри</a:t>
            </a:r>
            <a:endParaRPr lang="ru-RU" sz="2400" dirty="0"/>
          </a:p>
          <a:p>
            <a:r>
              <a:rPr lang="ru-RU" sz="2400" dirty="0" err="1"/>
              <a:t>спеціальні</a:t>
            </a:r>
            <a:r>
              <a:rPr lang="ru-RU" sz="2400" dirty="0"/>
              <a:t> </a:t>
            </a:r>
            <a:r>
              <a:rPr lang="ru-RU" sz="2400" dirty="0" err="1"/>
              <a:t>класи</a:t>
            </a:r>
            <a:r>
              <a:rPr lang="ru-RU" sz="2400" dirty="0"/>
              <a:t> в </a:t>
            </a:r>
            <a:r>
              <a:rPr lang="ru-RU" sz="2400" dirty="0" err="1"/>
              <a:t>загальноосвітніх</a:t>
            </a:r>
            <a:r>
              <a:rPr lang="ru-RU" sz="2400" dirty="0"/>
              <a:t> </a:t>
            </a:r>
            <a:r>
              <a:rPr lang="ru-RU" sz="2400" dirty="0" err="1"/>
              <a:t>навчальних</a:t>
            </a:r>
            <a:r>
              <a:rPr lang="ru-RU" sz="2400" dirty="0"/>
              <a:t> закладах </a:t>
            </a:r>
            <a:r>
              <a:rPr lang="ru-RU" sz="2400" dirty="0" err="1"/>
              <a:t>масового</a:t>
            </a:r>
            <a:r>
              <a:rPr lang="ru-RU" sz="2400" dirty="0"/>
              <a:t> типу</a:t>
            </a:r>
          </a:p>
          <a:p>
            <a:pPr marL="0" indent="0">
              <a:buNone/>
            </a:pPr>
            <a:r>
              <a:rPr lang="ru-RU" sz="2400" dirty="0" err="1"/>
              <a:t>Спеціальні</a:t>
            </a:r>
            <a:r>
              <a:rPr lang="ru-RU" sz="2400" dirty="0"/>
              <a:t> </a:t>
            </a:r>
            <a:r>
              <a:rPr lang="ru-RU" sz="2400" dirty="0" err="1"/>
              <a:t>навчальні</a:t>
            </a:r>
            <a:r>
              <a:rPr lang="ru-RU" sz="2400" dirty="0"/>
              <a:t> </a:t>
            </a:r>
            <a:r>
              <a:rPr lang="ru-RU" sz="2400" dirty="0" err="1"/>
              <a:t>заклади</a:t>
            </a:r>
            <a:r>
              <a:rPr lang="ru-RU" sz="2400" dirty="0"/>
              <a:t> для </a:t>
            </a:r>
            <a:r>
              <a:rPr lang="ru-RU" sz="2400" dirty="0" err="1"/>
              <a:t>дітей</a:t>
            </a:r>
            <a:r>
              <a:rPr lang="ru-RU" sz="2400" dirty="0"/>
              <a:t> з </a:t>
            </a:r>
            <a:r>
              <a:rPr lang="ru-RU" sz="2400" dirty="0" err="1"/>
              <a:t>особливостями</a:t>
            </a:r>
            <a:r>
              <a:rPr lang="ru-RU" sz="2400" dirty="0"/>
              <a:t> </a:t>
            </a:r>
            <a:r>
              <a:rPr lang="ru-RU" sz="2400" dirty="0" err="1"/>
              <a:t>психофізичного</a:t>
            </a:r>
            <a:r>
              <a:rPr lang="ru-RU" sz="2400" dirty="0"/>
              <a:t> </a:t>
            </a:r>
            <a:r>
              <a:rPr lang="ru-RU" sz="2400" dirty="0" err="1"/>
              <a:t>розвитку</a:t>
            </a:r>
            <a:r>
              <a:rPr lang="ru-RU" sz="2400" dirty="0"/>
              <a:t> </a:t>
            </a:r>
            <a:r>
              <a:rPr lang="ru-RU" sz="2400" dirty="0" err="1"/>
              <a:t>реалізують</a:t>
            </a:r>
            <a:r>
              <a:rPr lang="ru-RU" sz="2400" dirty="0"/>
              <a:t> </a:t>
            </a:r>
            <a:r>
              <a:rPr lang="ru-RU" sz="2400" dirty="0" err="1"/>
              <a:t>програми</a:t>
            </a:r>
            <a:r>
              <a:rPr lang="ru-RU" sz="2400" dirty="0"/>
              <a:t> </a:t>
            </a:r>
            <a:r>
              <a:rPr lang="ru-RU" sz="2400" dirty="0" err="1"/>
              <a:t>початкової</a:t>
            </a:r>
            <a:r>
              <a:rPr lang="ru-RU" sz="2400" dirty="0"/>
              <a:t>, </a:t>
            </a:r>
            <a:r>
              <a:rPr lang="ru-RU" sz="2400" dirty="0" err="1"/>
              <a:t>основної</a:t>
            </a:r>
            <a:r>
              <a:rPr lang="ru-RU" sz="2400" dirty="0"/>
              <a:t> та </a:t>
            </a:r>
            <a:r>
              <a:rPr lang="ru-RU" sz="2400" dirty="0" err="1"/>
              <a:t>середньої</a:t>
            </a:r>
            <a:r>
              <a:rPr lang="ru-RU" sz="2400" dirty="0"/>
              <a:t> (</a:t>
            </a:r>
            <a:r>
              <a:rPr lang="ru-RU" sz="2400" dirty="0" err="1"/>
              <a:t>повної</a:t>
            </a:r>
            <a:r>
              <a:rPr lang="ru-RU" sz="2400" dirty="0"/>
              <a:t>) </a:t>
            </a:r>
            <a:r>
              <a:rPr lang="ru-RU" sz="2400" dirty="0" err="1"/>
              <a:t>загальної</a:t>
            </a:r>
            <a:r>
              <a:rPr lang="ru-RU" sz="2400" dirty="0"/>
              <a:t> </a:t>
            </a:r>
            <a:r>
              <a:rPr lang="ru-RU" sz="2400" dirty="0" err="1"/>
              <a:t>освіти</a:t>
            </a:r>
            <a:r>
              <a:rPr lang="ru-RU" sz="2400" dirty="0"/>
              <a:t>, </a:t>
            </a:r>
            <a:r>
              <a:rPr lang="ru-RU" sz="2400" dirty="0" err="1"/>
              <a:t>складені</a:t>
            </a:r>
            <a:r>
              <a:rPr lang="ru-RU" sz="2400" dirty="0"/>
              <a:t> на </a:t>
            </a:r>
            <a:r>
              <a:rPr lang="ru-RU" sz="2400" dirty="0" err="1"/>
              <a:t>основі</a:t>
            </a:r>
            <a:r>
              <a:rPr lang="ru-RU" sz="2400" dirty="0"/>
              <a:t> Державного стандарту </a:t>
            </a:r>
            <a:r>
              <a:rPr lang="ru-RU" sz="2400" dirty="0" err="1"/>
              <a:t>спеціальної</a:t>
            </a:r>
            <a:r>
              <a:rPr lang="ru-RU" sz="2400" dirty="0"/>
              <a:t> </a:t>
            </a:r>
            <a:r>
              <a:rPr lang="ru-RU" sz="2400" dirty="0" err="1"/>
              <a:t>освіти</a:t>
            </a:r>
            <a:r>
              <a:rPr lang="ru-RU" sz="24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93972601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08912" cy="1570186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dirty="0"/>
              <a:t>2. Вертикальна і горизонтальна структура</a:t>
            </a:r>
            <a:endParaRPr lang="uk-UA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916832"/>
            <a:ext cx="8147248" cy="4209331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sz="2400" dirty="0"/>
              <a:t>Горизонтальна структура </a:t>
            </a:r>
            <a:r>
              <a:rPr lang="ru-RU" sz="2400" dirty="0" err="1"/>
              <a:t>спеціальної</a:t>
            </a:r>
            <a:r>
              <a:rPr lang="ru-RU" sz="2400" dirty="0"/>
              <a:t> </a:t>
            </a:r>
            <a:r>
              <a:rPr lang="ru-RU" sz="2400" dirty="0" err="1"/>
              <a:t>освіти</a:t>
            </a:r>
            <a:r>
              <a:rPr lang="ru-RU" sz="2400" dirty="0"/>
              <a:t> в </a:t>
            </a:r>
            <a:r>
              <a:rPr lang="ru-RU" sz="2400" dirty="0" err="1"/>
              <a:t>Україні</a:t>
            </a:r>
            <a:r>
              <a:rPr lang="ru-RU" sz="2400" dirty="0"/>
              <a:t> представлена такими </a:t>
            </a:r>
            <a:r>
              <a:rPr lang="ru-RU" sz="2400" dirty="0" err="1"/>
              <a:t>основними</a:t>
            </a:r>
            <a:r>
              <a:rPr lang="ru-RU" sz="2400" dirty="0"/>
              <a:t> типами </a:t>
            </a:r>
            <a:r>
              <a:rPr lang="ru-RU" sz="2400" dirty="0" err="1"/>
              <a:t>спеціальних</a:t>
            </a:r>
            <a:r>
              <a:rPr lang="ru-RU" sz="2400" dirty="0"/>
              <a:t> </a:t>
            </a:r>
            <a:r>
              <a:rPr lang="ru-RU" sz="2400" dirty="0" err="1"/>
              <a:t>закладів</a:t>
            </a:r>
            <a:r>
              <a:rPr lang="ru-RU" sz="2400" dirty="0"/>
              <a:t>: </a:t>
            </a:r>
          </a:p>
          <a:p>
            <a:r>
              <a:rPr lang="ru-RU" sz="2400" dirty="0"/>
              <a:t>для </a:t>
            </a:r>
            <a:r>
              <a:rPr lang="ru-RU" sz="2400" dirty="0" err="1"/>
              <a:t>дітей</a:t>
            </a:r>
            <a:r>
              <a:rPr lang="ru-RU" sz="2400" dirty="0"/>
              <a:t> </a:t>
            </a:r>
            <a:r>
              <a:rPr lang="ru-RU" sz="2400" dirty="0" err="1"/>
              <a:t>із</a:t>
            </a:r>
            <a:r>
              <a:rPr lang="ru-RU" sz="2400" dirty="0"/>
              <a:t> </a:t>
            </a:r>
            <a:r>
              <a:rPr lang="ru-RU" sz="2400" dirty="0" err="1"/>
              <a:t>порушеннями</a:t>
            </a:r>
            <a:r>
              <a:rPr lang="ru-RU" sz="2400" dirty="0"/>
              <a:t> слуху, </a:t>
            </a:r>
          </a:p>
          <a:p>
            <a:r>
              <a:rPr lang="ru-RU" sz="2400" dirty="0" err="1"/>
              <a:t>слабочуючих</a:t>
            </a:r>
            <a:r>
              <a:rPr lang="ru-RU" sz="2400" dirty="0"/>
              <a:t>, </a:t>
            </a:r>
          </a:p>
          <a:p>
            <a:r>
              <a:rPr lang="ru-RU" sz="2400" dirty="0" err="1"/>
              <a:t>із</a:t>
            </a:r>
            <a:r>
              <a:rPr lang="ru-RU" sz="2400" dirty="0"/>
              <a:t> </a:t>
            </a:r>
            <a:r>
              <a:rPr lang="ru-RU" sz="2400" dirty="0" err="1"/>
              <a:t>порушеннями</a:t>
            </a:r>
            <a:r>
              <a:rPr lang="ru-RU" sz="2400" dirty="0"/>
              <a:t> </a:t>
            </a:r>
            <a:r>
              <a:rPr lang="ru-RU" sz="2400" dirty="0" err="1"/>
              <a:t>зору</a:t>
            </a:r>
            <a:r>
              <a:rPr lang="ru-RU" sz="2400" dirty="0"/>
              <a:t>, </a:t>
            </a:r>
          </a:p>
          <a:p>
            <a:r>
              <a:rPr lang="ru-RU" sz="2400" dirty="0" err="1"/>
              <a:t>слабозорих</a:t>
            </a:r>
            <a:r>
              <a:rPr lang="ru-RU" sz="2400" dirty="0"/>
              <a:t>, </a:t>
            </a:r>
          </a:p>
          <a:p>
            <a:r>
              <a:rPr lang="ru-RU" sz="2400" dirty="0" err="1"/>
              <a:t>із</a:t>
            </a:r>
            <a:r>
              <a:rPr lang="ru-RU" sz="2400" dirty="0"/>
              <a:t> тяжкими </a:t>
            </a:r>
            <a:r>
              <a:rPr lang="ru-RU" sz="2400" dirty="0" err="1"/>
              <a:t>порушеннями</a:t>
            </a:r>
            <a:r>
              <a:rPr lang="ru-RU" sz="2400" dirty="0"/>
              <a:t> </a:t>
            </a:r>
            <a:r>
              <a:rPr lang="ru-RU" sz="2400" dirty="0" err="1"/>
              <a:t>мовлення</a:t>
            </a:r>
            <a:r>
              <a:rPr lang="ru-RU" sz="2400" dirty="0"/>
              <a:t>, </a:t>
            </a:r>
          </a:p>
          <a:p>
            <a:r>
              <a:rPr lang="ru-RU" sz="2400" dirty="0" err="1"/>
              <a:t>із</a:t>
            </a:r>
            <a:r>
              <a:rPr lang="ru-RU" sz="2400" dirty="0"/>
              <a:t> </a:t>
            </a:r>
            <a:r>
              <a:rPr lang="ru-RU" sz="2400" dirty="0" err="1"/>
              <a:t>порушеннями</a:t>
            </a:r>
            <a:r>
              <a:rPr lang="ru-RU" sz="2400" dirty="0"/>
              <a:t> опорно-</a:t>
            </a:r>
            <a:r>
              <a:rPr lang="ru-RU" sz="2400" dirty="0" err="1"/>
              <a:t>рухового</a:t>
            </a:r>
            <a:r>
              <a:rPr lang="ru-RU" sz="2400" dirty="0"/>
              <a:t> </a:t>
            </a:r>
            <a:r>
              <a:rPr lang="ru-RU" sz="2400" dirty="0" err="1"/>
              <a:t>апарату</a:t>
            </a:r>
            <a:r>
              <a:rPr lang="ru-RU" sz="2400" dirty="0"/>
              <a:t>, </a:t>
            </a:r>
          </a:p>
          <a:p>
            <a:r>
              <a:rPr lang="ru-RU" sz="2400" dirty="0"/>
              <a:t>для </a:t>
            </a:r>
            <a:r>
              <a:rPr lang="ru-RU" sz="2400" dirty="0" err="1"/>
              <a:t>дітей</a:t>
            </a:r>
            <a:r>
              <a:rPr lang="ru-RU" sz="2400" dirty="0"/>
              <a:t> з </a:t>
            </a:r>
            <a:r>
              <a:rPr lang="ru-RU" sz="2400" dirty="0" err="1"/>
              <a:t>порушеннями</a:t>
            </a:r>
            <a:r>
              <a:rPr lang="ru-RU" sz="2400" dirty="0"/>
              <a:t> </a:t>
            </a:r>
            <a:r>
              <a:rPr lang="ru-RU" sz="2400" dirty="0" err="1"/>
              <a:t>розумового</a:t>
            </a:r>
            <a:r>
              <a:rPr lang="ru-RU" sz="2400" dirty="0"/>
              <a:t> </a:t>
            </a:r>
            <a:r>
              <a:rPr lang="ru-RU" sz="2400" dirty="0" err="1"/>
              <a:t>розвитку</a:t>
            </a:r>
            <a:r>
              <a:rPr lang="ru-RU" sz="2400" dirty="0"/>
              <a:t>, </a:t>
            </a:r>
          </a:p>
          <a:p>
            <a:r>
              <a:rPr lang="ru-RU" sz="2400" dirty="0" err="1"/>
              <a:t>із</a:t>
            </a:r>
            <a:r>
              <a:rPr lang="ru-RU" sz="2400" dirty="0"/>
              <a:t> </a:t>
            </a:r>
            <a:r>
              <a:rPr lang="ru-RU" sz="2400" dirty="0" err="1"/>
              <a:t>затримкою</a:t>
            </a:r>
            <a:r>
              <a:rPr lang="ru-RU" sz="2400" dirty="0"/>
              <a:t> </a:t>
            </a:r>
            <a:r>
              <a:rPr lang="ru-RU" sz="2400" dirty="0" err="1"/>
              <a:t>психічного</a:t>
            </a:r>
            <a:r>
              <a:rPr lang="ru-RU" sz="2400" dirty="0"/>
              <a:t> </a:t>
            </a:r>
            <a:r>
              <a:rPr lang="ru-RU" sz="2400" dirty="0" err="1"/>
              <a:t>розвитку</a:t>
            </a:r>
            <a:r>
              <a:rPr lang="ru-RU" sz="24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87360625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08912" cy="1570186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dirty="0"/>
              <a:t>2. Вертикальна і горизонтальна система</a:t>
            </a:r>
            <a:endParaRPr lang="uk-UA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916832"/>
            <a:ext cx="8147248" cy="4209331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 err="1"/>
              <a:t>Досвід</a:t>
            </a:r>
            <a:r>
              <a:rPr lang="ru-RU" sz="2400" dirty="0"/>
              <a:t> </a:t>
            </a:r>
            <a:r>
              <a:rPr lang="ru-RU" sz="2400" dirty="0" err="1"/>
              <a:t>функціонування</a:t>
            </a:r>
            <a:r>
              <a:rPr lang="ru-RU" sz="2400" dirty="0"/>
              <a:t> </a:t>
            </a:r>
            <a:r>
              <a:rPr lang="ru-RU" sz="2400" dirty="0" err="1"/>
              <a:t>спеціальних</a:t>
            </a:r>
            <a:r>
              <a:rPr lang="ru-RU" sz="2400" dirty="0"/>
              <a:t> </a:t>
            </a:r>
            <a:r>
              <a:rPr lang="ru-RU" sz="2400" dirty="0" err="1"/>
              <a:t>закладів</a:t>
            </a:r>
            <a:r>
              <a:rPr lang="ru-RU" sz="2400" dirty="0"/>
              <a:t> в </a:t>
            </a:r>
            <a:r>
              <a:rPr lang="ru-RU" sz="2400" dirty="0" err="1"/>
              <a:t>Україні</a:t>
            </a:r>
            <a:r>
              <a:rPr lang="ru-RU" sz="2400" dirty="0"/>
              <a:t> </a:t>
            </a:r>
            <a:r>
              <a:rPr lang="ru-RU" sz="2400" dirty="0" err="1"/>
              <a:t>свідчить</a:t>
            </a:r>
            <a:r>
              <a:rPr lang="ru-RU" sz="2400" dirty="0"/>
              <a:t> про </a:t>
            </a:r>
            <a:r>
              <a:rPr lang="ru-RU" sz="2400" dirty="0" err="1"/>
              <a:t>значні</a:t>
            </a:r>
            <a:r>
              <a:rPr lang="ru-RU" sz="2400" dirty="0"/>
              <a:t> </a:t>
            </a:r>
            <a:r>
              <a:rPr lang="ru-RU" sz="2400" dirty="0" err="1"/>
              <a:t>досягнення</a:t>
            </a:r>
            <a:r>
              <a:rPr lang="ru-RU" sz="2400" dirty="0"/>
              <a:t>, </a:t>
            </a:r>
            <a:r>
              <a:rPr lang="ru-RU" sz="2400" dirty="0" err="1"/>
              <a:t>які</a:t>
            </a:r>
            <a:r>
              <a:rPr lang="ru-RU" sz="2400" dirty="0"/>
              <a:t> </a:t>
            </a:r>
            <a:r>
              <a:rPr lang="ru-RU" sz="2400" dirty="0" err="1"/>
              <a:t>мають</a:t>
            </a:r>
            <a:r>
              <a:rPr lang="ru-RU" sz="2400" dirty="0"/>
              <a:t> </a:t>
            </a:r>
            <a:r>
              <a:rPr lang="ru-RU" sz="2400" dirty="0" err="1"/>
              <a:t>ці</a:t>
            </a:r>
            <a:r>
              <a:rPr lang="ru-RU" sz="2400" dirty="0"/>
              <a:t> </a:t>
            </a:r>
            <a:r>
              <a:rPr lang="ru-RU" sz="2400" dirty="0" err="1"/>
              <a:t>освітні</a:t>
            </a:r>
            <a:r>
              <a:rPr lang="ru-RU" sz="2400" dirty="0"/>
              <a:t> </a:t>
            </a:r>
            <a:r>
              <a:rPr lang="ru-RU" sz="2400" dirty="0" err="1"/>
              <a:t>осередки</a:t>
            </a:r>
            <a:r>
              <a:rPr lang="ru-RU" sz="2400" dirty="0"/>
              <a:t>. </a:t>
            </a:r>
          </a:p>
          <a:p>
            <a:pPr marL="0" indent="0">
              <a:buNone/>
            </a:pPr>
            <a:r>
              <a:rPr lang="ru-RU" sz="2400" dirty="0"/>
              <a:t>До </a:t>
            </a:r>
            <a:r>
              <a:rPr lang="ru-RU" sz="2400" dirty="0" err="1"/>
              <a:t>безперечних</a:t>
            </a:r>
            <a:r>
              <a:rPr lang="ru-RU" sz="2400" dirty="0"/>
              <a:t> </a:t>
            </a:r>
            <a:r>
              <a:rPr lang="ru-RU" sz="2400" dirty="0" err="1"/>
              <a:t>досягнень</a:t>
            </a:r>
            <a:r>
              <a:rPr lang="ru-RU" sz="2400" dirty="0"/>
              <a:t> </a:t>
            </a:r>
            <a:r>
              <a:rPr lang="ru-RU" sz="2400" dirty="0" err="1"/>
              <a:t>можна</a:t>
            </a:r>
            <a:r>
              <a:rPr lang="ru-RU" sz="2400" dirty="0"/>
              <a:t> </a:t>
            </a:r>
            <a:r>
              <a:rPr lang="ru-RU" sz="2400" dirty="0" err="1"/>
              <a:t>віднести</a:t>
            </a:r>
            <a:r>
              <a:rPr lang="ru-RU" sz="2400" dirty="0"/>
              <a:t>: </a:t>
            </a:r>
            <a:r>
              <a:rPr lang="ru-RU" sz="2400" dirty="0" err="1"/>
              <a:t>створення</a:t>
            </a:r>
            <a:r>
              <a:rPr lang="ru-RU" sz="2400" dirty="0"/>
              <a:t> в </a:t>
            </a:r>
            <a:r>
              <a:rPr lang="ru-RU" sz="2400" dirty="0" err="1"/>
              <a:t>спеціальних</a:t>
            </a:r>
            <a:r>
              <a:rPr lang="ru-RU" sz="2400" dirty="0"/>
              <a:t> </a:t>
            </a:r>
            <a:r>
              <a:rPr lang="ru-RU" sz="2400" dirty="0" err="1"/>
              <a:t>навчальних</a:t>
            </a:r>
            <a:r>
              <a:rPr lang="ru-RU" sz="2400" dirty="0"/>
              <a:t> закладах </a:t>
            </a:r>
            <a:r>
              <a:rPr lang="ru-RU" sz="2400" dirty="0" err="1"/>
              <a:t>достатньої</a:t>
            </a:r>
            <a:r>
              <a:rPr lang="ru-RU" sz="2400" dirty="0"/>
              <a:t> </a:t>
            </a:r>
            <a:r>
              <a:rPr lang="ru-RU" sz="2400" dirty="0" err="1"/>
              <a:t>матеріальної</a:t>
            </a:r>
            <a:r>
              <a:rPr lang="ru-RU" sz="2400" dirty="0"/>
              <a:t> </a:t>
            </a:r>
            <a:r>
              <a:rPr lang="ru-RU" sz="2400" dirty="0" err="1"/>
              <a:t>бази</a:t>
            </a:r>
            <a:r>
              <a:rPr lang="ru-RU" sz="2400" dirty="0"/>
              <a:t>, </a:t>
            </a:r>
            <a:r>
              <a:rPr lang="ru-RU" sz="2400" dirty="0" err="1"/>
              <a:t>забезпечення</a:t>
            </a:r>
            <a:r>
              <a:rPr lang="ru-RU" sz="2400" dirty="0"/>
              <a:t> </a:t>
            </a:r>
            <a:r>
              <a:rPr lang="ru-RU" sz="2400" dirty="0" err="1"/>
              <a:t>відповідних</a:t>
            </a:r>
            <a:r>
              <a:rPr lang="ru-RU" sz="2400" dirty="0"/>
              <a:t> умов для </a:t>
            </a:r>
            <a:r>
              <a:rPr lang="ru-RU" sz="2400" dirty="0" err="1"/>
              <a:t>надання</a:t>
            </a:r>
            <a:r>
              <a:rPr lang="ru-RU" sz="2400" dirty="0"/>
              <a:t> корекційної </a:t>
            </a:r>
            <a:r>
              <a:rPr lang="ru-RU" sz="2400" dirty="0" err="1"/>
              <a:t>допомоги</a:t>
            </a:r>
            <a:r>
              <a:rPr lang="ru-RU" sz="2400" dirty="0"/>
              <a:t>, </a:t>
            </a:r>
            <a:r>
              <a:rPr lang="ru-RU" sz="2400" dirty="0" err="1"/>
              <a:t>організацію</a:t>
            </a:r>
            <a:r>
              <a:rPr lang="ru-RU" sz="2400" dirty="0"/>
              <a:t> </a:t>
            </a:r>
            <a:r>
              <a:rPr lang="ru-RU" sz="2400" dirty="0" err="1"/>
              <a:t>професійно-трудової</a:t>
            </a:r>
            <a:r>
              <a:rPr lang="ru-RU" sz="2400" dirty="0"/>
              <a:t> </a:t>
            </a:r>
            <a:r>
              <a:rPr lang="ru-RU" sz="2400" dirty="0" err="1"/>
              <a:t>підготовки</a:t>
            </a:r>
            <a:r>
              <a:rPr lang="ru-RU" sz="2400" dirty="0"/>
              <a:t>, </a:t>
            </a:r>
            <a:r>
              <a:rPr lang="ru-RU" sz="2400" dirty="0" err="1"/>
              <a:t>навчання</a:t>
            </a:r>
            <a:r>
              <a:rPr lang="ru-RU" sz="2400" dirty="0"/>
              <a:t> та </a:t>
            </a:r>
            <a:r>
              <a:rPr lang="ru-RU" sz="2400" dirty="0" err="1"/>
              <a:t>відпочинку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28730111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08912" cy="1570186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dirty="0"/>
              <a:t>2. Вертикальна і горизонтальна структура</a:t>
            </a:r>
            <a:endParaRPr lang="uk-UA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916832"/>
            <a:ext cx="8147248" cy="4209331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 err="1"/>
              <a:t>Поряд</a:t>
            </a:r>
            <a:r>
              <a:rPr lang="ru-RU" sz="2400" dirty="0"/>
              <a:t> </a:t>
            </a:r>
            <a:r>
              <a:rPr lang="ru-RU" sz="2400" dirty="0" err="1"/>
              <a:t>із</a:t>
            </a:r>
            <a:r>
              <a:rPr lang="ru-RU" sz="2400" dirty="0"/>
              <a:t> </a:t>
            </a:r>
            <a:r>
              <a:rPr lang="ru-RU" sz="2400" dirty="0" err="1"/>
              <a:t>незаперечними</a:t>
            </a:r>
            <a:r>
              <a:rPr lang="ru-RU" sz="2400" dirty="0"/>
              <a:t> позитивами </a:t>
            </a:r>
            <a:r>
              <a:rPr lang="ru-RU" sz="2400" dirty="0" err="1"/>
              <a:t>варто</a:t>
            </a:r>
            <a:r>
              <a:rPr lang="ru-RU" sz="2400" dirty="0"/>
              <a:t> </a:t>
            </a:r>
            <a:r>
              <a:rPr lang="ru-RU" sz="2400" dirty="0" err="1"/>
              <a:t>виокремити</a:t>
            </a:r>
            <a:r>
              <a:rPr lang="ru-RU" sz="2400" dirty="0"/>
              <a:t> </a:t>
            </a:r>
            <a:r>
              <a:rPr lang="ru-RU" sz="2400" dirty="0" err="1"/>
              <a:t>суттєві</a:t>
            </a:r>
            <a:r>
              <a:rPr lang="ru-RU" sz="2400" dirty="0"/>
              <a:t> </a:t>
            </a:r>
            <a:r>
              <a:rPr lang="ru-RU" sz="2400" dirty="0" err="1"/>
              <a:t>недоліки</a:t>
            </a:r>
            <a:r>
              <a:rPr lang="ru-RU" sz="2400" dirty="0"/>
              <a:t> </a:t>
            </a:r>
            <a:r>
              <a:rPr lang="ru-RU" sz="2400" dirty="0" err="1"/>
              <a:t>сучасної</a:t>
            </a:r>
            <a:r>
              <a:rPr lang="ru-RU" sz="2400" dirty="0"/>
              <a:t> </a:t>
            </a:r>
            <a:r>
              <a:rPr lang="ru-RU" sz="2400" dirty="0" err="1"/>
              <a:t>системи</a:t>
            </a:r>
            <a:r>
              <a:rPr lang="ru-RU" sz="2400" dirty="0"/>
              <a:t> </a:t>
            </a:r>
            <a:r>
              <a:rPr lang="ru-RU" sz="2400" dirty="0" err="1"/>
              <a:t>спеціальної</a:t>
            </a:r>
            <a:r>
              <a:rPr lang="ru-RU" sz="2400" dirty="0"/>
              <a:t> </a:t>
            </a:r>
            <a:r>
              <a:rPr lang="ru-RU" sz="2400" dirty="0" err="1"/>
              <a:t>освіти</a:t>
            </a:r>
            <a:r>
              <a:rPr lang="ru-RU" sz="2400" dirty="0"/>
              <a:t>, з-</a:t>
            </a:r>
            <a:r>
              <a:rPr lang="ru-RU" sz="2400" dirty="0" err="1"/>
              <a:t>поміж</a:t>
            </a:r>
            <a:r>
              <a:rPr lang="ru-RU" sz="2400" dirty="0"/>
              <a:t> них </a:t>
            </a:r>
            <a:r>
              <a:rPr lang="ru-RU" sz="2400" dirty="0" err="1"/>
              <a:t>такі</a:t>
            </a:r>
            <a:r>
              <a:rPr lang="ru-RU" sz="2400" dirty="0"/>
              <a:t>: </a:t>
            </a:r>
          </a:p>
          <a:p>
            <a:pPr marL="0" indent="0">
              <a:buNone/>
            </a:pPr>
            <a:r>
              <a:rPr lang="ru-RU" sz="2400" dirty="0"/>
              <a:t>• </a:t>
            </a:r>
            <a:r>
              <a:rPr lang="ru-RU" sz="2400" dirty="0" err="1"/>
              <a:t>уніфікованість</a:t>
            </a:r>
            <a:endParaRPr lang="ru-RU" sz="2400" dirty="0"/>
          </a:p>
          <a:p>
            <a:pPr marL="0" indent="0">
              <a:buNone/>
            </a:pPr>
            <a:r>
              <a:rPr lang="ru-RU" sz="2400" dirty="0"/>
              <a:t>• </a:t>
            </a:r>
            <a:r>
              <a:rPr lang="ru-RU" sz="2400" dirty="0" err="1"/>
              <a:t>ізольованість</a:t>
            </a:r>
            <a:r>
              <a:rPr lang="ru-RU" sz="2400" dirty="0"/>
              <a:t> </a:t>
            </a:r>
            <a:r>
              <a:rPr lang="ru-RU" sz="2400" dirty="0" err="1"/>
              <a:t>дітей</a:t>
            </a:r>
            <a:r>
              <a:rPr lang="ru-RU" sz="2400" dirty="0"/>
              <a:t> </a:t>
            </a:r>
            <a:r>
              <a:rPr lang="ru-RU" sz="2400" dirty="0" err="1"/>
              <a:t>із</a:t>
            </a:r>
            <a:r>
              <a:rPr lang="ru-RU" sz="2400" dirty="0"/>
              <a:t> </a:t>
            </a:r>
            <a:r>
              <a:rPr lang="ru-RU" sz="2400" dirty="0" err="1"/>
              <a:t>психофізичними</a:t>
            </a:r>
            <a:r>
              <a:rPr lang="ru-RU" sz="2400" dirty="0"/>
              <a:t> </a:t>
            </a:r>
            <a:r>
              <a:rPr lang="ru-RU" sz="2400" dirty="0" err="1"/>
              <a:t>порушеннями</a:t>
            </a:r>
            <a:r>
              <a:rPr lang="ru-RU" sz="2400" dirty="0"/>
              <a:t> у </a:t>
            </a:r>
            <a:r>
              <a:rPr lang="ru-RU" sz="2400" dirty="0" err="1"/>
              <a:t>спеціальних</a:t>
            </a:r>
            <a:r>
              <a:rPr lang="ru-RU" sz="2400" dirty="0"/>
              <a:t> школах-</a:t>
            </a:r>
            <a:r>
              <a:rPr lang="ru-RU" sz="2400" dirty="0" err="1"/>
              <a:t>інтернатах</a:t>
            </a:r>
            <a:r>
              <a:rPr lang="ru-RU" sz="2400" dirty="0"/>
              <a:t>, </a:t>
            </a:r>
            <a:r>
              <a:rPr lang="ru-RU" sz="2400" dirty="0" err="1"/>
              <a:t>які</a:t>
            </a:r>
            <a:r>
              <a:rPr lang="ru-RU" sz="2400" dirty="0"/>
              <a:t> є </a:t>
            </a:r>
            <a:r>
              <a:rPr lang="ru-RU" sz="2400" dirty="0" err="1"/>
              <a:t>основними</a:t>
            </a:r>
            <a:r>
              <a:rPr lang="ru-RU" sz="2400" dirty="0"/>
              <a:t> </a:t>
            </a:r>
            <a:r>
              <a:rPr lang="ru-RU" sz="2400" dirty="0" err="1"/>
              <a:t>спеціальними</a:t>
            </a:r>
            <a:r>
              <a:rPr lang="ru-RU" sz="2400" dirty="0"/>
              <a:t> </a:t>
            </a:r>
            <a:r>
              <a:rPr lang="ru-RU" sz="2400" dirty="0" err="1"/>
              <a:t>освітніми</a:t>
            </a:r>
            <a:r>
              <a:rPr lang="ru-RU" sz="2400" dirty="0"/>
              <a:t> закладами</a:t>
            </a:r>
          </a:p>
          <a:p>
            <a:pPr marL="0" indent="0">
              <a:buNone/>
            </a:pPr>
            <a:endParaRPr lang="ru-RU" sz="2400" dirty="0"/>
          </a:p>
          <a:p>
            <a:pPr marL="0" indent="0">
              <a:buNone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08320008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08912" cy="1570186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dirty="0"/>
              <a:t>2. Вертикальна і горизонтальна структура</a:t>
            </a:r>
            <a:endParaRPr lang="uk-UA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916832"/>
            <a:ext cx="8147248" cy="4209331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/>
              <a:t>• </a:t>
            </a:r>
            <a:r>
              <a:rPr lang="ru-RU" sz="2400" dirty="0" err="1"/>
              <a:t>недостатня</a:t>
            </a:r>
            <a:r>
              <a:rPr lang="ru-RU" sz="2400" dirty="0"/>
              <a:t> </a:t>
            </a:r>
            <a:r>
              <a:rPr lang="ru-RU" sz="2400" dirty="0" err="1"/>
              <a:t>соціально</a:t>
            </a:r>
            <a:r>
              <a:rPr lang="ru-RU" sz="2400" dirty="0"/>
              <a:t>-практична </a:t>
            </a:r>
            <a:r>
              <a:rPr lang="ru-RU" sz="2400" dirty="0" err="1"/>
              <a:t>спрямованість</a:t>
            </a:r>
            <a:r>
              <a:rPr lang="ru-RU" sz="2400" dirty="0"/>
              <a:t> </a:t>
            </a:r>
            <a:r>
              <a:rPr lang="ru-RU" sz="2400" dirty="0" err="1"/>
              <a:t>навчального</a:t>
            </a:r>
            <a:r>
              <a:rPr lang="ru-RU" sz="2400" dirty="0"/>
              <a:t> </a:t>
            </a:r>
            <a:r>
              <a:rPr lang="ru-RU" sz="2400" dirty="0" err="1"/>
              <a:t>процесу</a:t>
            </a:r>
            <a:endParaRPr lang="ru-RU" sz="2400" dirty="0"/>
          </a:p>
          <a:p>
            <a:pPr marL="0" indent="0">
              <a:buNone/>
            </a:pPr>
            <a:r>
              <a:rPr lang="ru-RU" sz="2400" dirty="0"/>
              <a:t>• </a:t>
            </a:r>
            <a:r>
              <a:rPr lang="ru-RU" sz="2400" dirty="0" err="1"/>
              <a:t>недостатня</a:t>
            </a:r>
            <a:r>
              <a:rPr lang="ru-RU" sz="2400" dirty="0"/>
              <a:t> </a:t>
            </a:r>
            <a:r>
              <a:rPr lang="ru-RU" sz="2400" dirty="0" err="1"/>
              <a:t>індивідуалізованість</a:t>
            </a:r>
            <a:r>
              <a:rPr lang="ru-RU" sz="2400" dirty="0"/>
              <a:t> та </a:t>
            </a:r>
            <a:r>
              <a:rPr lang="ru-RU" sz="2400" dirty="0" err="1"/>
              <a:t>особистісна</a:t>
            </a:r>
            <a:r>
              <a:rPr lang="ru-RU" sz="2400" dirty="0"/>
              <a:t> </a:t>
            </a:r>
            <a:r>
              <a:rPr lang="ru-RU" sz="2400" dirty="0" err="1"/>
              <a:t>орієнтованість</a:t>
            </a:r>
            <a:r>
              <a:rPr lang="ru-RU" sz="2400" dirty="0"/>
              <a:t> </a:t>
            </a:r>
          </a:p>
          <a:p>
            <a:pPr marL="0" indent="0">
              <a:buNone/>
            </a:pPr>
            <a:r>
              <a:rPr lang="ru-RU" sz="2400" dirty="0"/>
              <a:t>• </a:t>
            </a:r>
            <a:r>
              <a:rPr lang="ru-RU" sz="2400" dirty="0" err="1"/>
              <a:t>недостатня</a:t>
            </a:r>
            <a:r>
              <a:rPr lang="ru-RU" sz="2400" dirty="0"/>
              <a:t> </a:t>
            </a:r>
            <a:r>
              <a:rPr lang="ru-RU" sz="2400" dirty="0" err="1"/>
              <a:t>ефективність</a:t>
            </a:r>
            <a:r>
              <a:rPr lang="ru-RU" sz="2400" dirty="0"/>
              <a:t> </a:t>
            </a:r>
            <a:r>
              <a:rPr lang="ru-RU" sz="2400" dirty="0" err="1"/>
              <a:t>корекційно-розвивальних</a:t>
            </a:r>
            <a:r>
              <a:rPr lang="ru-RU" sz="2400" dirty="0"/>
              <a:t> занять</a:t>
            </a:r>
          </a:p>
          <a:p>
            <a:pPr marL="0" indent="0">
              <a:buNone/>
            </a:pPr>
            <a:r>
              <a:rPr lang="ru-RU" sz="2400" dirty="0"/>
              <a:t>• </a:t>
            </a:r>
            <a:r>
              <a:rPr lang="ru-RU" sz="2400" dirty="0" err="1"/>
              <a:t>відсутність</a:t>
            </a:r>
            <a:r>
              <a:rPr lang="ru-RU" sz="2400" dirty="0"/>
              <a:t> </a:t>
            </a:r>
            <a:r>
              <a:rPr lang="ru-RU" sz="2400" dirty="0" err="1"/>
              <a:t>ліцензійованого</a:t>
            </a:r>
            <a:r>
              <a:rPr lang="ru-RU" sz="2400" dirty="0"/>
              <a:t> психолого-</a:t>
            </a:r>
            <a:r>
              <a:rPr lang="ru-RU" sz="2400" dirty="0" err="1"/>
              <a:t>педагогічного</a:t>
            </a:r>
            <a:r>
              <a:rPr lang="ru-RU" sz="2400" dirty="0"/>
              <a:t> </a:t>
            </a:r>
            <a:r>
              <a:rPr lang="ru-RU" sz="2400" dirty="0" err="1"/>
              <a:t>інструментарію</a:t>
            </a:r>
            <a:r>
              <a:rPr lang="ru-RU" sz="2400" dirty="0"/>
              <a:t> </a:t>
            </a:r>
          </a:p>
          <a:p>
            <a:pPr marL="0" indent="0">
              <a:buNone/>
            </a:pPr>
            <a:r>
              <a:rPr lang="ru-RU" sz="2400" dirty="0"/>
              <a:t>• </a:t>
            </a:r>
            <a:r>
              <a:rPr lang="ru-RU" sz="2400" dirty="0" err="1"/>
              <a:t>недостатнє</a:t>
            </a:r>
            <a:r>
              <a:rPr lang="ru-RU" sz="2400" dirty="0"/>
              <a:t> </a:t>
            </a:r>
            <a:r>
              <a:rPr lang="ru-RU" sz="2400" dirty="0" err="1"/>
              <a:t>науково-методичне</a:t>
            </a:r>
            <a:r>
              <a:rPr lang="ru-RU" sz="2400" dirty="0"/>
              <a:t> та </a:t>
            </a:r>
            <a:r>
              <a:rPr lang="ru-RU" sz="2400" dirty="0" err="1"/>
              <a:t>навчальне</a:t>
            </a:r>
            <a:r>
              <a:rPr lang="ru-RU" sz="2400" dirty="0"/>
              <a:t> </a:t>
            </a:r>
            <a:r>
              <a:rPr lang="ru-RU" sz="2400" dirty="0" err="1"/>
              <a:t>забезпечення</a:t>
            </a:r>
            <a:r>
              <a:rPr lang="ru-RU" sz="2400" dirty="0"/>
              <a:t> </a:t>
            </a:r>
            <a:r>
              <a:rPr lang="ru-RU" sz="2400" dirty="0" err="1"/>
              <a:t>освітнього</a:t>
            </a:r>
            <a:r>
              <a:rPr lang="ru-RU" sz="2400" dirty="0"/>
              <a:t> </a:t>
            </a:r>
            <a:r>
              <a:rPr lang="ru-RU" sz="2400" dirty="0" err="1"/>
              <a:t>процесу</a:t>
            </a:r>
            <a:r>
              <a:rPr lang="ru-RU" sz="2400" dirty="0"/>
              <a:t> </a:t>
            </a:r>
            <a:r>
              <a:rPr lang="ru-RU" sz="2400" dirty="0" err="1"/>
              <a:t>дітей</a:t>
            </a:r>
            <a:r>
              <a:rPr lang="ru-RU" sz="2400" dirty="0"/>
              <a:t> </a:t>
            </a:r>
            <a:r>
              <a:rPr lang="ru-RU" sz="2400" dirty="0" err="1"/>
              <a:t>із</a:t>
            </a:r>
            <a:r>
              <a:rPr lang="ru-RU" sz="2400" dirty="0"/>
              <a:t> </a:t>
            </a:r>
            <a:r>
              <a:rPr lang="ru-RU" sz="2400" dirty="0" err="1"/>
              <a:t>важкими</a:t>
            </a:r>
            <a:r>
              <a:rPr lang="ru-RU" sz="2400" dirty="0"/>
              <a:t> </a:t>
            </a:r>
            <a:r>
              <a:rPr lang="ru-RU" sz="2400" dirty="0" err="1"/>
              <a:t>патологіями</a:t>
            </a:r>
            <a:r>
              <a:rPr lang="ru-RU" sz="2400" dirty="0"/>
              <a:t>, </a:t>
            </a:r>
            <a:r>
              <a:rPr lang="ru-RU" sz="2400" dirty="0" err="1"/>
              <a:t>атиповими</a:t>
            </a:r>
            <a:r>
              <a:rPr lang="ru-RU" sz="2400" dirty="0"/>
              <a:t> </a:t>
            </a:r>
            <a:r>
              <a:rPr lang="ru-RU" sz="2400" dirty="0" err="1"/>
              <a:t>порушеннями</a:t>
            </a:r>
            <a:endParaRPr lang="ru-RU" sz="2400" dirty="0"/>
          </a:p>
          <a:p>
            <a:pPr marL="0" indent="0">
              <a:buNone/>
            </a:pPr>
            <a:endParaRPr lang="ru-RU" sz="2400" dirty="0"/>
          </a:p>
          <a:p>
            <a:pPr marL="0" indent="0">
              <a:buNone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52649880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08912" cy="1570186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dirty="0"/>
              <a:t>3. </a:t>
            </a:r>
            <a:r>
              <a:rPr lang="ru-RU" dirty="0" err="1"/>
              <a:t>Класифікація</a:t>
            </a:r>
            <a:r>
              <a:rPr lang="ru-RU" dirty="0"/>
              <a:t> </a:t>
            </a:r>
            <a:r>
              <a:rPr lang="ru-RU" dirty="0" err="1"/>
              <a:t>порушень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дітей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916832"/>
            <a:ext cx="8208912" cy="4608512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endParaRPr lang="ru-RU" sz="2400" dirty="0"/>
          </a:p>
          <a:p>
            <a:pPr marL="0" indent="0">
              <a:buNone/>
            </a:pPr>
            <a:r>
              <a:rPr lang="ru-RU" sz="2400" dirty="0" err="1"/>
              <a:t>Найбільш</a:t>
            </a:r>
            <a:r>
              <a:rPr lang="ru-RU" sz="2400" dirty="0"/>
              <a:t> </a:t>
            </a:r>
            <a:r>
              <a:rPr lang="ru-RU" sz="2400" dirty="0" err="1"/>
              <a:t>поширеною</a:t>
            </a:r>
            <a:r>
              <a:rPr lang="ru-RU" sz="2400" dirty="0"/>
              <a:t> у корекційній </a:t>
            </a:r>
            <a:r>
              <a:rPr lang="ru-RU" sz="2400" dirty="0" err="1"/>
              <a:t>освіті</a:t>
            </a:r>
            <a:r>
              <a:rPr lang="ru-RU" sz="2400" dirty="0"/>
              <a:t> є </a:t>
            </a:r>
            <a:r>
              <a:rPr lang="ru-RU" sz="2400" dirty="0" err="1"/>
              <a:t>класифікація</a:t>
            </a:r>
            <a:r>
              <a:rPr lang="ru-RU" sz="2400" dirty="0"/>
              <a:t> </a:t>
            </a:r>
            <a:r>
              <a:rPr lang="ru-RU" sz="2400" dirty="0" err="1"/>
              <a:t>дитячих</a:t>
            </a:r>
            <a:r>
              <a:rPr lang="ru-RU" sz="2400" dirty="0"/>
              <a:t> </a:t>
            </a:r>
            <a:r>
              <a:rPr lang="ru-RU" sz="2400" dirty="0" err="1"/>
              <a:t>аномалій</a:t>
            </a:r>
            <a:r>
              <a:rPr lang="ru-RU" sz="2400" dirty="0"/>
              <a:t> за видом </a:t>
            </a:r>
            <a:r>
              <a:rPr lang="ru-RU" sz="2400" dirty="0" err="1"/>
              <a:t>порушення</a:t>
            </a:r>
            <a:r>
              <a:rPr lang="ru-RU" sz="2400" dirty="0"/>
              <a:t>, </a:t>
            </a:r>
            <a:r>
              <a:rPr lang="ru-RU" sz="2400" dirty="0" err="1"/>
              <a:t>оскільки</a:t>
            </a:r>
            <a:r>
              <a:rPr lang="ru-RU" sz="2400" dirty="0"/>
              <a:t> </a:t>
            </a:r>
            <a:r>
              <a:rPr lang="ru-RU" sz="2400" dirty="0" err="1"/>
              <a:t>саме</a:t>
            </a:r>
            <a:r>
              <a:rPr lang="ru-RU" sz="2400" dirty="0"/>
              <a:t> з </a:t>
            </a:r>
            <a:r>
              <a:rPr lang="ru-RU" sz="2400" dirty="0" err="1"/>
              <a:t>урахуванням</a:t>
            </a:r>
            <a:r>
              <a:rPr lang="ru-RU" sz="2400" dirty="0"/>
              <a:t> </a:t>
            </a:r>
            <a:r>
              <a:rPr lang="ru-RU" sz="2400" dirty="0" err="1"/>
              <a:t>цього</a:t>
            </a:r>
            <a:r>
              <a:rPr lang="ru-RU" sz="2400" dirty="0"/>
              <a:t> </a:t>
            </a:r>
            <a:r>
              <a:rPr lang="ru-RU" sz="2400" dirty="0" err="1"/>
              <a:t>визначаються</a:t>
            </a:r>
            <a:r>
              <a:rPr lang="ru-RU" sz="2400" dirty="0"/>
              <a:t> </a:t>
            </a:r>
            <a:r>
              <a:rPr lang="ru-RU" sz="2400" dirty="0" err="1"/>
              <a:t>зміст</a:t>
            </a:r>
            <a:r>
              <a:rPr lang="ru-RU" sz="2400" dirty="0"/>
              <a:t> і </a:t>
            </a:r>
            <a:r>
              <a:rPr lang="ru-RU" sz="2400" dirty="0" err="1"/>
              <a:t>методи</a:t>
            </a:r>
            <a:r>
              <a:rPr lang="ru-RU" sz="2400" dirty="0"/>
              <a:t> </a:t>
            </a:r>
            <a:r>
              <a:rPr lang="ru-RU" sz="2400" dirty="0" err="1"/>
              <a:t>роботи</a:t>
            </a:r>
            <a:r>
              <a:rPr lang="ru-RU" sz="2400" dirty="0"/>
              <a:t> з </a:t>
            </a:r>
            <a:r>
              <a:rPr lang="ru-RU" sz="2400" dirty="0" err="1"/>
              <a:t>дитиною</a:t>
            </a:r>
            <a:r>
              <a:rPr lang="ru-RU" sz="2400" dirty="0"/>
              <a:t>, </a:t>
            </a:r>
            <a:r>
              <a:rPr lang="ru-RU" sz="2400" dirty="0" err="1"/>
              <a:t>добирається</a:t>
            </a:r>
            <a:r>
              <a:rPr lang="ru-RU" sz="2400" dirty="0"/>
              <a:t> заклад для </a:t>
            </a:r>
            <a:r>
              <a:rPr lang="ru-RU" sz="2400" dirty="0" err="1"/>
              <a:t>неї</a:t>
            </a:r>
            <a:r>
              <a:rPr lang="ru-RU" sz="2400" dirty="0"/>
              <a:t> та форма </a:t>
            </a:r>
            <a:r>
              <a:rPr lang="ru-RU" sz="2400" dirty="0" err="1"/>
              <a:t>організації</a:t>
            </a:r>
            <a:r>
              <a:rPr lang="ru-RU" sz="2400" dirty="0"/>
              <a:t> </a:t>
            </a:r>
            <a:r>
              <a:rPr lang="ru-RU" sz="2400" dirty="0" err="1"/>
              <a:t>навчання</a:t>
            </a:r>
            <a:r>
              <a:rPr lang="ru-RU" sz="2400" dirty="0"/>
              <a:t> і </a:t>
            </a:r>
            <a:r>
              <a:rPr lang="ru-RU" sz="2400" dirty="0" err="1"/>
              <a:t>виховання</a:t>
            </a:r>
            <a:r>
              <a:rPr lang="ru-RU" sz="2400" dirty="0"/>
              <a:t>. </a:t>
            </a:r>
          </a:p>
          <a:p>
            <a:pPr marL="0" indent="0">
              <a:buNone/>
            </a:pPr>
            <a:endParaRPr lang="ru-RU" sz="2400" dirty="0"/>
          </a:p>
          <a:p>
            <a:pPr marL="0" indent="0">
              <a:buNone/>
            </a:pPr>
            <a:r>
              <a:rPr lang="ru-RU" sz="2400" dirty="0" err="1"/>
              <a:t>Відповідно</a:t>
            </a:r>
            <a:r>
              <a:rPr lang="ru-RU" sz="2400" dirty="0"/>
              <a:t> </a:t>
            </a:r>
            <a:r>
              <a:rPr lang="ru-RU" sz="2400" dirty="0" err="1"/>
              <a:t>виділяють</a:t>
            </a:r>
            <a:r>
              <a:rPr lang="ru-RU" sz="2400" dirty="0"/>
              <a:t> </a:t>
            </a:r>
            <a:r>
              <a:rPr lang="ru-RU" sz="2400" dirty="0" err="1"/>
              <a:t>наступні</a:t>
            </a:r>
            <a:r>
              <a:rPr lang="ru-RU" sz="2400" dirty="0"/>
              <a:t> </a:t>
            </a:r>
            <a:r>
              <a:rPr lang="ru-RU" sz="2400" dirty="0" err="1"/>
              <a:t>категорії</a:t>
            </a:r>
            <a:r>
              <a:rPr lang="ru-RU" sz="2400" dirty="0"/>
              <a:t> </a:t>
            </a:r>
            <a:r>
              <a:rPr lang="ru-RU" sz="2400" dirty="0" err="1"/>
              <a:t>порушень</a:t>
            </a:r>
            <a:r>
              <a:rPr lang="ru-RU" sz="2400" dirty="0"/>
              <a:t> </a:t>
            </a:r>
            <a:r>
              <a:rPr lang="ru-RU" sz="2400" dirty="0" err="1"/>
              <a:t>психофізичного</a:t>
            </a:r>
            <a:r>
              <a:rPr lang="ru-RU" sz="2400" dirty="0"/>
              <a:t> </a:t>
            </a:r>
            <a:r>
              <a:rPr lang="ru-RU" sz="2400" dirty="0" err="1"/>
              <a:t>розвитку</a:t>
            </a:r>
            <a:r>
              <a:rPr lang="ru-RU" sz="2400" dirty="0"/>
              <a:t> у </a:t>
            </a:r>
            <a:r>
              <a:rPr lang="ru-RU" sz="2400" dirty="0" err="1"/>
              <a:t>дітей</a:t>
            </a:r>
            <a:r>
              <a:rPr lang="ru-RU" sz="2400" dirty="0"/>
              <a:t>:</a:t>
            </a:r>
          </a:p>
          <a:p>
            <a:pPr marL="0" indent="0">
              <a:buNone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5232097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b="1" dirty="0"/>
              <a:t>1. Спеціальна </a:t>
            </a:r>
            <a:r>
              <a:rPr lang="ru-RU" b="1" dirty="0" err="1"/>
              <a:t>освіта</a:t>
            </a:r>
            <a:r>
              <a:rPr lang="ru-RU" b="1" dirty="0"/>
              <a:t> в </a:t>
            </a:r>
            <a:r>
              <a:rPr lang="ru-RU" b="1" dirty="0" err="1"/>
              <a:t>Україні</a:t>
            </a:r>
            <a:endParaRPr lang="uk-UA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r>
              <a:rPr lang="ru-RU" dirty="0"/>
              <a:t>Система </a:t>
            </a:r>
            <a:r>
              <a:rPr lang="ru-RU" dirty="0" err="1"/>
              <a:t>спеціальної</a:t>
            </a:r>
            <a:r>
              <a:rPr lang="ru-RU" dirty="0"/>
              <a:t> </a:t>
            </a:r>
            <a:r>
              <a:rPr lang="ru-RU" dirty="0" err="1"/>
              <a:t>освіти</a:t>
            </a:r>
            <a:r>
              <a:rPr lang="ru-RU" dirty="0"/>
              <a:t> - </a:t>
            </a:r>
            <a:r>
              <a:rPr lang="ru-RU" dirty="0" err="1"/>
              <a:t>виховання</a:t>
            </a:r>
            <a:r>
              <a:rPr lang="ru-RU" dirty="0"/>
              <a:t> та </a:t>
            </a:r>
            <a:r>
              <a:rPr lang="ru-RU" dirty="0" err="1"/>
              <a:t>навчання</a:t>
            </a:r>
            <a:r>
              <a:rPr lang="ru-RU" dirty="0"/>
              <a:t> </a:t>
            </a:r>
            <a:r>
              <a:rPr lang="ru-RU" dirty="0" err="1"/>
              <a:t>дітей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порушення</a:t>
            </a:r>
            <a:r>
              <a:rPr lang="ru-RU" dirty="0"/>
              <a:t> у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мовлення</a:t>
            </a:r>
            <a:r>
              <a:rPr lang="ru-RU" dirty="0"/>
              <a:t>, </a:t>
            </a:r>
            <a:r>
              <a:rPr lang="ru-RU" dirty="0" err="1"/>
              <a:t>пізнавальних</a:t>
            </a:r>
            <a:r>
              <a:rPr lang="ru-RU" dirty="0"/>
              <a:t> </a:t>
            </a:r>
            <a:r>
              <a:rPr lang="ru-RU" dirty="0" err="1"/>
              <a:t>процесів</a:t>
            </a:r>
            <a:r>
              <a:rPr lang="ru-RU" dirty="0"/>
              <a:t>, слуху, </a:t>
            </a:r>
            <a:r>
              <a:rPr lang="ru-RU" dirty="0" err="1"/>
              <a:t>зору</a:t>
            </a:r>
            <a:r>
              <a:rPr lang="ru-RU" dirty="0"/>
              <a:t> </a:t>
            </a:r>
            <a:r>
              <a:rPr lang="ru-RU" dirty="0" err="1"/>
              <a:t>тощо</a:t>
            </a:r>
            <a:r>
              <a:rPr lang="ru-RU" dirty="0"/>
              <a:t>, поза системою </a:t>
            </a:r>
            <a:r>
              <a:rPr lang="ru-RU" dirty="0" err="1"/>
              <a:t>звичайної</a:t>
            </a:r>
            <a:r>
              <a:rPr lang="ru-RU" dirty="0"/>
              <a:t> </a:t>
            </a:r>
            <a:r>
              <a:rPr lang="ru-RU" dirty="0" err="1"/>
              <a:t>загальної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 </a:t>
            </a:r>
            <a:r>
              <a:rPr lang="ru-RU" dirty="0" err="1"/>
              <a:t>освіти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82222369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08912" cy="1570186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dirty="0"/>
              <a:t>3. </a:t>
            </a:r>
            <a:r>
              <a:rPr lang="ru-RU" dirty="0" err="1"/>
              <a:t>Класифікація</a:t>
            </a:r>
            <a:r>
              <a:rPr lang="ru-RU" dirty="0"/>
              <a:t> </a:t>
            </a:r>
            <a:r>
              <a:rPr lang="ru-RU" dirty="0" err="1"/>
              <a:t>порушень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дітей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916832"/>
            <a:ext cx="8208912" cy="4608512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r>
              <a:rPr lang="ru-RU" sz="2400" dirty="0" err="1"/>
              <a:t>виразні</a:t>
            </a:r>
            <a:r>
              <a:rPr lang="ru-RU" sz="2400" dirty="0"/>
              <a:t> та </a:t>
            </a:r>
            <a:r>
              <a:rPr lang="ru-RU" sz="2400" dirty="0" err="1"/>
              <a:t>сталі</a:t>
            </a:r>
            <a:r>
              <a:rPr lang="ru-RU" sz="2400" dirty="0"/>
              <a:t> </a:t>
            </a:r>
            <a:r>
              <a:rPr lang="ru-RU" sz="2400" dirty="0" err="1"/>
              <a:t>порушення</a:t>
            </a:r>
            <a:r>
              <a:rPr lang="ru-RU" sz="2400" dirty="0"/>
              <a:t> </a:t>
            </a:r>
            <a:r>
              <a:rPr lang="ru-RU" sz="2400" dirty="0" err="1"/>
              <a:t>слухової</a:t>
            </a:r>
            <a:r>
              <a:rPr lang="ru-RU" sz="2400" dirty="0"/>
              <a:t> </a:t>
            </a:r>
            <a:r>
              <a:rPr lang="ru-RU" sz="2400" dirty="0" err="1"/>
              <a:t>функції</a:t>
            </a:r>
            <a:r>
              <a:rPr lang="ru-RU" sz="2400" dirty="0"/>
              <a:t> (</a:t>
            </a:r>
            <a:r>
              <a:rPr lang="ru-RU" sz="2400" dirty="0" err="1"/>
              <a:t>глухі</a:t>
            </a:r>
            <a:r>
              <a:rPr lang="ru-RU" sz="2400" dirty="0"/>
              <a:t>, </a:t>
            </a:r>
            <a:r>
              <a:rPr lang="ru-RU" sz="2400" dirty="0" err="1"/>
              <a:t>слабочуючі</a:t>
            </a:r>
            <a:r>
              <a:rPr lang="ru-RU" sz="2400" dirty="0"/>
              <a:t>, </a:t>
            </a:r>
            <a:r>
              <a:rPr lang="ru-RU" sz="2400" dirty="0" err="1"/>
              <a:t>пізно</a:t>
            </a:r>
            <a:r>
              <a:rPr lang="ru-RU" sz="2400" dirty="0"/>
              <a:t> </a:t>
            </a:r>
            <a:r>
              <a:rPr lang="ru-RU" sz="2400" dirty="0" err="1"/>
              <a:t>оглухлі</a:t>
            </a:r>
            <a:r>
              <a:rPr lang="ru-RU" sz="2400" dirty="0"/>
              <a:t> </a:t>
            </a:r>
            <a:r>
              <a:rPr lang="ru-RU" sz="2400" dirty="0" err="1"/>
              <a:t>діти</a:t>
            </a:r>
            <a:r>
              <a:rPr lang="ru-RU" sz="2400" dirty="0"/>
              <a:t>);</a:t>
            </a:r>
          </a:p>
          <a:p>
            <a:r>
              <a:rPr lang="ru-RU" sz="2400" dirty="0" err="1"/>
              <a:t>виразні</a:t>
            </a:r>
            <a:r>
              <a:rPr lang="ru-RU" sz="2400" dirty="0"/>
              <a:t> </a:t>
            </a:r>
            <a:r>
              <a:rPr lang="ru-RU" sz="2400" dirty="0" err="1"/>
              <a:t>порушення</a:t>
            </a:r>
            <a:r>
              <a:rPr lang="ru-RU" sz="2400" dirty="0"/>
              <a:t> </a:t>
            </a:r>
            <a:r>
              <a:rPr lang="ru-RU" sz="2400" dirty="0" err="1"/>
              <a:t>зору</a:t>
            </a:r>
            <a:r>
              <a:rPr lang="ru-RU" sz="2400" dirty="0"/>
              <a:t> (</a:t>
            </a:r>
            <a:r>
              <a:rPr lang="ru-RU" sz="2400" dirty="0" err="1"/>
              <a:t>сліпі</a:t>
            </a:r>
            <a:r>
              <a:rPr lang="ru-RU" sz="2400" dirty="0"/>
              <a:t>, </a:t>
            </a:r>
            <a:r>
              <a:rPr lang="ru-RU" sz="2400" dirty="0" err="1"/>
              <a:t>слабкозорі</a:t>
            </a:r>
            <a:r>
              <a:rPr lang="ru-RU" sz="2400" dirty="0"/>
              <a:t> </a:t>
            </a:r>
            <a:r>
              <a:rPr lang="ru-RU" sz="2400" dirty="0" err="1"/>
              <a:t>діти</a:t>
            </a:r>
            <a:r>
              <a:rPr lang="ru-RU" sz="2400" dirty="0"/>
              <a:t>);</a:t>
            </a:r>
          </a:p>
          <a:p>
            <a:r>
              <a:rPr lang="ru-RU" sz="2400" dirty="0" err="1"/>
              <a:t>важкі</a:t>
            </a:r>
            <a:r>
              <a:rPr lang="ru-RU" sz="2400" dirty="0"/>
              <a:t> </a:t>
            </a:r>
            <a:r>
              <a:rPr lang="ru-RU" sz="2400" dirty="0" err="1"/>
              <a:t>мовленнєві</a:t>
            </a:r>
            <a:r>
              <a:rPr lang="ru-RU" sz="2400" dirty="0"/>
              <a:t> </a:t>
            </a:r>
            <a:r>
              <a:rPr lang="ru-RU" sz="2400" dirty="0" err="1"/>
              <a:t>порушення</a:t>
            </a:r>
            <a:r>
              <a:rPr lang="ru-RU" sz="2400" dirty="0"/>
              <a:t> (</a:t>
            </a:r>
            <a:r>
              <a:rPr lang="ru-RU" sz="2400" dirty="0" err="1"/>
              <a:t>діти-логопати</a:t>
            </a:r>
            <a:r>
              <a:rPr lang="ru-RU" sz="2400" dirty="0"/>
              <a:t>);</a:t>
            </a:r>
          </a:p>
          <a:p>
            <a:r>
              <a:rPr lang="ru-RU" sz="2400" dirty="0" err="1"/>
              <a:t>стійкі</a:t>
            </a:r>
            <a:r>
              <a:rPr lang="ru-RU" sz="2400" dirty="0"/>
              <a:t> </a:t>
            </a:r>
            <a:r>
              <a:rPr lang="ru-RU" sz="2400" dirty="0" err="1"/>
              <a:t>порушення</a:t>
            </a:r>
            <a:r>
              <a:rPr lang="ru-RU" sz="2400" dirty="0"/>
              <a:t> </a:t>
            </a:r>
            <a:r>
              <a:rPr lang="ru-RU" sz="2400" dirty="0" err="1"/>
              <a:t>інтелектуального</a:t>
            </a:r>
            <a:r>
              <a:rPr lang="ru-RU" sz="2400" dirty="0"/>
              <a:t> </a:t>
            </a:r>
            <a:r>
              <a:rPr lang="ru-RU" sz="2400" dirty="0" err="1"/>
              <a:t>розвитку</a:t>
            </a:r>
            <a:r>
              <a:rPr lang="ru-RU" sz="2400" dirty="0"/>
              <a:t> на </a:t>
            </a:r>
            <a:r>
              <a:rPr lang="ru-RU" sz="2400" dirty="0" err="1"/>
              <a:t>основі</a:t>
            </a:r>
            <a:r>
              <a:rPr lang="ru-RU" sz="2400" dirty="0"/>
              <a:t> </a:t>
            </a:r>
            <a:r>
              <a:rPr lang="ru-RU" sz="2400" dirty="0" err="1"/>
              <a:t>органічного</a:t>
            </a:r>
            <a:r>
              <a:rPr lang="ru-RU" sz="2400" dirty="0"/>
              <a:t> </a:t>
            </a:r>
            <a:r>
              <a:rPr lang="ru-RU" sz="2400" dirty="0" err="1"/>
              <a:t>ураження</a:t>
            </a:r>
            <a:r>
              <a:rPr lang="ru-RU" sz="2400" dirty="0"/>
              <a:t> </a:t>
            </a:r>
            <a:r>
              <a:rPr lang="ru-RU" sz="2400" dirty="0" err="1"/>
              <a:t>центральної</a:t>
            </a:r>
            <a:r>
              <a:rPr lang="ru-RU" sz="2400" dirty="0"/>
              <a:t> </a:t>
            </a:r>
            <a:r>
              <a:rPr lang="ru-RU" sz="2400" dirty="0" err="1"/>
              <a:t>нервової</a:t>
            </a:r>
            <a:r>
              <a:rPr lang="ru-RU" sz="2400" dirty="0"/>
              <a:t> </a:t>
            </a:r>
            <a:r>
              <a:rPr lang="ru-RU" sz="2400" dirty="0" err="1"/>
              <a:t>системи</a:t>
            </a:r>
            <a:r>
              <a:rPr lang="ru-RU" sz="2400" dirty="0"/>
              <a:t> (</a:t>
            </a:r>
            <a:r>
              <a:rPr lang="ru-RU" sz="2400" dirty="0" err="1"/>
              <a:t>розумово</a:t>
            </a:r>
            <a:r>
              <a:rPr lang="ru-RU" sz="2400" dirty="0"/>
              <a:t> </a:t>
            </a:r>
            <a:r>
              <a:rPr lang="ru-RU" sz="2400" dirty="0" err="1"/>
              <a:t>відсталі</a:t>
            </a:r>
            <a:r>
              <a:rPr lang="ru-RU" sz="2400" dirty="0"/>
              <a:t> </a:t>
            </a:r>
            <a:r>
              <a:rPr lang="ru-RU" sz="2400" dirty="0" err="1"/>
              <a:t>діти</a:t>
            </a:r>
            <a:r>
              <a:rPr lang="ru-RU" sz="2400" dirty="0"/>
              <a:t>);</a:t>
            </a:r>
          </a:p>
          <a:p>
            <a:r>
              <a:rPr lang="ru-RU" sz="2400" dirty="0" err="1"/>
              <a:t>затримка</a:t>
            </a:r>
            <a:r>
              <a:rPr lang="ru-RU" sz="2400" dirty="0"/>
              <a:t> </a:t>
            </a:r>
            <a:r>
              <a:rPr lang="ru-RU" sz="2400" dirty="0" err="1"/>
              <a:t>психічного</a:t>
            </a:r>
            <a:r>
              <a:rPr lang="ru-RU" sz="2400" dirty="0"/>
              <a:t> </a:t>
            </a:r>
            <a:r>
              <a:rPr lang="ru-RU" sz="2400" dirty="0" err="1"/>
              <a:t>розвитку</a:t>
            </a:r>
            <a:r>
              <a:rPr lang="ru-RU" sz="2400" dirty="0"/>
              <a:t> (</a:t>
            </a:r>
            <a:r>
              <a:rPr lang="ru-RU" sz="2400" dirty="0" err="1"/>
              <a:t>діти</a:t>
            </a:r>
            <a:r>
              <a:rPr lang="ru-RU" sz="2400" dirty="0"/>
              <a:t> </a:t>
            </a:r>
            <a:r>
              <a:rPr lang="ru-RU" sz="2400" dirty="0" err="1"/>
              <a:t>із</a:t>
            </a:r>
            <a:r>
              <a:rPr lang="ru-RU" sz="2400" dirty="0"/>
              <a:t> ЗПР);</a:t>
            </a:r>
          </a:p>
          <a:p>
            <a:r>
              <a:rPr lang="ru-RU" sz="2400" dirty="0" err="1"/>
              <a:t>порушення</a:t>
            </a:r>
            <a:r>
              <a:rPr lang="ru-RU" sz="2400" dirty="0"/>
              <a:t> опорно-</a:t>
            </a:r>
            <a:r>
              <a:rPr lang="ru-RU" sz="2400" dirty="0" err="1"/>
              <a:t>рухового</a:t>
            </a:r>
            <a:r>
              <a:rPr lang="ru-RU" sz="2400" dirty="0"/>
              <a:t> </a:t>
            </a:r>
            <a:r>
              <a:rPr lang="ru-RU" sz="2400" dirty="0" err="1"/>
              <a:t>апарату</a:t>
            </a:r>
            <a:r>
              <a:rPr lang="ru-RU" sz="2400" dirty="0"/>
              <a:t> (</a:t>
            </a:r>
            <a:r>
              <a:rPr lang="ru-RU" sz="2400" dirty="0" err="1"/>
              <a:t>діти</a:t>
            </a:r>
            <a:r>
              <a:rPr lang="ru-RU" sz="2400" dirty="0"/>
              <a:t> з </a:t>
            </a:r>
            <a:r>
              <a:rPr lang="ru-RU" sz="2400" dirty="0" err="1"/>
              <a:t>вадами</a:t>
            </a:r>
            <a:r>
              <a:rPr lang="ru-RU" sz="2400" dirty="0"/>
              <a:t> опорно-</a:t>
            </a:r>
            <a:r>
              <a:rPr lang="ru-RU" sz="2400" dirty="0" err="1"/>
              <a:t>рухового</a:t>
            </a:r>
            <a:r>
              <a:rPr lang="ru-RU" sz="2400" dirty="0"/>
              <a:t> </a:t>
            </a:r>
            <a:r>
              <a:rPr lang="ru-RU" sz="2400" dirty="0" err="1"/>
              <a:t>апарату</a:t>
            </a:r>
            <a:r>
              <a:rPr lang="ru-RU" sz="2400" dirty="0"/>
              <a:t>);</a:t>
            </a:r>
          </a:p>
          <a:p>
            <a:r>
              <a:rPr lang="ru-RU" sz="2400" dirty="0" err="1"/>
              <a:t>емоційно-вольові</a:t>
            </a:r>
            <a:r>
              <a:rPr lang="ru-RU" sz="2400" dirty="0"/>
              <a:t> </a:t>
            </a:r>
            <a:r>
              <a:rPr lang="ru-RU" sz="2400" dirty="0" err="1"/>
              <a:t>розлади</a:t>
            </a:r>
            <a:r>
              <a:rPr lang="ru-RU" sz="2400" dirty="0"/>
              <a:t> (</a:t>
            </a:r>
            <a:r>
              <a:rPr lang="ru-RU" sz="2400" dirty="0" err="1"/>
              <a:t>діти</a:t>
            </a:r>
            <a:r>
              <a:rPr lang="ru-RU" sz="2400" dirty="0"/>
              <a:t> з </a:t>
            </a:r>
            <a:r>
              <a:rPr lang="ru-RU" sz="2400" dirty="0" err="1"/>
              <a:t>вадами</a:t>
            </a:r>
            <a:r>
              <a:rPr lang="ru-RU" sz="2400" dirty="0"/>
              <a:t> </a:t>
            </a:r>
            <a:r>
              <a:rPr lang="ru-RU" sz="2400" dirty="0" err="1"/>
              <a:t>емоційно-вольової</a:t>
            </a:r>
            <a:r>
              <a:rPr lang="ru-RU" sz="2400" dirty="0"/>
              <a:t> </a:t>
            </a:r>
            <a:r>
              <a:rPr lang="ru-RU" sz="2400" dirty="0" err="1"/>
              <a:t>сфери</a:t>
            </a:r>
            <a:r>
              <a:rPr lang="ru-RU" sz="2400" dirty="0"/>
              <a:t>);</a:t>
            </a:r>
          </a:p>
          <a:p>
            <a:r>
              <a:rPr lang="ru-RU" sz="2400" dirty="0" err="1"/>
              <a:t>комплексні</a:t>
            </a:r>
            <a:r>
              <a:rPr lang="ru-RU" sz="2400" dirty="0"/>
              <a:t> </a:t>
            </a:r>
            <a:r>
              <a:rPr lang="ru-RU" sz="2400" dirty="0" err="1"/>
              <a:t>порушення</a:t>
            </a:r>
            <a:r>
              <a:rPr lang="ru-RU" sz="2400" dirty="0"/>
              <a:t> </a:t>
            </a:r>
            <a:r>
              <a:rPr lang="ru-RU" sz="2400" dirty="0" err="1"/>
              <a:t>декількох</a:t>
            </a:r>
            <a:r>
              <a:rPr lang="ru-RU" sz="2400" dirty="0"/>
              <a:t> </a:t>
            </a:r>
            <a:r>
              <a:rPr lang="ru-RU" sz="2400" dirty="0" err="1"/>
              <a:t>функцій</a:t>
            </a:r>
            <a:r>
              <a:rPr lang="ru-RU" sz="2400" dirty="0"/>
              <a:t> (</a:t>
            </a:r>
            <a:r>
              <a:rPr lang="ru-RU" sz="2400" dirty="0" err="1"/>
              <a:t>сліпоглухі</a:t>
            </a:r>
            <a:r>
              <a:rPr lang="ru-RU" sz="2400" dirty="0"/>
              <a:t> </a:t>
            </a:r>
            <a:r>
              <a:rPr lang="ru-RU" sz="2400" dirty="0" err="1"/>
              <a:t>діти</a:t>
            </a:r>
            <a:r>
              <a:rPr lang="ru-RU" sz="2400" dirty="0"/>
              <a:t>; </a:t>
            </a:r>
            <a:r>
              <a:rPr lang="ru-RU" sz="2400" dirty="0" err="1"/>
              <a:t>діти</a:t>
            </a:r>
            <a:r>
              <a:rPr lang="ru-RU" sz="2400" dirty="0"/>
              <a:t>, в </a:t>
            </a:r>
            <a:r>
              <a:rPr lang="ru-RU" sz="2400" dirty="0" err="1"/>
              <a:t>яких</a:t>
            </a:r>
            <a:r>
              <a:rPr lang="ru-RU" sz="2400" dirty="0"/>
              <a:t> вади </a:t>
            </a:r>
            <a:r>
              <a:rPr lang="ru-RU" sz="2400" dirty="0" err="1"/>
              <a:t>зору</a:t>
            </a:r>
            <a:r>
              <a:rPr lang="ru-RU" sz="2400" dirty="0"/>
              <a:t>, слуху, опорно-</a:t>
            </a:r>
            <a:r>
              <a:rPr lang="ru-RU" sz="2400" dirty="0" err="1"/>
              <a:t>рухового</a:t>
            </a:r>
            <a:r>
              <a:rPr lang="ru-RU" sz="2400" dirty="0"/>
              <a:t> </a:t>
            </a:r>
            <a:r>
              <a:rPr lang="ru-RU" sz="2400" dirty="0" err="1"/>
              <a:t>апарату</a:t>
            </a:r>
            <a:r>
              <a:rPr lang="ru-RU" sz="2400" dirty="0"/>
              <a:t> </a:t>
            </a:r>
            <a:r>
              <a:rPr lang="ru-RU" sz="2400" dirty="0" err="1"/>
              <a:t>поєднуються</a:t>
            </a:r>
            <a:r>
              <a:rPr lang="ru-RU" sz="2400" dirty="0"/>
              <a:t> </a:t>
            </a:r>
            <a:r>
              <a:rPr lang="ru-RU" sz="2400" dirty="0" err="1"/>
              <a:t>із</a:t>
            </a:r>
            <a:r>
              <a:rPr lang="ru-RU" sz="2400" dirty="0"/>
              <a:t> </a:t>
            </a:r>
            <a:r>
              <a:rPr lang="ru-RU" sz="2400" dirty="0" err="1"/>
              <a:t>розумовою</a:t>
            </a:r>
            <a:r>
              <a:rPr lang="ru-RU" sz="2400" dirty="0"/>
              <a:t> </a:t>
            </a:r>
            <a:r>
              <a:rPr lang="ru-RU" sz="2400" dirty="0" err="1"/>
              <a:t>відсталістю</a:t>
            </a:r>
            <a:r>
              <a:rPr lang="ru-RU" sz="2400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46594377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08912" cy="1570186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dirty="0"/>
              <a:t>3. </a:t>
            </a:r>
            <a:r>
              <a:rPr lang="ru-RU" dirty="0" err="1"/>
              <a:t>Класифікація</a:t>
            </a:r>
            <a:r>
              <a:rPr lang="ru-RU" dirty="0"/>
              <a:t> </a:t>
            </a:r>
            <a:r>
              <a:rPr lang="ru-RU" dirty="0" err="1"/>
              <a:t>порушень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дітей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916832"/>
            <a:ext cx="8208912" cy="4608512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/>
              <a:t>Є </a:t>
            </a:r>
            <a:r>
              <a:rPr lang="ru-RU" sz="2400" dirty="0" err="1"/>
              <a:t>більш</a:t>
            </a:r>
            <a:r>
              <a:rPr lang="ru-RU" sz="2400" dirty="0"/>
              <a:t> </a:t>
            </a:r>
            <a:r>
              <a:rPr lang="ru-RU" sz="2400" dirty="0" err="1"/>
              <a:t>узагальнена</a:t>
            </a:r>
            <a:r>
              <a:rPr lang="ru-RU" sz="2400" dirty="0"/>
              <a:t> </a:t>
            </a:r>
            <a:r>
              <a:rPr lang="ru-RU" sz="2400" dirty="0" err="1"/>
              <a:t>класифікація</a:t>
            </a:r>
            <a:r>
              <a:rPr lang="ru-RU" sz="2400" dirty="0"/>
              <a:t>. У </a:t>
            </a:r>
            <a:r>
              <a:rPr lang="ru-RU" sz="2400" dirty="0" err="1"/>
              <a:t>її</a:t>
            </a:r>
            <a:r>
              <a:rPr lang="ru-RU" sz="2400" dirty="0"/>
              <a:t> </a:t>
            </a:r>
            <a:r>
              <a:rPr lang="ru-RU" sz="2400" dirty="0" err="1"/>
              <a:t>основі</a:t>
            </a:r>
            <a:r>
              <a:rPr lang="ru-RU" sz="2400" dirty="0"/>
              <a:t> - </a:t>
            </a:r>
            <a:r>
              <a:rPr lang="ru-RU" sz="2400" dirty="0" err="1"/>
              <a:t>систематизація</a:t>
            </a:r>
            <a:r>
              <a:rPr lang="ru-RU" sz="2400" dirty="0"/>
              <a:t> </a:t>
            </a:r>
            <a:r>
              <a:rPr lang="ru-RU" sz="2400" dirty="0" err="1"/>
              <a:t>вищевказаних</a:t>
            </a:r>
            <a:r>
              <a:rPr lang="ru-RU" sz="2400" dirty="0"/>
              <a:t> </a:t>
            </a:r>
            <a:r>
              <a:rPr lang="ru-RU" sz="2400" dirty="0" err="1"/>
              <a:t>категорій</a:t>
            </a:r>
            <a:r>
              <a:rPr lang="ru-RU" sz="2400" dirty="0"/>
              <a:t> </a:t>
            </a:r>
            <a:r>
              <a:rPr lang="ru-RU" sz="2400" dirty="0" err="1"/>
              <a:t>порушень</a:t>
            </a:r>
            <a:r>
              <a:rPr lang="ru-RU" sz="2400" dirty="0"/>
              <a:t> </a:t>
            </a:r>
            <a:r>
              <a:rPr lang="ru-RU" sz="2400" dirty="0" err="1"/>
              <a:t>відповідно</a:t>
            </a:r>
            <a:r>
              <a:rPr lang="ru-RU" sz="2400" dirty="0"/>
              <a:t> до </a:t>
            </a:r>
            <a:r>
              <a:rPr lang="ru-RU" sz="2400" dirty="0" err="1"/>
              <a:t>локалізації</a:t>
            </a:r>
            <a:r>
              <a:rPr lang="ru-RU" sz="2400" dirty="0"/>
              <a:t> </a:t>
            </a:r>
            <a:r>
              <a:rPr lang="ru-RU" sz="2400" dirty="0" err="1"/>
              <a:t>порушення</a:t>
            </a:r>
            <a:r>
              <a:rPr lang="ru-RU" sz="2400" dirty="0"/>
              <a:t> в </a:t>
            </a:r>
            <a:r>
              <a:rPr lang="ru-RU" sz="2400" dirty="0" err="1"/>
              <a:t>тій</a:t>
            </a:r>
            <a:r>
              <a:rPr lang="ru-RU" sz="2400" dirty="0"/>
              <a:t> </a:t>
            </a:r>
            <a:r>
              <a:rPr lang="ru-RU" sz="2400" dirty="0" err="1"/>
              <a:t>або</a:t>
            </a:r>
            <a:r>
              <a:rPr lang="ru-RU" sz="2400" dirty="0"/>
              <a:t> </a:t>
            </a:r>
            <a:r>
              <a:rPr lang="ru-RU" sz="2400" dirty="0" err="1"/>
              <a:t>іншій</a:t>
            </a:r>
            <a:r>
              <a:rPr lang="ru-RU" sz="2400" dirty="0"/>
              <a:t> </a:t>
            </a:r>
            <a:r>
              <a:rPr lang="ru-RU" sz="2400" dirty="0" err="1"/>
              <a:t>системі</a:t>
            </a:r>
            <a:r>
              <a:rPr lang="ru-RU" sz="2400" dirty="0"/>
              <a:t> </a:t>
            </a:r>
            <a:r>
              <a:rPr lang="ru-RU" sz="2400" dirty="0" err="1"/>
              <a:t>організму</a:t>
            </a:r>
            <a:endParaRPr lang="ru-RU" sz="2400" dirty="0"/>
          </a:p>
          <a:p>
            <a:pPr marL="0" indent="0">
              <a:buNone/>
            </a:pPr>
            <a:endParaRPr lang="ru-RU" sz="2400" dirty="0"/>
          </a:p>
          <a:p>
            <a:r>
              <a:rPr lang="ru-RU" sz="2400" dirty="0" err="1"/>
              <a:t>Тілесні</a:t>
            </a:r>
            <a:r>
              <a:rPr lang="ru-RU" sz="2400" dirty="0"/>
              <a:t> (</a:t>
            </a:r>
            <a:r>
              <a:rPr lang="ru-RU" sz="2400" dirty="0" err="1"/>
              <a:t>соматичні</a:t>
            </a:r>
            <a:r>
              <a:rPr lang="ru-RU" sz="2400" dirty="0"/>
              <a:t>) </a:t>
            </a:r>
            <a:r>
              <a:rPr lang="ru-RU" sz="2400" dirty="0" err="1"/>
              <a:t>порушення</a:t>
            </a:r>
            <a:endParaRPr lang="ru-RU" sz="2400" dirty="0"/>
          </a:p>
          <a:p>
            <a:r>
              <a:rPr lang="ru-RU" sz="2400" dirty="0" err="1"/>
              <a:t>Сенсорні</a:t>
            </a:r>
            <a:r>
              <a:rPr lang="ru-RU" sz="2400" dirty="0"/>
              <a:t> </a:t>
            </a:r>
            <a:r>
              <a:rPr lang="ru-RU" sz="2400" dirty="0" err="1"/>
              <a:t>порушення</a:t>
            </a:r>
            <a:endParaRPr lang="ru-RU" sz="2400" dirty="0"/>
          </a:p>
          <a:p>
            <a:r>
              <a:rPr lang="ru-RU" sz="2400" dirty="0" err="1"/>
              <a:t>Порушення</a:t>
            </a:r>
            <a:r>
              <a:rPr lang="ru-RU" sz="2400" dirty="0"/>
              <a:t> </a:t>
            </a:r>
            <a:r>
              <a:rPr lang="ru-RU" sz="2400" dirty="0" err="1"/>
              <a:t>діяльності</a:t>
            </a:r>
            <a:r>
              <a:rPr lang="ru-RU" sz="2400" dirty="0"/>
              <a:t> </a:t>
            </a:r>
            <a:r>
              <a:rPr lang="ru-RU" sz="2400" dirty="0" err="1"/>
              <a:t>мозку</a:t>
            </a:r>
            <a:endParaRPr lang="ru-RU" sz="2400" dirty="0"/>
          </a:p>
          <a:p>
            <a:pPr marL="0" indent="0">
              <a:buNone/>
            </a:pPr>
            <a:endParaRPr lang="ru-RU" sz="2400" dirty="0"/>
          </a:p>
          <a:p>
            <a:pPr marL="0" indent="0">
              <a:buNone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95832210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08912" cy="1570186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dirty="0"/>
              <a:t>3. </a:t>
            </a:r>
            <a:r>
              <a:rPr lang="ru-RU" dirty="0" err="1"/>
              <a:t>Класифікація</a:t>
            </a:r>
            <a:r>
              <a:rPr lang="ru-RU" dirty="0"/>
              <a:t> </a:t>
            </a:r>
            <a:r>
              <a:rPr lang="ru-RU" dirty="0" err="1"/>
              <a:t>порушень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дітей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916832"/>
            <a:ext cx="8208912" cy="4608512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/>
              <a:t>За причинами </a:t>
            </a:r>
            <a:r>
              <a:rPr lang="ru-RU" sz="2400" dirty="0" err="1"/>
              <a:t>виникнення</a:t>
            </a:r>
            <a:r>
              <a:rPr lang="ru-RU" sz="2400" dirty="0"/>
              <a:t> </a:t>
            </a:r>
            <a:r>
              <a:rPr lang="ru-RU" sz="2400" dirty="0" err="1"/>
              <a:t>порушень</a:t>
            </a:r>
            <a:r>
              <a:rPr lang="ru-RU" sz="2400" dirty="0"/>
              <a:t> </a:t>
            </a:r>
            <a:r>
              <a:rPr lang="ru-RU" sz="2400" dirty="0" err="1"/>
              <a:t>розрізняють</a:t>
            </a:r>
            <a:r>
              <a:rPr lang="ru-RU" sz="2400" dirty="0"/>
              <a:t>:</a:t>
            </a:r>
          </a:p>
          <a:p>
            <a:pPr marL="0" indent="0">
              <a:buNone/>
            </a:pPr>
            <a:endParaRPr lang="ru-RU" sz="2400" dirty="0"/>
          </a:p>
          <a:p>
            <a:pPr marL="0" indent="0">
              <a:buNone/>
            </a:pPr>
            <a:r>
              <a:rPr lang="ru-RU" sz="2400" dirty="0"/>
              <a:t>1) </a:t>
            </a:r>
            <a:r>
              <a:rPr lang="ru-RU" sz="2400" dirty="0" err="1"/>
              <a:t>вроджене</a:t>
            </a:r>
            <a:r>
              <a:rPr lang="ru-RU" sz="2400" dirty="0"/>
              <a:t> </a:t>
            </a:r>
            <a:r>
              <a:rPr lang="ru-RU" sz="2400" dirty="0" err="1"/>
              <a:t>порушення</a:t>
            </a:r>
            <a:r>
              <a:rPr lang="ru-RU" sz="2400" dirty="0"/>
              <a:t> </a:t>
            </a:r>
            <a:r>
              <a:rPr lang="ru-RU" sz="2400" dirty="0" err="1"/>
              <a:t>розвитку</a:t>
            </a:r>
            <a:endParaRPr lang="ru-RU" sz="2400" dirty="0"/>
          </a:p>
          <a:p>
            <a:pPr marL="0" indent="0">
              <a:buNone/>
            </a:pPr>
            <a:r>
              <a:rPr lang="ru-RU" sz="2400" dirty="0"/>
              <a:t>2) як результат </a:t>
            </a:r>
            <a:r>
              <a:rPr lang="ru-RU" sz="2400" dirty="0" err="1"/>
              <a:t>нещасного</a:t>
            </a:r>
            <a:r>
              <a:rPr lang="ru-RU" sz="2400" dirty="0"/>
              <a:t> </a:t>
            </a:r>
            <a:r>
              <a:rPr lang="ru-RU" sz="2400" dirty="0" err="1"/>
              <a:t>випадку</a:t>
            </a:r>
            <a:endParaRPr lang="ru-RU" sz="2400" dirty="0"/>
          </a:p>
          <a:p>
            <a:pPr marL="0" indent="0">
              <a:buNone/>
            </a:pPr>
            <a:r>
              <a:rPr lang="ru-RU" sz="2400" dirty="0"/>
              <a:t>3) </a:t>
            </a:r>
            <a:r>
              <a:rPr lang="ru-RU" sz="2400" dirty="0" err="1"/>
              <a:t>екологія</a:t>
            </a:r>
            <a:endParaRPr lang="ru-RU" sz="2400" dirty="0"/>
          </a:p>
          <a:p>
            <a:pPr marL="0" indent="0">
              <a:buNone/>
            </a:pPr>
            <a:r>
              <a:rPr lang="ru-RU" sz="2400" dirty="0"/>
              <a:t>4) хвороба</a:t>
            </a:r>
          </a:p>
          <a:p>
            <a:pPr marL="0" indent="0">
              <a:buNone/>
            </a:pPr>
            <a:endParaRPr lang="ru-RU" sz="2400" dirty="0"/>
          </a:p>
          <a:p>
            <a:pPr marL="0" indent="0">
              <a:buNone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471401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08912" cy="1570186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dirty="0"/>
              <a:t>3. </a:t>
            </a:r>
            <a:r>
              <a:rPr lang="ru-RU" dirty="0" err="1"/>
              <a:t>Класифікація</a:t>
            </a:r>
            <a:r>
              <a:rPr lang="ru-RU" dirty="0"/>
              <a:t> </a:t>
            </a:r>
            <a:r>
              <a:rPr lang="ru-RU" dirty="0" err="1"/>
              <a:t>порушень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дітей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916832"/>
            <a:ext cx="8208912" cy="4608512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sz="2400" u="sng" dirty="0"/>
              <a:t>Для </a:t>
            </a:r>
            <a:r>
              <a:rPr lang="ru-RU" sz="2400" u="sng" dirty="0" err="1"/>
              <a:t>багатьох</a:t>
            </a:r>
            <a:r>
              <a:rPr lang="ru-RU" sz="2400" u="sng" dirty="0"/>
              <a:t> </a:t>
            </a:r>
            <a:r>
              <a:rPr lang="ru-RU" sz="2400" u="sng" dirty="0" err="1"/>
              <a:t>дітей</a:t>
            </a:r>
            <a:r>
              <a:rPr lang="ru-RU" sz="2400" u="sng" dirty="0"/>
              <a:t> з </a:t>
            </a:r>
            <a:r>
              <a:rPr lang="ru-RU" sz="2400" u="sng" dirty="0" err="1"/>
              <a:t>порушеннями</a:t>
            </a:r>
            <a:r>
              <a:rPr lang="ru-RU" sz="2400" u="sng" dirty="0"/>
              <a:t> </a:t>
            </a:r>
            <a:r>
              <a:rPr lang="ru-RU" sz="2400" u="sng" dirty="0" err="1"/>
              <a:t>розвитку</a:t>
            </a:r>
            <a:r>
              <a:rPr lang="ru-RU" sz="2400" u="sng" dirty="0"/>
              <a:t> </a:t>
            </a:r>
            <a:r>
              <a:rPr lang="ru-RU" sz="2400" u="sng" dirty="0" err="1"/>
              <a:t>характерними</a:t>
            </a:r>
            <a:r>
              <a:rPr lang="ru-RU" sz="2400" u="sng" dirty="0"/>
              <a:t> є </a:t>
            </a:r>
            <a:r>
              <a:rPr lang="ru-RU" sz="2400" u="sng" dirty="0" err="1"/>
              <a:t>такі</a:t>
            </a:r>
            <a:r>
              <a:rPr lang="ru-RU" sz="2400" u="sng" dirty="0"/>
              <a:t> </a:t>
            </a:r>
            <a:r>
              <a:rPr lang="ru-RU" sz="2400" u="sng" dirty="0" err="1"/>
              <a:t>проблеми</a:t>
            </a:r>
            <a:r>
              <a:rPr lang="ru-RU" sz="2400" dirty="0"/>
              <a:t>:</a:t>
            </a:r>
          </a:p>
          <a:p>
            <a:r>
              <a:rPr lang="ru-RU" sz="2400" dirty="0" err="1">
                <a:solidFill>
                  <a:schemeClr val="tx1"/>
                </a:solidFill>
              </a:rPr>
              <a:t>соціальна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дезадаптованість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дитини</a:t>
            </a:r>
            <a:r>
              <a:rPr lang="ru-RU" sz="2400" dirty="0">
                <a:solidFill>
                  <a:schemeClr val="tx1"/>
                </a:solidFill>
              </a:rPr>
              <a:t>;</a:t>
            </a:r>
          </a:p>
          <a:p>
            <a:r>
              <a:rPr lang="ru-RU" sz="2400" dirty="0" err="1">
                <a:solidFill>
                  <a:schemeClr val="tx1"/>
                </a:solidFill>
              </a:rPr>
              <a:t>уповільнене</a:t>
            </a:r>
            <a:r>
              <a:rPr lang="ru-RU" sz="2400" dirty="0">
                <a:solidFill>
                  <a:schemeClr val="tx1"/>
                </a:solidFill>
              </a:rPr>
              <a:t> й </a:t>
            </a:r>
            <a:r>
              <a:rPr lang="ru-RU" sz="2400" dirty="0" err="1">
                <a:solidFill>
                  <a:schemeClr val="tx1"/>
                </a:solidFill>
              </a:rPr>
              <a:t>обмежене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сприймання</a:t>
            </a:r>
            <a:r>
              <a:rPr lang="ru-RU" sz="2400" dirty="0">
                <a:solidFill>
                  <a:schemeClr val="tx1"/>
                </a:solidFill>
              </a:rPr>
              <a:t>;</a:t>
            </a:r>
          </a:p>
          <a:p>
            <a:r>
              <a:rPr lang="ru-RU" sz="2400" dirty="0" err="1">
                <a:solidFill>
                  <a:schemeClr val="tx1"/>
                </a:solidFill>
              </a:rPr>
              <a:t>недоліки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розвитку</a:t>
            </a:r>
            <a:r>
              <a:rPr lang="ru-RU" sz="2400" dirty="0">
                <a:solidFill>
                  <a:schemeClr val="tx1"/>
                </a:solidFill>
              </a:rPr>
              <a:t> моторики;</a:t>
            </a:r>
          </a:p>
          <a:p>
            <a:r>
              <a:rPr lang="ru-RU" sz="2400" dirty="0">
                <a:solidFill>
                  <a:schemeClr val="tx1"/>
                </a:solidFill>
              </a:rPr>
              <a:t>вади </a:t>
            </a:r>
            <a:r>
              <a:rPr lang="ru-RU" sz="2400" dirty="0" err="1">
                <a:solidFill>
                  <a:schemeClr val="tx1"/>
                </a:solidFill>
              </a:rPr>
              <a:t>мовленнєвого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розвитку</a:t>
            </a:r>
            <a:r>
              <a:rPr lang="ru-RU" sz="2400" dirty="0">
                <a:solidFill>
                  <a:schemeClr val="tx1"/>
                </a:solidFill>
              </a:rPr>
              <a:t>;</a:t>
            </a:r>
          </a:p>
          <a:p>
            <a:r>
              <a:rPr lang="ru-RU" sz="2400" dirty="0" err="1">
                <a:solidFill>
                  <a:schemeClr val="tx1"/>
                </a:solidFill>
              </a:rPr>
              <a:t>недоліки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розвитку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мислиннєвої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діяльності</a:t>
            </a:r>
            <a:r>
              <a:rPr lang="ru-RU" sz="2400" dirty="0">
                <a:solidFill>
                  <a:schemeClr val="tx1"/>
                </a:solidFill>
              </a:rPr>
              <a:t>;</a:t>
            </a:r>
          </a:p>
          <a:p>
            <a:r>
              <a:rPr lang="ru-RU" sz="2400" dirty="0" err="1">
                <a:solidFill>
                  <a:schemeClr val="tx1"/>
                </a:solidFill>
              </a:rPr>
              <a:t>недостатня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пізнавальна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активність</a:t>
            </a:r>
            <a:r>
              <a:rPr lang="ru-RU" sz="2400" dirty="0">
                <a:solidFill>
                  <a:schemeClr val="tx1"/>
                </a:solidFill>
              </a:rPr>
              <a:t>;</a:t>
            </a:r>
          </a:p>
          <a:p>
            <a:r>
              <a:rPr lang="ru-RU" sz="2400" dirty="0" err="1">
                <a:solidFill>
                  <a:schemeClr val="tx1"/>
                </a:solidFill>
              </a:rPr>
              <a:t>прогалини</a:t>
            </a:r>
            <a:r>
              <a:rPr lang="ru-RU" sz="2400" dirty="0">
                <a:solidFill>
                  <a:schemeClr val="tx1"/>
                </a:solidFill>
              </a:rPr>
              <a:t> у </a:t>
            </a:r>
            <a:r>
              <a:rPr lang="ru-RU" sz="2400" dirty="0" err="1">
                <a:solidFill>
                  <a:schemeClr val="tx1"/>
                </a:solidFill>
              </a:rPr>
              <a:t>знаннях</a:t>
            </a:r>
            <a:r>
              <a:rPr lang="ru-RU" sz="2400" dirty="0">
                <a:solidFill>
                  <a:schemeClr val="tx1"/>
                </a:solidFill>
              </a:rPr>
              <a:t> і </a:t>
            </a:r>
            <a:r>
              <a:rPr lang="ru-RU" sz="2400" dirty="0" err="1">
                <a:solidFill>
                  <a:schemeClr val="tx1"/>
                </a:solidFill>
              </a:rPr>
              <a:t>уявленнях</a:t>
            </a:r>
            <a:r>
              <a:rPr lang="ru-RU" sz="2400" dirty="0">
                <a:solidFill>
                  <a:schemeClr val="tx1"/>
                </a:solidFill>
              </a:rPr>
              <a:t> про </a:t>
            </a:r>
            <a:r>
              <a:rPr lang="ru-RU" sz="2400" dirty="0" err="1">
                <a:solidFill>
                  <a:schemeClr val="tx1"/>
                </a:solidFill>
              </a:rPr>
              <a:t>навколишній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світ</a:t>
            </a:r>
            <a:r>
              <a:rPr lang="ru-RU" sz="2400" dirty="0">
                <a:solidFill>
                  <a:schemeClr val="tx1"/>
                </a:solidFill>
              </a:rPr>
              <a:t>, </a:t>
            </a:r>
            <a:r>
              <a:rPr lang="ru-RU" sz="2400" dirty="0" err="1">
                <a:solidFill>
                  <a:schemeClr val="tx1"/>
                </a:solidFill>
              </a:rPr>
              <a:t>міжособистісних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стосунках</a:t>
            </a:r>
            <a:r>
              <a:rPr lang="ru-RU" sz="2400" dirty="0">
                <a:solidFill>
                  <a:schemeClr val="tx1"/>
                </a:solidFill>
              </a:rPr>
              <a:t>;</a:t>
            </a:r>
          </a:p>
          <a:p>
            <a:r>
              <a:rPr lang="ru-RU" sz="2400" dirty="0" err="1">
                <a:solidFill>
                  <a:schemeClr val="tx1"/>
                </a:solidFill>
              </a:rPr>
              <a:t>проблеми</a:t>
            </a:r>
            <a:r>
              <a:rPr lang="ru-RU" sz="2400" dirty="0">
                <a:solidFill>
                  <a:schemeClr val="tx1"/>
                </a:solidFill>
              </a:rPr>
              <a:t> у </a:t>
            </a:r>
            <a:r>
              <a:rPr lang="ru-RU" sz="2400" dirty="0" err="1">
                <a:solidFill>
                  <a:schemeClr val="tx1"/>
                </a:solidFill>
              </a:rPr>
              <a:t>розвитку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особистості</a:t>
            </a:r>
            <a:r>
              <a:rPr lang="ru-RU" sz="2400" dirty="0">
                <a:solidFill>
                  <a:schemeClr val="tx1"/>
                </a:solidFill>
              </a:rPr>
              <a:t> (</a:t>
            </a:r>
            <a:r>
              <a:rPr lang="ru-RU" sz="2400" dirty="0" err="1">
                <a:solidFill>
                  <a:schemeClr val="tx1"/>
                </a:solidFill>
              </a:rPr>
              <a:t>невпевненість</a:t>
            </a:r>
            <a:r>
              <a:rPr lang="ru-RU" sz="2400" dirty="0">
                <a:solidFill>
                  <a:schemeClr val="tx1"/>
                </a:solidFill>
              </a:rPr>
              <a:t> у </a:t>
            </a:r>
            <a:r>
              <a:rPr lang="ru-RU" sz="2400" dirty="0" err="1">
                <a:solidFill>
                  <a:schemeClr val="tx1"/>
                </a:solidFill>
              </a:rPr>
              <a:t>собі</a:t>
            </a:r>
            <a:r>
              <a:rPr lang="ru-RU" sz="2400" dirty="0">
                <a:solidFill>
                  <a:schemeClr val="tx1"/>
                </a:solidFill>
              </a:rPr>
              <a:t>, </a:t>
            </a:r>
            <a:r>
              <a:rPr lang="ru-RU" sz="2400" dirty="0" err="1">
                <a:solidFill>
                  <a:schemeClr val="tx1"/>
                </a:solidFill>
              </a:rPr>
              <a:t>невиправдана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залежність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від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оточуючих</a:t>
            </a:r>
            <a:r>
              <a:rPr lang="ru-RU" sz="2400" dirty="0">
                <a:solidFill>
                  <a:schemeClr val="tx1"/>
                </a:solidFill>
              </a:rPr>
              <a:t>, </a:t>
            </a:r>
            <a:r>
              <a:rPr lang="ru-RU" sz="2400" dirty="0" err="1">
                <a:solidFill>
                  <a:schemeClr val="tx1"/>
                </a:solidFill>
              </a:rPr>
              <a:t>низька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комунікабельність</a:t>
            </a:r>
            <a:r>
              <a:rPr lang="ru-RU" sz="2400" dirty="0">
                <a:solidFill>
                  <a:schemeClr val="tx1"/>
                </a:solidFill>
              </a:rPr>
              <a:t>, </a:t>
            </a:r>
            <a:r>
              <a:rPr lang="ru-RU" sz="2400" dirty="0" err="1">
                <a:solidFill>
                  <a:schemeClr val="tx1"/>
                </a:solidFill>
              </a:rPr>
              <a:t>егоїзм</a:t>
            </a:r>
            <a:r>
              <a:rPr lang="ru-RU" sz="2400" dirty="0">
                <a:solidFill>
                  <a:schemeClr val="tx1"/>
                </a:solidFill>
              </a:rPr>
              <a:t>, </a:t>
            </a:r>
            <a:r>
              <a:rPr lang="ru-RU" sz="2400" dirty="0" err="1">
                <a:solidFill>
                  <a:schemeClr val="tx1"/>
                </a:solidFill>
              </a:rPr>
              <a:t>песимізм</a:t>
            </a:r>
            <a:r>
              <a:rPr lang="ru-RU" sz="2400" dirty="0">
                <a:solidFill>
                  <a:schemeClr val="tx1"/>
                </a:solidFill>
              </a:rPr>
              <a:t>, занижена </a:t>
            </a:r>
            <a:r>
              <a:rPr lang="ru-RU" sz="2400" dirty="0" err="1">
                <a:solidFill>
                  <a:schemeClr val="tx1"/>
                </a:solidFill>
              </a:rPr>
              <a:t>або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завищена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самооцінка</a:t>
            </a:r>
            <a:r>
              <a:rPr lang="ru-RU" sz="2400" dirty="0">
                <a:solidFill>
                  <a:schemeClr val="tx1"/>
                </a:solidFill>
              </a:rPr>
              <a:t>, </a:t>
            </a:r>
            <a:r>
              <a:rPr lang="ru-RU" sz="2400" dirty="0" err="1">
                <a:solidFill>
                  <a:schemeClr val="tx1"/>
                </a:solidFill>
              </a:rPr>
              <a:t>невміння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керувати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власною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поведінкою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тощо</a:t>
            </a:r>
            <a:r>
              <a:rPr lang="ru-RU" sz="2400" dirty="0">
                <a:solidFill>
                  <a:schemeClr val="tx1"/>
                </a:solidFill>
              </a:rPr>
              <a:t>).</a:t>
            </a:r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420057120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08912" cy="1570186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dirty="0"/>
              <a:t>3. </a:t>
            </a:r>
            <a:r>
              <a:rPr lang="ru-RU" dirty="0" err="1"/>
              <a:t>Класифікація</a:t>
            </a:r>
            <a:r>
              <a:rPr lang="ru-RU" dirty="0"/>
              <a:t> </a:t>
            </a:r>
            <a:r>
              <a:rPr lang="ru-RU" dirty="0" err="1"/>
              <a:t>порушень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дітей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916832"/>
            <a:ext cx="8208912" cy="4608512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/>
              <a:t>Причини </a:t>
            </a:r>
            <a:r>
              <a:rPr lang="ru-RU" sz="2400" dirty="0" err="1"/>
              <a:t>порушень</a:t>
            </a:r>
            <a:r>
              <a:rPr lang="ru-RU" sz="2400" dirty="0"/>
              <a:t> </a:t>
            </a:r>
            <a:r>
              <a:rPr lang="ru-RU" sz="2400" dirty="0" err="1"/>
              <a:t>психофізичного</a:t>
            </a:r>
            <a:r>
              <a:rPr lang="ru-RU" sz="2400" dirty="0"/>
              <a:t> </a:t>
            </a:r>
            <a:r>
              <a:rPr lang="ru-RU" sz="2400" dirty="0" err="1"/>
              <a:t>розвитку</a:t>
            </a:r>
            <a:endParaRPr lang="ru-RU" sz="2400" dirty="0"/>
          </a:p>
          <a:p>
            <a:pPr marL="0" indent="0">
              <a:buNone/>
            </a:pPr>
            <a:r>
              <a:rPr lang="ru-RU" sz="2400" dirty="0" err="1"/>
              <a:t>Відхилення</a:t>
            </a:r>
            <a:r>
              <a:rPr lang="ru-RU" sz="2400" dirty="0"/>
              <a:t> у </a:t>
            </a:r>
            <a:r>
              <a:rPr lang="ru-RU" sz="2400" dirty="0" err="1"/>
              <a:t>розвитку</a:t>
            </a:r>
            <a:r>
              <a:rPr lang="ru-RU" sz="2400" dirty="0"/>
              <a:t> </a:t>
            </a:r>
            <a:r>
              <a:rPr lang="ru-RU" sz="2400" dirty="0" err="1"/>
              <a:t>дітей</a:t>
            </a:r>
            <a:r>
              <a:rPr lang="ru-RU" sz="2400" dirty="0"/>
              <a:t> </a:t>
            </a:r>
            <a:r>
              <a:rPr lang="ru-RU" sz="2400" dirty="0" err="1"/>
              <a:t>можуть</a:t>
            </a:r>
            <a:r>
              <a:rPr lang="ru-RU" sz="2400" dirty="0"/>
              <a:t> бути </a:t>
            </a:r>
            <a:r>
              <a:rPr lang="ru-RU" sz="2400" dirty="0" err="1"/>
              <a:t>обумовлені</a:t>
            </a:r>
            <a:r>
              <a:rPr lang="ru-RU" sz="2400" dirty="0"/>
              <a:t> </a:t>
            </a:r>
            <a:r>
              <a:rPr lang="ru-RU" sz="2400" dirty="0" err="1"/>
              <a:t>різними</a:t>
            </a:r>
            <a:r>
              <a:rPr lang="ru-RU" sz="2400" dirty="0"/>
              <a:t> </a:t>
            </a:r>
            <a:r>
              <a:rPr lang="ru-RU" sz="2400" dirty="0" err="1"/>
              <a:t>несприятливими</a:t>
            </a:r>
            <a:r>
              <a:rPr lang="ru-RU" sz="2400" dirty="0"/>
              <a:t> факторами, </a:t>
            </a:r>
            <a:r>
              <a:rPr lang="ru-RU" sz="2400" dirty="0" err="1"/>
              <a:t>які</a:t>
            </a:r>
            <a:r>
              <a:rPr lang="ru-RU" sz="2400" dirty="0"/>
              <a:t> </a:t>
            </a:r>
            <a:r>
              <a:rPr lang="ru-RU" sz="2400" dirty="0" err="1"/>
              <a:t>поділяються</a:t>
            </a:r>
            <a:r>
              <a:rPr lang="ru-RU" sz="2400" dirty="0"/>
              <a:t> на </a:t>
            </a:r>
          </a:p>
          <a:p>
            <a:pPr marL="0" indent="0">
              <a:buNone/>
            </a:pPr>
            <a:r>
              <a:rPr lang="ru-RU" sz="2400" b="1" dirty="0" err="1"/>
              <a:t>ендогенні</a:t>
            </a:r>
            <a:r>
              <a:rPr lang="ru-RU" sz="2400" dirty="0"/>
              <a:t> (</a:t>
            </a:r>
            <a:r>
              <a:rPr lang="ru-RU" sz="2400" dirty="0" err="1"/>
              <a:t>генетичні</a:t>
            </a:r>
            <a:r>
              <a:rPr lang="ru-RU" sz="2400" dirty="0"/>
              <a:t> </a:t>
            </a:r>
            <a:r>
              <a:rPr lang="ru-RU" sz="2400" dirty="0" err="1"/>
              <a:t>або</a:t>
            </a:r>
            <a:r>
              <a:rPr lang="ru-RU" sz="2400" dirty="0"/>
              <a:t> </a:t>
            </a:r>
            <a:r>
              <a:rPr lang="ru-RU" sz="2400" dirty="0" err="1"/>
              <a:t>внутрішні</a:t>
            </a:r>
            <a:r>
              <a:rPr lang="ru-RU" sz="2400" dirty="0"/>
              <a:t> </a:t>
            </a:r>
            <a:r>
              <a:rPr lang="ru-RU" sz="2400" dirty="0" err="1"/>
              <a:t>впливи</a:t>
            </a:r>
            <a:r>
              <a:rPr lang="ru-RU" sz="2400" dirty="0"/>
              <a:t>) і </a:t>
            </a:r>
            <a:r>
              <a:rPr lang="ru-RU" sz="2400" b="1" dirty="0" err="1"/>
              <a:t>екзогенні</a:t>
            </a:r>
            <a:r>
              <a:rPr lang="ru-RU" sz="2400" dirty="0"/>
              <a:t> (</a:t>
            </a:r>
            <a:r>
              <a:rPr lang="ru-RU" sz="2400" dirty="0" err="1"/>
              <a:t>середовищні</a:t>
            </a:r>
            <a:r>
              <a:rPr lang="ru-RU" sz="2400" dirty="0"/>
              <a:t> </a:t>
            </a:r>
            <a:r>
              <a:rPr lang="ru-RU" sz="2400" dirty="0" err="1"/>
              <a:t>або</a:t>
            </a:r>
            <a:r>
              <a:rPr lang="ru-RU" sz="2400" dirty="0"/>
              <a:t> </a:t>
            </a:r>
            <a:r>
              <a:rPr lang="ru-RU" sz="2400" dirty="0" err="1"/>
              <a:t>зовнішні</a:t>
            </a:r>
            <a:r>
              <a:rPr lang="ru-RU" sz="2400" dirty="0"/>
              <a:t>) </a:t>
            </a:r>
            <a:r>
              <a:rPr lang="ru-RU" sz="2400" dirty="0" err="1"/>
              <a:t>впливи</a:t>
            </a:r>
            <a:r>
              <a:rPr lang="ru-RU" sz="2400" dirty="0"/>
              <a:t>. </a:t>
            </a:r>
          </a:p>
          <a:p>
            <a:pPr marL="0" indent="0">
              <a:buNone/>
            </a:pPr>
            <a:r>
              <a:rPr lang="ru-RU" sz="2400" dirty="0" err="1"/>
              <a:t>Найчастіше</a:t>
            </a:r>
            <a:r>
              <a:rPr lang="ru-RU" sz="2400" dirty="0"/>
              <a:t> </a:t>
            </a:r>
            <a:r>
              <a:rPr lang="ru-RU" sz="2400" dirty="0" err="1"/>
              <a:t>фахівці</a:t>
            </a:r>
            <a:r>
              <a:rPr lang="ru-RU" sz="2400" dirty="0"/>
              <a:t> </a:t>
            </a:r>
            <a:r>
              <a:rPr lang="ru-RU" sz="2400" dirty="0" err="1"/>
              <a:t>групують</a:t>
            </a:r>
            <a:r>
              <a:rPr lang="ru-RU" sz="2400" dirty="0"/>
              <a:t> </a:t>
            </a:r>
            <a:r>
              <a:rPr lang="ru-RU" sz="2400" dirty="0" err="1"/>
              <a:t>патологічні</a:t>
            </a:r>
            <a:r>
              <a:rPr lang="ru-RU" sz="2400" dirty="0"/>
              <a:t> </a:t>
            </a:r>
            <a:r>
              <a:rPr lang="ru-RU" sz="2400" dirty="0" err="1"/>
              <a:t>фактори</a:t>
            </a:r>
            <a:r>
              <a:rPr lang="ru-RU" sz="2400" dirty="0"/>
              <a:t> </a:t>
            </a:r>
            <a:r>
              <a:rPr lang="ru-RU" sz="2400" dirty="0" err="1"/>
              <a:t>залежно</a:t>
            </a:r>
            <a:r>
              <a:rPr lang="ru-RU" sz="2400" dirty="0"/>
              <a:t> </a:t>
            </a:r>
            <a:r>
              <a:rPr lang="ru-RU" sz="2400" dirty="0" err="1"/>
              <a:t>від</a:t>
            </a:r>
            <a:r>
              <a:rPr lang="ru-RU" sz="2400" dirty="0"/>
              <a:t> </a:t>
            </a:r>
            <a:r>
              <a:rPr lang="ru-RU" sz="2400" dirty="0" err="1"/>
              <a:t>періоду</a:t>
            </a:r>
            <a:r>
              <a:rPr lang="ru-RU" sz="2400" dirty="0"/>
              <a:t> </a:t>
            </a:r>
            <a:r>
              <a:rPr lang="ru-RU" sz="2400" dirty="0" err="1"/>
              <a:t>впливу</a:t>
            </a:r>
            <a:r>
              <a:rPr lang="ru-RU" sz="2400" dirty="0"/>
              <a:t> на </a:t>
            </a:r>
            <a:r>
              <a:rPr lang="ru-RU" sz="2400" dirty="0" err="1"/>
              <a:t>здоров'я</a:t>
            </a:r>
            <a:r>
              <a:rPr lang="ru-RU" sz="2400" dirty="0"/>
              <a:t> </a:t>
            </a:r>
            <a:r>
              <a:rPr lang="ru-RU" sz="2400" dirty="0" err="1"/>
              <a:t>дитини</a:t>
            </a:r>
            <a:r>
              <a:rPr lang="ru-RU" sz="2400" dirty="0"/>
              <a:t>:</a:t>
            </a:r>
          </a:p>
          <a:p>
            <a:pPr marL="0" indent="0">
              <a:buNone/>
            </a:pPr>
            <a:r>
              <a:rPr lang="ru-RU" sz="2400" b="1" dirty="0" err="1"/>
              <a:t>пренатальні</a:t>
            </a:r>
            <a:r>
              <a:rPr lang="ru-RU" sz="2400" dirty="0"/>
              <a:t> – причини, </a:t>
            </a:r>
            <a:r>
              <a:rPr lang="ru-RU" sz="2400" dirty="0" err="1"/>
              <a:t>що</a:t>
            </a:r>
            <a:r>
              <a:rPr lang="ru-RU" sz="2400" dirty="0"/>
              <a:t> </a:t>
            </a:r>
            <a:r>
              <a:rPr lang="ru-RU" sz="2400" dirty="0" err="1"/>
              <a:t>діють</a:t>
            </a:r>
            <a:r>
              <a:rPr lang="ru-RU" sz="2400" dirty="0"/>
              <a:t> на </a:t>
            </a:r>
            <a:r>
              <a:rPr lang="ru-RU" sz="2400" dirty="0" err="1"/>
              <a:t>зародок</a:t>
            </a:r>
            <a:r>
              <a:rPr lang="ru-RU" sz="2400" dirty="0"/>
              <a:t> і </a:t>
            </a:r>
            <a:r>
              <a:rPr lang="ru-RU" sz="2400" dirty="0" err="1"/>
              <a:t>плід</a:t>
            </a:r>
            <a:r>
              <a:rPr lang="ru-RU" sz="2400" dirty="0"/>
              <a:t> у </a:t>
            </a:r>
            <a:r>
              <a:rPr lang="ru-RU" sz="2400" dirty="0" err="1"/>
              <a:t>період</a:t>
            </a:r>
            <a:r>
              <a:rPr lang="ru-RU" sz="2400" dirty="0"/>
              <a:t> </a:t>
            </a:r>
            <a:r>
              <a:rPr lang="ru-RU" sz="2400" dirty="0" err="1"/>
              <a:t>внутрішньоутробного</a:t>
            </a:r>
            <a:r>
              <a:rPr lang="ru-RU" sz="2400" dirty="0"/>
              <a:t> </a:t>
            </a:r>
            <a:r>
              <a:rPr lang="ru-RU" sz="2400" dirty="0" err="1"/>
              <a:t>розвитку</a:t>
            </a:r>
            <a:r>
              <a:rPr lang="ru-RU" sz="2400" dirty="0"/>
              <a:t>; </a:t>
            </a:r>
          </a:p>
          <a:p>
            <a:pPr marL="0" indent="0">
              <a:buNone/>
            </a:pPr>
            <a:r>
              <a:rPr lang="ru-RU" sz="2400" b="1" dirty="0" err="1"/>
              <a:t>натальні</a:t>
            </a:r>
            <a:r>
              <a:rPr lang="ru-RU" sz="2400" dirty="0"/>
              <a:t> — у </a:t>
            </a:r>
            <a:r>
              <a:rPr lang="ru-RU" sz="2400" dirty="0" err="1"/>
              <a:t>період</a:t>
            </a:r>
            <a:r>
              <a:rPr lang="ru-RU" sz="2400" dirty="0"/>
              <a:t> </a:t>
            </a:r>
            <a:r>
              <a:rPr lang="ru-RU" sz="2400" dirty="0" err="1"/>
              <a:t>пологової</a:t>
            </a:r>
            <a:r>
              <a:rPr lang="ru-RU" sz="2400" dirty="0"/>
              <a:t> </a:t>
            </a:r>
            <a:r>
              <a:rPr lang="ru-RU" sz="2400" dirty="0" err="1"/>
              <a:t>діяльності</a:t>
            </a:r>
            <a:r>
              <a:rPr lang="ru-RU" sz="2400" dirty="0"/>
              <a:t>; </a:t>
            </a:r>
          </a:p>
          <a:p>
            <a:pPr marL="0" indent="0">
              <a:buNone/>
            </a:pPr>
            <a:r>
              <a:rPr lang="ru-RU" sz="2400" b="1" dirty="0" err="1"/>
              <a:t>постнатальні</a:t>
            </a:r>
            <a:r>
              <a:rPr lang="ru-RU" sz="2400" dirty="0"/>
              <a:t> – </a:t>
            </a:r>
            <a:r>
              <a:rPr lang="ru-RU" sz="2400" dirty="0" err="1"/>
              <a:t>після</a:t>
            </a:r>
            <a:r>
              <a:rPr lang="ru-RU" sz="2400" dirty="0"/>
              <a:t> </a:t>
            </a:r>
            <a:r>
              <a:rPr lang="ru-RU" sz="2400" dirty="0" err="1"/>
              <a:t>народження</a:t>
            </a:r>
            <a:r>
              <a:rPr lang="ru-RU" sz="2400" dirty="0"/>
              <a:t> </a:t>
            </a:r>
            <a:r>
              <a:rPr lang="ru-RU" sz="2400" dirty="0" err="1"/>
              <a:t>дитини</a:t>
            </a:r>
            <a:r>
              <a:rPr lang="ru-RU" sz="2400" dirty="0"/>
              <a:t>.</a:t>
            </a:r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98053532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08912" cy="1570186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dirty="0"/>
              <a:t>3. </a:t>
            </a:r>
            <a:r>
              <a:rPr lang="ru-RU" dirty="0" err="1"/>
              <a:t>Класифікація</a:t>
            </a:r>
            <a:r>
              <a:rPr lang="ru-RU" dirty="0"/>
              <a:t> </a:t>
            </a:r>
            <a:r>
              <a:rPr lang="ru-RU" dirty="0" err="1"/>
              <a:t>порушень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дітей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916832"/>
            <a:ext cx="8208912" cy="4608512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2400" b="1" dirty="0" err="1"/>
              <a:t>Особливості</a:t>
            </a:r>
            <a:r>
              <a:rPr lang="ru-RU" sz="2400" b="1" dirty="0"/>
              <a:t> </a:t>
            </a:r>
            <a:r>
              <a:rPr lang="ru-RU" sz="2400" b="1" dirty="0" err="1"/>
              <a:t>процесу</a:t>
            </a:r>
            <a:r>
              <a:rPr lang="ru-RU" sz="2400" b="1" dirty="0"/>
              <a:t> аномального </a:t>
            </a:r>
            <a:r>
              <a:rPr lang="ru-RU" sz="2400" b="1" dirty="0" err="1"/>
              <a:t>розвитку</a:t>
            </a:r>
            <a:endParaRPr lang="ru-RU" sz="2400" b="1" dirty="0"/>
          </a:p>
          <a:p>
            <a:pPr marL="0" indent="0">
              <a:buNone/>
            </a:pPr>
            <a:r>
              <a:rPr lang="ru-RU" sz="2400" dirty="0"/>
              <a:t>Л. С </a:t>
            </a:r>
            <a:r>
              <a:rPr lang="ru-RU" sz="2400" dirty="0" err="1"/>
              <a:t>Виготський</a:t>
            </a:r>
            <a:r>
              <a:rPr lang="ru-RU" sz="2400" dirty="0"/>
              <a:t> </a:t>
            </a:r>
            <a:r>
              <a:rPr lang="ru-RU" sz="2400" dirty="0" err="1"/>
              <a:t>дослідив</a:t>
            </a:r>
            <a:r>
              <a:rPr lang="ru-RU" sz="2400" dirty="0"/>
              <a:t>, </a:t>
            </a:r>
            <a:r>
              <a:rPr lang="ru-RU" sz="2400" dirty="0" err="1"/>
              <a:t>що</a:t>
            </a:r>
            <a:r>
              <a:rPr lang="ru-RU" sz="2400" dirty="0"/>
              <a:t> </a:t>
            </a:r>
            <a:r>
              <a:rPr lang="ru-RU" sz="2400" dirty="0" err="1"/>
              <a:t>діти</a:t>
            </a:r>
            <a:r>
              <a:rPr lang="ru-RU" sz="2400" dirty="0"/>
              <a:t> з </a:t>
            </a:r>
            <a:r>
              <a:rPr lang="ru-RU" sz="2400" dirty="0" err="1"/>
              <a:t>порушеннями</a:t>
            </a:r>
            <a:r>
              <a:rPr lang="ru-RU" sz="2400" dirty="0"/>
              <a:t> </a:t>
            </a:r>
            <a:r>
              <a:rPr lang="ru-RU" sz="2400" dirty="0" err="1"/>
              <a:t>психофізичного</a:t>
            </a:r>
            <a:r>
              <a:rPr lang="ru-RU" sz="2400" dirty="0"/>
              <a:t> </a:t>
            </a:r>
            <a:r>
              <a:rPr lang="ru-RU" sz="2400" dirty="0" err="1"/>
              <a:t>розвитку</a:t>
            </a:r>
            <a:r>
              <a:rPr lang="ru-RU" sz="2400" dirty="0"/>
              <a:t> </a:t>
            </a:r>
            <a:r>
              <a:rPr lang="ru-RU" sz="2400" dirty="0" err="1"/>
              <a:t>розвиваються</a:t>
            </a:r>
            <a:r>
              <a:rPr lang="ru-RU" sz="2400" dirty="0"/>
              <a:t> за </a:t>
            </a:r>
            <a:r>
              <a:rPr lang="ru-RU" sz="2400" dirty="0" err="1"/>
              <a:t>тими</a:t>
            </a:r>
            <a:r>
              <a:rPr lang="ru-RU" sz="2400" dirty="0"/>
              <a:t> ж </a:t>
            </a:r>
            <a:r>
              <a:rPr lang="ru-RU" sz="2400" dirty="0" err="1"/>
              <a:t>закономірностями</a:t>
            </a:r>
            <a:r>
              <a:rPr lang="ru-RU" sz="2400" dirty="0"/>
              <a:t>, </a:t>
            </a:r>
            <a:r>
              <a:rPr lang="ru-RU" sz="2400" dirty="0" err="1"/>
              <a:t>що</a:t>
            </a:r>
            <a:r>
              <a:rPr lang="ru-RU" sz="2400" dirty="0"/>
              <a:t> й </a:t>
            </a:r>
            <a:r>
              <a:rPr lang="ru-RU" sz="2400" dirty="0" err="1"/>
              <a:t>діти</a:t>
            </a:r>
            <a:r>
              <a:rPr lang="ru-RU" sz="2400" dirty="0"/>
              <a:t> з нормою, </a:t>
            </a:r>
            <a:r>
              <a:rPr lang="ru-RU" sz="2400" dirty="0" err="1"/>
              <a:t>зокрема</a:t>
            </a:r>
            <a:r>
              <a:rPr lang="ru-RU" sz="2400" dirty="0"/>
              <a:t>: </a:t>
            </a:r>
            <a:r>
              <a:rPr lang="ru-RU" sz="2400" b="1" dirty="0" err="1"/>
              <a:t>психічний</a:t>
            </a:r>
            <a:r>
              <a:rPr lang="ru-RU" sz="2400" b="1" dirty="0"/>
              <a:t> </a:t>
            </a:r>
            <a:r>
              <a:rPr lang="ru-RU" sz="2400" b="1" dirty="0" err="1"/>
              <a:t>розвиток</a:t>
            </a:r>
            <a:r>
              <a:rPr lang="ru-RU" sz="2400" b="1" dirty="0"/>
              <a:t> </a:t>
            </a:r>
            <a:r>
              <a:rPr lang="ru-RU" sz="2400" b="1" dirty="0" err="1"/>
              <a:t>має</a:t>
            </a:r>
            <a:r>
              <a:rPr lang="ru-RU" sz="2400" b="1" dirty="0"/>
              <a:t> </a:t>
            </a:r>
            <a:r>
              <a:rPr lang="ru-RU" sz="2400" b="1" dirty="0" err="1"/>
              <a:t>поетапний</a:t>
            </a:r>
            <a:r>
              <a:rPr lang="ru-RU" sz="2400" b="1" dirty="0"/>
              <a:t> характер, і </a:t>
            </a:r>
            <a:r>
              <a:rPr lang="ru-RU" sz="2400" b="1" dirty="0" err="1"/>
              <a:t>кожен</a:t>
            </a:r>
            <a:r>
              <a:rPr lang="ru-RU" sz="2400" b="1" dirty="0"/>
              <a:t> </a:t>
            </a:r>
            <a:r>
              <a:rPr lang="ru-RU" sz="2400" b="1" dirty="0" err="1"/>
              <a:t>етап</a:t>
            </a:r>
            <a:r>
              <a:rPr lang="ru-RU" sz="2400" b="1" dirty="0"/>
              <a:t> </a:t>
            </a:r>
            <a:r>
              <a:rPr lang="ru-RU" sz="2400" b="1" dirty="0" err="1"/>
              <a:t>завершується</a:t>
            </a:r>
            <a:r>
              <a:rPr lang="ru-RU" sz="2400" b="1" dirty="0"/>
              <a:t> </a:t>
            </a:r>
            <a:r>
              <a:rPr lang="ru-RU" sz="2400" b="1" dirty="0" err="1"/>
              <a:t>формуванням</a:t>
            </a:r>
            <a:r>
              <a:rPr lang="ru-RU" sz="2400" b="1" dirty="0"/>
              <a:t> </a:t>
            </a:r>
            <a:r>
              <a:rPr lang="ru-RU" sz="2400" b="1" dirty="0" err="1"/>
              <a:t>новоутворень</a:t>
            </a:r>
            <a:r>
              <a:rPr lang="ru-RU" sz="2400" b="1" dirty="0"/>
              <a:t>, </a:t>
            </a:r>
            <a:r>
              <a:rPr lang="ru-RU" sz="2400" b="1" dirty="0" err="1"/>
              <a:t>які</a:t>
            </a:r>
            <a:r>
              <a:rPr lang="ru-RU" sz="2400" b="1" dirty="0"/>
              <a:t> є основою для </a:t>
            </a:r>
            <a:r>
              <a:rPr lang="ru-RU" sz="2400" b="1" dirty="0" err="1"/>
              <a:t>подальшого</a:t>
            </a:r>
            <a:r>
              <a:rPr lang="ru-RU" sz="2400" b="1" dirty="0"/>
              <a:t> </a:t>
            </a:r>
            <a:r>
              <a:rPr lang="ru-RU" sz="2400" b="1" dirty="0" err="1"/>
              <a:t>розвитку</a:t>
            </a:r>
            <a:r>
              <a:rPr lang="ru-RU" sz="2400" b="1" dirty="0"/>
              <a:t>. </a:t>
            </a:r>
          </a:p>
          <a:p>
            <a:pPr marL="0" indent="0">
              <a:buNone/>
            </a:pPr>
            <a:r>
              <a:rPr lang="ru-RU" sz="2400" dirty="0" err="1"/>
              <a:t>Динаміка</a:t>
            </a:r>
            <a:r>
              <a:rPr lang="ru-RU" sz="2400" dirty="0"/>
              <a:t> </a:t>
            </a:r>
            <a:r>
              <a:rPr lang="ru-RU" sz="2400" dirty="0" err="1"/>
              <a:t>розвитку</a:t>
            </a:r>
            <a:r>
              <a:rPr lang="ru-RU" sz="2400" dirty="0"/>
              <a:t> </a:t>
            </a:r>
            <a:r>
              <a:rPr lang="ru-RU" sz="2400" dirty="0" err="1"/>
              <a:t>нормальної</a:t>
            </a:r>
            <a:r>
              <a:rPr lang="ru-RU" sz="2400" dirty="0"/>
              <a:t> та </a:t>
            </a:r>
            <a:r>
              <a:rPr lang="ru-RU" sz="2400" dirty="0" err="1"/>
              <a:t>аномальної</a:t>
            </a:r>
            <a:r>
              <a:rPr lang="ru-RU" sz="2400" dirty="0"/>
              <a:t> </a:t>
            </a:r>
            <a:r>
              <a:rPr lang="ru-RU" sz="2400" dirty="0" err="1"/>
              <a:t>дитини</a:t>
            </a:r>
            <a:r>
              <a:rPr lang="ru-RU" sz="2400" dirty="0"/>
              <a:t> </a:t>
            </a:r>
            <a:r>
              <a:rPr lang="ru-RU" sz="2400" dirty="0" err="1"/>
              <a:t>підпорядковується</a:t>
            </a:r>
            <a:r>
              <a:rPr lang="ru-RU" sz="2400" dirty="0"/>
              <a:t> </a:t>
            </a:r>
            <a:r>
              <a:rPr lang="ru-RU" sz="2400" dirty="0" err="1"/>
              <a:t>єдиним</a:t>
            </a:r>
            <a:r>
              <a:rPr lang="ru-RU" sz="2400" dirty="0"/>
              <a:t> </a:t>
            </a:r>
            <a:r>
              <a:rPr lang="ru-RU" sz="2400" dirty="0" err="1"/>
              <a:t>загальним</a:t>
            </a:r>
            <a:r>
              <a:rPr lang="ru-RU" sz="2400" dirty="0"/>
              <a:t> </a:t>
            </a:r>
            <a:r>
              <a:rPr lang="ru-RU" sz="2400" dirty="0" err="1"/>
              <a:t>закономірностям</a:t>
            </a:r>
            <a:r>
              <a:rPr lang="ru-RU" sz="2400" dirty="0"/>
              <a:t>, при </a:t>
            </a:r>
            <a:r>
              <a:rPr lang="ru-RU" sz="2400" dirty="0" err="1"/>
              <a:t>цьому</a:t>
            </a:r>
            <a:r>
              <a:rPr lang="ru-RU" sz="2400" dirty="0"/>
              <a:t> </a:t>
            </a:r>
            <a:r>
              <a:rPr lang="ru-RU" sz="2400" dirty="0" err="1"/>
              <a:t>кожен</a:t>
            </a:r>
            <a:r>
              <a:rPr lang="ru-RU" sz="2400" dirty="0"/>
              <a:t> вид </a:t>
            </a:r>
            <a:r>
              <a:rPr lang="ru-RU" sz="2400" dirty="0" err="1"/>
              <a:t>психофізичних</a:t>
            </a:r>
            <a:r>
              <a:rPr lang="ru-RU" sz="2400" dirty="0"/>
              <a:t> </a:t>
            </a:r>
            <a:r>
              <a:rPr lang="ru-RU" sz="2400" dirty="0" err="1"/>
              <a:t>порушень</a:t>
            </a:r>
            <a:r>
              <a:rPr lang="ru-RU" sz="2400" dirty="0"/>
              <a:t> </a:t>
            </a:r>
            <a:r>
              <a:rPr lang="ru-RU" sz="2400" dirty="0" err="1"/>
              <a:t>характеризується</a:t>
            </a:r>
            <a:r>
              <a:rPr lang="ru-RU" sz="2400" dirty="0"/>
              <a:t> </a:t>
            </a:r>
            <a:r>
              <a:rPr lang="ru-RU" sz="2400" dirty="0" err="1"/>
              <a:t>своїми</a:t>
            </a:r>
            <a:r>
              <a:rPr lang="ru-RU" sz="2400" dirty="0"/>
              <a:t> </a:t>
            </a:r>
            <a:r>
              <a:rPr lang="ru-RU" sz="2400" dirty="0" err="1"/>
              <a:t>специфічними</a:t>
            </a:r>
            <a:r>
              <a:rPr lang="ru-RU" sz="2400" dirty="0"/>
              <a:t> </a:t>
            </a:r>
            <a:r>
              <a:rPr lang="ru-RU" sz="2400" dirty="0" err="1"/>
              <a:t>особливостями</a:t>
            </a:r>
            <a:r>
              <a:rPr lang="ru-RU" sz="2400" dirty="0"/>
              <a:t>. </a:t>
            </a:r>
            <a:r>
              <a:rPr lang="ru-RU" sz="2400" dirty="0" err="1"/>
              <a:t>Проте</a:t>
            </a:r>
            <a:r>
              <a:rPr lang="ru-RU" sz="2400" dirty="0"/>
              <a:t> є й </a:t>
            </a:r>
            <a:r>
              <a:rPr lang="ru-RU" sz="2400" dirty="0" err="1"/>
              <a:t>загальні</a:t>
            </a:r>
            <a:r>
              <a:rPr lang="ru-RU" sz="2400" dirty="0"/>
              <a:t> </a:t>
            </a:r>
            <a:r>
              <a:rPr lang="ru-RU" sz="2400" dirty="0" err="1"/>
              <a:t>особливості</a:t>
            </a:r>
            <a:r>
              <a:rPr lang="ru-RU" sz="2400" dirty="0"/>
              <a:t> </a:t>
            </a:r>
            <a:r>
              <a:rPr lang="ru-RU" sz="2400" dirty="0" err="1"/>
              <a:t>процесу</a:t>
            </a:r>
            <a:r>
              <a:rPr lang="ru-RU" sz="2400" dirty="0"/>
              <a:t> аномального </a:t>
            </a:r>
            <a:r>
              <a:rPr lang="ru-RU" sz="2400" dirty="0" err="1"/>
              <a:t>розвитку</a:t>
            </a:r>
            <a:endParaRPr lang="ru-RU" sz="2400" dirty="0"/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27390781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08912" cy="1570186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dirty="0"/>
              <a:t>3. </a:t>
            </a:r>
            <a:r>
              <a:rPr lang="ru-RU" dirty="0" err="1"/>
              <a:t>Класифікація</a:t>
            </a:r>
            <a:r>
              <a:rPr lang="ru-RU" dirty="0"/>
              <a:t> </a:t>
            </a:r>
            <a:r>
              <a:rPr lang="ru-RU" dirty="0" err="1"/>
              <a:t>порушень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дітей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916832"/>
            <a:ext cx="8208912" cy="4608512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/>
              <a:t>Л. С </a:t>
            </a:r>
            <a:r>
              <a:rPr lang="ru-RU" sz="2400" dirty="0" err="1"/>
              <a:t>Виготський</a:t>
            </a:r>
            <a:r>
              <a:rPr lang="ru-RU" sz="2400" dirty="0"/>
              <a:t> </a:t>
            </a:r>
            <a:r>
              <a:rPr lang="ru-RU" sz="2400" dirty="0" err="1"/>
              <a:t>розробив</a:t>
            </a:r>
            <a:r>
              <a:rPr lang="ru-RU" sz="2400" dirty="0"/>
              <a:t> </a:t>
            </a:r>
            <a:r>
              <a:rPr lang="ru-RU" sz="2400" dirty="0" err="1"/>
              <a:t>теорію</a:t>
            </a:r>
            <a:r>
              <a:rPr lang="ru-RU" sz="2400" dirty="0"/>
              <a:t> </a:t>
            </a:r>
            <a:r>
              <a:rPr lang="ru-RU" sz="2400" dirty="0" err="1"/>
              <a:t>складної</a:t>
            </a:r>
            <a:r>
              <a:rPr lang="ru-RU" sz="2400" dirty="0"/>
              <a:t> </a:t>
            </a:r>
            <a:r>
              <a:rPr lang="ru-RU" sz="2400" dirty="0" err="1"/>
              <a:t>структури</a:t>
            </a:r>
            <a:r>
              <a:rPr lang="ru-RU" sz="2400" dirty="0"/>
              <a:t> аномального </a:t>
            </a:r>
            <a:r>
              <a:rPr lang="ru-RU" sz="2400" dirty="0" err="1"/>
              <a:t>розвитку</a:t>
            </a:r>
            <a:r>
              <a:rPr lang="ru-RU" sz="2400" dirty="0"/>
              <a:t>, яка </a:t>
            </a:r>
            <a:r>
              <a:rPr lang="ru-RU" sz="2400" dirty="0" err="1"/>
              <a:t>означає</a:t>
            </a:r>
            <a:r>
              <a:rPr lang="ru-RU" sz="2400" dirty="0"/>
              <a:t>, </a:t>
            </a:r>
            <a:r>
              <a:rPr lang="ru-RU" sz="2400" dirty="0" err="1"/>
              <a:t>що</a:t>
            </a:r>
            <a:r>
              <a:rPr lang="ru-RU" sz="2400" dirty="0"/>
              <a:t> дефект не </a:t>
            </a:r>
            <a:r>
              <a:rPr lang="ru-RU" sz="2400" dirty="0" err="1"/>
              <a:t>призводить</a:t>
            </a:r>
            <a:r>
              <a:rPr lang="ru-RU" sz="2400" dirty="0"/>
              <a:t> до </a:t>
            </a:r>
            <a:r>
              <a:rPr lang="ru-RU" sz="2400" dirty="0" err="1"/>
              <a:t>випадіння</a:t>
            </a:r>
            <a:r>
              <a:rPr lang="ru-RU" sz="2400" dirty="0"/>
              <a:t> </a:t>
            </a:r>
            <a:r>
              <a:rPr lang="ru-RU" sz="2400" dirty="0" err="1"/>
              <a:t>чи</a:t>
            </a:r>
            <a:r>
              <a:rPr lang="ru-RU" sz="2400" dirty="0"/>
              <a:t> </a:t>
            </a:r>
            <a:r>
              <a:rPr lang="ru-RU" sz="2400" dirty="0" err="1"/>
              <a:t>порушення</a:t>
            </a:r>
            <a:r>
              <a:rPr lang="ru-RU" sz="2400" dirty="0"/>
              <a:t> </a:t>
            </a:r>
            <a:r>
              <a:rPr lang="ru-RU" sz="2400" dirty="0" err="1"/>
              <a:t>якоїсь</a:t>
            </a:r>
            <a:r>
              <a:rPr lang="ru-RU" sz="2400" dirty="0"/>
              <a:t> </a:t>
            </a:r>
            <a:r>
              <a:rPr lang="ru-RU" sz="2400" dirty="0" err="1"/>
              <a:t>однієї</a:t>
            </a:r>
            <a:r>
              <a:rPr lang="ru-RU" sz="2400" dirty="0"/>
              <a:t> </a:t>
            </a:r>
            <a:r>
              <a:rPr lang="ru-RU" sz="2400" dirty="0" err="1"/>
              <a:t>функції</a:t>
            </a:r>
            <a:r>
              <a:rPr lang="ru-RU" sz="2400" dirty="0"/>
              <a:t>, а </a:t>
            </a:r>
            <a:r>
              <a:rPr lang="ru-RU" sz="2400" b="1" dirty="0" err="1"/>
              <a:t>відображається</a:t>
            </a:r>
            <a:r>
              <a:rPr lang="ru-RU" sz="2400" b="1" dirty="0"/>
              <a:t> на </a:t>
            </a:r>
            <a:r>
              <a:rPr lang="ru-RU" sz="2400" b="1" dirty="0" err="1"/>
              <a:t>всьому</a:t>
            </a:r>
            <a:r>
              <a:rPr lang="ru-RU" sz="2400" b="1" dirty="0"/>
              <a:t> </a:t>
            </a:r>
            <a:r>
              <a:rPr lang="ru-RU" sz="2400" b="1" dirty="0" err="1"/>
              <a:t>розвитку</a:t>
            </a:r>
            <a:r>
              <a:rPr lang="ru-RU" sz="2400" b="1" dirty="0"/>
              <a:t> </a:t>
            </a:r>
            <a:r>
              <a:rPr lang="ru-RU" sz="2400" b="1" dirty="0" err="1"/>
              <a:t>дитини</a:t>
            </a:r>
            <a:r>
              <a:rPr lang="ru-RU" sz="2400" b="1" dirty="0"/>
              <a:t>. </a:t>
            </a:r>
          </a:p>
          <a:p>
            <a:pPr marL="0" indent="0">
              <a:buNone/>
            </a:pPr>
            <a:r>
              <a:rPr lang="ru-RU" sz="2400" dirty="0"/>
              <a:t>Структура аномального </a:t>
            </a:r>
            <a:r>
              <a:rPr lang="ru-RU" sz="2400" dirty="0" err="1"/>
              <a:t>розвитку</a:t>
            </a:r>
            <a:r>
              <a:rPr lang="ru-RU" sz="2400" dirty="0"/>
              <a:t> </a:t>
            </a:r>
            <a:r>
              <a:rPr lang="ru-RU" sz="2400" dirty="0" err="1"/>
              <a:t>складається</a:t>
            </a:r>
            <a:r>
              <a:rPr lang="ru-RU" sz="2400" dirty="0"/>
              <a:t> </a:t>
            </a:r>
            <a:r>
              <a:rPr lang="ru-RU" sz="2400" dirty="0" err="1"/>
              <a:t>із</a:t>
            </a:r>
            <a:r>
              <a:rPr lang="ru-RU" sz="2400" dirty="0"/>
              <a:t> </a:t>
            </a:r>
            <a:r>
              <a:rPr lang="ru-RU" sz="2400" b="1" dirty="0" err="1"/>
              <a:t>первинного</a:t>
            </a:r>
            <a:r>
              <a:rPr lang="ru-RU" sz="2400" dirty="0"/>
              <a:t> дефекту (ядра), </a:t>
            </a:r>
            <a:r>
              <a:rPr lang="ru-RU" sz="2400" dirty="0" err="1"/>
              <a:t>викликаного</a:t>
            </a:r>
            <a:r>
              <a:rPr lang="ru-RU" sz="2400" dirty="0"/>
              <a:t> </a:t>
            </a:r>
            <a:r>
              <a:rPr lang="ru-RU" sz="2400" dirty="0" err="1"/>
              <a:t>певним</a:t>
            </a:r>
            <a:r>
              <a:rPr lang="ru-RU" sz="2400" dirty="0"/>
              <a:t> </a:t>
            </a:r>
            <a:r>
              <a:rPr lang="ru-RU" sz="2400" dirty="0" err="1"/>
              <a:t>хворобливим</a:t>
            </a:r>
            <a:r>
              <a:rPr lang="ru-RU" sz="2400" dirty="0"/>
              <a:t> фактором, і </a:t>
            </a:r>
            <a:r>
              <a:rPr lang="ru-RU" sz="2400" b="1" dirty="0" err="1"/>
              <a:t>вторинних</a:t>
            </a:r>
            <a:r>
              <a:rPr lang="ru-RU" sz="2400" dirty="0"/>
              <a:t> та </a:t>
            </a:r>
            <a:r>
              <a:rPr lang="ru-RU" sz="2400" dirty="0" err="1"/>
              <a:t>супутніх</a:t>
            </a:r>
            <a:r>
              <a:rPr lang="ru-RU" sz="2400" dirty="0"/>
              <a:t> </a:t>
            </a:r>
            <a:r>
              <a:rPr lang="ru-RU" sz="2400" dirty="0" err="1"/>
              <a:t>порушень</a:t>
            </a:r>
            <a:r>
              <a:rPr lang="ru-RU" sz="2400" dirty="0"/>
              <a:t>, </a:t>
            </a:r>
            <a:r>
              <a:rPr lang="ru-RU" sz="2400" dirty="0" err="1"/>
              <a:t>що</a:t>
            </a:r>
            <a:r>
              <a:rPr lang="ru-RU" sz="2400" dirty="0"/>
              <a:t> </a:t>
            </a:r>
            <a:r>
              <a:rPr lang="ru-RU" sz="2400" dirty="0" err="1"/>
              <a:t>виникають</a:t>
            </a:r>
            <a:r>
              <a:rPr lang="ru-RU" sz="2400" dirty="0"/>
              <a:t> </a:t>
            </a:r>
            <a:r>
              <a:rPr lang="ru-RU" sz="2400" dirty="0" err="1"/>
              <a:t>під</a:t>
            </a:r>
            <a:r>
              <a:rPr lang="ru-RU" sz="2400" dirty="0"/>
              <a:t> </a:t>
            </a:r>
            <a:r>
              <a:rPr lang="ru-RU" sz="2400" dirty="0" err="1"/>
              <a:t>впливом</a:t>
            </a:r>
            <a:r>
              <a:rPr lang="ru-RU" sz="2400" dirty="0"/>
              <a:t> </a:t>
            </a:r>
            <a:r>
              <a:rPr lang="ru-RU" sz="2400" dirty="0" err="1"/>
              <a:t>первинного</a:t>
            </a:r>
            <a:r>
              <a:rPr lang="ru-RU" sz="2400" dirty="0"/>
              <a:t> дефекту у </a:t>
            </a:r>
            <a:r>
              <a:rPr lang="ru-RU" sz="2400" dirty="0" err="1"/>
              <a:t>процесі</a:t>
            </a:r>
            <a:r>
              <a:rPr lang="ru-RU" sz="2400" dirty="0"/>
              <a:t> </a:t>
            </a:r>
            <a:r>
              <a:rPr lang="ru-RU" sz="2400" dirty="0" err="1"/>
              <a:t>розвитку</a:t>
            </a:r>
            <a:r>
              <a:rPr lang="ru-RU" sz="2400" dirty="0"/>
              <a:t> </a:t>
            </a:r>
            <a:r>
              <a:rPr lang="ru-RU" sz="2400" dirty="0" err="1"/>
              <a:t>дитини</a:t>
            </a:r>
            <a:r>
              <a:rPr lang="ru-RU" sz="2400" dirty="0"/>
              <a:t>. </a:t>
            </a:r>
          </a:p>
          <a:p>
            <a:pPr marL="0" indent="0">
              <a:buNone/>
            </a:pPr>
            <a:r>
              <a:rPr lang="ru-RU" sz="2400" dirty="0" err="1"/>
              <a:t>Всі</a:t>
            </a:r>
            <a:r>
              <a:rPr lang="ru-RU" sz="2400" dirty="0"/>
              <a:t> </a:t>
            </a:r>
            <a:r>
              <a:rPr lang="ru-RU" sz="2400" dirty="0" err="1"/>
              <a:t>структурні</a:t>
            </a:r>
            <a:r>
              <a:rPr lang="ru-RU" sz="2400" dirty="0"/>
              <a:t> </a:t>
            </a:r>
            <a:r>
              <a:rPr lang="ru-RU" sz="2400" dirty="0" err="1"/>
              <a:t>компоненти</a:t>
            </a:r>
            <a:r>
              <a:rPr lang="ru-RU" sz="2400" dirty="0"/>
              <a:t> є </a:t>
            </a:r>
            <a:r>
              <a:rPr lang="ru-RU" sz="2400" dirty="0" err="1"/>
              <a:t>взаємозалежними</a:t>
            </a:r>
            <a:r>
              <a:rPr lang="ru-RU" sz="2400" dirty="0"/>
              <a:t>, </a:t>
            </a:r>
            <a:r>
              <a:rPr lang="ru-RU" sz="2400" dirty="0" err="1"/>
              <a:t>окрім</a:t>
            </a:r>
            <a:r>
              <a:rPr lang="ru-RU" sz="2400" dirty="0"/>
              <a:t> того </a:t>
            </a:r>
            <a:r>
              <a:rPr lang="ru-RU" sz="2400" dirty="0" err="1"/>
              <a:t>вторинні</a:t>
            </a:r>
            <a:r>
              <a:rPr lang="ru-RU" sz="2400" dirty="0"/>
              <a:t> </a:t>
            </a:r>
            <a:r>
              <a:rPr lang="ru-RU" sz="2400" dirty="0" err="1"/>
              <a:t>ускладнення</a:t>
            </a:r>
            <a:r>
              <a:rPr lang="ru-RU" sz="2400" dirty="0"/>
              <a:t> </a:t>
            </a:r>
            <a:r>
              <a:rPr lang="ru-RU" sz="2400" dirty="0" err="1"/>
              <a:t>пов'язані</a:t>
            </a:r>
            <a:r>
              <a:rPr lang="ru-RU" sz="2400" dirty="0"/>
              <a:t> з </a:t>
            </a:r>
            <a:r>
              <a:rPr lang="ru-RU" sz="2400" dirty="0" err="1"/>
              <a:t>дією</a:t>
            </a:r>
            <a:r>
              <a:rPr lang="ru-RU" sz="2400" dirty="0"/>
              <a:t> </a:t>
            </a:r>
            <a:r>
              <a:rPr lang="ru-RU" sz="2400" dirty="0" err="1"/>
              <a:t>середовищних</a:t>
            </a:r>
            <a:r>
              <a:rPr lang="ru-RU" sz="2400" dirty="0"/>
              <a:t> </a:t>
            </a:r>
            <a:r>
              <a:rPr lang="ru-RU" sz="2400" dirty="0" err="1"/>
              <a:t>факторів</a:t>
            </a:r>
            <a:r>
              <a:rPr lang="ru-RU" sz="2400" dirty="0"/>
              <a:t> у </a:t>
            </a:r>
            <a:r>
              <a:rPr lang="ru-RU" sz="2400" dirty="0" err="1"/>
              <a:t>розвитку</a:t>
            </a:r>
            <a:r>
              <a:rPr lang="ru-RU" sz="2400" dirty="0"/>
              <a:t> </a:t>
            </a:r>
            <a:r>
              <a:rPr lang="ru-RU" sz="2400" dirty="0" err="1"/>
              <a:t>психіки</a:t>
            </a:r>
            <a:r>
              <a:rPr lang="ru-RU" sz="2400" dirty="0"/>
              <a:t> </a:t>
            </a:r>
            <a:r>
              <a:rPr lang="ru-RU" sz="2400" dirty="0" err="1"/>
              <a:t>дитини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87808480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08912" cy="1570186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dirty="0"/>
              <a:t>3. </a:t>
            </a:r>
            <a:r>
              <a:rPr lang="ru-RU" dirty="0" err="1"/>
              <a:t>Класифікація</a:t>
            </a:r>
            <a:r>
              <a:rPr lang="ru-RU" dirty="0"/>
              <a:t> </a:t>
            </a:r>
            <a:r>
              <a:rPr lang="ru-RU" dirty="0" err="1"/>
              <a:t>порушень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дітей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916832"/>
            <a:ext cx="8208912" cy="4608512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i="1" u="sng" dirty="0" err="1"/>
              <a:t>Роздатковий</a:t>
            </a:r>
            <a:r>
              <a:rPr lang="ru-RU" sz="2400" i="1" u="sng" dirty="0"/>
              <a:t> </a:t>
            </a:r>
            <a:r>
              <a:rPr lang="ru-RU" sz="2400" i="1" u="sng" dirty="0" err="1"/>
              <a:t>матеріал</a:t>
            </a:r>
            <a:endParaRPr lang="ru-RU" sz="2400" i="1" u="sng"/>
          </a:p>
          <a:p>
            <a:pPr marL="0" indent="0">
              <a:buNone/>
            </a:pPr>
            <a:endParaRPr lang="ru-RU" sz="2400" i="1" u="sng" dirty="0"/>
          </a:p>
        </p:txBody>
      </p:sp>
    </p:spTree>
    <p:extLst>
      <p:ext uri="{BB962C8B-B14F-4D97-AF65-F5344CB8AC3E}">
        <p14:creationId xmlns:p14="http://schemas.microsoft.com/office/powerpoint/2010/main" val="713270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178621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br>
              <a:rPr lang="ru-RU" b="1" dirty="0"/>
            </a:br>
            <a:r>
              <a:rPr lang="ru-RU" dirty="0"/>
              <a:t>1. Спеціальна </a:t>
            </a:r>
            <a:r>
              <a:rPr lang="ru-RU" dirty="0" err="1"/>
              <a:t>освіта</a:t>
            </a:r>
            <a:r>
              <a:rPr lang="ru-RU" dirty="0"/>
              <a:t> в </a:t>
            </a:r>
            <a:r>
              <a:rPr lang="ru-RU" dirty="0" err="1"/>
              <a:t>Україні</a:t>
            </a:r>
            <a:br>
              <a:rPr lang="ru-RU" dirty="0"/>
            </a:br>
            <a:endParaRPr lang="uk-UA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2276872"/>
            <a:ext cx="8147248" cy="3849291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uk-UA" dirty="0"/>
              <a:t>Навчання і виховання дітей з порушеннями психофізичного розвитку в Україні має давню історію. Як і більшість інших держав світу, вона пройшла довгий шлях від агресії та зневаги до </a:t>
            </a:r>
            <a:r>
              <a:rPr lang="uk-UA" dirty="0" err="1"/>
              <a:t>патронації</a:t>
            </a:r>
            <a:r>
              <a:rPr lang="uk-UA" dirty="0"/>
              <a:t> як форми громадської опіки таких дітей, створення для них приватних виховних закладів, усвідомлення необхідності навчати їх, партнерства та інтеграції тощо</a:t>
            </a:r>
          </a:p>
        </p:txBody>
      </p:sp>
    </p:spTree>
    <p:extLst>
      <p:ext uri="{BB962C8B-B14F-4D97-AF65-F5344CB8AC3E}">
        <p14:creationId xmlns:p14="http://schemas.microsoft.com/office/powerpoint/2010/main" val="40563772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178621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br>
              <a:rPr lang="ru-RU" b="1" dirty="0"/>
            </a:br>
            <a:r>
              <a:rPr lang="ru-RU" dirty="0"/>
              <a:t>1. Спеціальна </a:t>
            </a:r>
            <a:r>
              <a:rPr lang="ru-RU" dirty="0" err="1"/>
              <a:t>освіта</a:t>
            </a:r>
            <a:r>
              <a:rPr lang="ru-RU" dirty="0"/>
              <a:t> в </a:t>
            </a:r>
            <a:r>
              <a:rPr lang="ru-RU" dirty="0" err="1"/>
              <a:t>Україні</a:t>
            </a:r>
            <a:br>
              <a:rPr lang="ru-RU" dirty="0"/>
            </a:br>
            <a:endParaRPr lang="uk-UA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2276872"/>
            <a:ext cx="8147248" cy="3849291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ctr">
              <a:buNone/>
            </a:pPr>
            <a:endParaRPr lang="uk-UA" dirty="0"/>
          </a:p>
          <a:p>
            <a:pPr marL="0" indent="0" algn="ctr">
              <a:buNone/>
            </a:pPr>
            <a:r>
              <a:rPr lang="uk-UA" sz="4800" i="1" dirty="0"/>
              <a:t>Історичний екскурс…</a:t>
            </a:r>
          </a:p>
          <a:p>
            <a:pPr marL="0" indent="0" algn="ctr">
              <a:buNone/>
            </a:pPr>
            <a:r>
              <a:rPr lang="uk-UA" sz="3600" i="1" dirty="0"/>
              <a:t>Дискусія</a:t>
            </a:r>
          </a:p>
          <a:p>
            <a:pPr marL="0" indent="0" algn="ctr">
              <a:buNone/>
            </a:pPr>
            <a:r>
              <a:rPr lang="uk-UA" sz="3600" dirty="0"/>
              <a:t>Історичні передумови виникнення системи спеціальної освіти</a:t>
            </a:r>
          </a:p>
        </p:txBody>
      </p:sp>
    </p:spTree>
    <p:extLst>
      <p:ext uri="{BB962C8B-B14F-4D97-AF65-F5344CB8AC3E}">
        <p14:creationId xmlns:p14="http://schemas.microsoft.com/office/powerpoint/2010/main" val="40430454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178621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br>
              <a:rPr lang="ru-RU" b="1" dirty="0"/>
            </a:br>
            <a:r>
              <a:rPr lang="ru-RU" dirty="0"/>
              <a:t>1. Спеціальна </a:t>
            </a:r>
            <a:r>
              <a:rPr lang="ru-RU" dirty="0" err="1"/>
              <a:t>освіта</a:t>
            </a:r>
            <a:r>
              <a:rPr lang="ru-RU" dirty="0"/>
              <a:t> в </a:t>
            </a:r>
            <a:r>
              <a:rPr lang="ru-RU" dirty="0" err="1"/>
              <a:t>Україні</a:t>
            </a:r>
            <a:br>
              <a:rPr lang="ru-RU" dirty="0"/>
            </a:br>
            <a:endParaRPr lang="uk-UA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2276872"/>
            <a:ext cx="8147248" cy="3849291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uk-UA" dirty="0"/>
              <a:t>Введення християнства – початок церковно-монастирської медицини</a:t>
            </a:r>
          </a:p>
          <a:p>
            <a:pPr marL="0" indent="0">
              <a:buNone/>
            </a:pPr>
            <a:r>
              <a:rPr lang="uk-UA" sz="2300" dirty="0"/>
              <a:t>князі Ярослав Мудрий (983-10541, Володимир Мономах (1053-1125), безпосередньо опікувалися людьми з обмеженими можливостями. </a:t>
            </a:r>
          </a:p>
          <a:p>
            <a:pPr marL="0" indent="0">
              <a:buNone/>
            </a:pPr>
            <a:r>
              <a:rPr lang="uk-UA" sz="2300" dirty="0"/>
              <a:t>Згодом церква отримала від князів юридичні повноваження та фінансову допомогу і стала центром доброчинства, соціальної діяльності, виконуючи функції лікування, забезпечення особливо вразливих верств населення </a:t>
            </a:r>
          </a:p>
          <a:p>
            <a:pPr marL="0" indent="0">
              <a:buNone/>
            </a:pPr>
            <a:r>
              <a:rPr lang="uk-UA" sz="2300" dirty="0" err="1"/>
              <a:t>Самоорганізовані</a:t>
            </a:r>
            <a:r>
              <a:rPr lang="uk-UA" sz="2300" dirty="0"/>
              <a:t>, фінансово незалежні приходи могли утримувати і підтримувати таких людей, а при монастирях діяли лікарні. </a:t>
            </a:r>
          </a:p>
        </p:txBody>
      </p:sp>
    </p:spTree>
    <p:extLst>
      <p:ext uri="{BB962C8B-B14F-4D97-AF65-F5344CB8AC3E}">
        <p14:creationId xmlns:p14="http://schemas.microsoft.com/office/powerpoint/2010/main" val="37553430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178621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br>
              <a:rPr lang="ru-RU" b="1" dirty="0"/>
            </a:br>
            <a:r>
              <a:rPr lang="ru-RU" dirty="0"/>
              <a:t>1. Спеціальна </a:t>
            </a:r>
            <a:r>
              <a:rPr lang="ru-RU" dirty="0" err="1"/>
              <a:t>освіта</a:t>
            </a:r>
            <a:r>
              <a:rPr lang="ru-RU" dirty="0"/>
              <a:t> в </a:t>
            </a:r>
            <a:r>
              <a:rPr lang="ru-RU" dirty="0" err="1"/>
              <a:t>Україні</a:t>
            </a:r>
            <a:r>
              <a:rPr lang="ru-RU" dirty="0"/>
              <a:t> (характеристика)</a:t>
            </a:r>
            <a:br>
              <a:rPr lang="ru-RU" dirty="0"/>
            </a:br>
            <a:endParaRPr lang="uk-UA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2276872"/>
            <a:ext cx="8147248" cy="3849291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uk-UA" dirty="0"/>
              <a:t>В епоху українського Відродження </a:t>
            </a:r>
          </a:p>
          <a:p>
            <a:pPr marL="0" indent="0">
              <a:buNone/>
            </a:pPr>
            <a:r>
              <a:rPr lang="uk-UA" sz="2300" dirty="0"/>
              <a:t>видавалися численні укази про соціальну опіку і благодійність, в яких відображалося нове ставлення до злидарства, було вирішено створити спеціальні заклади громадського опікування (аптеки, захистки, богадільні, «</a:t>
            </a:r>
            <a:r>
              <a:rPr lang="uk-UA" sz="2300" dirty="0" err="1"/>
              <a:t>смирительные</a:t>
            </a:r>
            <a:r>
              <a:rPr lang="uk-UA" sz="2300" dirty="0"/>
              <a:t> дома» тощо)</a:t>
            </a:r>
          </a:p>
        </p:txBody>
      </p:sp>
    </p:spTree>
    <p:extLst>
      <p:ext uri="{BB962C8B-B14F-4D97-AF65-F5344CB8AC3E}">
        <p14:creationId xmlns:p14="http://schemas.microsoft.com/office/powerpoint/2010/main" val="38849185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178621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br>
              <a:rPr lang="ru-RU" b="1" dirty="0"/>
            </a:br>
            <a:r>
              <a:rPr lang="ru-RU" dirty="0"/>
              <a:t>1. Спеціальна </a:t>
            </a:r>
            <a:r>
              <a:rPr lang="ru-RU" dirty="0" err="1"/>
              <a:t>освіта</a:t>
            </a:r>
            <a:r>
              <a:rPr lang="ru-RU" dirty="0"/>
              <a:t> в </a:t>
            </a:r>
            <a:r>
              <a:rPr lang="ru-RU" dirty="0" err="1"/>
              <a:t>Україні</a:t>
            </a:r>
            <a:br>
              <a:rPr lang="ru-RU" dirty="0"/>
            </a:br>
            <a:endParaRPr lang="uk-UA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2276872"/>
            <a:ext cx="8147248" cy="3849291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uk-UA" dirty="0"/>
              <a:t>Петровська епоха - </a:t>
            </a:r>
            <a:r>
              <a:rPr lang="uk-UA" sz="2300" dirty="0"/>
              <a:t>засади формування державної системи соціального опікування людьми з інвалідністю</a:t>
            </a:r>
          </a:p>
          <a:p>
            <a:r>
              <a:rPr lang="uk-UA" sz="2300" dirty="0"/>
              <a:t>обов'язок поміщиків утримувати бідних, </a:t>
            </a:r>
          </a:p>
          <a:p>
            <a:r>
              <a:rPr lang="uk-UA" sz="2300" dirty="0"/>
              <a:t>розподіл доходів серед опікуваних, </a:t>
            </a:r>
          </a:p>
          <a:p>
            <a:r>
              <a:rPr lang="uk-UA" sz="2300" dirty="0"/>
              <a:t>організація світських благодійних закладів, </a:t>
            </a:r>
          </a:p>
          <a:p>
            <a:r>
              <a:rPr lang="uk-UA" sz="2300" dirty="0"/>
              <a:t>виділення опіки в особливу галузь діяльності окремих державних установ. </a:t>
            </a:r>
          </a:p>
        </p:txBody>
      </p:sp>
    </p:spTree>
    <p:extLst>
      <p:ext uri="{BB962C8B-B14F-4D97-AF65-F5344CB8AC3E}">
        <p14:creationId xmlns:p14="http://schemas.microsoft.com/office/powerpoint/2010/main" val="4941361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178621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br>
              <a:rPr lang="ru-RU" b="1" dirty="0"/>
            </a:br>
            <a:r>
              <a:rPr lang="ru-RU" dirty="0"/>
              <a:t>1. Спеціальна </a:t>
            </a:r>
            <a:r>
              <a:rPr lang="ru-RU" dirty="0" err="1"/>
              <a:t>освіта</a:t>
            </a:r>
            <a:r>
              <a:rPr lang="ru-RU" dirty="0"/>
              <a:t> в </a:t>
            </a:r>
            <a:r>
              <a:rPr lang="ru-RU" dirty="0" err="1"/>
              <a:t>Україні</a:t>
            </a:r>
            <a:br>
              <a:rPr lang="ru-RU" dirty="0"/>
            </a:br>
            <a:endParaRPr lang="uk-UA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2276872"/>
            <a:ext cx="8147248" cy="3849291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err="1"/>
              <a:t>Розвиток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 </a:t>
            </a:r>
            <a:r>
              <a:rPr lang="ru-RU" dirty="0" err="1"/>
              <a:t>соціального</a:t>
            </a:r>
            <a:r>
              <a:rPr lang="ru-RU" dirty="0"/>
              <a:t> </a:t>
            </a:r>
            <a:r>
              <a:rPr lang="ru-RU" dirty="0" err="1"/>
              <a:t>опікування</a:t>
            </a:r>
            <a:r>
              <a:rPr lang="ru-RU" dirty="0"/>
              <a:t> </a:t>
            </a:r>
            <a:r>
              <a:rPr lang="ru-RU" dirty="0" err="1"/>
              <a:t>відбувався</a:t>
            </a:r>
            <a:r>
              <a:rPr lang="ru-RU" dirty="0"/>
              <a:t> у </a:t>
            </a:r>
            <a:r>
              <a:rPr lang="ru-RU" dirty="0" err="1"/>
              <a:t>трьох</a:t>
            </a:r>
            <a:r>
              <a:rPr lang="ru-RU" dirty="0"/>
              <a:t> </a:t>
            </a:r>
            <a:r>
              <a:rPr lang="ru-RU" dirty="0" err="1"/>
              <a:t>напрямах</a:t>
            </a:r>
            <a:r>
              <a:rPr lang="ru-RU" dirty="0"/>
              <a:t> :</a:t>
            </a:r>
          </a:p>
          <a:p>
            <a:r>
              <a:rPr lang="ru-RU" dirty="0" err="1"/>
              <a:t>створення</a:t>
            </a:r>
            <a:r>
              <a:rPr lang="ru-RU" dirty="0"/>
              <a:t> </a:t>
            </a:r>
            <a:r>
              <a:rPr lang="ru-RU" dirty="0" err="1"/>
              <a:t>державної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 </a:t>
            </a:r>
            <a:r>
              <a:rPr lang="ru-RU" dirty="0" err="1"/>
              <a:t>спеціальної</a:t>
            </a:r>
            <a:r>
              <a:rPr lang="ru-RU" dirty="0"/>
              <a:t> </a:t>
            </a:r>
            <a:r>
              <a:rPr lang="ru-RU" dirty="0" err="1"/>
              <a:t>допомоги</a:t>
            </a:r>
            <a:r>
              <a:rPr lang="ru-RU" dirty="0"/>
              <a:t> і </a:t>
            </a:r>
            <a:r>
              <a:rPr lang="ru-RU" dirty="0" err="1"/>
              <a:t>захисту</a:t>
            </a:r>
            <a:r>
              <a:rPr lang="ru-RU" dirty="0"/>
              <a:t>, </a:t>
            </a:r>
            <a:r>
              <a:rPr lang="ru-RU" dirty="0" err="1"/>
              <a:t>навчальних</a:t>
            </a:r>
            <a:r>
              <a:rPr lang="ru-RU" dirty="0"/>
              <a:t> </a:t>
            </a:r>
            <a:r>
              <a:rPr lang="ru-RU" dirty="0" err="1"/>
              <a:t>закладів</a:t>
            </a:r>
            <a:r>
              <a:rPr lang="ru-RU" dirty="0"/>
              <a:t>,</a:t>
            </a:r>
          </a:p>
          <a:p>
            <a:r>
              <a:rPr lang="ru-RU" dirty="0" err="1"/>
              <a:t>державних</a:t>
            </a:r>
            <a:r>
              <a:rPr lang="ru-RU" dirty="0"/>
              <a:t> і </a:t>
            </a:r>
            <a:r>
              <a:rPr lang="ru-RU" dirty="0" err="1"/>
              <a:t>недержавних</a:t>
            </a:r>
            <a:r>
              <a:rPr lang="ru-RU" dirty="0"/>
              <a:t> </a:t>
            </a:r>
            <a:r>
              <a:rPr lang="ru-RU" dirty="0" err="1"/>
              <a:t>суспільних</a:t>
            </a:r>
            <a:r>
              <a:rPr lang="ru-RU" dirty="0"/>
              <a:t> </a:t>
            </a:r>
            <a:r>
              <a:rPr lang="ru-RU" dirty="0" err="1"/>
              <a:t>товариств</a:t>
            </a:r>
            <a:r>
              <a:rPr lang="ru-RU" dirty="0"/>
              <a:t>, </a:t>
            </a:r>
          </a:p>
          <a:p>
            <a:r>
              <a:rPr lang="ru-RU" dirty="0" err="1"/>
              <a:t>системи</a:t>
            </a:r>
            <a:r>
              <a:rPr lang="ru-RU" dirty="0"/>
              <a:t> меценатства. </a:t>
            </a:r>
            <a:endParaRPr lang="uk-UA" sz="2300" dirty="0"/>
          </a:p>
        </p:txBody>
      </p:sp>
    </p:spTree>
    <p:extLst>
      <p:ext uri="{BB962C8B-B14F-4D97-AF65-F5344CB8AC3E}">
        <p14:creationId xmlns:p14="http://schemas.microsoft.com/office/powerpoint/2010/main" val="212302038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1175</TotalTime>
  <Words>2266</Words>
  <Application>Microsoft Office PowerPoint</Application>
  <PresentationFormat>Екран (4:3)</PresentationFormat>
  <Paragraphs>188</Paragraphs>
  <Slides>37</Slides>
  <Notes>1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37</vt:i4>
      </vt:variant>
    </vt:vector>
  </HeadingPairs>
  <TitlesOfParts>
    <vt:vector size="40" baseType="lpstr">
      <vt:lpstr>Arial</vt:lpstr>
      <vt:lpstr>Calibri</vt:lpstr>
      <vt:lpstr>Тема Office</vt:lpstr>
      <vt:lpstr>Тема 4. Шляхи модернізації спеціальної освіти в Україні</vt:lpstr>
      <vt:lpstr> План </vt:lpstr>
      <vt:lpstr>1. Спеціальна освіта в Україні</vt:lpstr>
      <vt:lpstr> 1. Спеціальна освіта в Україні </vt:lpstr>
      <vt:lpstr> 1. Спеціальна освіта в Україні </vt:lpstr>
      <vt:lpstr> 1. Спеціальна освіта в Україні </vt:lpstr>
      <vt:lpstr> 1. Спеціальна освіта в Україні (характеристика) </vt:lpstr>
      <vt:lpstr> 1. Спеціальна освіта в Україні </vt:lpstr>
      <vt:lpstr> 1. Спеціальна освіта в Україні </vt:lpstr>
      <vt:lpstr> 1. Спеціальна освіта в Україні </vt:lpstr>
      <vt:lpstr> 1. Спеціальна освіта в Україні </vt:lpstr>
      <vt:lpstr> 1. Спеціальна освіта в Україні </vt:lpstr>
      <vt:lpstr> 1. Спеціальна освіта в Україні </vt:lpstr>
      <vt:lpstr> 1. Спеціальна освіта в Україні </vt:lpstr>
      <vt:lpstr> 1. Спеціальна освіта в Україні </vt:lpstr>
      <vt:lpstr> 1. Спеціальна освіта в Україні </vt:lpstr>
      <vt:lpstr> 1. Спеціальна освіта в Україні </vt:lpstr>
      <vt:lpstr> 1. Спеціальна освіта в Україні </vt:lpstr>
      <vt:lpstr> 1. Спеціальна освіта в Україні </vt:lpstr>
      <vt:lpstr>2. Вертикальна і горизонтальна структура</vt:lpstr>
      <vt:lpstr>2. Вертикальна і горизонтальна структура</vt:lpstr>
      <vt:lpstr>2. Вертикальна і горизонтальна структура</vt:lpstr>
      <vt:lpstr>2. Вертикальна і горизонтальна структура</vt:lpstr>
      <vt:lpstr>2. Вертикальна і горизонтальна структура</vt:lpstr>
      <vt:lpstr>2. Вертикальна і горизонтальна структура</vt:lpstr>
      <vt:lpstr>2. Вертикальна і горизонтальна система</vt:lpstr>
      <vt:lpstr>2. Вертикальна і горизонтальна структура</vt:lpstr>
      <vt:lpstr>2. Вертикальна і горизонтальна структура</vt:lpstr>
      <vt:lpstr>3. Класифікація порушень розвитку дітей</vt:lpstr>
      <vt:lpstr>3. Класифікація порушень розвитку дітей</vt:lpstr>
      <vt:lpstr>3. Класифікація порушень розвитку дітей</vt:lpstr>
      <vt:lpstr>3. Класифікація порушень розвитку дітей</vt:lpstr>
      <vt:lpstr>3. Класифікація порушень розвитку дітей</vt:lpstr>
      <vt:lpstr>3. Класифікація порушень розвитку дітей</vt:lpstr>
      <vt:lpstr>3. Класифікація порушень розвитку дітей</vt:lpstr>
      <vt:lpstr>3. Класифікація порушень розвитку дітей</vt:lpstr>
      <vt:lpstr>3. Класифікація порушень розвитку дітей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Спеціальна освіта в Україні</dc:title>
  <dc:creator>user</dc:creator>
  <cp:lastModifiedBy>Тетяна</cp:lastModifiedBy>
  <cp:revision>42</cp:revision>
  <cp:lastPrinted>2017-03-30T04:05:37Z</cp:lastPrinted>
  <dcterms:created xsi:type="dcterms:W3CDTF">2017-03-28T06:06:36Z</dcterms:created>
  <dcterms:modified xsi:type="dcterms:W3CDTF">2024-02-01T10:47:17Z</dcterms:modified>
</cp:coreProperties>
</file>