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4036-D292-4B58-85E2-1C51100CD3C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6FCC-346B-4D12-A68F-5ED3E3EB4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4036-D292-4B58-85E2-1C51100CD3C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6FCC-346B-4D12-A68F-5ED3E3EB4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4036-D292-4B58-85E2-1C51100CD3C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6FCC-346B-4D12-A68F-5ED3E3EB4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4036-D292-4B58-85E2-1C51100CD3C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6FCC-346B-4D12-A68F-5ED3E3EB4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4036-D292-4B58-85E2-1C51100CD3C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6FCC-346B-4D12-A68F-5ED3E3EB4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4036-D292-4B58-85E2-1C51100CD3C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6FCC-346B-4D12-A68F-5ED3E3EB4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4036-D292-4B58-85E2-1C51100CD3C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6FCC-346B-4D12-A68F-5ED3E3EB4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4036-D292-4B58-85E2-1C51100CD3C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6FCC-346B-4D12-A68F-5ED3E3EB4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4036-D292-4B58-85E2-1C51100CD3C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6FCC-346B-4D12-A68F-5ED3E3EB4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4036-D292-4B58-85E2-1C51100CD3C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6FCC-346B-4D12-A68F-5ED3E3EB4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4036-D292-4B58-85E2-1C51100CD3C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6FCC-346B-4D12-A68F-5ED3E3EB4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E4036-D292-4B58-85E2-1C51100CD3C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66FCC-346B-4D12-A68F-5ED3E3EB4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772817"/>
            <a:ext cx="5544616" cy="1827634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Адміністративна відповідальність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005064"/>
            <a:ext cx="4136504" cy="1633736"/>
          </a:xfrm>
        </p:spPr>
        <p:txBody>
          <a:bodyPr>
            <a:normAutofit lnSpcReduction="10000"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Адміністративне правопорушення (проступок)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19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11771"/>
            <a:ext cx="3744416" cy="43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Ознаки адміністративного правопорушення (проступку)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2276873"/>
            <a:ext cx="5061248" cy="4581128"/>
          </a:xfrm>
        </p:spPr>
        <p:txBody>
          <a:bodyPr/>
          <a:lstStyle/>
          <a:p>
            <a:pPr algn="just"/>
            <a:r>
              <a:rPr lang="uk-UA" b="1" dirty="0" smtClean="0"/>
              <a:t>Протиправність</a:t>
            </a:r>
          </a:p>
          <a:p>
            <a:pPr algn="just"/>
            <a:r>
              <a:rPr lang="uk-UA" b="1" dirty="0" smtClean="0"/>
              <a:t>Винність</a:t>
            </a:r>
          </a:p>
          <a:p>
            <a:pPr algn="just"/>
            <a:r>
              <a:rPr lang="uk-UA" b="1" dirty="0" smtClean="0"/>
              <a:t>Суспільна шкідливість</a:t>
            </a:r>
          </a:p>
          <a:p>
            <a:pPr algn="just"/>
            <a:r>
              <a:rPr lang="uk-UA" b="1" dirty="0" smtClean="0"/>
              <a:t>Адміністративна караність</a:t>
            </a:r>
            <a:endParaRPr lang="ru-RU" b="1" dirty="0"/>
          </a:p>
        </p:txBody>
      </p:sp>
      <p:pic>
        <p:nvPicPr>
          <p:cNvPr id="9218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150514"/>
            <a:ext cx="4680520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Склад адміністративного правопорушення</a:t>
            </a:r>
            <a:r>
              <a:rPr lang="uk-UA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Об’єкт 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 smtClean="0"/>
              <a:t>Загальний</a:t>
            </a:r>
          </a:p>
          <a:p>
            <a:r>
              <a:rPr lang="uk-UA" b="1" dirty="0" smtClean="0"/>
              <a:t>Родовий</a:t>
            </a:r>
          </a:p>
          <a:p>
            <a:r>
              <a:rPr lang="uk-UA" b="1" dirty="0" smtClean="0"/>
              <a:t>Видовий</a:t>
            </a:r>
          </a:p>
          <a:p>
            <a:r>
              <a:rPr lang="uk-UA" b="1" dirty="0" smtClean="0"/>
              <a:t>Безпосередній 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Об’єктивна сторона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846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b="1" i="1" u="sng" dirty="0" smtClean="0">
                <a:solidFill>
                  <a:srgbClr val="FF0000"/>
                </a:solidFill>
              </a:rPr>
              <a:t>Обов’язкові</a:t>
            </a:r>
            <a:r>
              <a:rPr lang="uk-UA" b="1" i="1" dirty="0" smtClean="0">
                <a:solidFill>
                  <a:srgbClr val="FF0000"/>
                </a:solidFill>
              </a:rPr>
              <a:t> :</a:t>
            </a:r>
          </a:p>
          <a:p>
            <a:pPr marL="457200" indent="-457200">
              <a:buNone/>
            </a:pPr>
            <a:r>
              <a:rPr lang="uk-UA" dirty="0" smtClean="0"/>
              <a:t>- </a:t>
            </a:r>
            <a:r>
              <a:rPr lang="uk-UA" b="1" dirty="0" smtClean="0"/>
              <a:t>протиправне діяння</a:t>
            </a:r>
          </a:p>
          <a:p>
            <a:pPr marL="457200" indent="-457200">
              <a:buNone/>
            </a:pPr>
            <a:r>
              <a:rPr lang="uk-UA" b="1" dirty="0" smtClean="0"/>
              <a:t>- протиправні наслідки</a:t>
            </a:r>
          </a:p>
          <a:p>
            <a:pPr marL="457200" indent="-457200">
              <a:buNone/>
            </a:pPr>
            <a:r>
              <a:rPr lang="uk-UA" b="1" dirty="0" smtClean="0"/>
              <a:t>- причинно-наслідковий зв’язок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uk-UA" b="1" i="1" u="sng" dirty="0" smtClean="0">
                <a:solidFill>
                  <a:srgbClr val="FF0000"/>
                </a:solidFill>
              </a:rPr>
              <a:t>Факультативні:</a:t>
            </a:r>
          </a:p>
          <a:p>
            <a:pPr marL="457200" indent="-457200">
              <a:buFontTx/>
              <a:buChar char="-"/>
            </a:pPr>
            <a:r>
              <a:rPr lang="uk-UA" b="1" dirty="0" smtClean="0"/>
              <a:t>Місце</a:t>
            </a:r>
          </a:p>
          <a:p>
            <a:pPr marL="457200" indent="-457200">
              <a:buFontTx/>
              <a:buChar char="-"/>
            </a:pPr>
            <a:r>
              <a:rPr lang="uk-UA" b="1" dirty="0" smtClean="0"/>
              <a:t>Час</a:t>
            </a:r>
          </a:p>
          <a:p>
            <a:pPr marL="457200" indent="-457200">
              <a:buFontTx/>
              <a:buChar char="-"/>
            </a:pPr>
            <a:r>
              <a:rPr lang="uk-UA" b="1" dirty="0" smtClean="0"/>
              <a:t>Спосіб</a:t>
            </a:r>
          </a:p>
          <a:p>
            <a:pPr marL="457200" indent="-457200">
              <a:buFontTx/>
              <a:buChar char="-"/>
            </a:pPr>
            <a:r>
              <a:rPr lang="uk-UA" b="1" dirty="0" smtClean="0"/>
              <a:t>Засіб</a:t>
            </a:r>
          </a:p>
          <a:p>
            <a:pPr marL="457200" indent="-45720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900608" y="1937940"/>
            <a:ext cx="4040188" cy="639762"/>
          </a:xfrm>
        </p:spPr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Суб’єкт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91636" y="2546009"/>
            <a:ext cx="3248100" cy="948902"/>
          </a:xfrm>
        </p:spPr>
        <p:txBody>
          <a:bodyPr/>
          <a:lstStyle/>
          <a:p>
            <a:pPr algn="ctr"/>
            <a:r>
              <a:rPr lang="uk-UA" b="1" dirty="0" smtClean="0"/>
              <a:t>Загальний</a:t>
            </a:r>
          </a:p>
          <a:p>
            <a:pPr algn="ctr"/>
            <a:r>
              <a:rPr lang="uk-UA" b="1" dirty="0" smtClean="0"/>
              <a:t>Спеціальний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258525" y="2107938"/>
            <a:ext cx="4041775" cy="639762"/>
          </a:xfrm>
        </p:spPr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Суб’єктивна сторона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101262" y="2747700"/>
            <a:ext cx="4041775" cy="3951288"/>
          </a:xfrm>
        </p:spPr>
        <p:txBody>
          <a:bodyPr/>
          <a:lstStyle/>
          <a:p>
            <a:pPr algn="ctr"/>
            <a:r>
              <a:rPr lang="uk-UA" b="1" dirty="0" smtClean="0"/>
              <a:t>Вина</a:t>
            </a:r>
          </a:p>
          <a:p>
            <a:pPr algn="ctr">
              <a:buNone/>
            </a:pPr>
            <a:r>
              <a:rPr lang="uk-UA" b="1" i="1" u="sng" dirty="0" smtClean="0">
                <a:solidFill>
                  <a:srgbClr val="FF0000"/>
                </a:solidFill>
              </a:rPr>
              <a:t>Факультативні:</a:t>
            </a:r>
          </a:p>
          <a:p>
            <a:pPr algn="ctr"/>
            <a:r>
              <a:rPr lang="uk-UA" b="1" dirty="0" smtClean="0"/>
              <a:t>Мотив</a:t>
            </a:r>
          </a:p>
          <a:p>
            <a:pPr algn="ctr"/>
            <a:r>
              <a:rPr lang="uk-UA" b="1" dirty="0" smtClean="0"/>
              <a:t>Мета</a:t>
            </a:r>
          </a:p>
        </p:txBody>
      </p:sp>
      <p:pic>
        <p:nvPicPr>
          <p:cNvPr id="10242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933"/>
            <a:ext cx="9008787" cy="653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727" y="2140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Види складів адміністративних правопорушень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027018" y="3586970"/>
            <a:ext cx="4040188" cy="639762"/>
          </a:xfrm>
        </p:spPr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За суб’єктом проступку 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103812" y="4242043"/>
            <a:ext cx="4040188" cy="3951288"/>
          </a:xfrm>
        </p:spPr>
        <p:txBody>
          <a:bodyPr/>
          <a:lstStyle/>
          <a:p>
            <a:pPr algn="ctr"/>
            <a:r>
              <a:rPr lang="uk-UA" b="1" dirty="0" smtClean="0"/>
              <a:t>Особисті </a:t>
            </a:r>
          </a:p>
          <a:p>
            <a:pPr algn="ctr"/>
            <a:r>
              <a:rPr lang="uk-UA" b="1" dirty="0" smtClean="0"/>
              <a:t>Посадові (службові)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831484" y="1319720"/>
            <a:ext cx="4041775" cy="639762"/>
          </a:xfrm>
        </p:spPr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За структурою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803775" y="1959482"/>
            <a:ext cx="4041775" cy="3951288"/>
          </a:xfrm>
        </p:spPr>
        <p:txBody>
          <a:bodyPr/>
          <a:lstStyle/>
          <a:p>
            <a:pPr algn="ctr"/>
            <a:r>
              <a:rPr lang="uk-UA" b="1" dirty="0" smtClean="0"/>
              <a:t>Однозначні</a:t>
            </a:r>
          </a:p>
          <a:p>
            <a:pPr algn="ctr"/>
            <a:r>
              <a:rPr lang="uk-UA" b="1" dirty="0" smtClean="0"/>
              <a:t>Альтернативні (кілька варіантів одного із елементів)</a:t>
            </a:r>
            <a:endParaRPr lang="ru-RU" b="1" dirty="0"/>
          </a:p>
        </p:txBody>
      </p:sp>
      <p:pic>
        <p:nvPicPr>
          <p:cNvPr id="11266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2170"/>
            <a:ext cx="5465911" cy="54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За характером шкоди 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Матеріальні</a:t>
            </a:r>
            <a:r>
              <a:rPr lang="uk-UA" dirty="0" smtClean="0"/>
              <a:t> (з </a:t>
            </a:r>
            <a:r>
              <a:rPr lang="uk-UA" b="1" dirty="0" smtClean="0"/>
              <a:t>обов’язковим настанням матеріальних наслідків проступку)</a:t>
            </a:r>
          </a:p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Формальні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(без настання шкідливих матеріальних наслідків проступку)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За ступенем суспільної шкідливості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Основні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(із наявністю ознак, які мають місце у кожному конкретному випадку вчинення проступку, без особливостей)</a:t>
            </a:r>
          </a:p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Кваліфікуючі (кваліфіковані)</a:t>
            </a:r>
            <a:r>
              <a:rPr lang="uk-UA" b="1" u="sng" dirty="0" smtClean="0"/>
              <a:t>, </a:t>
            </a:r>
            <a:r>
              <a:rPr lang="uk-UA" b="1" dirty="0" smtClean="0"/>
              <a:t>(склади із наявністю </a:t>
            </a:r>
            <a:r>
              <a:rPr lang="uk-UA" b="1" dirty="0" err="1" smtClean="0"/>
              <a:t>доповнюючих</a:t>
            </a:r>
            <a:r>
              <a:rPr lang="uk-UA" b="1" dirty="0" smtClean="0"/>
              <a:t> ознак, які характеризують більшу суспільну шкідливість діяння)</a:t>
            </a:r>
          </a:p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Привілейовані</a:t>
            </a:r>
            <a:r>
              <a:rPr lang="uk-UA" b="1" dirty="0" smtClean="0"/>
              <a:t> (склади із додатковими ознаками, які характеризують меншу суспільну шкідливість діяння)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761" y="476672"/>
            <a:ext cx="4040188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За особливостями конструкції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2761" y="1116434"/>
            <a:ext cx="4040188" cy="3951288"/>
          </a:xfrm>
        </p:spPr>
        <p:txBody>
          <a:bodyPr/>
          <a:lstStyle/>
          <a:p>
            <a:pPr algn="ctr"/>
            <a:r>
              <a:rPr lang="uk-UA" b="1" i="1" u="sng" dirty="0" smtClean="0"/>
              <a:t>Описові</a:t>
            </a:r>
            <a:r>
              <a:rPr lang="uk-UA" dirty="0" smtClean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склади</a:t>
            </a:r>
            <a:r>
              <a:rPr lang="ru-RU" b="1" dirty="0" smtClean="0"/>
              <a:t> </a:t>
            </a:r>
            <a:r>
              <a:rPr lang="ru-RU" b="1" dirty="0" err="1" smtClean="0"/>
              <a:t>містять</a:t>
            </a:r>
            <a:r>
              <a:rPr lang="ru-RU" b="1" dirty="0" smtClean="0"/>
              <a:t> </a:t>
            </a:r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ознаки</a:t>
            </a:r>
            <a:r>
              <a:rPr lang="ru-RU" b="1" dirty="0" smtClean="0"/>
              <a:t> проступку)</a:t>
            </a:r>
          </a:p>
          <a:p>
            <a:pPr algn="ctr"/>
            <a:r>
              <a:rPr lang="uk-UA" b="1" i="1" u="sng" dirty="0" err="1" smtClean="0"/>
              <a:t>Бланкетні</a:t>
            </a:r>
            <a:endParaRPr lang="uk-UA" b="1" i="1" u="sng" dirty="0" smtClean="0"/>
          </a:p>
          <a:p>
            <a:pPr algn="ctr"/>
            <a:r>
              <a:rPr lang="uk-UA" b="1" i="1" u="sng" dirty="0" smtClean="0"/>
              <a:t>Відсильні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98174" y="2528965"/>
            <a:ext cx="4041775" cy="639762"/>
          </a:xfrm>
        </p:spPr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За мотивом (якщо є)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89051" y="3279935"/>
            <a:ext cx="4041775" cy="3951288"/>
          </a:xfrm>
        </p:spPr>
        <p:txBody>
          <a:bodyPr/>
          <a:lstStyle/>
          <a:p>
            <a:pPr algn="ctr"/>
            <a:r>
              <a:rPr lang="uk-UA" b="1" i="1" dirty="0" smtClean="0"/>
              <a:t>Корисливі</a:t>
            </a:r>
          </a:p>
          <a:p>
            <a:pPr algn="ctr"/>
            <a:r>
              <a:rPr lang="uk-UA" b="1" i="1" dirty="0" smtClean="0"/>
              <a:t>Некорисливі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1" y="2848846"/>
            <a:ext cx="4674535" cy="438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За суб’єктом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uk-UA" b="1" dirty="0" smtClean="0"/>
              <a:t>Вчинені фізичною особою</a:t>
            </a:r>
          </a:p>
          <a:p>
            <a:pPr algn="ctr"/>
            <a:r>
              <a:rPr lang="uk-UA" b="1" dirty="0" smtClean="0"/>
              <a:t>Вчинені юридичною особою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За формою вини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uk-UA" b="1" dirty="0" smtClean="0"/>
              <a:t>Навмисні</a:t>
            </a:r>
          </a:p>
          <a:p>
            <a:pPr algn="ctr"/>
            <a:r>
              <a:rPr lang="uk-UA" b="1" dirty="0" smtClean="0"/>
              <a:t>Необережні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3789040"/>
            <a:ext cx="3888432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rgbClr val="FF0000"/>
                </a:solidFill>
              </a:rPr>
              <a:t>За головною ознакою об’єктивної сторони</a:t>
            </a:r>
          </a:p>
          <a:p>
            <a:endParaRPr lang="uk-UA" sz="2000" b="1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tx1"/>
                </a:solidFill>
              </a:rPr>
              <a:t>у формі дії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tx1"/>
                </a:solidFill>
              </a:rPr>
              <a:t>у формі бездіяльності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Адміністративна </a:t>
            </a:r>
            <a:r>
              <a:rPr lang="uk-UA" b="1" dirty="0" err="1" smtClean="0">
                <a:solidFill>
                  <a:srgbClr val="FF0000"/>
                </a:solidFill>
              </a:rPr>
              <a:t>деліктологія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-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 smtClean="0"/>
              <a:t>це сукупність знань про </a:t>
            </a:r>
            <a:r>
              <a:rPr lang="uk-UA" b="1" u="sng" dirty="0" smtClean="0">
                <a:solidFill>
                  <a:srgbClr val="FF0000"/>
                </a:solidFill>
              </a:rPr>
              <a:t>адміністративні проступки</a:t>
            </a:r>
            <a:r>
              <a:rPr lang="uk-UA" b="1" dirty="0" smtClean="0">
                <a:solidFill>
                  <a:srgbClr val="FF0000"/>
                </a:solidFill>
              </a:rPr>
              <a:t> і </a:t>
            </a:r>
            <a:r>
              <a:rPr lang="uk-UA" b="1" i="1" u="sng" dirty="0" err="1" smtClean="0">
                <a:solidFill>
                  <a:srgbClr val="FF0000"/>
                </a:solidFill>
              </a:rPr>
              <a:t>деліктність</a:t>
            </a:r>
            <a:r>
              <a:rPr lang="uk-UA" b="1" u="sng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як масове негативне явище, що містить у собі детермінанти протиправної поведінки особи, її особистості з метою вироблення і використання адекватних заходів для протидії адміністративним проступкам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52126"/>
            <a:ext cx="5849888" cy="584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Предмет адміністративної </a:t>
            </a:r>
            <a:r>
              <a:rPr lang="uk-UA" b="1" dirty="0" err="1" smtClean="0">
                <a:solidFill>
                  <a:srgbClr val="FF0000"/>
                </a:solidFill>
              </a:rPr>
              <a:t>деліктології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916832"/>
            <a:ext cx="2232248" cy="345638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Феноменологія</a:t>
            </a:r>
            <a:r>
              <a:rPr lang="uk-UA" u="sng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(це характеристика, класифікація, внутрішні закономірності та тенденції)</a:t>
            </a:r>
          </a:p>
          <a:p>
            <a:pPr algn="just"/>
            <a:r>
              <a:rPr lang="uk-UA" b="1" i="1" u="sng" dirty="0" err="1" smtClean="0">
                <a:solidFill>
                  <a:srgbClr val="FF0000"/>
                </a:solidFill>
              </a:rPr>
              <a:t>Етиологія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(причини, умови, які сприяють її усуненню)</a:t>
            </a:r>
          </a:p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Профілактика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Методи адміністративної </a:t>
            </a:r>
            <a:r>
              <a:rPr lang="uk-UA" b="1" dirty="0" err="1" smtClean="0">
                <a:solidFill>
                  <a:srgbClr val="FF0000"/>
                </a:solidFill>
              </a:rPr>
              <a:t>деліктології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Конкретно-соціологічні</a:t>
            </a:r>
            <a:r>
              <a:rPr lang="uk-UA" dirty="0" smtClean="0"/>
              <a:t> (опитування, експертні оцінки, вивчення документів, анкетування, інтерв’ювання)</a:t>
            </a:r>
          </a:p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Статистичні</a:t>
            </a:r>
          </a:p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Історичні</a:t>
            </a:r>
          </a:p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Демографічні</a:t>
            </a:r>
          </a:p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Психологічні</a:t>
            </a:r>
          </a:p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Кібернетичні</a:t>
            </a:r>
          </a:p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Логічні</a:t>
            </a:r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Адміністративна відповідальність-це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5688632" cy="492514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u="sng" dirty="0" smtClean="0">
                <a:solidFill>
                  <a:srgbClr val="FF0000"/>
                </a:solidFill>
              </a:rPr>
              <a:t>вид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юридичної відповідальності, форма негативного регулювання з боку держави в особі уповноважених органів на вчинені фізичними та юридичними особами </a:t>
            </a:r>
            <a:r>
              <a:rPr lang="uk-UA" b="1" u="sng" dirty="0" smtClean="0">
                <a:solidFill>
                  <a:srgbClr val="FF0000"/>
                </a:solidFill>
              </a:rPr>
              <a:t>адміністративні правопорушення </a:t>
            </a:r>
            <a:r>
              <a:rPr lang="uk-UA" b="1" dirty="0" smtClean="0"/>
              <a:t>у вигляді </a:t>
            </a:r>
            <a:r>
              <a:rPr lang="uk-UA" b="1" u="sng" dirty="0" smtClean="0">
                <a:solidFill>
                  <a:srgbClr val="FF0000"/>
                </a:solidFill>
              </a:rPr>
              <a:t>адміністративних стягнень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4703"/>
            <a:ext cx="5544020" cy="55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Функції адміністративної </a:t>
            </a:r>
            <a:r>
              <a:rPr lang="uk-UA" b="1" dirty="0" err="1" smtClean="0">
                <a:solidFill>
                  <a:srgbClr val="FF0000"/>
                </a:solidFill>
              </a:rPr>
              <a:t>деліктності</a:t>
            </a:r>
            <a:r>
              <a:rPr lang="uk-UA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564904"/>
            <a:ext cx="8229600" cy="4525963"/>
          </a:xfrm>
        </p:spPr>
        <p:txBody>
          <a:bodyPr/>
          <a:lstStyle/>
          <a:p>
            <a:r>
              <a:rPr lang="uk-UA" b="1" dirty="0" smtClean="0"/>
              <a:t>Прогностична</a:t>
            </a:r>
          </a:p>
          <a:p>
            <a:r>
              <a:rPr lang="uk-UA" b="1" dirty="0" smtClean="0"/>
              <a:t>Пояснювальна</a:t>
            </a:r>
          </a:p>
          <a:p>
            <a:r>
              <a:rPr lang="uk-UA" b="1" dirty="0" smtClean="0"/>
              <a:t>синтезуюча</a:t>
            </a:r>
            <a:endParaRPr lang="ru-RU" b="1" dirty="0"/>
          </a:p>
        </p:txBody>
      </p:sp>
      <p:pic>
        <p:nvPicPr>
          <p:cNvPr id="14338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89" y="1484784"/>
            <a:ext cx="4714195" cy="628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Адміністративна </a:t>
            </a:r>
            <a:r>
              <a:rPr lang="uk-UA" b="1" dirty="0" err="1" smtClean="0">
                <a:solidFill>
                  <a:srgbClr val="FF0000"/>
                </a:solidFill>
              </a:rPr>
              <a:t>деліктність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- це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2276872"/>
            <a:ext cx="5637312" cy="4741987"/>
          </a:xfrm>
        </p:spPr>
        <p:txBody>
          <a:bodyPr/>
          <a:lstStyle/>
          <a:p>
            <a:pPr algn="just"/>
            <a:r>
              <a:rPr lang="uk-UA" b="1" dirty="0" smtClean="0"/>
              <a:t>сукупність адміністративних правопорушень, які вчинені у певному місці, у певний період часу</a:t>
            </a:r>
            <a:endParaRPr lang="ru-RU" b="1" dirty="0"/>
          </a:p>
        </p:txBody>
      </p:sp>
      <p:pic>
        <p:nvPicPr>
          <p:cNvPr id="16386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488" y="1492440"/>
            <a:ext cx="5345832" cy="53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Ознаки: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908720"/>
            <a:ext cx="5410944" cy="568863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Стан (рівень) </a:t>
            </a:r>
            <a:r>
              <a:rPr lang="uk-UA" b="1" i="1" dirty="0" smtClean="0"/>
              <a:t>- </a:t>
            </a:r>
            <a:r>
              <a:rPr lang="uk-UA" b="1" dirty="0" smtClean="0"/>
              <a:t>кількість адміністративних правопорушень у абсолютних цифрах або ж у відносних показниках (коефіцієнти, індекси, показники)</a:t>
            </a:r>
          </a:p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Структура</a:t>
            </a:r>
            <a:r>
              <a:rPr lang="uk-UA" b="1" u="sng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-</a:t>
            </a:r>
            <a:r>
              <a:rPr lang="uk-UA" b="1" dirty="0" smtClean="0"/>
              <a:t> якісна сторона адміністративної </a:t>
            </a:r>
            <a:r>
              <a:rPr lang="uk-UA" b="1" dirty="0" err="1" smtClean="0"/>
              <a:t>деліктності</a:t>
            </a:r>
            <a:r>
              <a:rPr lang="uk-UA" b="1" dirty="0" smtClean="0"/>
              <a:t>, сукупність проступків, які відрізняються за різними критеріями (родовий об'єкт, </a:t>
            </a:r>
            <a:r>
              <a:rPr lang="uk-UA" b="1" dirty="0" err="1" smtClean="0"/>
              <a:t>об'єкт</a:t>
            </a:r>
            <a:r>
              <a:rPr lang="uk-UA" b="1" dirty="0" smtClean="0"/>
              <a:t> посягання, заходи відповідальності, форма вини)</a:t>
            </a:r>
          </a:p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Динаміка</a:t>
            </a:r>
            <a:r>
              <a:rPr lang="uk-UA" b="1" dirty="0" smtClean="0"/>
              <a:t> - зміни кількісних та якісних показників адміністративних проступків у цілому за певний період часу</a:t>
            </a:r>
          </a:p>
          <a:p>
            <a:pPr algn="ctr">
              <a:buNone/>
            </a:pPr>
            <a:r>
              <a:rPr lang="uk-UA" b="1" i="1" u="sng" dirty="0" smtClean="0">
                <a:solidFill>
                  <a:srgbClr val="FF0000"/>
                </a:solidFill>
              </a:rPr>
              <a:t>Способи визначення динаміки:</a:t>
            </a:r>
          </a:p>
          <a:p>
            <a:pPr algn="just">
              <a:buNone/>
            </a:pPr>
            <a:r>
              <a:rPr lang="uk-UA" b="1" dirty="0" smtClean="0"/>
              <a:t>- </a:t>
            </a:r>
            <a:r>
              <a:rPr lang="uk-UA" b="1" i="1" u="sng" dirty="0" smtClean="0">
                <a:solidFill>
                  <a:srgbClr val="FF0000"/>
                </a:solidFill>
              </a:rPr>
              <a:t>Базисний </a:t>
            </a:r>
            <a:r>
              <a:rPr lang="uk-UA" b="1" dirty="0" smtClean="0"/>
              <a:t>(за основу беруться показники певного року і вони послідовно повторюються із показниками всіх інших років)</a:t>
            </a:r>
          </a:p>
          <a:p>
            <a:pPr algn="just">
              <a:buNone/>
            </a:pPr>
            <a:r>
              <a:rPr lang="uk-UA" b="1" dirty="0" smtClean="0"/>
              <a:t>- </a:t>
            </a:r>
            <a:r>
              <a:rPr lang="uk-UA" b="1" i="1" u="sng" dirty="0" smtClean="0">
                <a:solidFill>
                  <a:srgbClr val="FF0000"/>
                </a:solidFill>
              </a:rPr>
              <a:t>Ланцюговий</a:t>
            </a:r>
            <a:r>
              <a:rPr lang="uk-UA" b="1" dirty="0" smtClean="0"/>
              <a:t> (показники поточного року порівнюються із показниками попереднього року)</a:t>
            </a:r>
          </a:p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Екологія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(вплив клімату,зони проживання особи на її поведінку)</a:t>
            </a:r>
          </a:p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Топографія</a:t>
            </a:r>
            <a:r>
              <a:rPr lang="uk-UA" b="1" dirty="0" smtClean="0"/>
              <a:t> (місце вчинення проступку)</a:t>
            </a:r>
            <a:endParaRPr lang="ru-RU" b="1" dirty="0"/>
          </a:p>
        </p:txBody>
      </p:sp>
      <p:pic>
        <p:nvPicPr>
          <p:cNvPr id="15362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3752251" cy="572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Соціальна роль адміністративної відповідальності: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2204865"/>
            <a:ext cx="4773216" cy="4653136"/>
          </a:xfrm>
        </p:spPr>
        <p:txBody>
          <a:bodyPr/>
          <a:lstStyle/>
          <a:p>
            <a:pPr algn="just"/>
            <a:r>
              <a:rPr lang="uk-UA" b="1" dirty="0" smtClean="0"/>
              <a:t>це </a:t>
            </a:r>
            <a:r>
              <a:rPr lang="uk-UA" b="1" i="1" u="sng" dirty="0" smtClean="0">
                <a:solidFill>
                  <a:srgbClr val="FF0000"/>
                </a:solidFill>
              </a:rPr>
              <a:t>правовий наслідок </a:t>
            </a:r>
            <a:r>
              <a:rPr lang="uk-UA" b="1" dirty="0" smtClean="0"/>
              <a:t>неналежної реалізації фізичними та юридичними особами своїх прав та обов’язків у суспільстві</a:t>
            </a:r>
            <a:endParaRPr lang="ru-RU" b="1" dirty="0"/>
          </a:p>
        </p:txBody>
      </p:sp>
      <p:pic>
        <p:nvPicPr>
          <p:cNvPr id="4098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629869"/>
            <a:ext cx="5261319" cy="49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Функції адміністративної відповідальності: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8168" y="2420888"/>
            <a:ext cx="4906888" cy="6840760"/>
          </a:xfrm>
        </p:spPr>
        <p:txBody>
          <a:bodyPr/>
          <a:lstStyle/>
          <a:p>
            <a:r>
              <a:rPr lang="uk-UA" b="1" dirty="0" smtClean="0"/>
              <a:t>Виховна</a:t>
            </a:r>
          </a:p>
          <a:p>
            <a:r>
              <a:rPr lang="uk-UA" b="1" dirty="0" smtClean="0"/>
              <a:t>Регулятивна</a:t>
            </a:r>
          </a:p>
          <a:p>
            <a:r>
              <a:rPr lang="uk-UA" b="1" dirty="0" smtClean="0"/>
              <a:t>Каральна</a:t>
            </a:r>
            <a:endParaRPr lang="uk-UA" b="1" dirty="0" smtClean="0"/>
          </a:p>
          <a:p>
            <a:r>
              <a:rPr lang="uk-UA" b="1" dirty="0" smtClean="0"/>
              <a:t>Превентивна</a:t>
            </a:r>
            <a:endParaRPr lang="uk-UA" b="1" dirty="0" smtClean="0"/>
          </a:p>
          <a:p>
            <a:r>
              <a:rPr lang="uk-UA" b="1" dirty="0" err="1" smtClean="0"/>
              <a:t>Правовідновлювальна</a:t>
            </a:r>
            <a:r>
              <a:rPr lang="uk-UA" b="1" dirty="0" smtClean="0"/>
              <a:t> (компенсаційна)</a:t>
            </a:r>
            <a:endParaRPr lang="ru-RU" b="1" dirty="0"/>
          </a:p>
        </p:txBody>
      </p:sp>
      <p:pic>
        <p:nvPicPr>
          <p:cNvPr id="3074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655392" cy="55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Ознаки адміністративної відповідальності: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556792"/>
            <a:ext cx="5482952" cy="48245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b="1" u="sng" dirty="0" smtClean="0">
                <a:solidFill>
                  <a:srgbClr val="FF0000"/>
                </a:solidFill>
              </a:rPr>
              <a:t>Публічний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характер</a:t>
            </a:r>
          </a:p>
          <a:p>
            <a:pPr algn="just"/>
            <a:r>
              <a:rPr lang="uk-UA" b="1" dirty="0" smtClean="0"/>
              <a:t>Є </a:t>
            </a:r>
            <a:r>
              <a:rPr lang="uk-UA" b="1" u="sng" dirty="0" smtClean="0">
                <a:solidFill>
                  <a:srgbClr val="FF0000"/>
                </a:solidFill>
              </a:rPr>
              <a:t>самостійним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видом юридичної відповідальності</a:t>
            </a:r>
          </a:p>
          <a:p>
            <a:pPr algn="just"/>
            <a:r>
              <a:rPr lang="uk-UA" b="1" dirty="0" smtClean="0"/>
              <a:t>Є реакцією на </a:t>
            </a:r>
            <a:r>
              <a:rPr lang="uk-UA" b="1" u="sng" dirty="0" smtClean="0">
                <a:solidFill>
                  <a:srgbClr val="FF0000"/>
                </a:solidFill>
              </a:rPr>
              <a:t>адміністративне правопорушення</a:t>
            </a:r>
          </a:p>
          <a:p>
            <a:pPr algn="just"/>
            <a:r>
              <a:rPr lang="uk-UA" b="1" u="sng" dirty="0" smtClean="0">
                <a:solidFill>
                  <a:srgbClr val="FF0000"/>
                </a:solidFill>
              </a:rPr>
              <a:t>Переважно позасудовий </a:t>
            </a:r>
            <a:r>
              <a:rPr lang="uk-UA" b="1" dirty="0" smtClean="0"/>
              <a:t>характер</a:t>
            </a:r>
          </a:p>
          <a:p>
            <a:pPr algn="just"/>
            <a:r>
              <a:rPr lang="uk-UA" b="1" u="sng" dirty="0" smtClean="0">
                <a:solidFill>
                  <a:srgbClr val="FF0000"/>
                </a:solidFill>
              </a:rPr>
              <a:t>Множинність</a:t>
            </a:r>
            <a:r>
              <a:rPr lang="uk-UA" b="1" dirty="0" smtClean="0"/>
              <a:t> суб’єктів притягнення</a:t>
            </a:r>
          </a:p>
          <a:p>
            <a:pPr algn="just"/>
            <a:r>
              <a:rPr lang="uk-UA" b="1" dirty="0" smtClean="0"/>
              <a:t>Фізична та юридична особа як суб’єкт, щодо якого застосовується</a:t>
            </a:r>
          </a:p>
          <a:p>
            <a:pPr algn="just"/>
            <a:r>
              <a:rPr lang="uk-UA" b="1" u="sng" dirty="0" smtClean="0">
                <a:solidFill>
                  <a:srgbClr val="FF0000"/>
                </a:solidFill>
              </a:rPr>
              <a:t>Спрощений, оперативний, економний </a:t>
            </a:r>
            <a:r>
              <a:rPr lang="uk-UA" b="1" dirty="0" smtClean="0"/>
              <a:t>характер</a:t>
            </a:r>
          </a:p>
          <a:p>
            <a:pPr algn="just"/>
            <a:r>
              <a:rPr lang="uk-UA" b="1" dirty="0" smtClean="0"/>
              <a:t>Реалізується у вигляді застосування </a:t>
            </a:r>
            <a:r>
              <a:rPr lang="uk-UA" b="1" u="sng" dirty="0" smtClean="0">
                <a:solidFill>
                  <a:srgbClr val="FF0000"/>
                </a:solidFill>
              </a:rPr>
              <a:t>адміністративних стягнень</a:t>
            </a:r>
          </a:p>
          <a:p>
            <a:pPr algn="just"/>
            <a:r>
              <a:rPr lang="uk-UA" b="1" u="sng" dirty="0" smtClean="0">
                <a:solidFill>
                  <a:srgbClr val="FF0000"/>
                </a:solidFill>
              </a:rPr>
              <a:t>Множинне та розгалужене </a:t>
            </a:r>
            <a:r>
              <a:rPr lang="uk-UA" b="1" dirty="0" smtClean="0"/>
              <a:t>законодавче підгрунття </a:t>
            </a:r>
            <a:endParaRPr lang="ru-RU" b="1" dirty="0"/>
          </a:p>
        </p:txBody>
      </p:sp>
      <p:pic>
        <p:nvPicPr>
          <p:cNvPr id="5122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96752"/>
            <a:ext cx="4298831" cy="490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Критерії відмежування адміністративної відповідальності від інших видів юридичної відповідальності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2060848"/>
            <a:ext cx="4341168" cy="4453955"/>
          </a:xfrm>
        </p:spPr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r>
              <a:rPr lang="uk-UA" b="1" u="sng" dirty="0" smtClean="0">
                <a:solidFill>
                  <a:srgbClr val="FF0000"/>
                </a:solidFill>
              </a:rPr>
              <a:t>Суб’єкти</a:t>
            </a:r>
            <a:r>
              <a:rPr lang="uk-UA" b="1" dirty="0" smtClean="0"/>
              <a:t> визначення її засад</a:t>
            </a:r>
          </a:p>
          <a:p>
            <a:r>
              <a:rPr lang="uk-UA" b="1" u="sng" dirty="0" smtClean="0">
                <a:solidFill>
                  <a:srgbClr val="FF0000"/>
                </a:solidFill>
              </a:rPr>
              <a:t>Суб’єкти</a:t>
            </a:r>
            <a:r>
              <a:rPr lang="uk-UA" b="1" dirty="0" smtClean="0"/>
              <a:t> притягнення</a:t>
            </a:r>
          </a:p>
          <a:p>
            <a:r>
              <a:rPr lang="uk-UA" b="1" dirty="0" smtClean="0"/>
              <a:t>Нормативні, фактичні </a:t>
            </a:r>
            <a:r>
              <a:rPr lang="uk-UA" b="1" u="sng" dirty="0" smtClean="0">
                <a:solidFill>
                  <a:srgbClr val="FF0000"/>
                </a:solidFill>
              </a:rPr>
              <a:t>підстави</a:t>
            </a:r>
          </a:p>
          <a:p>
            <a:r>
              <a:rPr lang="uk-UA" b="1" u="sng" dirty="0" smtClean="0">
                <a:solidFill>
                  <a:srgbClr val="FF0000"/>
                </a:solidFill>
              </a:rPr>
              <a:t>Коло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суб’єктів</a:t>
            </a:r>
          </a:p>
          <a:p>
            <a:r>
              <a:rPr lang="uk-UA" b="1" u="sng" dirty="0" smtClean="0">
                <a:solidFill>
                  <a:srgbClr val="FF0000"/>
                </a:solidFill>
              </a:rPr>
              <a:t>Процедура</a:t>
            </a:r>
          </a:p>
          <a:p>
            <a:r>
              <a:rPr lang="uk-UA" b="1" dirty="0" smtClean="0"/>
              <a:t>Правові </a:t>
            </a:r>
            <a:r>
              <a:rPr lang="uk-UA" b="1" u="sng" dirty="0" smtClean="0">
                <a:solidFill>
                  <a:srgbClr val="FF0000"/>
                </a:solidFill>
              </a:rPr>
              <a:t>наслідки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6146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7396"/>
            <a:ext cx="4648622" cy="41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Обставини, що: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Виключають</a:t>
            </a:r>
            <a:r>
              <a:rPr lang="uk-UA" dirty="0" smtClean="0">
                <a:solidFill>
                  <a:srgbClr val="FF0000"/>
                </a:solidFill>
              </a:rPr>
              <a:t>  адміністративну відповідальність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uk-UA" b="1" dirty="0" smtClean="0"/>
              <a:t>Крайня необхідність</a:t>
            </a:r>
          </a:p>
          <a:p>
            <a:pPr algn="just"/>
            <a:r>
              <a:rPr lang="uk-UA" b="1" dirty="0" smtClean="0"/>
              <a:t>Необхідна відповідальність</a:t>
            </a:r>
          </a:p>
          <a:p>
            <a:pPr algn="just"/>
            <a:r>
              <a:rPr lang="uk-UA" b="1" dirty="0" smtClean="0"/>
              <a:t>Неосудність</a:t>
            </a:r>
          </a:p>
          <a:p>
            <a:pPr algn="just"/>
            <a:r>
              <a:rPr lang="uk-UA" b="1" dirty="0" smtClean="0"/>
              <a:t>Недосягнення віку адміністративної </a:t>
            </a:r>
            <a:r>
              <a:rPr lang="uk-UA" b="1" dirty="0" err="1" smtClean="0"/>
              <a:t>деліктоздатності</a:t>
            </a:r>
            <a:endParaRPr lang="uk-UA" b="1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Обтяжують</a:t>
            </a:r>
            <a:r>
              <a:rPr lang="uk-UA" dirty="0" smtClean="0">
                <a:solidFill>
                  <a:srgbClr val="FF0000"/>
                </a:solidFill>
              </a:rPr>
              <a:t> адміністративну відповідальність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b="1" u="sng" dirty="0" smtClean="0">
                <a:solidFill>
                  <a:srgbClr val="FF0000"/>
                </a:solidFill>
              </a:rPr>
              <a:t>Продовження</a:t>
            </a:r>
            <a:r>
              <a:rPr lang="uk-UA" b="1" dirty="0" smtClean="0"/>
              <a:t> адміністративного діяння, незважаючи на вимогу її припинити</a:t>
            </a:r>
          </a:p>
          <a:p>
            <a:pPr algn="just"/>
            <a:r>
              <a:rPr lang="uk-UA" b="1" u="sng" dirty="0" smtClean="0">
                <a:solidFill>
                  <a:srgbClr val="FF0000"/>
                </a:solidFill>
              </a:rPr>
              <a:t>Повторне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u="sng" dirty="0" smtClean="0">
                <a:solidFill>
                  <a:srgbClr val="FF0000"/>
                </a:solidFill>
              </a:rPr>
              <a:t>протягом року </a:t>
            </a:r>
            <a:r>
              <a:rPr lang="uk-UA" b="1" dirty="0" smtClean="0"/>
              <a:t>вчинення </a:t>
            </a:r>
            <a:r>
              <a:rPr lang="uk-UA" b="1" i="1" u="sng" dirty="0" smtClean="0">
                <a:solidFill>
                  <a:srgbClr val="FF0000"/>
                </a:solidFill>
              </a:rPr>
              <a:t>однорідного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проступку</a:t>
            </a:r>
          </a:p>
          <a:p>
            <a:pPr algn="just"/>
            <a:r>
              <a:rPr lang="uk-UA" b="1" dirty="0" smtClean="0"/>
              <a:t>Вчинення неповнолітньою особою</a:t>
            </a:r>
          </a:p>
          <a:p>
            <a:pPr algn="just"/>
            <a:r>
              <a:rPr lang="uk-UA" b="1" dirty="0" smtClean="0"/>
              <a:t>Вчинення </a:t>
            </a:r>
            <a:r>
              <a:rPr lang="uk-UA" b="1" u="sng" dirty="0" smtClean="0">
                <a:solidFill>
                  <a:srgbClr val="FF0000"/>
                </a:solidFill>
              </a:rPr>
              <a:t>групою осіб</a:t>
            </a:r>
          </a:p>
          <a:p>
            <a:pPr algn="just"/>
            <a:r>
              <a:rPr lang="uk-UA" b="1" dirty="0" smtClean="0"/>
              <a:t>Вчинення </a:t>
            </a:r>
            <a:r>
              <a:rPr lang="uk-UA" b="1" u="sng" dirty="0" smtClean="0">
                <a:solidFill>
                  <a:srgbClr val="FF0000"/>
                </a:solidFill>
              </a:rPr>
              <a:t>в умовах </a:t>
            </a:r>
            <a:r>
              <a:rPr lang="uk-UA" b="1" dirty="0" smtClean="0"/>
              <a:t>стихійного лиха або за інших надзвичайних обставин</a:t>
            </a:r>
          </a:p>
          <a:p>
            <a:pPr algn="just"/>
            <a:r>
              <a:rPr lang="uk-UA" b="1" dirty="0" smtClean="0"/>
              <a:t>Вчинення правопорушення </a:t>
            </a:r>
            <a:r>
              <a:rPr lang="uk-UA" b="1" u="sng" dirty="0" smtClean="0">
                <a:solidFill>
                  <a:srgbClr val="FF0000"/>
                </a:solidFill>
              </a:rPr>
              <a:t>у стані сп’яніння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8383" y="1029397"/>
            <a:ext cx="5832648" cy="63976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Обставини, що пом’якшують  адміністративну відповідальність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35895" y="3084979"/>
            <a:ext cx="4248473" cy="272028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b="1" dirty="0" smtClean="0"/>
              <a:t>Щире каяття</a:t>
            </a:r>
          </a:p>
          <a:p>
            <a:pPr algn="just"/>
            <a:r>
              <a:rPr lang="uk-UA" b="1" dirty="0" smtClean="0"/>
              <a:t>Відвернення винним шкідливих наслідків</a:t>
            </a:r>
          </a:p>
          <a:p>
            <a:pPr algn="just"/>
            <a:r>
              <a:rPr lang="uk-UA" b="1" dirty="0" smtClean="0"/>
              <a:t>Добровільне відшкодування збитків або усунення наслідків</a:t>
            </a:r>
          </a:p>
          <a:p>
            <a:pPr algn="just"/>
            <a:r>
              <a:rPr lang="uk-UA" b="1" dirty="0" smtClean="0"/>
              <a:t>Вчинення під впливом сильного душевного хвилювання;</a:t>
            </a:r>
          </a:p>
          <a:p>
            <a:pPr algn="just"/>
            <a:r>
              <a:rPr lang="uk-UA" b="1" dirty="0" smtClean="0"/>
              <a:t>Вчинення вагітною жінкою або ж жінкою, у якої дитина до одного року</a:t>
            </a:r>
          </a:p>
          <a:p>
            <a:pPr algn="just"/>
            <a:r>
              <a:rPr lang="uk-UA" b="1" dirty="0" smtClean="0"/>
              <a:t>Вчинення неповнолітньою особою</a:t>
            </a:r>
            <a:endParaRPr lang="ru-RU" b="1" dirty="0"/>
          </a:p>
        </p:txBody>
      </p:sp>
      <p:pic>
        <p:nvPicPr>
          <p:cNvPr id="7170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278"/>
            <a:ext cx="8251031" cy="54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Адміністративне правопорушення (проступок) </a:t>
            </a:r>
            <a:r>
              <a:rPr lang="uk-UA" dirty="0" smtClean="0"/>
              <a:t>- це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u="sng" dirty="0" smtClean="0">
                <a:solidFill>
                  <a:srgbClr val="FF0000"/>
                </a:solidFill>
              </a:rPr>
              <a:t>Протиправна</a:t>
            </a:r>
            <a:r>
              <a:rPr lang="uk-UA" b="1" dirty="0" smtClean="0">
                <a:solidFill>
                  <a:srgbClr val="FF0000"/>
                </a:solidFill>
              </a:rPr>
              <a:t>, </a:t>
            </a:r>
            <a:r>
              <a:rPr lang="uk-UA" b="1" u="sng" dirty="0" smtClean="0">
                <a:solidFill>
                  <a:srgbClr val="FF0000"/>
                </a:solidFill>
              </a:rPr>
              <a:t>винна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(умисна або необережна) дія чи бездіяльність, яка </a:t>
            </a:r>
            <a:r>
              <a:rPr lang="uk-UA" b="1" u="sng" dirty="0" smtClean="0">
                <a:solidFill>
                  <a:srgbClr val="FF0000"/>
                </a:solidFill>
              </a:rPr>
              <a:t>посягає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на громадський порядок, власність, права і свободи громадян, на встановлений порядок адміністрування і за яку </a:t>
            </a:r>
            <a:r>
              <a:rPr lang="uk-UA" b="1" u="sng" dirty="0" smtClean="0">
                <a:solidFill>
                  <a:srgbClr val="FF0000"/>
                </a:solidFill>
              </a:rPr>
              <a:t>передбачено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адміністративну відповідальність (ст. 9 </a:t>
            </a:r>
            <a:r>
              <a:rPr lang="uk-UA" b="1" dirty="0" err="1" smtClean="0"/>
              <a:t>КпАП</a:t>
            </a:r>
            <a:r>
              <a:rPr lang="uk-UA" b="1" dirty="0" smtClean="0"/>
              <a:t> України)</a:t>
            </a:r>
            <a:endParaRPr lang="ru-RU" b="1" dirty="0"/>
          </a:p>
        </p:txBody>
      </p:sp>
      <p:pic>
        <p:nvPicPr>
          <p:cNvPr id="8194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70" y="1772816"/>
            <a:ext cx="4260515" cy="486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714</Words>
  <Application>Microsoft Office PowerPoint</Application>
  <PresentationFormat>Экран (4:3)</PresentationFormat>
  <Paragraphs>141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Адміністративна відповідальність</vt:lpstr>
      <vt:lpstr>Адміністративна відповідальність-це</vt:lpstr>
      <vt:lpstr>Соціальна роль адміністративної відповідальності:</vt:lpstr>
      <vt:lpstr>Функції адміністративної відповідальності:</vt:lpstr>
      <vt:lpstr>Ознаки адміністративної відповідальності:</vt:lpstr>
      <vt:lpstr>Критерії відмежування адміністративної відповідальності від інших видів юридичної відповідальності</vt:lpstr>
      <vt:lpstr>Обставини, що:</vt:lpstr>
      <vt:lpstr>Презентация PowerPoint</vt:lpstr>
      <vt:lpstr>Адміністративне правопорушення (проступок) - це</vt:lpstr>
      <vt:lpstr>Ознаки адміністративного правопорушення (проступку)</vt:lpstr>
      <vt:lpstr>Склад адміністративного правопорушення:</vt:lpstr>
      <vt:lpstr>Презентация PowerPoint</vt:lpstr>
      <vt:lpstr>Види складів адміністративних правопорушень</vt:lpstr>
      <vt:lpstr>Презентация PowerPoint</vt:lpstr>
      <vt:lpstr>Презентация PowerPoint</vt:lpstr>
      <vt:lpstr>Презентация PowerPoint</vt:lpstr>
      <vt:lpstr>Адміністративна деліктологія -</vt:lpstr>
      <vt:lpstr>Предмет адміністративної деліктології:</vt:lpstr>
      <vt:lpstr>Методи адміністративної деліктології:</vt:lpstr>
      <vt:lpstr>Функції адміністративної деліктності:</vt:lpstr>
      <vt:lpstr>Адміністративна деліктність - це</vt:lpstr>
      <vt:lpstr>Ознаки: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Адміністративна відповідальність</dc:title>
  <dc:creator>user</dc:creator>
  <cp:lastModifiedBy>RePack by Diakov</cp:lastModifiedBy>
  <cp:revision>101</cp:revision>
  <dcterms:created xsi:type="dcterms:W3CDTF">2018-11-12T06:53:30Z</dcterms:created>
  <dcterms:modified xsi:type="dcterms:W3CDTF">2021-11-17T06:36:38Z</dcterms:modified>
</cp:coreProperties>
</file>