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E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0308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69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712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696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83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282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039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55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095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606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BA1193E-0057-439B-83F8-EC42D1D1F691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C1EE79D-345A-4BC3-8BA4-C9D187E31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6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Bahnschrift Light Condensed" panose="020B0502040204020203" pitchFamily="34" charset="0"/>
              </a:rPr>
              <a:t>Тема 3.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Інвестиційна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привабливість</a:t>
            </a:r>
            <a:r>
              <a:rPr lang="ru-RU" dirty="0">
                <a:latin typeface="Bahnschrift Light Condensed" panose="020B0502040204020203" pitchFamily="34" charset="0"/>
              </a:rPr>
              <a:t> на </a:t>
            </a:r>
            <a:r>
              <a:rPr lang="ru-RU" dirty="0" err="1">
                <a:latin typeface="Bahnschrift Light Condensed" panose="020B0502040204020203" pitchFamily="34" charset="0"/>
              </a:rPr>
              <a:t>різних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рівнях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економіки</a:t>
            </a:r>
            <a:endParaRPr lang="en-US" dirty="0"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346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5239226"/>
          </a:xfrm>
        </p:spPr>
        <p:txBody>
          <a:bodyPr>
            <a:normAutofit/>
          </a:bodyPr>
          <a:lstStyle/>
          <a:p>
            <a:pPr indent="457200" algn="just"/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Таблиця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4.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Індекси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показники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найбільш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часто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використовуються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міжнародних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співставленнях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економічного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</a:t>
            </a:r>
            <a:r>
              <a:rPr lang="ru-RU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світу</a:t>
            </a:r>
            <a:endParaRPr lang="en-US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766815"/>
              </p:ext>
            </p:extLst>
          </p:nvPr>
        </p:nvGraphicFramePr>
        <p:xfrm>
          <a:off x="286327" y="221673"/>
          <a:ext cx="8478982" cy="6483927"/>
        </p:xfrm>
        <a:graphic>
          <a:graphicData uri="http://schemas.openxmlformats.org/drawingml/2006/table">
            <a:tbl>
              <a:tblPr firstRow="1" firstCol="1" bandRow="1"/>
              <a:tblGrid>
                <a:gridCol w="478419">
                  <a:extLst>
                    <a:ext uri="{9D8B030D-6E8A-4147-A177-3AD203B41FA5}">
                      <a16:colId xmlns:a16="http://schemas.microsoft.com/office/drawing/2014/main" val="455270452"/>
                    </a:ext>
                  </a:extLst>
                </a:gridCol>
                <a:gridCol w="1904724">
                  <a:extLst>
                    <a:ext uri="{9D8B030D-6E8A-4147-A177-3AD203B41FA5}">
                      <a16:colId xmlns:a16="http://schemas.microsoft.com/office/drawing/2014/main" val="1175376300"/>
                    </a:ext>
                  </a:extLst>
                </a:gridCol>
                <a:gridCol w="2143936">
                  <a:extLst>
                    <a:ext uri="{9D8B030D-6E8A-4147-A177-3AD203B41FA5}">
                      <a16:colId xmlns:a16="http://schemas.microsoft.com/office/drawing/2014/main" val="222802623"/>
                    </a:ext>
                  </a:extLst>
                </a:gridCol>
                <a:gridCol w="3951903">
                  <a:extLst>
                    <a:ext uri="{9D8B030D-6E8A-4147-A177-3AD203B41FA5}">
                      <a16:colId xmlns:a16="http://schemas.microsoft.com/office/drawing/2014/main" val="3009489865"/>
                    </a:ext>
                  </a:extLst>
                </a:gridCol>
              </a:tblGrid>
              <a:tr h="44716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Найменування показника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Розробник /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джерело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Складові показника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6631338"/>
                  </a:ext>
                </a:extLst>
              </a:tr>
              <a:tr h="6707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Глобальний індекс конкурентоспроможності (ІК)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Всесвітній економічний форум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До складу глобального індексу конкурентоспроможності входять три субіндекси і 12 складових, які відповідають трьом стадіям розвитку економіки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611411"/>
                  </a:ext>
                </a:extLst>
              </a:tr>
              <a:tr h="8943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Індекс глобалізації (ІГ)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Консалтингова фірма Kearney А. Т. спільно з журналом Foreign Policy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Рейтинг складається з 12 показників, об'єднаних у чотири ключові категорії: економічна інтеграція, особисті контакти,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технологічна сумісність і політична участь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5361704"/>
                  </a:ext>
                </a:extLst>
              </a:tr>
              <a:tr h="8943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Індекс економічної свободи (ІЕС)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Cato Institute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Використовується більше 40 показників, що характеризують країну з п'яти сторін: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державний апарат, захист прав власності, доступність грошових коштів, міжнародна торгівля і ступінь регулювання бізнесу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413275"/>
                  </a:ext>
                </a:extLst>
              </a:tr>
              <a:tr h="8943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Індекс свободи підприємництва (ІСП)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Світовий банк спільно з Міжнародною фінансовою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корпорацією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Оцінка проводиться за 10 параметрами: вхід і вихід з бізнесу; процедура отримання ліцензій і кредитів; ставлення до персоналу; реєстрація власності; захист прав інвесторів; податковий тягар; зовнішньоторговельні операції і виконання контракт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466710"/>
                  </a:ext>
                </a:extLst>
              </a:tr>
              <a:tr h="67075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Індекс податкового тягаря і реформ (ІПТР)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Журнал Forbes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Корпоративний прибуток, особистий дохід, податок на багатство, соціальна захищеність працедавця, соціальна захищеність працівника, ставка ПДВ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7857564"/>
                  </a:ext>
                </a:extLst>
              </a:tr>
              <a:tr h="111791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Індекс економіки знань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(ІЕЗ)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Світовий Банк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Методологія оцінки знань включає два зведені індекси: індекс економіки знань і індекс знань, а також комплекс зі 109 структурних і якісних показників, об'єднаних у чотири основні групи: індекс економічного й інституціонального режиму; індекс освіти; індекс інновацій; індекс інформаційних і комунікаційних технологій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6140376"/>
                  </a:ext>
                </a:extLst>
              </a:tr>
              <a:tr h="89433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Рейтинг кредитоспроможності (RKK)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Національне Рейтингове Агентство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Росії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Методика включає аналіз кількісних (розрахунок коефіцієнтів) і якісних (експертна оцінка) показників. При цьому вага кількісних показників складає 63 %, а частка якісного аналізу – 36 % від максимальної суми балів. Рейтинг Росії прийнятий за 1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21508" marR="215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7541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0358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4481844"/>
          </a:xfrm>
        </p:spPr>
        <p:txBody>
          <a:bodyPr/>
          <a:lstStyle/>
          <a:p>
            <a:pPr indent="457200" algn="just"/>
            <a:r>
              <a:rPr lang="ru-RU" dirty="0" err="1">
                <a:latin typeface="Bahnschrift Light Condensed" panose="020B0502040204020203" pitchFamily="34" charset="0"/>
              </a:rPr>
              <a:t>Таблиця</a:t>
            </a:r>
            <a:r>
              <a:rPr lang="ru-RU" dirty="0">
                <a:latin typeface="Bahnschrift Light Condensed" panose="020B0502040204020203" pitchFamily="34" charset="0"/>
              </a:rPr>
              <a:t> 5. </a:t>
            </a:r>
            <a:r>
              <a:rPr lang="ru-RU" dirty="0" err="1">
                <a:latin typeface="Bahnschrift Light Condensed" panose="020B0502040204020203" pitchFamily="34" charset="0"/>
              </a:rPr>
              <a:t>Субіндекси</a:t>
            </a:r>
            <a:r>
              <a:rPr lang="ru-RU" dirty="0">
                <a:latin typeface="Bahnschrift Light Condensed" panose="020B0502040204020203" pitchFamily="34" charset="0"/>
              </a:rPr>
              <a:t> і </a:t>
            </a:r>
            <a:r>
              <a:rPr lang="ru-RU" dirty="0" err="1">
                <a:latin typeface="Bahnschrift Light Condensed" panose="020B0502040204020203" pitchFamily="34" charset="0"/>
              </a:rPr>
              <a:t>складові</a:t>
            </a:r>
            <a:r>
              <a:rPr lang="ru-RU" dirty="0">
                <a:latin typeface="Bahnschrift Light Condensed" panose="020B0502040204020203" pitchFamily="34" charset="0"/>
              </a:rPr>
              <a:t> глобального </a:t>
            </a:r>
            <a:r>
              <a:rPr lang="ru-RU" dirty="0" err="1">
                <a:latin typeface="Bahnschrift Light Condensed" panose="020B0502040204020203" pitchFamily="34" charset="0"/>
              </a:rPr>
              <a:t>індексу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конкурентоспроможності</a:t>
            </a:r>
            <a:r>
              <a:rPr lang="ru-RU" dirty="0">
                <a:latin typeface="Bahnschrift Light Condensed" panose="020B0502040204020203" pitchFamily="34" charset="0"/>
              </a:rPr>
              <a:t> ВЕФ</a:t>
            </a:r>
            <a:endParaRPr lang="en-US" dirty="0">
              <a:latin typeface="Bahnschrift Light Condensed" panose="020B0502040204020203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0690834"/>
              </p:ext>
            </p:extLst>
          </p:nvPr>
        </p:nvGraphicFramePr>
        <p:xfrm>
          <a:off x="240146" y="230392"/>
          <a:ext cx="8543636" cy="6524596"/>
        </p:xfrm>
        <a:graphic>
          <a:graphicData uri="http://schemas.openxmlformats.org/drawingml/2006/table">
            <a:tbl>
              <a:tblPr firstRow="1" firstCol="1" bandRow="1"/>
              <a:tblGrid>
                <a:gridCol w="1219200">
                  <a:extLst>
                    <a:ext uri="{9D8B030D-6E8A-4147-A177-3AD203B41FA5}">
                      <a16:colId xmlns:a16="http://schemas.microsoft.com/office/drawing/2014/main" val="3883339574"/>
                    </a:ext>
                  </a:extLst>
                </a:gridCol>
                <a:gridCol w="1662546">
                  <a:extLst>
                    <a:ext uri="{9D8B030D-6E8A-4147-A177-3AD203B41FA5}">
                      <a16:colId xmlns:a16="http://schemas.microsoft.com/office/drawing/2014/main" val="1990530459"/>
                    </a:ext>
                  </a:extLst>
                </a:gridCol>
                <a:gridCol w="2087418">
                  <a:extLst>
                    <a:ext uri="{9D8B030D-6E8A-4147-A177-3AD203B41FA5}">
                      <a16:colId xmlns:a16="http://schemas.microsoft.com/office/drawing/2014/main" val="3133097793"/>
                    </a:ext>
                  </a:extLst>
                </a:gridCol>
                <a:gridCol w="3574472">
                  <a:extLst>
                    <a:ext uri="{9D8B030D-6E8A-4147-A177-3AD203B41FA5}">
                      <a16:colId xmlns:a16="http://schemas.microsoft.com/office/drawing/2014/main" val="4070410703"/>
                    </a:ext>
                  </a:extLst>
                </a:gridCol>
              </a:tblGrid>
              <a:tr h="2444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Індекс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Субіндекс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Складова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Категорія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6913767"/>
                  </a:ext>
                </a:extLst>
              </a:tr>
              <a:tr h="789266">
                <a:tc rowSpan="1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Глобальний індекс конкуренто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спроможності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(ІК)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Загальні вимоги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(основа для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економік, де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розвиток залежить від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чинників)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134620" algn="l"/>
                        </a:tabLs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1. Суспільно-політичні інститути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Державні інститути: права власності; етика і корупція; тиск; неефективність уряду;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безпека.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Приватні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інститути: підзвітність; корпоративна етика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4505198"/>
                  </a:ext>
                </a:extLst>
              </a:tr>
              <a:tr h="4917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Інфраструктура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Загальна інфраструктура.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Окремі інфраструктури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354597"/>
                  </a:ext>
                </a:extLst>
              </a:tr>
              <a:tr h="3691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Макроекономічна стабільність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Оцінка макроекономічної стабільності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6211075"/>
                  </a:ext>
                </a:extLst>
              </a:tr>
              <a:tr h="4917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0020" algn="l"/>
                        </a:tabLs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Охорона </a:t>
                      </a:r>
                      <a:r>
                        <a:rPr lang="uk-UA" sz="1200" dirty="0" err="1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здоровʼя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і початкова освіта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Охорона здоров'я.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Початкова освіта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3446808"/>
                  </a:ext>
                </a:extLst>
              </a:tr>
              <a:tr h="4778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Підсилювачі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i="1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ефективності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(основа для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економік, де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розвиток залежить від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ефективності)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5. Вища і професійна освіта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Кількісне значення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освіти.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Якість освіти.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Навчання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без відриву від виробництва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6149406"/>
                  </a:ext>
                </a:extLst>
              </a:tr>
              <a:tr h="4049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6. Ефективність товарних ринків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Конкуренція.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Якість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характеристик попиту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2336941"/>
                  </a:ext>
                </a:extLst>
              </a:tr>
              <a:tr h="2989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7. Ефективність ринку праці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Гнучкість.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Ефективне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використання талантів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6176290"/>
                  </a:ext>
                </a:extLst>
              </a:tr>
              <a:tr h="3516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8. Розвиненість фінансового ринку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Ефективність.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Кредитоспроможність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 довіра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0386925"/>
                  </a:ext>
                </a:extLst>
              </a:tr>
              <a:tr h="5536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9. Технологічна готовність (оснащеність новими технологіями)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Оцінка оснащеності новими технологіями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16408"/>
                  </a:ext>
                </a:extLst>
              </a:tr>
              <a:tr h="3691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10. Розмір ринку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Два показника розміру ринку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8308759"/>
                  </a:ext>
                </a:extLst>
              </a:tr>
              <a:tr h="5153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Інновації та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розвиненість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(основа для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економік, де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розвиток залежить від інновацій)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11. Розвиненість приватного сектору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Бізнес-мережі і допоміжні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галузі.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Складність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операцій і стратегій компаній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4214268"/>
                  </a:ext>
                </a:extLst>
              </a:tr>
              <a:tr h="9877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12. Інновації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13 показників, що характеризують інновації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5092" marR="3509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426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775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51818" y="1115391"/>
            <a:ext cx="2430780" cy="4010791"/>
          </a:xfrm>
        </p:spPr>
        <p:txBody>
          <a:bodyPr/>
          <a:lstStyle/>
          <a:p>
            <a:pPr indent="457200" algn="just"/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Таблиця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8.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Індекси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що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найчастіше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використовуються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в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міжнародних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співставленнях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для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оцінки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соціального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розвитку</a:t>
            </a:r>
            <a:r>
              <a:rPr lang="ru-RU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</a:t>
            </a:r>
            <a:endParaRPr lang="en-US" b="1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9770638"/>
              </p:ext>
            </p:extLst>
          </p:nvPr>
        </p:nvGraphicFramePr>
        <p:xfrm>
          <a:off x="286324" y="286328"/>
          <a:ext cx="8460512" cy="6449933"/>
        </p:xfrm>
        <a:graphic>
          <a:graphicData uri="http://schemas.openxmlformats.org/drawingml/2006/table">
            <a:tbl>
              <a:tblPr firstRow="1" firstCol="1" bandRow="1"/>
              <a:tblGrid>
                <a:gridCol w="395061">
                  <a:extLst>
                    <a:ext uri="{9D8B030D-6E8A-4147-A177-3AD203B41FA5}">
                      <a16:colId xmlns:a16="http://schemas.microsoft.com/office/drawing/2014/main" val="953622010"/>
                    </a:ext>
                  </a:extLst>
                </a:gridCol>
                <a:gridCol w="2124450">
                  <a:extLst>
                    <a:ext uri="{9D8B030D-6E8A-4147-A177-3AD203B41FA5}">
                      <a16:colId xmlns:a16="http://schemas.microsoft.com/office/drawing/2014/main" val="3117633444"/>
                    </a:ext>
                  </a:extLst>
                </a:gridCol>
                <a:gridCol w="2124450">
                  <a:extLst>
                    <a:ext uri="{9D8B030D-6E8A-4147-A177-3AD203B41FA5}">
                      <a16:colId xmlns:a16="http://schemas.microsoft.com/office/drawing/2014/main" val="1223330212"/>
                    </a:ext>
                  </a:extLst>
                </a:gridCol>
                <a:gridCol w="3816551">
                  <a:extLst>
                    <a:ext uri="{9D8B030D-6E8A-4147-A177-3AD203B41FA5}">
                      <a16:colId xmlns:a16="http://schemas.microsoft.com/office/drawing/2014/main" val="3481564914"/>
                    </a:ext>
                  </a:extLst>
                </a:gridCol>
              </a:tblGrid>
              <a:tr h="43570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№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Найменування індексу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Розробник/Джерело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Складові індексу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7214721"/>
                  </a:ext>
                </a:extLst>
              </a:tr>
              <a:tr h="261420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1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Індекс розвитку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людського потенціалу (ІРЛП)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Експерти ООН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Розраховується як інтегральний показник, який включає в себе систему складових елементів: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• гідний рівень життя (індекс ВВП або 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ВВП на душу населення);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• знання (індекс освіти, індекс грамотності дорослого населення, індекс показника тих, що поступили в навчальні заклади);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• довге і здорове життя (індекс тривалості життя – очікувана тривалість в роках)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033226"/>
                  </a:ext>
                </a:extLst>
              </a:tr>
              <a:tr h="174280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Міжнародний індекс щастя (ІМІС)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New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err="1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Economics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Foundation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(NEF)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Очікувана тривалість життя в роках; задоволеність життям (соцопитування); 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екологічний слід (ВВП на душу населення х Викид СО2 на душу населення х Рівень урбанізації х Розмір індустріального сектору (як відсоток ВВП) х Населеність х Тропічна фіктивна змінна)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626656"/>
                  </a:ext>
                </a:extLst>
              </a:tr>
              <a:tr h="65355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3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Індекс щасливих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країн (ІЩ)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ФондWorld Value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Survey (WVS)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Соціологічне опитування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409983"/>
                  </a:ext>
                </a:extLst>
              </a:tr>
              <a:tr h="87140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4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Індекс якості життя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(ІЯЖ)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International Living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Вартість проживання, економіка, культура і розваги, довкілля, свобода, охорона здоров'я, інфраструктура, особиста безпека, клімат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5983" marR="459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681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4474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7709" y="439394"/>
            <a:ext cx="10058400" cy="992242"/>
          </a:xfrm>
        </p:spPr>
        <p:txBody>
          <a:bodyPr>
            <a:normAutofit fontScale="90000"/>
          </a:bodyPr>
          <a:lstStyle/>
          <a:p>
            <a:pPr indent="457200" algn="just"/>
            <a:r>
              <a:rPr lang="ru-RU" sz="4400" b="1" dirty="0" err="1">
                <a:latin typeface="Bahnschrift Light Condensed" panose="020B0502040204020203" pitchFamily="34" charset="0"/>
              </a:rPr>
              <a:t>Інвестиційна</a:t>
            </a:r>
            <a:r>
              <a:rPr lang="ru-RU" sz="4400" b="1" dirty="0">
                <a:latin typeface="Bahnschrift Light Condensed" panose="020B0502040204020203" pitchFamily="34" charset="0"/>
              </a:rPr>
              <a:t> </a:t>
            </a:r>
            <a:r>
              <a:rPr lang="ru-RU" sz="4400" b="1" dirty="0" err="1">
                <a:latin typeface="Bahnschrift Light Condensed" panose="020B0502040204020203" pitchFamily="34" charset="0"/>
              </a:rPr>
              <a:t>привабливість</a:t>
            </a:r>
            <a:r>
              <a:rPr lang="ru-RU" sz="4400" b="1" dirty="0">
                <a:latin typeface="Bahnschrift Light Condensed" panose="020B0502040204020203" pitchFamily="34" charset="0"/>
              </a:rPr>
              <a:t> </a:t>
            </a:r>
            <a:r>
              <a:rPr lang="ru-RU" sz="4400" b="1" dirty="0" err="1">
                <a:latin typeface="Bahnschrift Light Condensed" panose="020B0502040204020203" pitchFamily="34" charset="0"/>
              </a:rPr>
              <a:t>регіонів</a:t>
            </a:r>
            <a:r>
              <a:rPr lang="ru-RU" sz="4400" b="1" dirty="0">
                <a:latin typeface="Bahnschrift Light Condensed" panose="020B0502040204020203" pitchFamily="34" charset="0"/>
              </a:rPr>
              <a:t>, </a:t>
            </a:r>
            <a:r>
              <a:rPr lang="ru-RU" sz="4400" b="1" dirty="0" err="1">
                <a:latin typeface="Bahnschrift Light Condensed" panose="020B0502040204020203" pitchFamily="34" charset="0"/>
              </a:rPr>
              <a:t>галузей</a:t>
            </a:r>
            <a:r>
              <a:rPr lang="ru-RU" sz="4400" b="1" dirty="0">
                <a:latin typeface="Bahnschrift Light Condensed" panose="020B0502040204020203" pitchFamily="34" charset="0"/>
              </a:rPr>
              <a:t> і </a:t>
            </a:r>
            <a:r>
              <a:rPr lang="ru-RU" sz="4400" b="1" dirty="0" err="1">
                <a:latin typeface="Bahnschrift Light Condensed" panose="020B0502040204020203" pitchFamily="34" charset="0"/>
              </a:rPr>
              <a:t>підприємств</a:t>
            </a:r>
            <a:r>
              <a:rPr lang="ru-RU" sz="4400" b="1" dirty="0">
                <a:latin typeface="Bahnschrift Light Condensed" panose="020B0502040204020203" pitchFamily="34" charset="0"/>
              </a:rPr>
              <a:t>.</a:t>
            </a:r>
            <a:endParaRPr lang="en-US" sz="4400" b="1" dirty="0">
              <a:latin typeface="Bahnschrift Light Condensed" panose="020B0502040204020203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212436" y="258618"/>
            <a:ext cx="1357746" cy="96058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 smtClean="0">
                <a:latin typeface="Bahnschrift Light Condensed" panose="020B0502040204020203" pitchFamily="34" charset="0"/>
              </a:rPr>
              <a:t>4.</a:t>
            </a:r>
            <a:endParaRPr lang="en-US" sz="5400" b="1" dirty="0">
              <a:latin typeface="Bahnschrift Light Condensed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2509" y="2198255"/>
            <a:ext cx="4784436" cy="4054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sz="2400" b="1" dirty="0" err="1" smtClean="0">
                <a:latin typeface="Bahnschrift Light Condensed" panose="020B0502040204020203" pitchFamily="34" charset="0"/>
              </a:rPr>
              <a:t>Інвестиційна</a:t>
            </a:r>
            <a:r>
              <a:rPr lang="ru-RU" sz="2400" b="1" dirty="0" smtClean="0">
                <a:latin typeface="Bahnschrift Light Condensed" panose="020B0502040204020203" pitchFamily="34" charset="0"/>
              </a:rPr>
              <a:t> </a:t>
            </a:r>
            <a:r>
              <a:rPr lang="ru-RU" sz="2400" b="1" dirty="0" err="1" smtClean="0">
                <a:latin typeface="Bahnschrift Light Condensed" panose="020B0502040204020203" pitchFamily="34" charset="0"/>
              </a:rPr>
              <a:t>привабливість</a:t>
            </a:r>
            <a:r>
              <a:rPr lang="ru-RU" sz="2400" b="1" dirty="0" smtClean="0">
                <a:latin typeface="Bahnschrift Light Condensed" panose="020B0502040204020203" pitchFamily="34" charset="0"/>
              </a:rPr>
              <a:t> </a:t>
            </a:r>
            <a:r>
              <a:rPr lang="ru-RU" sz="2400" b="1" dirty="0" err="1" smtClean="0">
                <a:latin typeface="Bahnschrift Light Condensed" panose="020B0502040204020203" pitchFamily="34" charset="0"/>
              </a:rPr>
              <a:t>регіону</a:t>
            </a:r>
            <a:r>
              <a:rPr lang="ru-RU" sz="2400" b="1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smtClean="0">
                <a:latin typeface="Bahnschrift Light Condensed" panose="020B0502040204020203" pitchFamily="34" charset="0"/>
              </a:rPr>
              <a:t>– </a:t>
            </a:r>
            <a:r>
              <a:rPr lang="ru-RU" dirty="0" err="1" smtClean="0">
                <a:latin typeface="Bahnschrift Light Condensed" panose="020B0502040204020203" pitchFamily="34" charset="0"/>
              </a:rPr>
              <a:t>це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інтегральна</a:t>
            </a:r>
            <a:r>
              <a:rPr lang="ru-RU" dirty="0" smtClean="0">
                <a:latin typeface="Bahnschrift Light Condensed" panose="020B0502040204020203" pitchFamily="34" charset="0"/>
              </a:rPr>
              <a:t> характеристика </a:t>
            </a:r>
            <a:r>
              <a:rPr lang="ru-RU" dirty="0" err="1" smtClean="0">
                <a:latin typeface="Bahnschrift Light Condensed" panose="020B0502040204020203" pitchFamily="34" charset="0"/>
              </a:rPr>
              <a:t>окремого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регіону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країни</a:t>
            </a:r>
            <a:r>
              <a:rPr lang="ru-RU" dirty="0" smtClean="0">
                <a:latin typeface="Bahnschrift Light Condensed" panose="020B0502040204020203" pitchFamily="34" charset="0"/>
              </a:rPr>
              <a:t> з </a:t>
            </a:r>
            <a:r>
              <a:rPr lang="ru-RU" dirty="0" err="1" smtClean="0">
                <a:latin typeface="Bahnschrift Light Condensed" panose="020B0502040204020203" pitchFamily="34" charset="0"/>
              </a:rPr>
              <a:t>позиції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інвестиційного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клімату</a:t>
            </a:r>
            <a:r>
              <a:rPr lang="ru-RU" dirty="0" smtClean="0"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рівня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розвитку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інфраструктури</a:t>
            </a:r>
            <a:r>
              <a:rPr lang="ru-RU" dirty="0" smtClean="0"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latin typeface="Bahnschrift Light Condensed" panose="020B0502040204020203" pitchFamily="34" charset="0"/>
              </a:rPr>
              <a:t>можливостей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залучення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інвестиційних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ресурсів</a:t>
            </a:r>
            <a:r>
              <a:rPr lang="ru-RU" dirty="0" smtClean="0">
                <a:latin typeface="Bahnschrift Light Condensed" panose="020B0502040204020203" pitchFamily="34" charset="0"/>
              </a:rPr>
              <a:t> та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інших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чинників</a:t>
            </a:r>
            <a:r>
              <a:rPr lang="ru-RU" dirty="0" smtClean="0"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latin typeface="Bahnschrift Light Condensed" panose="020B0502040204020203" pitchFamily="34" charset="0"/>
              </a:rPr>
              <a:t>що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істотно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впливають</a:t>
            </a:r>
            <a:r>
              <a:rPr lang="ru-RU" dirty="0" smtClean="0">
                <a:latin typeface="Bahnschrift Light Condensed" panose="020B0502040204020203" pitchFamily="34" charset="0"/>
              </a:rPr>
              <a:t> на </a:t>
            </a:r>
            <a:r>
              <a:rPr lang="ru-RU" dirty="0" err="1" smtClean="0">
                <a:latin typeface="Bahnschrift Light Condensed" panose="020B0502040204020203" pitchFamily="34" charset="0"/>
              </a:rPr>
              <a:t>формування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прибутковості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інвестицій</a:t>
            </a:r>
            <a:r>
              <a:rPr lang="ru-RU" dirty="0" smtClean="0">
                <a:latin typeface="Bahnschrift Light Condensed" panose="020B0502040204020203" pitchFamily="34" charset="0"/>
              </a:rPr>
              <a:t> та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інвестиційних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ризиків</a:t>
            </a:r>
            <a:r>
              <a:rPr lang="ru-RU" dirty="0" smtClean="0">
                <a:latin typeface="Bahnschrift Light Condensed" panose="020B0502040204020203" pitchFamily="34" charset="0"/>
              </a:rPr>
              <a:t>.</a:t>
            </a:r>
          </a:p>
          <a:p>
            <a:pPr indent="457200" algn="just"/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Оцінка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привабливості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регіонів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створює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нові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можливості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регіональної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диверсифікації</a:t>
            </a:r>
            <a:r>
              <a:rPr lang="ru-RU" dirty="0" smtClean="0">
                <a:latin typeface="Bahnschrift Light Condensed" panose="020B0502040204020203" pitchFamily="34" charset="0"/>
              </a:rPr>
              <a:t> для </a:t>
            </a:r>
            <a:r>
              <a:rPr lang="ru-RU" dirty="0" err="1" smtClean="0">
                <a:latin typeface="Bahnschrift Light Condensed" panose="020B0502040204020203" pitchFamily="34" charset="0"/>
              </a:rPr>
              <a:t>ефективної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діяльності</a:t>
            </a:r>
            <a:r>
              <a:rPr lang="ru-RU" dirty="0" smtClean="0">
                <a:latin typeface="Bahnschrift Light Condensed" panose="020B0502040204020203" pitchFamily="34" charset="0"/>
              </a:rPr>
              <a:t>, </a:t>
            </a:r>
            <a:r>
              <a:rPr lang="ru-RU" sz="2000" b="1" dirty="0" err="1" smtClean="0">
                <a:latin typeface="Bahnschrift Light Condensed" panose="020B0502040204020203" pitchFamily="34" charset="0"/>
              </a:rPr>
              <a:t>зокрема</a:t>
            </a:r>
            <a:r>
              <a:rPr lang="ru-RU" sz="2000" b="1" dirty="0" smtClean="0"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 smtClean="0">
                <a:latin typeface="Bahnschrift Light Condensed" panose="020B0502040204020203" pitchFamily="34" charset="0"/>
              </a:rPr>
              <a:t>дає</a:t>
            </a:r>
            <a:r>
              <a:rPr lang="ru-RU" sz="2000" b="1" dirty="0" smtClean="0"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 smtClean="0">
                <a:latin typeface="Bahnschrift Light Condensed" panose="020B0502040204020203" pitchFamily="34" charset="0"/>
              </a:rPr>
              <a:t>змогу</a:t>
            </a:r>
            <a:r>
              <a:rPr lang="ru-RU" sz="2000" b="1" dirty="0" smtClean="0">
                <a:latin typeface="Bahnschrift Light Condensed" panose="020B0502040204020203" pitchFamily="34" charset="0"/>
              </a:rPr>
              <a:t>:</a:t>
            </a:r>
          </a:p>
          <a:p>
            <a:pPr indent="457200" algn="just"/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78764" y="1514764"/>
            <a:ext cx="6216072" cy="49229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•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розробляти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стратегії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великої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кількості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підприємств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довгострокову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перспективу з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урахуванням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регіональних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чинників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що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мають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більш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стійкий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характер,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ніж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галузеві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;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•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погоджувати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стратегії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з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потенціалом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регіональних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споживчих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ринків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і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ринків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чинників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виробництва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;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•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ураховувати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можливий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період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реалізації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інвестиційних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проектів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окремих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регіонах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з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урахуванням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рівня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локальної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інфраструктури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Рейтинг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привабливості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регіонів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України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(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Інститут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реформ)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визначається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основі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показників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які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за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оцінками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інвесторів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є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найбільш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важливими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для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ухвалення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рішення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про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місце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й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обсяг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 </a:t>
            </a:r>
          </a:p>
          <a:p>
            <a:pPr indent="457200" algn="just"/>
            <a:r>
              <a:rPr lang="ru-RU" sz="2000" b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Оцінка</a:t>
            </a:r>
            <a:r>
              <a:rPr lang="ru-RU" sz="2000" b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привабливості</a:t>
            </a:r>
            <a:r>
              <a:rPr lang="ru-RU" sz="2000" b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регіонів</a:t>
            </a:r>
            <a:r>
              <a:rPr lang="ru-RU" sz="2000" b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здійснюється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основі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п'ятьох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груп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даних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про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інвестиційний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клімат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регіону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а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саме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: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•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економічний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розвиток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регіону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;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•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ринкова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інфраструктура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;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•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фінансовий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сектор;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•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людські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ресурси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; </a:t>
            </a:r>
          </a:p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•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підприємництво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і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місцева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влада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 </a:t>
            </a:r>
            <a:endParaRPr lang="ru-RU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0451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0" y="1514763"/>
            <a:ext cx="2430780" cy="3084946"/>
          </a:xfrm>
        </p:spPr>
        <p:txBody>
          <a:bodyPr>
            <a:noAutofit/>
          </a:bodyPr>
          <a:lstStyle/>
          <a:p>
            <a:pPr algn="ctr"/>
            <a:r>
              <a:rPr lang="ru-RU" sz="3000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Таблиця</a:t>
            </a:r>
            <a:r>
              <a:rPr lang="ru-RU" sz="3000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12. </a:t>
            </a:r>
            <a:r>
              <a:rPr lang="ru-RU" sz="3000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Групи</a:t>
            </a:r>
            <a:r>
              <a:rPr lang="ru-RU" sz="3000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показників</a:t>
            </a:r>
            <a:r>
              <a:rPr lang="ru-RU" sz="3000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для </a:t>
            </a:r>
            <a:r>
              <a:rPr lang="ru-RU" sz="3000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оцінки</a:t>
            </a:r>
            <a:r>
              <a:rPr lang="ru-RU" sz="3000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інвестиційної</a:t>
            </a:r>
            <a:r>
              <a:rPr lang="ru-RU" sz="3000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привабливості</a:t>
            </a:r>
            <a:r>
              <a:rPr lang="ru-RU" sz="3000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000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регіонів</a:t>
            </a:r>
            <a:endParaRPr lang="en-US" sz="3000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1962955"/>
              </p:ext>
            </p:extLst>
          </p:nvPr>
        </p:nvGraphicFramePr>
        <p:xfrm>
          <a:off x="314036" y="267851"/>
          <a:ext cx="8442038" cy="6491665"/>
        </p:xfrm>
        <a:graphic>
          <a:graphicData uri="http://schemas.openxmlformats.org/drawingml/2006/table">
            <a:tbl>
              <a:tblPr firstRow="1" firstCol="1" bandRow="1"/>
              <a:tblGrid>
                <a:gridCol w="400162">
                  <a:extLst>
                    <a:ext uri="{9D8B030D-6E8A-4147-A177-3AD203B41FA5}">
                      <a16:colId xmlns:a16="http://schemas.microsoft.com/office/drawing/2014/main" val="243815945"/>
                    </a:ext>
                  </a:extLst>
                </a:gridCol>
                <a:gridCol w="2509770">
                  <a:extLst>
                    <a:ext uri="{9D8B030D-6E8A-4147-A177-3AD203B41FA5}">
                      <a16:colId xmlns:a16="http://schemas.microsoft.com/office/drawing/2014/main" val="990637539"/>
                    </a:ext>
                  </a:extLst>
                </a:gridCol>
                <a:gridCol w="5532106">
                  <a:extLst>
                    <a:ext uri="{9D8B030D-6E8A-4147-A177-3AD203B41FA5}">
                      <a16:colId xmlns:a16="http://schemas.microsoft.com/office/drawing/2014/main" val="3672737563"/>
                    </a:ext>
                  </a:extLst>
                </a:gridCol>
              </a:tblGrid>
              <a:tr h="2994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№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Група показників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Показники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057871"/>
                  </a:ext>
                </a:extLst>
              </a:tr>
              <a:tr h="11085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1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Рівень загальноекономічного розвитку регіону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Питома вага регіону у ВВП та національному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доході.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Обсяг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виробництва на душу </a:t>
                      </a:r>
                      <a:r>
                        <a:rPr lang="uk-UA" sz="1300" dirty="0" err="1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населення.Рівень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самозабезпечення регіону основними продуктами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харчування.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Середній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рівень заробітної плати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працівників.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Обсяг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та динаміка капітальних вкладень у регіоні на душу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населення.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Кількість підприємств.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Питома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вага збиткових підприємств</a:t>
                      </a:r>
                      <a:endParaRPr lang="en-US" sz="13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078935"/>
                  </a:ext>
                </a:extLst>
              </a:tr>
              <a:tr h="8217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Розвиток інвестиційної інфраструктури регіону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Кількість підрядних будівельних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компаній.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Обсяг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місцевого виробництва будівельних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матеріалів.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Виробництво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енергетичних ресурсів на душу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населення.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Щільність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залізничних шляхів сполучення та автомобільних шляхів</a:t>
                      </a:r>
                      <a:endParaRPr lang="en-US" sz="13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909068"/>
                  </a:ext>
                </a:extLst>
              </a:tr>
              <a:tr h="99235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3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Демографічна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характеристика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Питома вага населення регіону в загальній чисельності 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країни.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Співвідношення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міського та сільського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населення.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Питома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вага населення, зайнятого у </a:t>
                      </a:r>
                      <a:r>
                        <a:rPr lang="uk-UA" sz="1300" dirty="0" err="1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виробництві.Рівень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кваліфікації працівників</a:t>
                      </a:r>
                      <a:endParaRPr lang="en-US" sz="13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9464774"/>
                  </a:ext>
                </a:extLst>
              </a:tr>
              <a:tr h="110857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4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Розвиток ринкових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відносин і комерційної інфраструктури регіону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Питома вага приватизованих підприємств та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підприємств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недержавного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сектору у загальній їх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кількості.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Кількість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підприємств з іноземними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інвестиціями.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Банківські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установи, страхові компанії, товарні біржі</a:t>
                      </a:r>
                      <a:endParaRPr lang="en-US" sz="13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180346"/>
                  </a:ext>
                </a:extLst>
              </a:tr>
              <a:tr h="205163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5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Криміногенні,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екологічні та інші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ризики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3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Рівень економічних злочинів на 100 тис.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мешканців.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Питома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вага підприємств зі шкідливими викидами, що перевищують гранично допустимі норми в загальній кількості промислових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підприємств.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Середній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радіаційний фон у містах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регіону.</a:t>
                      </a:r>
                      <a:r>
                        <a:rPr lang="uk-UA" sz="13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3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Питома </a:t>
                      </a:r>
                      <a:r>
                        <a:rPr lang="uk-UA" sz="13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вага об'єктів незавершеного будівництва в загальній кількості розпочатих будівельних об'єктів за останніх три роки</a:t>
                      </a:r>
                      <a:endParaRPr lang="en-US" sz="13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41672" marR="416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6453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887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4879008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Таблиця</a:t>
            </a:r>
            <a:r>
              <a:rPr lang="ru-RU" sz="32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13. </a:t>
            </a:r>
            <a:r>
              <a:rPr lang="ru-RU" sz="32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Критерії</a:t>
            </a:r>
            <a:r>
              <a:rPr lang="ru-RU" sz="32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прийняття</a:t>
            </a:r>
            <a:r>
              <a:rPr lang="ru-RU" sz="32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рішень</a:t>
            </a:r>
            <a:r>
              <a:rPr lang="ru-RU" sz="32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щодо</a:t>
            </a:r>
            <a:r>
              <a:rPr lang="ru-RU" sz="32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галузевих</a:t>
            </a:r>
            <a:r>
              <a:rPr lang="ru-RU" sz="32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напрямів</a:t>
            </a:r>
            <a:r>
              <a:rPr lang="ru-RU" sz="32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32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інвестування</a:t>
            </a:r>
            <a:endParaRPr lang="en-US" sz="3200" b="1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0048891"/>
              </p:ext>
            </p:extLst>
          </p:nvPr>
        </p:nvGraphicFramePr>
        <p:xfrm>
          <a:off x="277091" y="240146"/>
          <a:ext cx="8478982" cy="6420046"/>
        </p:xfrm>
        <a:graphic>
          <a:graphicData uri="http://schemas.openxmlformats.org/drawingml/2006/table">
            <a:tbl>
              <a:tblPr firstRow="1" firstCol="1" bandRow="1"/>
              <a:tblGrid>
                <a:gridCol w="478268">
                  <a:extLst>
                    <a:ext uri="{9D8B030D-6E8A-4147-A177-3AD203B41FA5}">
                      <a16:colId xmlns:a16="http://schemas.microsoft.com/office/drawing/2014/main" val="1726386540"/>
                    </a:ext>
                  </a:extLst>
                </a:gridCol>
                <a:gridCol w="2411948">
                  <a:extLst>
                    <a:ext uri="{9D8B030D-6E8A-4147-A177-3AD203B41FA5}">
                      <a16:colId xmlns:a16="http://schemas.microsoft.com/office/drawing/2014/main" val="3461442319"/>
                    </a:ext>
                  </a:extLst>
                </a:gridCol>
                <a:gridCol w="5588766">
                  <a:extLst>
                    <a:ext uri="{9D8B030D-6E8A-4147-A177-3AD203B41FA5}">
                      <a16:colId xmlns:a16="http://schemas.microsoft.com/office/drawing/2014/main" val="2908017796"/>
                    </a:ext>
                  </a:extLst>
                </a:gridCol>
              </a:tblGrid>
              <a:tr h="17174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№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Групи критеріїв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Критерії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839801"/>
                  </a:ext>
                </a:extLst>
              </a:tr>
              <a:tr h="8587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1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Ринкові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Розмір ринку, темпи його зростання і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потенціал.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Циклічність попиту.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Еластичність цін.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Прибутковість.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Диференціація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продукту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4850243"/>
                  </a:ext>
                </a:extLst>
              </a:tr>
              <a:tr h="10304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2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Конкуренції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Стан конкуренції галузевого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ринку.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Наявність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рівнозначних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конкурентів.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Інтенсивність конкуренції.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Ступінь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спеціалізації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конкурентів.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Наявність товарів-замінників.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Завантаження </a:t>
                      </a:r>
                      <a:r>
                        <a:rPr lang="uk-UA" sz="1200" dirty="0" err="1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потужностей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5599314"/>
                  </a:ext>
                </a:extLst>
              </a:tr>
              <a:tr h="10304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3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Взаємовідносини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з постачальниками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Наявність місцевих постачальників,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матеріалів-замінників.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Інтенсивність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конкуренції серед постачальників,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стратегічних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спілок та інших взаємовідносин із 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постачальниками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сировини і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матеріалів.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Рівень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вертикальної інтеграції з постачальниками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321697"/>
                  </a:ext>
                </a:extLst>
              </a:tr>
              <a:tr h="17174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4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Барʼєри входження до галузі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Капіталомісткість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галузі.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Наявність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каналів розподілу і доступу до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них.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Доступ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до сировинних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ресурсів.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Захищеність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із боку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держави.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Соціальні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проблеми галузі, які можуть мати негативний 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вплив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входження.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Обмеження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державного і соціального порядку, що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перешкоджають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виходові з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галузі.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Спеціалізація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активів і можливість їх перепрофілювання і 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використання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за іншим призначенням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1841359"/>
                  </a:ext>
                </a:extLst>
              </a:tr>
              <a:tr h="68698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5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Технологічні чинники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Рівень технічних нововведень у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галузі.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Складність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продукції і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виробництва.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Патентно-ліцензійна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ситуація в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галузі.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err="1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Капітало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-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і </a:t>
                      </a:r>
                      <a:r>
                        <a:rPr lang="uk-UA" sz="1200" dirty="0" err="1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наукомісткість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продукції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088243"/>
                  </a:ext>
                </a:extLst>
              </a:tr>
              <a:tr h="8587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6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Соціальні чинники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20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Дисципліна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працівників.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Демографічні процеси.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Ступінь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охоплення працівників профспілками і вплив </a:t>
                      </a:r>
                      <a:r>
                        <a:rPr lang="uk-UA" sz="1200" baseline="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200" dirty="0" smtClean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громадських </a:t>
                      </a: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організацій.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Bahnschrift Light Condensed" panose="020B0502040204020203" pitchFamily="34" charset="0"/>
                          <a:ea typeface="Calibri" panose="020F0502020204030204" pitchFamily="34" charset="0"/>
                        </a:rPr>
                        <a:t>Виробничі відносини працівників із керівництвом</a:t>
                      </a:r>
                      <a:endParaRPr lang="en-US" sz="1200" dirty="0">
                        <a:effectLst/>
                        <a:latin typeface="Bahnschrift Light Condensed" panose="020B0502040204020203" pitchFamily="34" charset="0"/>
                        <a:ea typeface="Calibri" panose="020F0502020204030204" pitchFamily="34" charset="0"/>
                      </a:endParaRPr>
                    </a:p>
                  </a:txBody>
                  <a:tcPr marL="36041" marR="360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2559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76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294724"/>
            <a:ext cx="10330070" cy="987424"/>
          </a:xfrm>
        </p:spPr>
        <p:txBody>
          <a:bodyPr>
            <a:normAutofit fontScale="90000"/>
          </a:bodyPr>
          <a:lstStyle/>
          <a:p>
            <a:pPr indent="457200" algn="just"/>
            <a:r>
              <a:rPr lang="ru-RU" b="1" dirty="0" err="1" smtClean="0">
                <a:latin typeface="Bahnschrift Light Condensed" panose="020B0502040204020203" pitchFamily="34" charset="0"/>
              </a:rPr>
              <a:t>Інвестиційна</a:t>
            </a:r>
            <a:r>
              <a:rPr lang="ru-RU" b="1" dirty="0" smtClean="0">
                <a:latin typeface="Bahnschrift Light Condensed" panose="020B0502040204020203" pitchFamily="34" charset="0"/>
              </a:rPr>
              <a:t> </a:t>
            </a:r>
            <a:r>
              <a:rPr lang="ru-RU" b="1" dirty="0" err="1">
                <a:latin typeface="Bahnschrift Light Condensed" panose="020B0502040204020203" pitchFamily="34" charset="0"/>
              </a:rPr>
              <a:t>привабливість</a:t>
            </a:r>
            <a:r>
              <a:rPr lang="ru-RU" b="1" dirty="0">
                <a:latin typeface="Bahnschrift Light Condensed" panose="020B0502040204020203" pitchFamily="34" charset="0"/>
              </a:rPr>
              <a:t> </a:t>
            </a:r>
            <a:r>
              <a:rPr lang="ru-RU" b="1" dirty="0" err="1">
                <a:latin typeface="Bahnschrift Light Condensed" panose="020B0502040204020203" pitchFamily="34" charset="0"/>
              </a:rPr>
              <a:t>країни</a:t>
            </a:r>
            <a:r>
              <a:rPr lang="ru-RU" b="1" dirty="0">
                <a:latin typeface="Bahnschrift Light Condensed" panose="020B0502040204020203" pitchFamily="34" charset="0"/>
              </a:rPr>
              <a:t>. </a:t>
            </a:r>
            <a:r>
              <a:rPr lang="ru-RU" b="1" dirty="0" err="1">
                <a:latin typeface="Bahnschrift Light Condensed" panose="020B0502040204020203" pitchFamily="34" charset="0"/>
              </a:rPr>
              <a:t>Інвестиційний</a:t>
            </a:r>
            <a:r>
              <a:rPr lang="ru-RU" b="1" dirty="0">
                <a:latin typeface="Bahnschrift Light Condensed" panose="020B0502040204020203" pitchFamily="34" charset="0"/>
              </a:rPr>
              <a:t> </a:t>
            </a:r>
            <a:r>
              <a:rPr lang="ru-RU" b="1" dirty="0" err="1">
                <a:latin typeface="Bahnschrift Light Condensed" panose="020B0502040204020203" pitchFamily="34" charset="0"/>
              </a:rPr>
              <a:t>клімат</a:t>
            </a:r>
            <a:r>
              <a:rPr lang="ru-RU" b="1" dirty="0">
                <a:latin typeface="Bahnschrift Light Condensed" panose="020B0502040204020203" pitchFamily="34" charset="0"/>
              </a:rPr>
              <a:t>. </a:t>
            </a:r>
            <a:endParaRPr lang="en-US" b="1" dirty="0">
              <a:latin typeface="Bahnschrift Light Condensed" panose="020B0502040204020203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248479" y="294724"/>
            <a:ext cx="1212574" cy="85476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7200" b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1.</a:t>
            </a:r>
            <a:endParaRPr lang="en-US" sz="7200" b="1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774" y="1520686"/>
            <a:ext cx="7974496" cy="14809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sz="2400" b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Інвестиційна</a:t>
            </a:r>
            <a:r>
              <a:rPr lang="ru-RU" sz="2400" b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привабливість</a:t>
            </a:r>
            <a:r>
              <a:rPr lang="ru-RU" sz="2400" b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–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це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сукупність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об'єктивних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і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суб'єктивних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умов,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що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сприяють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або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перешкоджають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процесу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інвестування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національної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економіки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на макро-, мезо- і </a:t>
            </a:r>
            <a:r>
              <a:rPr lang="ru-RU" sz="2000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макрорівнях</a:t>
            </a:r>
            <a:r>
              <a:rPr lang="ru-RU" sz="2000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 </a:t>
            </a:r>
            <a:endParaRPr lang="en-US" sz="2000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7991" y="3269974"/>
            <a:ext cx="10893287" cy="10038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У той же час, на думку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більшості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вчених-економістів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більш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застосовуваним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на макро- і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мезорівнях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є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поняття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"</a:t>
            </a:r>
            <a:r>
              <a:rPr lang="ru-RU" sz="24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інвестиційний</a:t>
            </a:r>
            <a:r>
              <a:rPr lang="ru-RU" sz="24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4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клімат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",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серед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найбільш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поширених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визначень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якого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можна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виділити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: </a:t>
            </a:r>
            <a:endParaRPr lang="en-US" i="1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17443" y="4532243"/>
            <a:ext cx="8478079" cy="18983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sz="200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це багатофакторна система цілеспрямованих вчинків і дій, що свідомо формується на державному і регіональному рівнях в інтересах більш широкого залучення на конкретну територію додаткових ресурсів як у грошовій, так і в матеріальній формах; </a:t>
            </a:r>
            <a:endParaRPr lang="en-US" sz="200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7054" y="3888509"/>
            <a:ext cx="2974110" cy="278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39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66800" y="3588026"/>
            <a:ext cx="4754880" cy="2264134"/>
          </a:xfrm>
        </p:spPr>
        <p:txBody>
          <a:bodyPr>
            <a:normAutofit fontScale="92500" lnSpcReduction="10000"/>
          </a:bodyPr>
          <a:lstStyle/>
          <a:p>
            <a:pPr indent="-450000" algn="just"/>
            <a:endParaRPr lang="ru-RU" dirty="0" smtClean="0">
              <a:latin typeface="Bahnschrift Light Condensed" panose="020B0502040204020203" pitchFamily="34" charset="0"/>
            </a:endParaRPr>
          </a:p>
          <a:p>
            <a:pPr indent="-450000" algn="just"/>
            <a:endParaRPr lang="ru-RU" dirty="0">
              <a:latin typeface="Bahnschrift Light Condensed" panose="020B0502040204020203" pitchFamily="34" charset="0"/>
            </a:endParaRPr>
          </a:p>
          <a:p>
            <a:pPr indent="-450000" algn="just"/>
            <a:r>
              <a:rPr lang="ru-RU" sz="2600" b="1" dirty="0" err="1" smtClean="0">
                <a:latin typeface="Bahnschrift Light Condensed" panose="020B0502040204020203" pitchFamily="34" charset="0"/>
              </a:rPr>
              <a:t>Більш</a:t>
            </a:r>
            <a:r>
              <a:rPr lang="ru-RU" sz="2600" b="1" dirty="0" smtClean="0">
                <a:latin typeface="Bahnschrift Light Condensed" panose="020B0502040204020203" pitchFamily="34" charset="0"/>
              </a:rPr>
              <a:t> </a:t>
            </a:r>
            <a:r>
              <a:rPr lang="ru-RU" sz="2600" b="1" dirty="0" err="1">
                <a:latin typeface="Bahnschrift Light Condensed" panose="020B0502040204020203" pitchFamily="34" charset="0"/>
              </a:rPr>
              <a:t>істотну</a:t>
            </a:r>
            <a:r>
              <a:rPr lang="ru-RU" sz="2600" b="1" dirty="0">
                <a:latin typeface="Bahnschrift Light Condensed" panose="020B0502040204020203" pitchFamily="34" charset="0"/>
              </a:rPr>
              <a:t> роль </a:t>
            </a:r>
            <a:r>
              <a:rPr lang="ru-RU" sz="2600" b="1" dirty="0" err="1">
                <a:latin typeface="Bahnschrift Light Condensed" panose="020B0502040204020203" pitchFamily="34" charset="0"/>
              </a:rPr>
              <a:t>відіграє</a:t>
            </a:r>
            <a:r>
              <a:rPr lang="ru-RU" sz="2600" b="1" dirty="0">
                <a:latin typeface="Bahnschrift Light Condensed" panose="020B0502040204020203" pitchFamily="34" charset="0"/>
              </a:rPr>
              <a:t> </a:t>
            </a:r>
            <a:r>
              <a:rPr lang="ru-RU" sz="2600" b="1" dirty="0" err="1">
                <a:latin typeface="Bahnschrift Light Condensed" panose="020B0502040204020203" pitchFamily="34" charset="0"/>
              </a:rPr>
              <a:t>наявність</a:t>
            </a:r>
            <a:r>
              <a:rPr lang="ru-RU" sz="2600" b="1" dirty="0">
                <a:latin typeface="Bahnschrift Light Condensed" panose="020B0502040204020203" pitchFamily="34" charset="0"/>
              </a:rPr>
              <a:t> таких </a:t>
            </a:r>
            <a:r>
              <a:rPr lang="ru-RU" sz="2600" b="1" dirty="0" err="1">
                <a:latin typeface="Bahnschrift Light Condensed" panose="020B0502040204020203" pitchFamily="34" charset="0"/>
              </a:rPr>
              <a:t>макроекономічних</a:t>
            </a:r>
            <a:r>
              <a:rPr lang="ru-RU" sz="2600" b="1" dirty="0">
                <a:latin typeface="Bahnschrift Light Condensed" panose="020B0502040204020203" pitchFamily="34" charset="0"/>
              </a:rPr>
              <a:t> </a:t>
            </a:r>
            <a:r>
              <a:rPr lang="ru-RU" sz="2600" b="1" dirty="0" err="1">
                <a:latin typeface="Bahnschrift Light Condensed" panose="020B0502040204020203" pitchFamily="34" charset="0"/>
              </a:rPr>
              <a:t>факторів</a:t>
            </a:r>
            <a:r>
              <a:rPr lang="ru-RU" sz="2600" b="1" dirty="0">
                <a:latin typeface="Bahnschrift Light Condensed" panose="020B0502040204020203" pitchFamily="34" charset="0"/>
              </a:rPr>
              <a:t> </a:t>
            </a:r>
            <a:r>
              <a:rPr lang="ru-RU" sz="2600" b="1" dirty="0" err="1">
                <a:latin typeface="Bahnschrift Light Condensed" panose="020B0502040204020203" pitchFamily="34" charset="0"/>
              </a:rPr>
              <a:t>формування</a:t>
            </a:r>
            <a:r>
              <a:rPr lang="ru-RU" sz="2600" b="1" dirty="0">
                <a:latin typeface="Bahnschrift Light Condensed" panose="020B0502040204020203" pitchFamily="34" charset="0"/>
              </a:rPr>
              <a:t> </a:t>
            </a:r>
            <a:r>
              <a:rPr lang="ru-RU" sz="2600" b="1" dirty="0" err="1">
                <a:latin typeface="Bahnschrift Light Condensed" panose="020B0502040204020203" pitchFamily="34" charset="0"/>
              </a:rPr>
              <a:t>інвестиційного</a:t>
            </a:r>
            <a:r>
              <a:rPr lang="ru-RU" sz="2600" b="1" dirty="0">
                <a:latin typeface="Bahnschrift Light Condensed" panose="020B0502040204020203" pitchFamily="34" charset="0"/>
              </a:rPr>
              <a:t> </a:t>
            </a:r>
            <a:r>
              <a:rPr lang="ru-RU" sz="2600" b="1" dirty="0" err="1">
                <a:latin typeface="Bahnschrift Light Condensed" panose="020B0502040204020203" pitchFamily="34" charset="0"/>
              </a:rPr>
              <a:t>клімату</a:t>
            </a:r>
            <a:r>
              <a:rPr lang="ru-RU" sz="2600" b="1" dirty="0">
                <a:latin typeface="Bahnschrift Light Condensed" panose="020B0502040204020203" pitchFamily="34" charset="0"/>
              </a:rPr>
              <a:t>: </a:t>
            </a:r>
            <a:endParaRPr lang="en-US" sz="2600" b="1" dirty="0">
              <a:latin typeface="Bahnschrift Light Condensed" panose="020B0502040204020203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68291" y="642593"/>
            <a:ext cx="5698836" cy="5550216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>
                <a:latin typeface="Bahnschrift Light Condensed" panose="020B0502040204020203" pitchFamily="34" charset="0"/>
              </a:rPr>
              <a:t>місткість</a:t>
            </a:r>
            <a:r>
              <a:rPr lang="ru-RU" dirty="0">
                <a:latin typeface="Bahnschrift Light Condensed" panose="020B0502040204020203" pitchFamily="34" charset="0"/>
              </a:rPr>
              <a:t> ринку </a:t>
            </a:r>
            <a:r>
              <a:rPr lang="ru-RU" dirty="0" err="1">
                <a:latin typeface="Bahnschrift Light Condensed" panose="020B0502040204020203" pitchFamily="34" charset="0"/>
              </a:rPr>
              <a:t>приймаючої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країни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обумовлена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обсягом</a:t>
            </a:r>
            <a:r>
              <a:rPr lang="ru-RU" dirty="0">
                <a:latin typeface="Bahnschrift Light Condensed" panose="020B0502040204020203" pitchFamily="34" charset="0"/>
              </a:rPr>
              <a:t> валового </a:t>
            </a:r>
            <a:r>
              <a:rPr lang="ru-RU" dirty="0" err="1">
                <a:latin typeface="Bahnschrift Light Condensed" panose="020B0502040204020203" pitchFamily="34" charset="0"/>
              </a:rPr>
              <a:t>національного</a:t>
            </a:r>
            <a:r>
              <a:rPr lang="ru-RU" dirty="0">
                <a:latin typeface="Bahnschrift Light Condensed" panose="020B0502040204020203" pitchFamily="34" charset="0"/>
              </a:rPr>
              <a:t> продукту (ВНП) і </a:t>
            </a:r>
            <a:r>
              <a:rPr lang="ru-RU" dirty="0" err="1">
                <a:latin typeface="Bahnschrift Light Condensed" panose="020B0502040204020203" pitchFamily="34" charset="0"/>
              </a:rPr>
              <a:t>середньодушовим</a:t>
            </a:r>
            <a:r>
              <a:rPr lang="ru-RU" dirty="0">
                <a:latin typeface="Bahnschrift Light Condensed" panose="020B0502040204020203" pitchFamily="34" charset="0"/>
              </a:rPr>
              <a:t> доходом. </a:t>
            </a:r>
            <a:endParaRPr lang="ru-RU" dirty="0" smtClean="0">
              <a:latin typeface="Bahnschrift Light Condensed" panose="020B0502040204020203" pitchFamily="34" charset="0"/>
            </a:endParaRPr>
          </a:p>
          <a:p>
            <a:r>
              <a:rPr lang="ru-RU" dirty="0" smtClean="0">
                <a:latin typeface="Bahnschrift Light Condensed" panose="020B0502040204020203" pitchFamily="34" charset="0"/>
              </a:rPr>
              <a:t>• </a:t>
            </a:r>
            <a:r>
              <a:rPr lang="ru-RU" dirty="0" err="1">
                <a:latin typeface="Bahnschrift Light Condensed" panose="020B0502040204020203" pitchFamily="34" charset="0"/>
              </a:rPr>
              <a:t>рівень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політичного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ризику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країни</a:t>
            </a:r>
            <a:r>
              <a:rPr lang="ru-RU" dirty="0">
                <a:latin typeface="Bahnschrift Light Condensed" panose="020B0502040204020203" pitchFamily="34" charset="0"/>
              </a:rPr>
              <a:t>. </a:t>
            </a:r>
            <a:r>
              <a:rPr lang="ru-RU" dirty="0" err="1">
                <a:latin typeface="Bahnschrift Light Condensed" panose="020B0502040204020203" pitchFamily="34" charset="0"/>
              </a:rPr>
              <a:t>Цей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показник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визначається</a:t>
            </a:r>
            <a:r>
              <a:rPr lang="ru-RU" dirty="0">
                <a:latin typeface="Bahnschrift Light Condensed" panose="020B0502040204020203" pitchFamily="34" charset="0"/>
              </a:rPr>
              <a:t> як </a:t>
            </a:r>
            <a:r>
              <a:rPr lang="ru-RU" dirty="0" err="1">
                <a:latin typeface="Bahnschrift Light Condensed" panose="020B0502040204020203" pitchFamily="34" charset="0"/>
              </a:rPr>
              <a:t>спеціальними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підрозділами</a:t>
            </a:r>
            <a:r>
              <a:rPr lang="ru-RU" dirty="0">
                <a:latin typeface="Bahnschrift Light Condensed" panose="020B0502040204020203" pitchFamily="34" charset="0"/>
              </a:rPr>
              <a:t> ТНК (</a:t>
            </a:r>
            <a:r>
              <a:rPr lang="ru-RU" dirty="0" err="1">
                <a:latin typeface="Bahnschrift Light Condensed" panose="020B0502040204020203" pitchFamily="34" charset="0"/>
              </a:rPr>
              <a:t>дані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показують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що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близько</a:t>
            </a:r>
            <a:r>
              <a:rPr lang="ru-RU" dirty="0">
                <a:latin typeface="Bahnschrift Light Condensed" panose="020B0502040204020203" pitchFamily="34" charset="0"/>
              </a:rPr>
              <a:t> 80% </a:t>
            </a:r>
            <a:r>
              <a:rPr lang="ru-RU" dirty="0" err="1">
                <a:latin typeface="Bahnschrift Light Condensed" panose="020B0502040204020203" pitchFamily="34" charset="0"/>
              </a:rPr>
              <a:t>усіх</a:t>
            </a:r>
            <a:r>
              <a:rPr lang="ru-RU" dirty="0">
                <a:latin typeface="Bahnschrift Light Condensed" panose="020B0502040204020203" pitchFamily="34" charset="0"/>
              </a:rPr>
              <a:t> ТНК </a:t>
            </a:r>
            <a:r>
              <a:rPr lang="ru-RU" dirty="0" err="1">
                <a:latin typeface="Bahnschrift Light Condensed" panose="020B0502040204020203" pitchFamily="34" charset="0"/>
              </a:rPr>
              <a:t>мають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подібні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підрозділи</a:t>
            </a:r>
            <a:r>
              <a:rPr lang="ru-RU" dirty="0">
                <a:latin typeface="Bahnschrift Light Condensed" panose="020B0502040204020203" pitchFamily="34" charset="0"/>
              </a:rPr>
              <a:t> в рамках </a:t>
            </a:r>
            <a:r>
              <a:rPr lang="ru-RU" dirty="0" err="1">
                <a:latin typeface="Bahnschrift Light Condensed" panose="020B0502040204020203" pitchFamily="34" charset="0"/>
              </a:rPr>
              <a:t>своєї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внутрішньофірмової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структури</a:t>
            </a:r>
            <a:r>
              <a:rPr lang="ru-RU" dirty="0">
                <a:latin typeface="Bahnschrift Light Condensed" panose="020B0502040204020203" pitchFamily="34" charset="0"/>
              </a:rPr>
              <a:t>), так і </a:t>
            </a:r>
            <a:r>
              <a:rPr lang="ru-RU" dirty="0" err="1">
                <a:latin typeface="Bahnschrift Light Condensed" panose="020B0502040204020203" pitchFamily="34" charset="0"/>
              </a:rPr>
              <a:t>спеціалізованою</a:t>
            </a:r>
            <a:r>
              <a:rPr lang="ru-RU" dirty="0">
                <a:latin typeface="Bahnschrift Light Condensed" panose="020B0502040204020203" pitchFamily="34" charset="0"/>
              </a:rPr>
              <a:t> приватною </a:t>
            </a:r>
            <a:r>
              <a:rPr lang="ru-RU" dirty="0" err="1">
                <a:latin typeface="Bahnschrift Light Condensed" panose="020B0502040204020203" pitchFamily="34" charset="0"/>
              </a:rPr>
              <a:t>організацією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en-US" dirty="0">
                <a:latin typeface="Bahnschrift Light Condensed" panose="020B0502040204020203" pitchFamily="34" charset="0"/>
              </a:rPr>
              <a:t>Political Risk Services Group Inc., (</a:t>
            </a:r>
            <a:r>
              <a:rPr lang="ru-RU" dirty="0" err="1">
                <a:latin typeface="Bahnschrift Light Condensed" panose="020B0502040204020203" pitchFamily="34" charset="0"/>
              </a:rPr>
              <a:t>знаходиться</a:t>
            </a:r>
            <a:r>
              <a:rPr lang="ru-RU" dirty="0">
                <a:latin typeface="Bahnschrift Light Condensed" panose="020B0502040204020203" pitchFamily="34" charset="0"/>
              </a:rPr>
              <a:t> в Нью-Йорку і </a:t>
            </a:r>
            <a:r>
              <a:rPr lang="ru-RU" dirty="0" err="1">
                <a:latin typeface="Bahnschrift Light Condensed" panose="020B0502040204020203" pitchFamily="34" charset="0"/>
              </a:rPr>
              <a:t>щорічно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публікує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довідник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en-US" dirty="0">
                <a:latin typeface="Bahnschrift Light Condensed" panose="020B0502040204020203" pitchFamily="34" charset="0"/>
              </a:rPr>
              <a:t>International Country Risk Guide). </a:t>
            </a:r>
          </a:p>
          <a:p>
            <a:r>
              <a:rPr lang="ru-RU" dirty="0" err="1">
                <a:latin typeface="Bahnschrift Light Condensed" panose="020B0502040204020203" pitchFamily="34" charset="0"/>
              </a:rPr>
              <a:t>Політичний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ризик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країни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залежить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від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рівня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політичної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стабільності</a:t>
            </a:r>
            <a:r>
              <a:rPr lang="ru-RU" dirty="0">
                <a:latin typeface="Bahnschrift Light Condensed" panose="020B0502040204020203" pitchFamily="34" charset="0"/>
              </a:rPr>
              <a:t> і демократичного характеру </a:t>
            </a:r>
            <a:r>
              <a:rPr lang="ru-RU" dirty="0" err="1">
                <a:latin typeface="Bahnschrift Light Condensed" panose="020B0502040204020203" pitchFamily="34" charset="0"/>
              </a:rPr>
              <a:t>політичної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системи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країни</a:t>
            </a:r>
            <a:r>
              <a:rPr lang="ru-RU" dirty="0">
                <a:latin typeface="Bahnschrift Light Condensed" panose="020B0502040204020203" pitchFamily="34" charset="0"/>
              </a:rPr>
              <a:t>. </a:t>
            </a:r>
            <a:endParaRPr lang="ru-RU" dirty="0" smtClean="0">
              <a:latin typeface="Bahnschrift Light Condensed" panose="020B0502040204020203" pitchFamily="34" charset="0"/>
            </a:endParaRPr>
          </a:p>
          <a:p>
            <a:r>
              <a:rPr lang="ru-RU" dirty="0" smtClean="0">
                <a:latin typeface="Bahnschrift Light Condensed" panose="020B0502040204020203" pitchFamily="34" charset="0"/>
              </a:rPr>
              <a:t>• </a:t>
            </a:r>
            <a:r>
              <a:rPr lang="ru-RU" dirty="0" err="1">
                <a:latin typeface="Bahnschrift Light Condensed" panose="020B0502040204020203" pitchFamily="34" charset="0"/>
              </a:rPr>
              <a:t>динаміка</a:t>
            </a:r>
            <a:r>
              <a:rPr lang="ru-RU" dirty="0">
                <a:latin typeface="Bahnschrift Light Condensed" panose="020B0502040204020203" pitchFamily="34" charset="0"/>
              </a:rPr>
              <a:t> валютного курсу </a:t>
            </a:r>
            <a:r>
              <a:rPr lang="ru-RU" dirty="0" err="1">
                <a:latin typeface="Bahnschrift Light Condensed" panose="020B0502040204020203" pitchFamily="34" charset="0"/>
              </a:rPr>
              <a:t>національної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грошової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одиниці</a:t>
            </a:r>
            <a:r>
              <a:rPr lang="ru-RU" dirty="0">
                <a:latin typeface="Bahnschrift Light Condensed" panose="020B0502040204020203" pitchFamily="34" charset="0"/>
              </a:rPr>
              <a:t> – при </a:t>
            </a:r>
            <a:r>
              <a:rPr lang="ru-RU" dirty="0" err="1">
                <a:latin typeface="Bahnschrift Light Condensed" panose="020B0502040204020203" pitchFamily="34" charset="0"/>
              </a:rPr>
              <a:t>підвищенні</a:t>
            </a:r>
            <a:r>
              <a:rPr lang="ru-RU" dirty="0">
                <a:latin typeface="Bahnschrift Light Condensed" panose="020B0502040204020203" pitchFamily="34" charset="0"/>
              </a:rPr>
              <a:t> валютного курсу </a:t>
            </a:r>
            <a:r>
              <a:rPr lang="ru-RU" dirty="0" err="1">
                <a:latin typeface="Bahnschrift Light Condensed" panose="020B0502040204020203" pitchFamily="34" charset="0"/>
              </a:rPr>
              <a:t>стимулюється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приплив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закордонних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зростає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вивезення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прибутку</a:t>
            </a:r>
            <a:r>
              <a:rPr lang="ru-RU" dirty="0">
                <a:latin typeface="Bahnschrift Light Condensed" panose="020B0502040204020203" pitchFamily="34" charset="0"/>
              </a:rPr>
              <a:t> з </a:t>
            </a:r>
            <a:r>
              <a:rPr lang="ru-RU" dirty="0" err="1">
                <a:latin typeface="Bahnschrift Light Condensed" panose="020B0502040204020203" pitchFamily="34" charset="0"/>
              </a:rPr>
              <a:t>іноземних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капіталовкладеннях</a:t>
            </a:r>
            <a:r>
              <a:rPr lang="ru-RU" dirty="0">
                <a:latin typeface="Bahnschrift Light Condensed" panose="020B0502040204020203" pitchFamily="34" charset="0"/>
              </a:rPr>
              <a:t>; при </a:t>
            </a:r>
            <a:r>
              <a:rPr lang="ru-RU" dirty="0" err="1">
                <a:latin typeface="Bahnschrift Light Condensed" panose="020B0502040204020203" pitchFamily="34" charset="0"/>
              </a:rPr>
              <a:t>падінні</a:t>
            </a:r>
            <a:r>
              <a:rPr lang="ru-RU" dirty="0">
                <a:latin typeface="Bahnschrift Light Condensed" panose="020B0502040204020203" pitchFamily="34" charset="0"/>
              </a:rPr>
              <a:t> курсу, </a:t>
            </a:r>
            <a:r>
              <a:rPr lang="ru-RU" dirty="0" err="1">
                <a:latin typeface="Bahnschrift Light Condensed" panose="020B0502040204020203" pitchFamily="34" charset="0"/>
              </a:rPr>
              <a:t>навпаки</a:t>
            </a:r>
            <a:r>
              <a:rPr lang="ru-RU" dirty="0">
                <a:latin typeface="Bahnschrift Light Condensed" panose="020B0502040204020203" pitchFamily="34" charset="0"/>
              </a:rPr>
              <a:t>, – </a:t>
            </a:r>
            <a:r>
              <a:rPr lang="ru-RU" dirty="0" err="1">
                <a:latin typeface="Bahnschrift Light Condensed" panose="020B0502040204020203" pitchFamily="34" charset="0"/>
              </a:rPr>
              <a:t>приплив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скорочується</a:t>
            </a:r>
            <a:r>
              <a:rPr lang="ru-RU" dirty="0">
                <a:latin typeface="Bahnschrift Light Condensed" panose="020B0502040204020203" pitchFamily="34" charset="0"/>
              </a:rPr>
              <a:t>, тому </a:t>
            </a:r>
            <a:r>
              <a:rPr lang="ru-RU" dirty="0" err="1">
                <a:latin typeface="Bahnschrift Light Condensed" panose="020B0502040204020203" pitchFamily="34" charset="0"/>
              </a:rPr>
              <a:t>що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закордонним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інвесторам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невигідне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вивезення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прибутку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відсотків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дивідендів</a:t>
            </a:r>
            <a:r>
              <a:rPr lang="ru-RU" dirty="0">
                <a:latin typeface="Bahnschrift Light Condensed" panose="020B0502040204020203" pitchFamily="34" charset="0"/>
              </a:rPr>
              <a:t>; </a:t>
            </a:r>
          </a:p>
          <a:p>
            <a:r>
              <a:rPr lang="ru-RU" dirty="0">
                <a:latin typeface="Bahnschrift Light Condensed" panose="020B0502040204020203" pitchFamily="34" charset="0"/>
              </a:rPr>
              <a:t>• </a:t>
            </a:r>
            <a:r>
              <a:rPr lang="ru-RU" dirty="0" err="1">
                <a:latin typeface="Bahnschrift Light Condensed" panose="020B0502040204020203" pitchFamily="34" charset="0"/>
              </a:rPr>
              <a:t>географічні</a:t>
            </a:r>
            <a:r>
              <a:rPr lang="ru-RU" dirty="0">
                <a:latin typeface="Bahnschrift Light Condensed" panose="020B0502040204020203" pitchFamily="34" charset="0"/>
              </a:rPr>
              <a:t> і природно-</a:t>
            </a:r>
            <a:r>
              <a:rPr lang="ru-RU" dirty="0" err="1">
                <a:latin typeface="Bahnschrift Light Condensed" panose="020B0502040204020203" pitchFamily="34" charset="0"/>
              </a:rPr>
              <a:t>кліматичні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фактори</a:t>
            </a:r>
            <a:r>
              <a:rPr lang="ru-RU" dirty="0">
                <a:latin typeface="Bahnschrift Light Condensed" panose="020B0502040204020203" pitchFamily="34" charset="0"/>
              </a:rPr>
              <a:t>; </a:t>
            </a:r>
          </a:p>
          <a:p>
            <a:r>
              <a:rPr lang="ru-RU" dirty="0">
                <a:latin typeface="Bahnschrift Light Condensed" panose="020B0502040204020203" pitchFamily="34" charset="0"/>
              </a:rPr>
              <a:t>• </a:t>
            </a:r>
            <a:r>
              <a:rPr lang="ru-RU" dirty="0" err="1">
                <a:latin typeface="Bahnschrift Light Condensed" panose="020B0502040204020203" pitchFamily="34" charset="0"/>
              </a:rPr>
              <a:t>оцінка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підприємницького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клімату</a:t>
            </a:r>
            <a:r>
              <a:rPr lang="ru-RU" dirty="0">
                <a:latin typeface="Bahnschrift Light Condensed" panose="020B0502040204020203" pitchFamily="34" charset="0"/>
              </a:rPr>
              <a:t> – </a:t>
            </a:r>
            <a:r>
              <a:rPr lang="ru-RU" dirty="0" err="1">
                <a:latin typeface="Bahnschrift Light Condensed" panose="020B0502040204020203" pitchFamily="34" charset="0"/>
              </a:rPr>
              <a:t>витрати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виробництва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специфіка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податкової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системи</a:t>
            </a:r>
            <a:r>
              <a:rPr lang="ru-RU" dirty="0">
                <a:latin typeface="Bahnschrift Light Condensed" panose="020B0502040204020203" pitchFamily="34" charset="0"/>
              </a:rPr>
              <a:t> і </a:t>
            </a:r>
            <a:r>
              <a:rPr lang="ru-RU" dirty="0" err="1">
                <a:latin typeface="Bahnschrift Light Condensed" panose="020B0502040204020203" pitchFamily="34" charset="0"/>
              </a:rPr>
              <a:t>розмір</a:t>
            </a:r>
            <a:r>
              <a:rPr lang="ru-RU" dirty="0">
                <a:latin typeface="Bahnschrift Light Condensed" panose="020B0502040204020203" pitchFamily="34" charset="0"/>
              </a:rPr>
              <a:t> ставок корпоративного й </a:t>
            </a:r>
            <a:r>
              <a:rPr lang="ru-RU" dirty="0" err="1">
                <a:latin typeface="Bahnschrift Light Condensed" panose="020B0502040204020203" pitchFamily="34" charset="0"/>
              </a:rPr>
              <a:t>іншого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податків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специфіка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системи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фінансових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пільг</a:t>
            </a:r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66800" y="642593"/>
            <a:ext cx="4678017" cy="28460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Таким чином,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поняття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"</a:t>
            </a:r>
            <a:r>
              <a:rPr lang="ru-RU" sz="2000" b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інвестиційний</a:t>
            </a:r>
            <a:r>
              <a:rPr lang="ru-RU" sz="2000" b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клімат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" –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дуже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широке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і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рівень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його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сприяння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залежить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багатьох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чинників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у тому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числі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і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привабливості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 </a:t>
            </a:r>
          </a:p>
          <a:p>
            <a:pPr indent="457200" algn="just"/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Наявність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ефективних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правових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умов допуску і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функціонування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іноземних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попередній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критерій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оцінки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інвестиційного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клімату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приймаючої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</a:t>
            </a:r>
            <a:endParaRPr lang="en-US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591127" y="526473"/>
            <a:ext cx="18473" cy="21613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115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2163516"/>
          </a:xfrm>
        </p:spPr>
        <p:txBody>
          <a:bodyPr>
            <a:noAutofit/>
          </a:bodyPr>
          <a:lstStyle/>
          <a:p>
            <a:pPr indent="457200" algn="ctr"/>
            <a:r>
              <a:rPr lang="ru-RU" sz="20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Таблиця</a:t>
            </a:r>
            <a:r>
              <a:rPr lang="ru-RU" sz="20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1. </a:t>
            </a:r>
            <a:r>
              <a:rPr lang="ru-RU" sz="2000" b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Порівняльна</a:t>
            </a:r>
            <a:r>
              <a:rPr lang="ru-RU" sz="2000" b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характеристика </a:t>
            </a:r>
            <a:r>
              <a:rPr lang="ru-RU" sz="20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параметричного</a:t>
            </a:r>
            <a:r>
              <a:rPr lang="ru-RU" sz="20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аналізу</a:t>
            </a:r>
            <a:r>
              <a:rPr lang="ru-RU" sz="20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і </a:t>
            </a:r>
            <a:r>
              <a:rPr lang="ru-RU" sz="20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рейтингової</a:t>
            </a:r>
            <a:r>
              <a:rPr lang="ru-RU" sz="20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оцінки</a:t>
            </a:r>
            <a:r>
              <a:rPr lang="ru-RU" sz="20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інвестиційної</a:t>
            </a:r>
            <a:r>
              <a:rPr lang="ru-RU" sz="20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привабливості</a:t>
            </a:r>
            <a:endParaRPr lang="en-US" sz="2000" b="1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549542"/>
              </p:ext>
            </p:extLst>
          </p:nvPr>
        </p:nvGraphicFramePr>
        <p:xfrm>
          <a:off x="267855" y="277090"/>
          <a:ext cx="8497453" cy="6336146"/>
        </p:xfrm>
        <a:graphic>
          <a:graphicData uri="http://schemas.openxmlformats.org/drawingml/2006/table">
            <a:tbl>
              <a:tblPr firstRow="1" firstCol="1" bandRow="1"/>
              <a:tblGrid>
                <a:gridCol w="606060">
                  <a:extLst>
                    <a:ext uri="{9D8B030D-6E8A-4147-A177-3AD203B41FA5}">
                      <a16:colId xmlns:a16="http://schemas.microsoft.com/office/drawing/2014/main" val="1935656564"/>
                    </a:ext>
                  </a:extLst>
                </a:gridCol>
                <a:gridCol w="1167321">
                  <a:extLst>
                    <a:ext uri="{9D8B030D-6E8A-4147-A177-3AD203B41FA5}">
                      <a16:colId xmlns:a16="http://schemas.microsoft.com/office/drawing/2014/main" val="4142484115"/>
                    </a:ext>
                  </a:extLst>
                </a:gridCol>
                <a:gridCol w="3924509">
                  <a:extLst>
                    <a:ext uri="{9D8B030D-6E8A-4147-A177-3AD203B41FA5}">
                      <a16:colId xmlns:a16="http://schemas.microsoft.com/office/drawing/2014/main" val="3275175251"/>
                    </a:ext>
                  </a:extLst>
                </a:gridCol>
                <a:gridCol w="2799563">
                  <a:extLst>
                    <a:ext uri="{9D8B030D-6E8A-4147-A177-3AD203B41FA5}">
                      <a16:colId xmlns:a16="http://schemas.microsoft.com/office/drawing/2014/main" val="2457892336"/>
                    </a:ext>
                  </a:extLst>
                </a:gridCol>
              </a:tblGrid>
              <a:tr h="21517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Характеристика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Параметричний аналіз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Рейтингова оцінка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221484"/>
                  </a:ext>
                </a:extLst>
              </a:tr>
              <a:tr h="70406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Сутність оцінки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Це аналіз інвестиційної привабливості через зіставлення країн, регіонів, галузей або підприємств за певними параметрами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діяльності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Використовується при цільовому порівнянні кількох країн, регіонів, галузей або підприємств із метою ранжування їх за певними критеріями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568396"/>
                  </a:ext>
                </a:extLst>
              </a:tr>
              <a:tr h="11929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Коли проводиться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111760" algn="l"/>
                        </a:tabLs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коли необхідно визначити рівень інвестиційної привабливості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(країни або підприємства) і розробити на цій основі інвестиційну стратегію;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коли замовником дослідження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виступає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окрема юридична особа й одержання інформації пов'язане зі суттєвими витратами часу і ресурсів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Застосовується, як правило, тоді, коли замовником дослідження є урядова або міжнародна організація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5282127"/>
                  </a:ext>
                </a:extLst>
              </a:tr>
              <a:tr h="11929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Способи одержання інформації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  <a:tabLst>
                          <a:tab pos="111760" algn="l"/>
                        </a:tabLs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у ході різноманітних інтерв'ю з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керівництвом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замовника аналізу,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під час яких можуть бути висловлені різного роду суб'єктивні судження;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з неформальних джерел інформації, завдяки чому параметричний аналіз здебільшого має якісний (неформалізований) характер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•"/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шляхом інтерв'ювання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керівництва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замовника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або спеціалістів, які працюють на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об'єктах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досліджень;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зі зведеної фінансової звітності об'єктів порівняння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149667"/>
                  </a:ext>
                </a:extLst>
              </a:tr>
              <a:tr h="15935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Послідовність проведення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виявлення об'єктів аналізу інвестиційної привабливості;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установлення рівня, на якому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проводиться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аналіз (країна, регіон, 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галузь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 підприємство);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визначення характеру взаємодії об'єктів аналізу;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визначення загальних тенденцій у стані і розвитку об'єктів аналізу на інвестиційному ринку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визначення критеріїв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добору показників для рейтингової оцінки;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вибір показників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оцінки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об'єктів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інвестування;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визначення "ваги" того 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чи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іншого показника в підсумковій оцінці об'єкта;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урахування динаміки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показників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0367715"/>
                  </a:ext>
                </a:extLst>
              </a:tr>
              <a:tr h="143739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Висновки,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які можна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зробити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 основі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аналізу 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результатів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визначення слабких і сильних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сторін об'єкта інвестування за всіма обраними параметрами;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формулювання певних висновків про інвестиційну привабливість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об'єкта;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• визначення пріоритетів інвестування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Підсумкова рейтингова таблиця надає користувачу рейтингу (наприклад, потенційному інвестору) комплексну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картину взаємодії факторів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інвестиційної привабливості 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аналізованих об'єктів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5688" marR="1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5261875"/>
                  </a:ext>
                </a:extLst>
              </a:tr>
            </a:tbl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13273" y="3297381"/>
            <a:ext cx="2430780" cy="3020291"/>
          </a:xfrm>
        </p:spPr>
        <p:txBody>
          <a:bodyPr>
            <a:normAutofit lnSpcReduction="10000"/>
          </a:bodyPr>
          <a:lstStyle/>
          <a:p>
            <a:pPr indent="457200" algn="just"/>
            <a:r>
              <a:rPr lang="ru-RU" dirty="0" err="1">
                <a:latin typeface="Bahnschrift Light Condensed" panose="020B0502040204020203" pitchFamily="34" charset="0"/>
              </a:rPr>
              <a:t>Аналіз</a:t>
            </a:r>
            <a:r>
              <a:rPr lang="ru-RU" dirty="0">
                <a:latin typeface="Bahnschrift Light Condensed" panose="020B0502040204020203" pitchFamily="34" charset="0"/>
              </a:rPr>
              <a:t> і </a:t>
            </a:r>
            <a:r>
              <a:rPr lang="ru-RU" dirty="0" err="1">
                <a:latin typeface="Bahnschrift Light Condensed" panose="020B0502040204020203" pitchFamily="34" charset="0"/>
              </a:rPr>
              <a:t>оцінка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привабливості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здійснюються</a:t>
            </a:r>
            <a:r>
              <a:rPr lang="ru-RU" dirty="0">
                <a:latin typeface="Bahnschrift Light Condensed" panose="020B0502040204020203" pitchFamily="34" charset="0"/>
              </a:rPr>
              <a:t> за </a:t>
            </a:r>
            <a:r>
              <a:rPr lang="ru-RU" dirty="0" err="1">
                <a:latin typeface="Bahnschrift Light Condensed" panose="020B0502040204020203" pitchFamily="34" charset="0"/>
              </a:rPr>
              <a:t>допомогою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різних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прийомів</a:t>
            </a:r>
            <a:r>
              <a:rPr lang="ru-RU" dirty="0">
                <a:latin typeface="Bahnschrift Light Condensed" panose="020B0502040204020203" pitchFamily="34" charset="0"/>
              </a:rPr>
              <a:t> і </a:t>
            </a:r>
            <a:r>
              <a:rPr lang="ru-RU" dirty="0" err="1">
                <a:latin typeface="Bahnschrift Light Condensed" panose="020B0502040204020203" pitchFamily="34" charset="0"/>
              </a:rPr>
              <a:t>методів</a:t>
            </a:r>
            <a:r>
              <a:rPr lang="ru-RU" dirty="0">
                <a:latin typeface="Bahnschrift Light Condensed" panose="020B0502040204020203" pitchFamily="34" charset="0"/>
              </a:rPr>
              <a:t>, але </a:t>
            </a:r>
            <a:r>
              <a:rPr lang="ru-RU" dirty="0" err="1">
                <a:latin typeface="Bahnschrift Light Condensed" panose="020B0502040204020203" pitchFamily="34" charset="0"/>
              </a:rPr>
              <a:t>найбільш</a:t>
            </a:r>
            <a:r>
              <a:rPr lang="ru-RU" dirty="0">
                <a:latin typeface="Bahnschrift Light Condensed" panose="020B0502040204020203" pitchFamily="34" charset="0"/>
              </a:rPr>
              <a:t> часто </a:t>
            </a:r>
            <a:r>
              <a:rPr lang="ru-RU" dirty="0" err="1">
                <a:latin typeface="Bahnschrift Light Condensed" panose="020B0502040204020203" pitchFamily="34" charset="0"/>
              </a:rPr>
              <a:t>використовуються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параметричний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аналіз</a:t>
            </a:r>
            <a:r>
              <a:rPr lang="ru-RU" dirty="0">
                <a:latin typeface="Bahnschrift Light Condensed" panose="020B0502040204020203" pitchFamily="34" charset="0"/>
              </a:rPr>
              <a:t> і </a:t>
            </a:r>
            <a:r>
              <a:rPr lang="ru-RU" dirty="0" err="1">
                <a:latin typeface="Bahnschrift Light Condensed" panose="020B0502040204020203" pitchFamily="34" charset="0"/>
              </a:rPr>
              <a:t>рейтингова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оцінка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що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ґрунтуються</a:t>
            </a:r>
            <a:r>
              <a:rPr lang="ru-RU" dirty="0">
                <a:latin typeface="Bahnschrift Light Condensed" panose="020B0502040204020203" pitchFamily="34" charset="0"/>
              </a:rPr>
              <a:t> на </a:t>
            </a:r>
            <a:r>
              <a:rPr lang="ru-RU" dirty="0" err="1">
                <a:latin typeface="Bahnschrift Light Condensed" panose="020B0502040204020203" pitchFamily="34" charset="0"/>
              </a:rPr>
              <a:t>різноманітних</a:t>
            </a:r>
            <a:r>
              <a:rPr lang="ru-RU" dirty="0">
                <a:latin typeface="Bahnschrift Light Condensed" panose="020B0502040204020203" pitchFamily="34" charset="0"/>
              </a:rPr>
              <a:t> типах </a:t>
            </a:r>
            <a:r>
              <a:rPr lang="ru-RU" dirty="0" err="1">
                <a:latin typeface="Bahnschrift Light Condensed" panose="020B0502040204020203" pitchFamily="34" charset="0"/>
              </a:rPr>
              <a:t>інформаційного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забезпечення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аналізу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привабливості</a:t>
            </a:r>
            <a:r>
              <a:rPr lang="ru-RU" dirty="0">
                <a:latin typeface="Bahnschrift Light Condensed" panose="020B0502040204020203" pitchFamily="34" charset="0"/>
              </a:rPr>
              <a:t>. </a:t>
            </a:r>
            <a:r>
              <a:rPr lang="ru-RU" dirty="0" err="1">
                <a:latin typeface="Bahnschrift Light Condensed" panose="020B0502040204020203" pitchFamily="34" charset="0"/>
              </a:rPr>
              <a:t>Порівняльна</a:t>
            </a:r>
            <a:r>
              <a:rPr lang="ru-RU" dirty="0">
                <a:latin typeface="Bahnschrift Light Condensed" panose="020B0502040204020203" pitchFamily="34" charset="0"/>
              </a:rPr>
              <a:t> характеристика </a:t>
            </a:r>
            <a:r>
              <a:rPr lang="ru-RU" dirty="0" err="1">
                <a:latin typeface="Bahnschrift Light Condensed" panose="020B0502040204020203" pitchFamily="34" charset="0"/>
              </a:rPr>
              <a:t>параметричного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аналізу</a:t>
            </a:r>
            <a:r>
              <a:rPr lang="ru-RU" dirty="0">
                <a:latin typeface="Bahnschrift Light Condensed" panose="020B0502040204020203" pitchFamily="34" charset="0"/>
              </a:rPr>
              <a:t> і </a:t>
            </a:r>
            <a:r>
              <a:rPr lang="ru-RU" dirty="0" err="1">
                <a:latin typeface="Bahnschrift Light Condensed" panose="020B0502040204020203" pitchFamily="34" charset="0"/>
              </a:rPr>
              <a:t>рейтингової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оцінки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привабливості</a:t>
            </a:r>
            <a:r>
              <a:rPr lang="ru-RU" dirty="0">
                <a:latin typeface="Bahnschrift Light Condensed" panose="020B0502040204020203" pitchFamily="34" charset="0"/>
              </a:rPr>
              <a:t> наведена у табл. 1.</a:t>
            </a:r>
            <a:endParaRPr lang="en-US" dirty="0">
              <a:latin typeface="Bahnschrift Light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08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65019" y="578043"/>
            <a:ext cx="5159710" cy="1029084"/>
          </a:xfrm>
        </p:spPr>
        <p:txBody>
          <a:bodyPr>
            <a:normAutofit/>
          </a:bodyPr>
          <a:lstStyle/>
          <a:p>
            <a:pPr indent="457200" algn="just"/>
            <a:r>
              <a:rPr lang="ru-RU" dirty="0">
                <a:latin typeface="Bahnschrift Light Condensed" panose="020B0502040204020203" pitchFamily="34" charset="0"/>
              </a:rPr>
              <a:t>У </a:t>
            </a:r>
            <a:r>
              <a:rPr lang="ru-RU" dirty="0" err="1">
                <a:latin typeface="Bahnschrift Light Condensed" panose="020B0502040204020203" pitchFamily="34" charset="0"/>
              </a:rPr>
              <a:t>найбільш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загальному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вигляді</a:t>
            </a:r>
            <a:r>
              <a:rPr lang="ru-RU" dirty="0">
                <a:latin typeface="Bahnschrift Light Condensed" panose="020B0502040204020203" pitchFamily="34" charset="0"/>
              </a:rPr>
              <a:t> систему </a:t>
            </a:r>
            <a:r>
              <a:rPr lang="ru-RU" dirty="0" err="1">
                <a:latin typeface="Bahnschrift Light Condensed" panose="020B0502040204020203" pitchFamily="34" charset="0"/>
              </a:rPr>
              <a:t>чинників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що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визначають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>
                <a:latin typeface="Bahnschrift Light Condensed" panose="020B0502040204020203" pitchFamily="34" charset="0"/>
              </a:rPr>
              <a:t>інвестиційну</a:t>
            </a:r>
            <a:r>
              <a:rPr lang="ru-RU" sz="2000" b="1" dirty="0"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>
                <a:latin typeface="Bahnschrift Light Condensed" panose="020B0502040204020203" pitchFamily="34" charset="0"/>
              </a:rPr>
              <a:t>привабливість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країни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можна</a:t>
            </a:r>
            <a:r>
              <a:rPr lang="ru-RU" dirty="0">
                <a:latin typeface="Bahnschrift Light Condensed" panose="020B0502040204020203" pitchFamily="34" charset="0"/>
              </a:rPr>
              <a:t> подати в </a:t>
            </a:r>
            <a:r>
              <a:rPr lang="ru-RU" dirty="0" err="1">
                <a:latin typeface="Bahnschrift Light Condensed" panose="020B0502040204020203" pitchFamily="34" charset="0"/>
              </a:rPr>
              <a:t>такий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спосіб</a:t>
            </a:r>
            <a:r>
              <a:rPr lang="ru-RU" dirty="0">
                <a:latin typeface="Bahnschrift Light Condensed" panose="020B0502040204020203" pitchFamily="34" charset="0"/>
              </a:rPr>
              <a:t>: </a:t>
            </a:r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97165" y="2004291"/>
            <a:ext cx="5427564" cy="4349171"/>
          </a:xfrm>
        </p:spPr>
        <p:txBody>
          <a:bodyPr>
            <a:normAutofit/>
          </a:bodyPr>
          <a:lstStyle/>
          <a:p>
            <a:r>
              <a:rPr lang="ru-RU" dirty="0">
                <a:latin typeface="Bahnschrift Light Condensed" panose="020B0502040204020203" pitchFamily="34" charset="0"/>
              </a:rPr>
              <a:t>• </a:t>
            </a:r>
            <a:r>
              <a:rPr lang="ru-RU" dirty="0" err="1">
                <a:latin typeface="Bahnschrift Light Condensed" panose="020B0502040204020203" pitchFamily="34" charset="0"/>
              </a:rPr>
              <a:t>політико-правове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середовище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що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характеризується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політичною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стабільністю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суспільства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наявністю</a:t>
            </a:r>
            <a:r>
              <a:rPr lang="ru-RU" dirty="0">
                <a:latin typeface="Bahnschrift Light Condensed" panose="020B0502040204020203" pitchFamily="34" charset="0"/>
              </a:rPr>
              <a:t> і </a:t>
            </a:r>
            <a:r>
              <a:rPr lang="ru-RU" dirty="0" err="1">
                <a:latin typeface="Bahnschrift Light Condensed" panose="020B0502040204020203" pitchFamily="34" charset="0"/>
              </a:rPr>
              <a:t>стабільністю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нормативної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бази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підприємницької</a:t>
            </a:r>
            <a:r>
              <a:rPr lang="ru-RU" dirty="0">
                <a:latin typeface="Bahnschrift Light Condensed" panose="020B0502040204020203" pitchFamily="34" charset="0"/>
              </a:rPr>
              <a:t> й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діяльності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гарантією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рівності</a:t>
            </a:r>
            <a:r>
              <a:rPr lang="ru-RU" dirty="0">
                <a:latin typeface="Bahnschrift Light Condensed" panose="020B0502040204020203" pitchFamily="34" charset="0"/>
              </a:rPr>
              <a:t> форм </a:t>
            </a:r>
            <a:r>
              <a:rPr lang="ru-RU" dirty="0" err="1">
                <a:latin typeface="Bahnschrift Light Condensed" panose="020B0502040204020203" pitchFamily="34" charset="0"/>
              </a:rPr>
              <a:t>власності</a:t>
            </a:r>
            <a:r>
              <a:rPr lang="ru-RU" dirty="0">
                <a:latin typeface="Bahnschrift Light Condensed" panose="020B0502040204020203" pitchFamily="34" charset="0"/>
              </a:rPr>
              <a:t> й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</a:t>
            </a:r>
            <a:r>
              <a:rPr lang="ru-RU" dirty="0">
                <a:latin typeface="Bahnschrift Light Condensed" panose="020B0502040204020203" pitchFamily="34" charset="0"/>
              </a:rPr>
              <a:t> у </a:t>
            </a:r>
            <a:r>
              <a:rPr lang="ru-RU" dirty="0" err="1">
                <a:latin typeface="Bahnschrift Light Condensed" panose="020B0502040204020203" pitchFamily="34" charset="0"/>
              </a:rPr>
              <a:t>перехідний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період</a:t>
            </a:r>
            <a:r>
              <a:rPr lang="ru-RU" dirty="0">
                <a:latin typeface="Bahnschrift Light Condensed" panose="020B0502040204020203" pitchFamily="34" charset="0"/>
              </a:rPr>
              <a:t> та </a:t>
            </a:r>
            <a:r>
              <a:rPr lang="ru-RU" dirty="0" err="1">
                <a:latin typeface="Bahnschrift Light Condensed" panose="020B0502040204020203" pitchFamily="34" charset="0"/>
              </a:rPr>
              <a:t>ін</a:t>
            </a:r>
            <a:r>
              <a:rPr lang="ru-RU" dirty="0">
                <a:latin typeface="Bahnschrift Light Condensed" panose="020B0502040204020203" pitchFamily="34" charset="0"/>
              </a:rPr>
              <a:t>.; </a:t>
            </a:r>
          </a:p>
          <a:p>
            <a:r>
              <a:rPr lang="ru-RU" dirty="0">
                <a:latin typeface="Bahnschrift Light Condensed" panose="020B0502040204020203" pitchFamily="34" charset="0"/>
              </a:rPr>
              <a:t>• </a:t>
            </a:r>
            <a:r>
              <a:rPr lang="ru-RU" dirty="0" err="1">
                <a:latin typeface="Bahnschrift Light Condensed" panose="020B0502040204020203" pitchFamily="34" charset="0"/>
              </a:rPr>
              <a:t>економічне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середовище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що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включає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стабільність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національної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валюти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темпи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зростання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інфляції</a:t>
            </a:r>
            <a:r>
              <a:rPr lang="ru-RU" dirty="0">
                <a:latin typeface="Bahnschrift Light Condensed" panose="020B0502040204020203" pitchFamily="34" charset="0"/>
              </a:rPr>
              <a:t>, режим </a:t>
            </a:r>
            <a:r>
              <a:rPr lang="ru-RU" dirty="0" err="1">
                <a:latin typeface="Bahnschrift Light Condensed" panose="020B0502040204020203" pitchFamily="34" charset="0"/>
              </a:rPr>
              <a:t>оподаткування</a:t>
            </a:r>
            <a:r>
              <a:rPr lang="ru-RU" dirty="0">
                <a:latin typeface="Bahnschrift Light Condensed" panose="020B0502040204020203" pitchFamily="34" charset="0"/>
              </a:rPr>
              <a:t> і валютного </a:t>
            </a:r>
            <a:r>
              <a:rPr lang="ru-RU" dirty="0" err="1">
                <a:latin typeface="Bahnschrift Light Condensed" panose="020B0502040204020203" pitchFamily="34" charset="0"/>
              </a:rPr>
              <a:t>регулювання</a:t>
            </a:r>
            <a:r>
              <a:rPr lang="ru-RU" dirty="0">
                <a:latin typeface="Bahnschrift Light Condensed" panose="020B0502040204020203" pitchFamily="34" charset="0"/>
              </a:rPr>
              <a:t>, стан фондового ринку і </a:t>
            </a:r>
            <a:r>
              <a:rPr lang="ru-RU" dirty="0" err="1">
                <a:latin typeface="Bahnschrift Light Condensed" panose="020B0502040204020203" pitchFamily="34" charset="0"/>
              </a:rPr>
              <a:t>фінансово-кредитної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системи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місткість</a:t>
            </a:r>
            <a:r>
              <a:rPr lang="ru-RU" dirty="0">
                <a:latin typeface="Bahnschrift Light Condensed" panose="020B0502040204020203" pitchFamily="34" charset="0"/>
              </a:rPr>
              <a:t> і </a:t>
            </a:r>
            <a:r>
              <a:rPr lang="ru-RU" dirty="0" err="1">
                <a:latin typeface="Bahnschrift Light Condensed" panose="020B0502040204020203" pitchFamily="34" charset="0"/>
              </a:rPr>
              <a:t>платоспроможність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внутрішнього</a:t>
            </a:r>
            <a:r>
              <a:rPr lang="ru-RU" dirty="0">
                <a:latin typeface="Bahnschrift Light Condensed" panose="020B0502040204020203" pitchFamily="34" charset="0"/>
              </a:rPr>
              <a:t> ринку; </a:t>
            </a:r>
          </a:p>
          <a:p>
            <a:r>
              <a:rPr lang="ru-RU" dirty="0">
                <a:latin typeface="Bahnschrift Light Condensed" panose="020B0502040204020203" pitchFamily="34" charset="0"/>
              </a:rPr>
              <a:t>• </a:t>
            </a:r>
            <a:r>
              <a:rPr lang="ru-RU" dirty="0" err="1">
                <a:latin typeface="Bahnschrift Light Condensed" panose="020B0502040204020203" pitchFamily="34" charset="0"/>
              </a:rPr>
              <a:t>ресурси</a:t>
            </a:r>
            <a:r>
              <a:rPr lang="ru-RU" dirty="0">
                <a:latin typeface="Bahnschrift Light Condensed" panose="020B0502040204020203" pitchFamily="34" charset="0"/>
              </a:rPr>
              <a:t> й </a:t>
            </a:r>
            <a:r>
              <a:rPr lang="ru-RU" dirty="0" err="1">
                <a:latin typeface="Bahnschrift Light Condensed" panose="020B0502040204020203" pitchFamily="34" charset="0"/>
              </a:rPr>
              <a:t>інфраструктура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соціально-культурне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середовище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екологія</a:t>
            </a:r>
            <a:r>
              <a:rPr lang="ru-RU" dirty="0">
                <a:latin typeface="Bahnschrift Light Condensed" panose="020B0502040204020203" pitchFamily="34" charset="0"/>
              </a:rPr>
              <a:t>.</a:t>
            </a:r>
          </a:p>
          <a:p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373367" y="601903"/>
            <a:ext cx="5338341" cy="1005223"/>
          </a:xfrm>
        </p:spPr>
        <p:txBody>
          <a:bodyPr>
            <a:normAutofit/>
          </a:bodyPr>
          <a:lstStyle/>
          <a:p>
            <a:pPr indent="457200" algn="just"/>
            <a:r>
              <a:rPr lang="ru-RU" dirty="0">
                <a:latin typeface="Bahnschrift Light Condensed" panose="020B0502040204020203" pitchFamily="34" charset="0"/>
              </a:rPr>
              <a:t>У свою </a:t>
            </a:r>
            <a:r>
              <a:rPr lang="ru-RU" dirty="0" err="1">
                <a:latin typeface="Bahnschrift Light Condensed" panose="020B0502040204020203" pitchFamily="34" charset="0"/>
              </a:rPr>
              <a:t>чергу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sz="2000" b="1" dirty="0" err="1">
                <a:latin typeface="Bahnschrift Light Condensed" panose="020B0502040204020203" pitchFamily="34" charset="0"/>
              </a:rPr>
              <a:t>інвестиційний</a:t>
            </a:r>
            <a:r>
              <a:rPr lang="ru-RU" sz="2000" b="1" dirty="0">
                <a:latin typeface="Bahnschrift Light Condensed" panose="020B0502040204020203" pitchFamily="34" charset="0"/>
              </a:rPr>
              <a:t> </a:t>
            </a:r>
            <a:r>
              <a:rPr lang="ru-RU" sz="2000" b="1" dirty="0" err="1">
                <a:latin typeface="Bahnschrift Light Condensed" panose="020B0502040204020203" pitchFamily="34" charset="0"/>
              </a:rPr>
              <a:t>клімат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країни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або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регіону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визначають</a:t>
            </a:r>
            <a:r>
              <a:rPr lang="ru-RU" dirty="0">
                <a:latin typeface="Bahnschrift Light Condensed" panose="020B0502040204020203" pitchFamily="34" charset="0"/>
              </a:rPr>
              <a:t>:</a:t>
            </a:r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373367" y="2170545"/>
            <a:ext cx="5449177" cy="3786436"/>
          </a:xfrm>
        </p:spPr>
        <p:txBody>
          <a:bodyPr>
            <a:normAutofit/>
          </a:bodyPr>
          <a:lstStyle/>
          <a:p>
            <a:r>
              <a:rPr lang="ru-RU" dirty="0">
                <a:latin typeface="Bahnschrift Light Condensed" panose="020B0502040204020203" pitchFamily="34" charset="0"/>
              </a:rPr>
              <a:t>•	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інвестиційний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потенціал</a:t>
            </a:r>
            <a:r>
              <a:rPr lang="ru-RU" dirty="0">
                <a:latin typeface="Bahnschrift Light Condensed" panose="020B0502040204020203" pitchFamily="34" charset="0"/>
              </a:rPr>
              <a:t> – </a:t>
            </a:r>
            <a:r>
              <a:rPr lang="ru-RU" dirty="0" err="1">
                <a:latin typeface="Bahnschrift Light Condensed" panose="020B0502040204020203" pitchFamily="34" charset="0"/>
              </a:rPr>
              <a:t>об'єктивні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переважно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кількісні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умови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інвестування</a:t>
            </a:r>
            <a:r>
              <a:rPr lang="ru-RU" dirty="0">
                <a:latin typeface="Bahnschrift Light Condensed" panose="020B0502040204020203" pitchFamily="34" charset="0"/>
              </a:rPr>
              <a:t>. </a:t>
            </a:r>
            <a:r>
              <a:rPr lang="ru-RU" dirty="0" err="1">
                <a:latin typeface="Bahnschrift Light Condensed" panose="020B0502040204020203" pitchFamily="34" charset="0"/>
              </a:rPr>
              <a:t>Ці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умови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визначаються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наступними</a:t>
            </a:r>
            <a:r>
              <a:rPr lang="ru-RU" dirty="0">
                <a:latin typeface="Bahnschrift Light Condensed" panose="020B0502040204020203" pitchFamily="34" charset="0"/>
              </a:rPr>
              <a:t> компонентами: природно-</a:t>
            </a:r>
            <a:r>
              <a:rPr lang="ru-RU" dirty="0" err="1">
                <a:latin typeface="Bahnschrift Light Condensed" panose="020B0502040204020203" pitchFamily="34" charset="0"/>
              </a:rPr>
              <a:t>сировинна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соціально-трудова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господарська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інноваційна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інституціональна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інфраструктурна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фінансова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споживча</a:t>
            </a:r>
            <a:r>
              <a:rPr lang="ru-RU" dirty="0">
                <a:latin typeface="Bahnschrift Light Condensed" panose="020B0502040204020203" pitchFamily="34" charset="0"/>
              </a:rPr>
              <a:t>;</a:t>
            </a:r>
          </a:p>
          <a:p>
            <a:r>
              <a:rPr lang="ru-RU" dirty="0">
                <a:latin typeface="Bahnschrift Light Condensed" panose="020B0502040204020203" pitchFamily="34" charset="0"/>
              </a:rPr>
              <a:t>•	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інвестиційний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ризик</a:t>
            </a:r>
            <a:r>
              <a:rPr lang="ru-RU" dirty="0">
                <a:latin typeface="Bahnschrift Light Condensed" panose="020B0502040204020203" pitchFamily="34" charset="0"/>
              </a:rPr>
              <a:t> – </a:t>
            </a:r>
            <a:r>
              <a:rPr lang="ru-RU" dirty="0" err="1">
                <a:latin typeface="Bahnschrift Light Condensed" panose="020B0502040204020203" pitchFamily="34" charset="0"/>
              </a:rPr>
              <a:t>переважно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якісні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політичні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економічні</a:t>
            </a:r>
            <a:r>
              <a:rPr lang="ru-RU" dirty="0">
                <a:latin typeface="Bahnschrift Light Condensed" panose="020B0502040204020203" pitchFamily="34" charset="0"/>
              </a:rPr>
              <a:t> та  </a:t>
            </a:r>
            <a:r>
              <a:rPr lang="ru-RU" dirty="0" err="1">
                <a:latin typeface="Bahnschrift Light Condensed" panose="020B0502040204020203" pitchFamily="34" charset="0"/>
              </a:rPr>
              <a:t>соціальні</a:t>
            </a:r>
            <a:r>
              <a:rPr lang="ru-RU" dirty="0">
                <a:latin typeface="Bahnschrift Light Condensed" panose="020B0502040204020203" pitchFamily="34" charset="0"/>
              </a:rPr>
              <a:t> характеристики </a:t>
            </a:r>
            <a:r>
              <a:rPr lang="ru-RU" dirty="0" err="1">
                <a:latin typeface="Bahnschrift Light Condensed" panose="020B0502040204020203" pitchFamily="34" charset="0"/>
              </a:rPr>
              <a:t>приймаючої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країни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які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свідчать</a:t>
            </a:r>
            <a:r>
              <a:rPr lang="ru-RU" dirty="0">
                <a:latin typeface="Bahnschrift Light Condensed" panose="020B0502040204020203" pitchFamily="34" charset="0"/>
              </a:rPr>
              <a:t> про </a:t>
            </a:r>
            <a:r>
              <a:rPr lang="ru-RU" dirty="0" err="1">
                <a:latin typeface="Bahnschrift Light Condensed" panose="020B0502040204020203" pitchFamily="34" charset="0"/>
              </a:rPr>
              <a:t>ймовірність</a:t>
            </a:r>
            <a:r>
              <a:rPr lang="ru-RU" dirty="0">
                <a:latin typeface="Bahnschrift Light Condensed" panose="020B0502040204020203" pitchFamily="34" charset="0"/>
              </a:rPr>
              <a:t>  </a:t>
            </a:r>
            <a:r>
              <a:rPr lang="ru-RU" dirty="0" err="1">
                <a:latin typeface="Bahnschrift Light Condensed" panose="020B0502040204020203" pitchFamily="34" charset="0"/>
              </a:rPr>
              <a:t>втрати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чи</a:t>
            </a:r>
            <a:r>
              <a:rPr lang="ru-RU" dirty="0">
                <a:latin typeface="Bahnschrift Light Condensed" panose="020B0502040204020203" pitchFamily="34" charset="0"/>
              </a:rPr>
              <a:t> доходу </a:t>
            </a:r>
            <a:r>
              <a:rPr lang="ru-RU" dirty="0" err="1">
                <a:latin typeface="Bahnschrift Light Condensed" panose="020B0502040204020203" pitchFamily="34" charset="0"/>
              </a:rPr>
              <a:t>від</a:t>
            </a:r>
            <a:r>
              <a:rPr lang="ru-RU" dirty="0">
                <a:latin typeface="Bahnschrift Light Condensed" panose="020B0502040204020203" pitchFamily="34" charset="0"/>
              </a:rPr>
              <a:t> них. До </a:t>
            </a:r>
            <a:r>
              <a:rPr lang="ru-RU" dirty="0" err="1">
                <a:latin typeface="Bahnschrift Light Condensed" panose="020B0502040204020203" pitchFamily="34" charset="0"/>
              </a:rPr>
              <a:t>цих</a:t>
            </a:r>
            <a:r>
              <a:rPr lang="ru-RU" dirty="0">
                <a:latin typeface="Bahnschrift Light Condensed" panose="020B0502040204020203" pitchFamily="34" charset="0"/>
              </a:rPr>
              <a:t> характеристик </a:t>
            </a:r>
            <a:r>
              <a:rPr lang="ru-RU" dirty="0" err="1">
                <a:latin typeface="Bahnschrift Light Condensed" panose="020B0502040204020203" pitchFamily="34" charset="0"/>
              </a:rPr>
              <a:t>відносяться</a:t>
            </a:r>
            <a:r>
              <a:rPr lang="ru-RU" dirty="0">
                <a:latin typeface="Bahnschrift Light Condensed" panose="020B0502040204020203" pitchFamily="34" charset="0"/>
              </a:rPr>
              <a:t>  </a:t>
            </a:r>
            <a:r>
              <a:rPr lang="ru-RU" dirty="0" err="1">
                <a:latin typeface="Bahnschrift Light Condensed" panose="020B0502040204020203" pitchFamily="34" charset="0"/>
              </a:rPr>
              <a:t>такі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компоненти</a:t>
            </a:r>
            <a:r>
              <a:rPr lang="ru-RU" dirty="0">
                <a:latin typeface="Bahnschrift Light Condensed" panose="020B0502040204020203" pitchFamily="34" charset="0"/>
              </a:rPr>
              <a:t>: </a:t>
            </a:r>
            <a:r>
              <a:rPr lang="ru-RU" dirty="0" err="1">
                <a:latin typeface="Bahnschrift Light Condensed" panose="020B0502040204020203" pitchFamily="34" charset="0"/>
              </a:rPr>
              <a:t>економічна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фінансова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соціально-демографічна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криміногенна</a:t>
            </a:r>
            <a:r>
              <a:rPr lang="ru-RU" dirty="0">
                <a:latin typeface="Bahnschrift Light Condensed" panose="020B0502040204020203" pitchFamily="34" charset="0"/>
              </a:rPr>
              <a:t>, </a:t>
            </a:r>
            <a:r>
              <a:rPr lang="ru-RU" dirty="0" err="1">
                <a:latin typeface="Bahnschrift Light Condensed" panose="020B0502040204020203" pitchFamily="34" charset="0"/>
              </a:rPr>
              <a:t>екологічна</a:t>
            </a:r>
            <a:r>
              <a:rPr lang="ru-RU" dirty="0">
                <a:latin typeface="Bahnschrift Light Condensed" panose="020B0502040204020203" pitchFamily="34" charset="0"/>
              </a:rPr>
              <a:t>.</a:t>
            </a:r>
          </a:p>
          <a:p>
            <a:endParaRPr lang="en-US" dirty="0">
              <a:latin typeface="Bahnschrift Light Condensed" panose="020B0502040204020203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526473" y="332509"/>
            <a:ext cx="9236" cy="1496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4832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5" y="448631"/>
            <a:ext cx="10187708" cy="761333"/>
          </a:xfrm>
        </p:spPr>
        <p:txBody>
          <a:bodyPr>
            <a:normAutofit fontScale="90000"/>
          </a:bodyPr>
          <a:lstStyle/>
          <a:p>
            <a:pPr indent="457200" algn="just"/>
            <a:r>
              <a:rPr lang="ru-RU" dirty="0" err="1">
                <a:latin typeface="Bahnschrift Light Condensed" panose="020B0502040204020203" pitchFamily="34" charset="0"/>
              </a:rPr>
              <a:t>Ступінь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економічного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розвитку</a:t>
            </a:r>
            <a:r>
              <a:rPr lang="ru-RU" dirty="0">
                <a:latin typeface="Bahnschrift Light Condensed" panose="020B0502040204020203" pitchFamily="34" charset="0"/>
              </a:rPr>
              <a:t> й </a:t>
            </a:r>
            <a:r>
              <a:rPr lang="ru-RU" dirty="0" err="1">
                <a:latin typeface="Bahnschrift Light Condensed" panose="020B0502040204020203" pitchFamily="34" charset="0"/>
              </a:rPr>
              <a:t>інвестиційна</a:t>
            </a:r>
            <a:r>
              <a:rPr lang="ru-RU" dirty="0">
                <a:latin typeface="Bahnschrift Light Condensed" panose="020B0502040204020203" pitchFamily="34" charset="0"/>
              </a:rPr>
              <a:t> </a:t>
            </a:r>
            <a:r>
              <a:rPr lang="ru-RU" dirty="0" err="1">
                <a:latin typeface="Bahnschrift Light Condensed" panose="020B0502040204020203" pitchFamily="34" charset="0"/>
              </a:rPr>
              <a:t>привабливість</a:t>
            </a:r>
            <a:r>
              <a:rPr lang="ru-RU" dirty="0">
                <a:latin typeface="Bahnschrift Light Condensed" panose="020B0502040204020203" pitchFamily="34" charset="0"/>
              </a:rPr>
              <a:t>. </a:t>
            </a:r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249383" y="360218"/>
            <a:ext cx="1330036" cy="849746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latin typeface="Bahnschrift Light Condensed" panose="020B0502040204020203" pitchFamily="34" charset="0"/>
              </a:rPr>
              <a:t>2.</a:t>
            </a:r>
            <a:endParaRPr lang="en-US" sz="4000" b="1" dirty="0">
              <a:latin typeface="Bahnschrift Light Condensed" panose="020B0502040204020203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9383" y="1690254"/>
            <a:ext cx="9984508" cy="101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Міжнародна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практика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вибору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країни-реципієнта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(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що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приймає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інвестиції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)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крім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оцінки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загальної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інвестиційної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привабливості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передбачає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також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урахування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двох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важливих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факторів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: </a:t>
            </a:r>
            <a:endParaRPr lang="en-US" i="1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69527" y="2623127"/>
            <a:ext cx="5551055" cy="5634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smtClean="0">
                <a:latin typeface="Bahnschrift Light Condensed" panose="020B0502040204020203" pitchFamily="34" charset="0"/>
              </a:rPr>
              <a:t>ступеня розвиненості певної країни; </a:t>
            </a:r>
            <a:endParaRPr lang="en-US" sz="2000">
              <a:latin typeface="Bahnschrift Light Condensed" panose="020B0502040204020203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69527" y="3251200"/>
            <a:ext cx="5551055" cy="58189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mtClean="0">
                <a:latin typeface="Bahnschrift Light Condensed" panose="020B0502040204020203" pitchFamily="34" charset="0"/>
              </a:rPr>
              <a:t>специфічних особливостей самого проекту. </a:t>
            </a:r>
            <a:endParaRPr lang="en-US">
              <a:latin typeface="Bahnschrift Light Condensed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9383" y="4507344"/>
            <a:ext cx="9476508" cy="20874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Безумовно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ступінь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розвиненості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безпосередньо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впливає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на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інвестиційну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привабливість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будь-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якої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Сьогодні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серед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економістів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немає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чіткого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визначення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що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таке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розвинена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країна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 На думку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більшості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фахівців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найкращий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показник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розвитку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–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валовий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внутрішній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продукт (ВВП) на душу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населення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</a:t>
            </a:r>
          </a:p>
          <a:p>
            <a:pPr indent="457200" algn="just"/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Якщо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в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країні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ВВП на душу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населення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складає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не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менше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50%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від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американського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то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країна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розвинена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</a:t>
            </a:r>
            <a:endParaRPr lang="ru-RU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 flipV="1">
            <a:off x="249383" y="4747491"/>
            <a:ext cx="4433453" cy="923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34" y="2530765"/>
            <a:ext cx="3520947" cy="215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731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7" y="1366698"/>
            <a:ext cx="2881339" cy="2569611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 flipH="1">
            <a:off x="618836" y="508000"/>
            <a:ext cx="9237" cy="15061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895928" y="508000"/>
            <a:ext cx="11055928" cy="14408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sz="2400" b="1" dirty="0" err="1" smtClean="0">
                <a:latin typeface="Bahnschrift Light Condensed" panose="020B0502040204020203" pitchFamily="34" charset="0"/>
              </a:rPr>
              <a:t>Інновації</a:t>
            </a:r>
            <a:r>
              <a:rPr lang="ru-RU" sz="2400" b="1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smtClean="0">
                <a:latin typeface="Bahnschrift Light Condensed" panose="020B0502040204020203" pitchFamily="34" charset="0"/>
              </a:rPr>
              <a:t>– </a:t>
            </a:r>
            <a:r>
              <a:rPr lang="ru-RU" dirty="0" err="1" smtClean="0">
                <a:latin typeface="Bahnschrift Light Condensed" panose="020B0502040204020203" pitchFamily="34" charset="0"/>
              </a:rPr>
              <a:t>це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створення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принципово</a:t>
            </a:r>
            <a:r>
              <a:rPr lang="ru-RU" dirty="0" smtClean="0">
                <a:latin typeface="Bahnschrift Light Condensed" panose="020B0502040204020203" pitchFamily="34" charset="0"/>
              </a:rPr>
              <a:t> нового, </a:t>
            </a:r>
            <a:r>
              <a:rPr lang="ru-RU" dirty="0" err="1" smtClean="0">
                <a:latin typeface="Bahnschrift Light Condensed" panose="020B0502040204020203" pitchFamily="34" charset="0"/>
              </a:rPr>
              <a:t>тобто</a:t>
            </a:r>
            <a:r>
              <a:rPr lang="ru-RU" dirty="0" smtClean="0">
                <a:latin typeface="Bahnschrift Light Condensed" panose="020B0502040204020203" pitchFamily="34" charset="0"/>
              </a:rPr>
              <a:t> такого, </a:t>
            </a:r>
            <a:r>
              <a:rPr lang="ru-RU" dirty="0" err="1" smtClean="0">
                <a:latin typeface="Bahnschrift Light Condensed" panose="020B0502040204020203" pitchFamily="34" charset="0"/>
              </a:rPr>
              <a:t>чого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ще</a:t>
            </a:r>
            <a:r>
              <a:rPr lang="ru-RU" dirty="0" smtClean="0">
                <a:latin typeface="Bahnschrift Light Condensed" panose="020B0502040204020203" pitchFamily="34" charset="0"/>
              </a:rPr>
              <a:t> не </a:t>
            </a:r>
            <a:r>
              <a:rPr lang="ru-RU" dirty="0" err="1" smtClean="0">
                <a:latin typeface="Bahnschrift Light Condensed" panose="020B0502040204020203" pitchFamily="34" charset="0"/>
              </a:rPr>
              <a:t>знає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світовий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ринок</a:t>
            </a:r>
            <a:r>
              <a:rPr lang="ru-RU" dirty="0" smtClean="0">
                <a:latin typeface="Bahnschrift Light Condensed" panose="020B0502040204020203" pitchFamily="34" charset="0"/>
              </a:rPr>
              <a:t>. Але ж є </a:t>
            </a:r>
            <a:r>
              <a:rPr lang="ru-RU" dirty="0" err="1" smtClean="0">
                <a:latin typeface="Bahnschrift Light Condensed" panose="020B0502040204020203" pitchFamily="34" charset="0"/>
              </a:rPr>
              <a:t>ще</a:t>
            </a:r>
            <a:r>
              <a:rPr lang="ru-RU" dirty="0" smtClean="0">
                <a:latin typeface="Bahnschrift Light Condensed" panose="020B0502040204020203" pitchFamily="34" charset="0"/>
              </a:rPr>
              <a:t> й кардинально </a:t>
            </a:r>
            <a:r>
              <a:rPr lang="ru-RU" dirty="0" err="1" smtClean="0">
                <a:latin typeface="Bahnschrift Light Condensed" panose="020B0502040204020203" pitchFamily="34" charset="0"/>
              </a:rPr>
              <a:t>нове</a:t>
            </a:r>
            <a:r>
              <a:rPr lang="ru-RU" dirty="0" smtClean="0">
                <a:latin typeface="Bahnschrift Light Condensed" panose="020B0502040204020203" pitchFamily="34" charset="0"/>
              </a:rPr>
              <a:t> для </a:t>
            </a:r>
            <a:r>
              <a:rPr lang="ru-RU" dirty="0" err="1" smtClean="0">
                <a:latin typeface="Bahnschrift Light Condensed" panose="020B0502040204020203" pitchFamily="34" charset="0"/>
              </a:rPr>
              <a:t>окремої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країни</a:t>
            </a:r>
            <a:r>
              <a:rPr lang="ru-RU" dirty="0" smtClean="0"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latin typeface="Bahnschrift Light Condensed" panose="020B0502040204020203" pitchFamily="34" charset="0"/>
              </a:rPr>
              <a:t>галузі</a:t>
            </a:r>
            <a:r>
              <a:rPr lang="ru-RU" dirty="0" smtClean="0"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регіону</a:t>
            </a:r>
            <a:r>
              <a:rPr lang="ru-RU" dirty="0" smtClean="0">
                <a:latin typeface="Bahnschrift Light Condensed" panose="020B0502040204020203" pitchFamily="34" charset="0"/>
              </a:rPr>
              <a:t> – те, </a:t>
            </a:r>
            <a:r>
              <a:rPr lang="ru-RU" dirty="0" err="1" smtClean="0">
                <a:latin typeface="Bahnschrift Light Condensed" panose="020B0502040204020203" pitchFamily="34" charset="0"/>
              </a:rPr>
              <a:t>що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існує</a:t>
            </a:r>
            <a:r>
              <a:rPr lang="ru-RU" dirty="0" smtClean="0">
                <a:latin typeface="Bahnschrift Light Condensed" panose="020B0502040204020203" pitchFamily="34" charset="0"/>
              </a:rPr>
              <a:t> у </a:t>
            </a:r>
            <a:r>
              <a:rPr lang="ru-RU" dirty="0" err="1" smtClean="0">
                <a:latin typeface="Bahnschrift Light Condensed" panose="020B0502040204020203" pitchFamily="34" charset="0"/>
              </a:rPr>
              <a:t>світовій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практиці</a:t>
            </a:r>
            <a:r>
              <a:rPr lang="ru-RU" dirty="0" smtClean="0">
                <a:latin typeface="Bahnschrift Light Condensed" panose="020B0502040204020203" pitchFamily="34" charset="0"/>
              </a:rPr>
              <a:t> і </a:t>
            </a:r>
            <a:r>
              <a:rPr lang="ru-RU" dirty="0" err="1" smtClean="0">
                <a:latin typeface="Bahnschrift Light Condensed" panose="020B0502040204020203" pitchFamily="34" charset="0"/>
              </a:rPr>
              <a:t>може</a:t>
            </a:r>
            <a:r>
              <a:rPr lang="ru-RU" dirty="0" smtClean="0">
                <a:latin typeface="Bahnschrift Light Condensed" panose="020B0502040204020203" pitchFamily="34" charset="0"/>
              </a:rPr>
              <a:t> бути </a:t>
            </a:r>
            <a:r>
              <a:rPr lang="ru-RU" dirty="0" err="1" smtClean="0">
                <a:latin typeface="Bahnschrift Light Condensed" panose="020B0502040204020203" pitchFamily="34" charset="0"/>
              </a:rPr>
              <a:t>запозиченим</a:t>
            </a:r>
            <a:r>
              <a:rPr lang="ru-RU" dirty="0" smtClean="0">
                <a:latin typeface="Bahnschrift Light Condensed" panose="020B0502040204020203" pitchFamily="34" charset="0"/>
              </a:rPr>
              <a:t>. </a:t>
            </a:r>
            <a:r>
              <a:rPr lang="ru-RU" dirty="0" err="1" smtClean="0">
                <a:latin typeface="Bahnschrift Light Condensed" panose="020B0502040204020203" pitchFamily="34" charset="0"/>
              </a:rPr>
              <a:t>Наприклад</a:t>
            </a:r>
            <a:r>
              <a:rPr lang="ru-RU" dirty="0" smtClean="0"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latin typeface="Bahnschrift Light Condensed" panose="020B0502040204020203" pitchFamily="34" charset="0"/>
              </a:rPr>
              <a:t>це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можуть</a:t>
            </a:r>
            <a:r>
              <a:rPr lang="ru-RU" dirty="0" smtClean="0">
                <a:latin typeface="Bahnschrift Light Condensed" panose="020B0502040204020203" pitchFamily="34" charset="0"/>
              </a:rPr>
              <a:t> бути </a:t>
            </a:r>
            <a:r>
              <a:rPr lang="ru-RU" dirty="0" err="1" smtClean="0">
                <a:latin typeface="Bahnschrift Light Condensed" panose="020B0502040204020203" pitchFamily="34" charset="0"/>
              </a:rPr>
              <a:t>деякі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провідні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технології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або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методи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господарювання</a:t>
            </a:r>
            <a:r>
              <a:rPr lang="ru-RU" dirty="0" smtClean="0">
                <a:latin typeface="Bahnschrift Light Condensed" panose="020B0502040204020203" pitchFamily="34" charset="0"/>
              </a:rPr>
              <a:t>. Те ж </a:t>
            </a:r>
            <a:r>
              <a:rPr lang="ru-RU" dirty="0" err="1" smtClean="0">
                <a:latin typeface="Bahnschrift Light Condensed" panose="020B0502040204020203" pitchFamily="34" charset="0"/>
              </a:rPr>
              <a:t>саме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можна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сказати</a:t>
            </a:r>
            <a:r>
              <a:rPr lang="ru-RU" dirty="0" smtClean="0">
                <a:latin typeface="Bahnschrift Light Condensed" panose="020B0502040204020203" pitchFamily="34" charset="0"/>
              </a:rPr>
              <a:t> і про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регіони</a:t>
            </a:r>
            <a:r>
              <a:rPr lang="ru-RU" dirty="0" smtClean="0"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latin typeface="Bahnschrift Light Condensed" panose="020B0502040204020203" pitchFamily="34" charset="0"/>
              </a:rPr>
              <a:t>які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досить</a:t>
            </a:r>
            <a:r>
              <a:rPr lang="ru-RU" dirty="0" smtClean="0">
                <a:latin typeface="Bahnschrift Light Condensed" panose="020B0502040204020203" pitchFamily="34" charset="0"/>
              </a:rPr>
              <a:t> сильно </a:t>
            </a:r>
            <a:r>
              <a:rPr lang="ru-RU" dirty="0" err="1" smtClean="0">
                <a:latin typeface="Bahnschrift Light Condensed" panose="020B0502040204020203" pitchFamily="34" charset="0"/>
              </a:rPr>
              <a:t>відрізняються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між</a:t>
            </a:r>
            <a:r>
              <a:rPr lang="ru-RU" dirty="0" smtClean="0">
                <a:latin typeface="Bahnschrift Light Condensed" panose="020B0502040204020203" pitchFamily="34" charset="0"/>
              </a:rPr>
              <a:t> собою за </a:t>
            </a:r>
            <a:r>
              <a:rPr lang="ru-RU" dirty="0" err="1" smtClean="0">
                <a:latin typeface="Bahnschrift Light Condensed" panose="020B0502040204020203" pitchFamily="34" charset="0"/>
              </a:rPr>
              <a:t>добробутом</a:t>
            </a:r>
            <a:r>
              <a:rPr lang="ru-RU" dirty="0" smtClean="0">
                <a:latin typeface="Bahnschrift Light Condensed" panose="020B0502040204020203" pitchFamily="34" charset="0"/>
              </a:rPr>
              <a:t>, за </a:t>
            </a:r>
            <a:r>
              <a:rPr lang="ru-RU" dirty="0" err="1" smtClean="0">
                <a:latin typeface="Bahnschrift Light Condensed" panose="020B0502040204020203" pitchFamily="34" charset="0"/>
              </a:rPr>
              <a:t>технічним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рівнем</a:t>
            </a:r>
            <a:r>
              <a:rPr lang="ru-RU" dirty="0" smtClean="0">
                <a:latin typeface="Bahnschrift Light Condensed" panose="020B0502040204020203" pitchFamily="34" charset="0"/>
              </a:rPr>
              <a:t>, за </a:t>
            </a:r>
            <a:r>
              <a:rPr lang="ru-RU" dirty="0" err="1" smtClean="0">
                <a:latin typeface="Bahnschrift Light Condensed" panose="020B0502040204020203" pitchFamily="34" charset="0"/>
              </a:rPr>
              <a:t>рівнем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освіти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населення</a:t>
            </a:r>
            <a:r>
              <a:rPr lang="ru-RU" dirty="0" smtClean="0"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latin typeface="Bahnschrift Light Condensed" panose="020B0502040204020203" pitchFamily="34" charset="0"/>
              </a:rPr>
              <a:t>тощо</a:t>
            </a:r>
            <a:r>
              <a:rPr lang="ru-RU" dirty="0" smtClean="0">
                <a:latin typeface="Bahnschrift Light Condensed" panose="020B0502040204020203" pitchFamily="34" charset="0"/>
              </a:rPr>
              <a:t>. </a:t>
            </a:r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38400" y="2161309"/>
            <a:ext cx="9513455" cy="8497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sz="2400" b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Модернізація</a:t>
            </a:r>
            <a:r>
              <a:rPr lang="ru-RU" sz="2400" b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–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це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запозичення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досвіду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що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дозволяє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робити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щось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вже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відоме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більш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ефективніше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ніж</a:t>
            </a:r>
            <a:r>
              <a:rPr lang="ru-RU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зараз.</a:t>
            </a:r>
            <a:endParaRPr lang="en-US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6327" y="3223491"/>
            <a:ext cx="10806546" cy="33805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/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Таким чином,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можна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сформулювати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такий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принцип: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чим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вище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рівень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технологічного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розвитку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тим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менше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просте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запозичення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буде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відповідати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вирішенню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необхідних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завдань</a:t>
            </a:r>
            <a:r>
              <a:rPr lang="ru-RU" sz="2000" b="1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Тобто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наявність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у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розвинених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країнах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захисту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інтелектуальної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власності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(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патентів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ліцензій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тощо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)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вимагає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від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що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розвиваються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використовувати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технології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для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яких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терміни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патентного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захисту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закінчилися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 Коли ж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країна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наближається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до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провідних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технологічних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лідерів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то для того,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щоб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освоїти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передову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технологію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потрібно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буде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докласти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значно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більше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зусиль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і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витратити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значні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кошти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на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придбання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патенту. Як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наслідок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, в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процесі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переходу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від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модернізації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до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фази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інноваційного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розвитку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будуть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потребувати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все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більш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широкого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акцентування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на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власні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дослідження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і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орієнтації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на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найбільш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прогресивні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і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передові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світові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досягнення</a:t>
            </a:r>
            <a:r>
              <a:rPr lang="ru-RU" i="1" dirty="0" smtClean="0">
                <a:solidFill>
                  <a:schemeClr val="tx1"/>
                </a:solidFill>
                <a:latin typeface="Bahnschrift Light Condensed" panose="020B0502040204020203" pitchFamily="34" charset="0"/>
              </a:rPr>
              <a:t>.</a:t>
            </a:r>
            <a:endParaRPr lang="en-US" i="1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12436" y="3722255"/>
            <a:ext cx="4276437" cy="18472"/>
          </a:xfrm>
          <a:prstGeom prst="line">
            <a:avLst/>
          </a:prstGeom>
          <a:ln w="38100">
            <a:solidFill>
              <a:srgbClr val="E3DED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9073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Таблиця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2.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Чинники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що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визначають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інвестиційну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привабливість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країни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для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стратегічного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інвестора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при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реалізації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міжнародних</a:t>
            </a:r>
            <a:r>
              <a:rPr lang="ru-RU" sz="1800" b="1" dirty="0">
                <a:solidFill>
                  <a:schemeClr val="tx1"/>
                </a:solidFill>
                <a:latin typeface="Bahnschrift Light Condensed" panose="020B0502040204020203" pitchFamily="34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latin typeface="Bahnschrift Light Condensed" panose="020B0502040204020203" pitchFamily="34" charset="0"/>
              </a:rPr>
              <a:t>проектів</a:t>
            </a:r>
            <a:endParaRPr lang="en-US" sz="1800" b="1" dirty="0">
              <a:solidFill>
                <a:schemeClr val="tx1"/>
              </a:solidFill>
              <a:latin typeface="Bahnschrift Light Condensed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599" y="184727"/>
            <a:ext cx="8531352" cy="643553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296400" y="2327564"/>
            <a:ext cx="2432304" cy="3288146"/>
          </a:xfrm>
        </p:spPr>
        <p:txBody>
          <a:bodyPr>
            <a:noAutofit/>
          </a:bodyPr>
          <a:lstStyle/>
          <a:p>
            <a:pPr indent="457200" algn="just"/>
            <a:r>
              <a:rPr lang="ru-RU" sz="1800" dirty="0">
                <a:latin typeface="Bahnschrift Light Condensed" panose="020B0502040204020203" pitchFamily="34" charset="0"/>
              </a:rPr>
              <a:t>У </a:t>
            </a:r>
            <a:r>
              <a:rPr lang="ru-RU" sz="1800" dirty="0" err="1">
                <a:latin typeface="Bahnschrift Light Condensed" panose="020B0502040204020203" pitchFamily="34" charset="0"/>
              </a:rPr>
              <a:t>разі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реалізації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міжнародних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проектів</a:t>
            </a:r>
            <a:r>
              <a:rPr lang="ru-RU" sz="1800" dirty="0">
                <a:latin typeface="Bahnschrift Light Condensed" panose="020B0502040204020203" pitchFamily="34" charset="0"/>
              </a:rPr>
              <a:t>, </a:t>
            </a:r>
            <a:r>
              <a:rPr lang="ru-RU" sz="1800" dirty="0" err="1">
                <a:latin typeface="Bahnschrift Light Condensed" panose="020B0502040204020203" pitchFamily="34" charset="0"/>
              </a:rPr>
              <a:t>пов'язаних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із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виконанням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масштабних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будівельних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робіт</a:t>
            </a:r>
            <a:r>
              <a:rPr lang="ru-RU" sz="1800" dirty="0">
                <a:latin typeface="Bahnschrift Light Condensed" panose="020B0502040204020203" pitchFamily="34" charset="0"/>
              </a:rPr>
              <a:t>, </a:t>
            </a:r>
            <a:r>
              <a:rPr lang="ru-RU" sz="1800" dirty="0" err="1">
                <a:latin typeface="Bahnschrift Light Condensed" panose="020B0502040204020203" pitchFamily="34" charset="0"/>
              </a:rPr>
              <a:t>здійснюваних</a:t>
            </a:r>
            <a:r>
              <a:rPr lang="ru-RU" sz="1800" dirty="0">
                <a:latin typeface="Bahnschrift Light Condensed" panose="020B0502040204020203" pitchFamily="34" charset="0"/>
              </a:rPr>
              <a:t> за </a:t>
            </a:r>
            <a:r>
              <a:rPr lang="ru-RU" sz="1800" dirty="0" err="1">
                <a:latin typeface="Bahnschrift Light Condensed" panose="020B0502040204020203" pitchFamily="34" charset="0"/>
              </a:rPr>
              <a:t>сприяння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Всесвітнього</a:t>
            </a:r>
            <a:r>
              <a:rPr lang="ru-RU" sz="1800" dirty="0">
                <a:latin typeface="Bahnschrift Light Condensed" panose="020B0502040204020203" pitchFamily="34" charset="0"/>
              </a:rPr>
              <a:t> банку, </a:t>
            </a:r>
            <a:r>
              <a:rPr lang="ru-RU" sz="1800" dirty="0" err="1">
                <a:latin typeface="Bahnschrift Light Condensed" panose="020B0502040204020203" pitchFamily="34" charset="0"/>
              </a:rPr>
              <a:t>чинники</a:t>
            </a:r>
            <a:r>
              <a:rPr lang="ru-RU" sz="1800" dirty="0">
                <a:latin typeface="Bahnschrift Light Condensed" panose="020B0502040204020203" pitchFamily="34" charset="0"/>
              </a:rPr>
              <a:t>, </a:t>
            </a:r>
            <a:r>
              <a:rPr lang="ru-RU" sz="1800" dirty="0" err="1">
                <a:latin typeface="Bahnschrift Light Condensed" panose="020B0502040204020203" pitchFamily="34" charset="0"/>
              </a:rPr>
              <a:t>що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впливають</a:t>
            </a:r>
            <a:r>
              <a:rPr lang="ru-RU" sz="1800" dirty="0">
                <a:latin typeface="Bahnschrift Light Condensed" panose="020B0502040204020203" pitchFamily="34" charset="0"/>
              </a:rPr>
              <a:t> на </a:t>
            </a:r>
            <a:r>
              <a:rPr lang="ru-RU" sz="1800" dirty="0" err="1">
                <a:latin typeface="Bahnschrift Light Condensed" panose="020B0502040204020203" pitchFamily="34" charset="0"/>
              </a:rPr>
              <a:t>прийняття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рішень</a:t>
            </a:r>
            <a:r>
              <a:rPr lang="ru-RU" sz="1800" dirty="0">
                <a:latin typeface="Bahnschrift Light Condensed" panose="020B0502040204020203" pitchFamily="34" charset="0"/>
              </a:rPr>
              <a:t>, </a:t>
            </a:r>
            <a:r>
              <a:rPr lang="ru-RU" sz="1800" dirty="0" err="1">
                <a:latin typeface="Bahnschrift Light Condensed" panose="020B0502040204020203" pitchFamily="34" charset="0"/>
              </a:rPr>
              <a:t>систематизуються</a:t>
            </a:r>
            <a:r>
              <a:rPr lang="ru-RU" sz="1800" dirty="0">
                <a:latin typeface="Bahnschrift Light Condensed" panose="020B0502040204020203" pitchFamily="34" charset="0"/>
              </a:rPr>
              <a:t> за </a:t>
            </a:r>
            <a:r>
              <a:rPr lang="ru-RU" sz="1800" dirty="0" err="1">
                <a:latin typeface="Bahnschrift Light Condensed" panose="020B0502040204020203" pitchFamily="34" charset="0"/>
              </a:rPr>
              <a:t>категоріями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країн</a:t>
            </a:r>
            <a:r>
              <a:rPr lang="ru-RU" sz="1800" dirty="0">
                <a:latin typeface="Bahnschrift Light Condensed" panose="020B0502040204020203" pitchFamily="34" charset="0"/>
              </a:rPr>
              <a:t>: </a:t>
            </a:r>
            <a:r>
              <a:rPr lang="ru-RU" sz="1800" dirty="0" err="1">
                <a:latin typeface="Bahnschrift Light Condensed" panose="020B0502040204020203" pitchFamily="34" charset="0"/>
              </a:rPr>
              <a:t>що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розвиваються</a:t>
            </a:r>
            <a:r>
              <a:rPr lang="ru-RU" sz="1800" dirty="0">
                <a:latin typeface="Bahnschrift Light Condensed" panose="020B0502040204020203" pitchFamily="34" charset="0"/>
              </a:rPr>
              <a:t>, </a:t>
            </a:r>
            <a:r>
              <a:rPr lang="ru-RU" sz="1800" dirty="0" err="1">
                <a:latin typeface="Bahnschrift Light Condensed" panose="020B0502040204020203" pitchFamily="34" charset="0"/>
              </a:rPr>
              <a:t>середнього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рівня</a:t>
            </a:r>
            <a:r>
              <a:rPr lang="ru-RU" sz="1800" dirty="0">
                <a:latin typeface="Bahnschrift Light Condensed" panose="020B0502040204020203" pitchFamily="34" charset="0"/>
              </a:rPr>
              <a:t> </a:t>
            </a:r>
            <a:r>
              <a:rPr lang="ru-RU" sz="1800" dirty="0" err="1">
                <a:latin typeface="Bahnschrift Light Condensed" panose="020B0502040204020203" pitchFamily="34" charset="0"/>
              </a:rPr>
              <a:t>розвитку</a:t>
            </a:r>
            <a:r>
              <a:rPr lang="ru-RU" sz="1800" dirty="0">
                <a:latin typeface="Bahnschrift Light Condensed" panose="020B0502040204020203" pitchFamily="34" charset="0"/>
              </a:rPr>
              <a:t>, </a:t>
            </a:r>
            <a:r>
              <a:rPr lang="ru-RU" sz="1800" dirty="0" err="1">
                <a:latin typeface="Bahnschrift Light Condensed" panose="020B0502040204020203" pitchFamily="34" charset="0"/>
              </a:rPr>
              <a:t>розвинені</a:t>
            </a:r>
            <a:r>
              <a:rPr lang="ru-RU" sz="1800" dirty="0">
                <a:latin typeface="Bahnschrift Light Condensed" panose="020B0502040204020203" pitchFamily="34" charset="0"/>
              </a:rPr>
              <a:t> (табл. 2).</a:t>
            </a:r>
            <a:endParaRPr lang="en-US" sz="1800" dirty="0">
              <a:latin typeface="Bahnschrift Light Condensed" panose="020B0502040204020203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105724"/>
              </p:ext>
            </p:extLst>
          </p:nvPr>
        </p:nvGraphicFramePr>
        <p:xfrm>
          <a:off x="228599" y="255845"/>
          <a:ext cx="8531352" cy="6518529"/>
        </p:xfrm>
        <a:graphic>
          <a:graphicData uri="http://schemas.openxmlformats.org/drawingml/2006/table">
            <a:tbl>
              <a:tblPr firstRow="1" firstCol="1" bandRow="1"/>
              <a:tblGrid>
                <a:gridCol w="344056">
                  <a:extLst>
                    <a:ext uri="{9D8B030D-6E8A-4147-A177-3AD203B41FA5}">
                      <a16:colId xmlns:a16="http://schemas.microsoft.com/office/drawing/2014/main" val="3952628747"/>
                    </a:ext>
                  </a:extLst>
                </a:gridCol>
                <a:gridCol w="942109">
                  <a:extLst>
                    <a:ext uri="{9D8B030D-6E8A-4147-A177-3AD203B41FA5}">
                      <a16:colId xmlns:a16="http://schemas.microsoft.com/office/drawing/2014/main" val="2665954831"/>
                    </a:ext>
                  </a:extLst>
                </a:gridCol>
                <a:gridCol w="2521527">
                  <a:extLst>
                    <a:ext uri="{9D8B030D-6E8A-4147-A177-3AD203B41FA5}">
                      <a16:colId xmlns:a16="http://schemas.microsoft.com/office/drawing/2014/main" val="3047622264"/>
                    </a:ext>
                  </a:extLst>
                </a:gridCol>
                <a:gridCol w="2105891">
                  <a:extLst>
                    <a:ext uri="{9D8B030D-6E8A-4147-A177-3AD203B41FA5}">
                      <a16:colId xmlns:a16="http://schemas.microsoft.com/office/drawing/2014/main" val="2540372833"/>
                    </a:ext>
                  </a:extLst>
                </a:gridCol>
                <a:gridCol w="2617769">
                  <a:extLst>
                    <a:ext uri="{9D8B030D-6E8A-4147-A177-3AD203B41FA5}">
                      <a16:colId xmlns:a16="http://schemas.microsoft.com/office/drawing/2014/main" val="4285512508"/>
                    </a:ext>
                  </a:extLst>
                </a:gridCol>
              </a:tblGrid>
              <a:tr h="192645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Ознака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Країни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585156"/>
                  </a:ext>
                </a:extLst>
              </a:tr>
              <a:tr h="1926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що розвиваються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середнього рівня розвитку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розвинені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8387281"/>
                  </a:ext>
                </a:extLst>
              </a:tr>
              <a:tr h="39729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Політичні умови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Підтримка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уряду.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Права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людини і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Тероризм.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Прояв націоналізму.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Участь у військових спілках.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48965"/>
                  </a:ext>
                </a:extLst>
              </a:tr>
              <a:tr h="6085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Тарифи і податки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Податкові пільги. Пільгові тарифи.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Експортні субсидії Імпортні субсидії. 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Репатріація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дивідендів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Митні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спілки.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Договір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про усунення подвійного оподаткування. Пільги щодо податку на додану вартість.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721594"/>
                  </a:ext>
                </a:extLst>
              </a:tr>
              <a:tr h="8198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Економічні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Структура національного господарства.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Право успадкування майна.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Наявність національних управлінських кадрів і можливість їх залучення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Наявність торгових партнерів.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Рівень інфляції.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Вимоги до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національних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партнерів.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Стабільність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валюти.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Торговий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баланс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із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країною-одержувачем.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Ступінь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свободи прийняття управлінських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рішень.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Реалізація переваг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спільних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підприємств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177803"/>
                  </a:ext>
                </a:extLst>
              </a:tr>
              <a:tr h="81987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Умови інвестування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Необхідна частка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акцій (участі) у капіталі підприємства.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Можливість здійснення міжнародних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розрахунків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Наявність пріоритетних секторів економіки для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іноземного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капіталу.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Конвертованість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валюти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Розвиненість банківської системи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Дотації з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державних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фондів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 субсидій.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Національний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ринок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інвестиційних ресурсів.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Рівень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накопичення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878291"/>
                  </a:ext>
                </a:extLst>
              </a:tr>
              <a:tr h="6085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Засоби транспорту і комунікації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Наявність телефаксу і телефону,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Інтернету, стан телефонної мережі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країни.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Міжнародний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аеропорт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Супутниковий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зв'язок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Міжнародні авіалінії.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Залізничні перевезення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Можливість підключення до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національних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і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міжнародних мереж ЕОМ.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Вузлові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аеропорти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1542660"/>
                  </a:ext>
                </a:extLst>
              </a:tr>
              <a:tr h="60858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Сировинна база і послуги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Промислова інфраструктура.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Наявність запчастин.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Наявність природного газу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Рівень промислової інтеграції.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Розвиток постачальницької мережі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Національні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ресурси.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Переваги національної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мережі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збуту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485061"/>
                  </a:ext>
                </a:extLst>
              </a:tr>
              <a:tr h="124245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Робоча сила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Рівень грамотності населення.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Міжнаціональна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напруженість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Заборона страйків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Концентрація робочої сили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регіонах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Кваліфікація робочої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сили.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Фаховий склад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робочої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сили.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Урядові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програми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підготовки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кадрів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Рівень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майстерності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кваліфікованих робітників;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Демократизація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відносин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у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промисловості.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Субсидії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підготовку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кадрів.</a:t>
                      </a:r>
                      <a:r>
                        <a:rPr lang="uk-UA" sz="11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Рівень </a:t>
                      </a:r>
                      <a:r>
                        <a:rPr lang="uk-UA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заробітної плати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11703" marR="1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41394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833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6727" y="328558"/>
            <a:ext cx="10058400" cy="853697"/>
          </a:xfrm>
        </p:spPr>
        <p:txBody>
          <a:bodyPr/>
          <a:lstStyle/>
          <a:p>
            <a:pPr algn="ctr"/>
            <a:r>
              <a:rPr lang="ru-RU" b="1" dirty="0" err="1">
                <a:latin typeface="Bahnschrift Light Condensed" panose="020B0502040204020203" pitchFamily="34" charset="0"/>
              </a:rPr>
              <a:t>Міжнародні</a:t>
            </a:r>
            <a:r>
              <a:rPr lang="ru-RU" b="1" dirty="0">
                <a:latin typeface="Bahnschrift Light Condensed" panose="020B0502040204020203" pitchFamily="34" charset="0"/>
              </a:rPr>
              <a:t> рейтинги. </a:t>
            </a:r>
            <a:endParaRPr lang="en-US" b="1" dirty="0">
              <a:latin typeface="Bahnschrift Light Condensed" panose="020B0502040204020203" pitchFamily="34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184727" y="284351"/>
            <a:ext cx="1764146" cy="94210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 smtClean="0">
                <a:latin typeface="Bahnschrift Light Condensed" panose="020B0502040204020203" pitchFamily="34" charset="0"/>
              </a:rPr>
              <a:t>3.</a:t>
            </a:r>
            <a:endParaRPr lang="en-US" sz="3200" b="1" dirty="0">
              <a:latin typeface="Bahnschrift Light Condensed" panose="020B0502040204020203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529982"/>
              </p:ext>
            </p:extLst>
          </p:nvPr>
        </p:nvGraphicFramePr>
        <p:xfrm>
          <a:off x="434111" y="1422401"/>
          <a:ext cx="11342253" cy="4831883"/>
        </p:xfrm>
        <a:graphic>
          <a:graphicData uri="http://schemas.openxmlformats.org/drawingml/2006/table">
            <a:tbl>
              <a:tblPr firstRow="1" firstCol="1" bandRow="1"/>
              <a:tblGrid>
                <a:gridCol w="304798">
                  <a:extLst>
                    <a:ext uri="{9D8B030D-6E8A-4147-A177-3AD203B41FA5}">
                      <a16:colId xmlns:a16="http://schemas.microsoft.com/office/drawing/2014/main" val="1209641563"/>
                    </a:ext>
                  </a:extLst>
                </a:gridCol>
                <a:gridCol w="1089891">
                  <a:extLst>
                    <a:ext uri="{9D8B030D-6E8A-4147-A177-3AD203B41FA5}">
                      <a16:colId xmlns:a16="http://schemas.microsoft.com/office/drawing/2014/main" val="460349625"/>
                    </a:ext>
                  </a:extLst>
                </a:gridCol>
                <a:gridCol w="1237673">
                  <a:extLst>
                    <a:ext uri="{9D8B030D-6E8A-4147-A177-3AD203B41FA5}">
                      <a16:colId xmlns:a16="http://schemas.microsoft.com/office/drawing/2014/main" val="2405440643"/>
                    </a:ext>
                  </a:extLst>
                </a:gridCol>
                <a:gridCol w="674254">
                  <a:extLst>
                    <a:ext uri="{9D8B030D-6E8A-4147-A177-3AD203B41FA5}">
                      <a16:colId xmlns:a16="http://schemas.microsoft.com/office/drawing/2014/main" val="1800462521"/>
                    </a:ext>
                  </a:extLst>
                </a:gridCol>
                <a:gridCol w="8035637">
                  <a:extLst>
                    <a:ext uri="{9D8B030D-6E8A-4147-A177-3AD203B41FA5}">
                      <a16:colId xmlns:a16="http://schemas.microsoft.com/office/drawing/2014/main" val="3032399792"/>
                    </a:ext>
                  </a:extLst>
                </a:gridCol>
              </a:tblGrid>
              <a:tr h="16012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№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Організація, що складає рейтинг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Рейтинговий показник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Кількість країн у рейтингу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Методологія визначення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1569204"/>
                  </a:ext>
                </a:extLst>
              </a:tr>
              <a:tr h="13877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Moody's Investor's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Service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Кредитний рейтинг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Оцінка кредитоспроможності країни за рейтингом </a:t>
                      </a:r>
                      <a:r>
                        <a:rPr lang="uk-UA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Moody's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показує, наскільки країна має можливість доступу до міжнародних кредитних ресурсів, чи може вона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повернути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кошти.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Відповідно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до методології формування рейтингу оцінюються показники, об'єднані у три основні групи: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кредитоспроможність;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можливість того, що у разі дефолту не буде введено мораторій на фінансові операції;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 умови доступу на міжнародний фінансовий ринок.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Методологія визначення кредитного рейтингу </a:t>
                      </a:r>
                      <a:r>
                        <a:rPr lang="uk-UA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Moody's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полягає в такому. Для класифікації країни використовуються 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0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буквенні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позначення А, В і С. Рейтинг присвоюється у вигляді букв і цифр. Найвищим є рейтинг із позначенням </a:t>
                      </a:r>
                      <a:r>
                        <a:rPr lang="uk-UA" sz="10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Ааа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 Далі йдуть Аа1, Аа2, </a:t>
                      </a:r>
                      <a:r>
                        <a:rPr lang="uk-UA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АаЗ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 А2, A3, Ваа1, Ваа2, Ваа3, Ва1 тощо. Найнижчим є Саа3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7403119"/>
                  </a:ext>
                </a:extLst>
              </a:tr>
              <a:tr h="69389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Standard &amp; Poors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Rating Services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Кредитний рейтинг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90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Методологія визначення кредитного рейтингу цим агентством практично збігається з методологією </a:t>
                      </a:r>
                      <a:r>
                        <a:rPr lang="uk-UA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Moody's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 Так, </a:t>
                      </a:r>
                      <a:r>
                        <a:rPr lang="uk-UA" sz="10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найвищий 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показник рейтингу позначається трьома буквами А – ААА. Далі йдуть АА+, АА, АА-, А+, А, А-. Країни із середніми показниками рейтингу позначають буквами В: ВВВ, ВВ+, ВВ- В, В+, В-. Низький рівень показників рейтингу позначають буквами С (ССС, СС+, СС-, С, С+,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С-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434696"/>
                  </a:ext>
                </a:extLst>
              </a:tr>
              <a:tr h="48038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Fitch Rating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Кредитний рейтинг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Методологія визначення кредитного рейтингу практично збігається з методологією </a:t>
                      </a:r>
                      <a:r>
                        <a:rPr lang="uk-UA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Moody's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і </a:t>
                      </a:r>
                      <a:r>
                        <a:rPr lang="uk-UA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Standard&amp;Poors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. Позначення, використовувані для класифікації країн, такі: ААА – найвищий показник, а далі йдуть АА+,АА, АА-,А+, </a:t>
                      </a:r>
                      <a:r>
                        <a:rPr lang="uk-UA" sz="1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А-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,ВВВ+ ін.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539050"/>
                  </a:ext>
                </a:extLst>
              </a:tr>
              <a:tr h="37363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Всесвітній Економічний Форум у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Давосі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Конкурентоспроможність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країни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102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Дослідженняконкурентоспроможності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ґрунтуються на статистичних даних і опитуванні 400 керівників підприємств з оцінки ефективності державних інститутів, сили посередницьких </a:t>
                      </a:r>
                      <a:r>
                        <a:rPr lang="uk-UA" sz="10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зв'язків</a:t>
                      </a:r>
                      <a:r>
                        <a:rPr lang="uk-UA" sz="1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, економічної культури, конкурентної стратегії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7447" marR="74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8162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3753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Савон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Савон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аво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82</TotalTime>
  <Words>3104</Words>
  <Application>Microsoft Office PowerPoint</Application>
  <PresentationFormat>Широкоэкранный</PresentationFormat>
  <Paragraphs>408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Bahnschrift Light Condensed</vt:lpstr>
      <vt:lpstr>Calibri</vt:lpstr>
      <vt:lpstr>Century Gothic</vt:lpstr>
      <vt:lpstr>Garamond</vt:lpstr>
      <vt:lpstr>Times New Roman</vt:lpstr>
      <vt:lpstr>Савон</vt:lpstr>
      <vt:lpstr>Тема 3. Інвестиційна привабливість на різних рівнях економіки</vt:lpstr>
      <vt:lpstr>Інвестиційна привабливість країни. Інвестиційний клімат. </vt:lpstr>
      <vt:lpstr>Презентация PowerPoint</vt:lpstr>
      <vt:lpstr>Таблиця 1. Порівняльна характеристика параметричного аналізу і рейтингової оцінки інвестиційної привабливості</vt:lpstr>
      <vt:lpstr>Презентация PowerPoint</vt:lpstr>
      <vt:lpstr>Ступінь економічного розвитку й інвестиційна привабливість. </vt:lpstr>
      <vt:lpstr>Презентация PowerPoint</vt:lpstr>
      <vt:lpstr> Таблиця 2. Чинники, що визначають інвестиційну привабливість країни для стратегічного інвестора при реалізації міжнародних проектів</vt:lpstr>
      <vt:lpstr>Міжнародні рейтинги. </vt:lpstr>
      <vt:lpstr>Таблиця 4. Індекси та показники, що найбільш часто використовуються в міжнародних співставленнях для оцінки економічного розвитку країн світу</vt:lpstr>
      <vt:lpstr>Таблиця 5. Субіндекси і складові глобального індексу конкурентоспроможності ВЕФ</vt:lpstr>
      <vt:lpstr>Таблиця 8. Індекси, що найчастіше використовуються в міжнародних співставленнях для оцінки соціального розвитку країн</vt:lpstr>
      <vt:lpstr>Інвестиційна привабливість регіонів, галузей і підприємств.</vt:lpstr>
      <vt:lpstr>Таблиця 12. Групи показників для оцінки інвестиційної привабливості регіонів</vt:lpstr>
      <vt:lpstr>Таблиця 13. Критерії прийняття рішень щодо галузевих напрямів інвестування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21</cp:revision>
  <dcterms:created xsi:type="dcterms:W3CDTF">2023-02-17T09:37:48Z</dcterms:created>
  <dcterms:modified xsi:type="dcterms:W3CDTF">2023-02-17T11:00:42Z</dcterms:modified>
</cp:coreProperties>
</file>