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2" r:id="rId5"/>
    <p:sldId id="260" r:id="rId6"/>
    <p:sldId id="261" r:id="rId7"/>
    <p:sldId id="259" r:id="rId8"/>
    <p:sldId id="265" r:id="rId9"/>
    <p:sldId id="258" r:id="rId10"/>
    <p:sldId id="266"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7543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05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10.09.2020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10.09.2020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10.09.2020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10.09.2020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10.09.2020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10.09.2020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10.09.2020</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10.09.2020</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10.09.2020</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10.09.2020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10.09.2020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10.09.2020</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dirty="0" smtClean="0"/>
              <a:t>Особливості сегментації в сфері українського політичного ринку</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effectLst/>
      </p:bgPr>
    </p:bg>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uk-UA" dirty="0" smtClean="0"/>
              <a:t>Висновки</a:t>
            </a:r>
            <a:endParaRPr lang="ru-RU" dirty="0"/>
          </a:p>
        </p:txBody>
      </p:sp>
      <p:sp>
        <p:nvSpPr>
          <p:cNvPr id="5" name="Содержимое 4"/>
          <p:cNvSpPr>
            <a:spLocks noGrp="1"/>
          </p:cNvSpPr>
          <p:nvPr>
            <p:ph idx="1"/>
          </p:nvPr>
        </p:nvSpPr>
        <p:spPr/>
        <p:txBody>
          <a:bodyPr>
            <a:noAutofit/>
          </a:bodyPr>
          <a:lstStyle/>
          <a:p>
            <a:pPr>
              <a:buNone/>
            </a:pPr>
            <a:r>
              <a:rPr lang="ru-RU" sz="2000" dirty="0" smtClean="0">
                <a:latin typeface="Arial" pitchFamily="34" charset="0"/>
                <a:cs typeface="Arial" pitchFamily="34" charset="0"/>
              </a:rPr>
              <a:t>     Проведений аналіз свідчить, що сегментування електорального ринку, виділення цільових груп, що підтримують тих чи інших кандидатів та  партії, визначення стратегій роботи з ними виступає важливим аспектом впровадження електорального маркетингу у діяльність по організації виборчих кампаній. Основними критеріями сегментування електорального ринку, виділення цільових груп виборців виступають поведінковий та психографічний, які спрямовані на виділення, з одного боку, ключових проблем, за якими відбуваються «перемовини» електорату із владою. З іншого – груп виборців за показниками їх «психографічної спрямованості», що поділяє їх за транссоціальними характеристиками масової свідомості.</a:t>
            </a:r>
            <a:endParaRPr lang="ru-RU" sz="2000"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251520" y="1052736"/>
            <a:ext cx="8892480" cy="4339650"/>
          </a:xfrm>
          <a:prstGeom prst="rect">
            <a:avLst/>
          </a:prstGeom>
        </p:spPr>
        <p:txBody>
          <a:bodyPr wrap="square">
            <a:spAutoFit/>
          </a:bodyPr>
          <a:lstStyle/>
          <a:p>
            <a:r>
              <a:rPr lang="ru-RU" sz="3600" dirty="0" smtClean="0">
                <a:solidFill>
                  <a:srgbClr val="FFFF00"/>
                </a:solidFill>
              </a:rPr>
              <a:t>Політичний ринок </a:t>
            </a:r>
            <a:r>
              <a:rPr lang="ru-RU" sz="2400" dirty="0" smtClean="0"/>
              <a:t>- </a:t>
            </a:r>
            <a:r>
              <a:rPr lang="ru-RU" sz="2400" dirty="0" smtClean="0">
                <a:solidFill>
                  <a:srgbClr val="0000FF"/>
                </a:solidFill>
                <a:latin typeface="Arial" pitchFamily="34" charset="0"/>
                <a:cs typeface="Arial" pitchFamily="34" charset="0"/>
              </a:rPr>
              <a:t>це система взаємодії конкуруючих політичних сил (суб'єктів політичних відносин), які змагаються за право розпоряджатися часткою політичної влади, яка їм довіряється пересічним громадянином під час виборів. Ми можемо говорити про виникнення процесу куплі-продажу влади, або обміну її кожним із виборців на іміджі партій, блоків або кандидатів. У процесі виборів відбувається конкуренція уявлень-образів різних політичних сил у свідомості кожного окремого виборця, а також усвідомлення своїх власних політичних інтересів та потенційних переваг від результатів голосування.</a:t>
            </a:r>
            <a:endParaRPr lang="ru-RU" sz="2400" dirty="0">
              <a:solidFill>
                <a:srgbClr val="0000FF"/>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0" y="476672"/>
            <a:ext cx="9144000" cy="5632311"/>
          </a:xfrm>
          <a:prstGeom prst="rect">
            <a:avLst/>
          </a:prstGeom>
        </p:spPr>
        <p:txBody>
          <a:bodyPr wrap="square">
            <a:spAutoFit/>
          </a:bodyPr>
          <a:lstStyle/>
          <a:p>
            <a:r>
              <a:rPr lang="ru-RU" sz="3200" dirty="0" smtClean="0">
                <a:solidFill>
                  <a:srgbClr val="FF0000"/>
                </a:solidFill>
                <a:latin typeface="Arial" pitchFamily="34" charset="0"/>
                <a:cs typeface="Arial" pitchFamily="34" charset="0"/>
              </a:rPr>
              <a:t>Сегментація політичного ринку </a:t>
            </a:r>
            <a:r>
              <a:rPr lang="ru-RU" sz="2400" dirty="0" smtClean="0">
                <a:solidFill>
                  <a:srgbClr val="00B050"/>
                </a:solidFill>
                <a:latin typeface="Arial" pitchFamily="34" charset="0"/>
                <a:cs typeface="Arial" pitchFamily="34" charset="0"/>
              </a:rPr>
              <a:t>- це виділення більш-менш однорідних груп споживачів політичного "товару" - виборців. </a:t>
            </a:r>
          </a:p>
          <a:p>
            <a:endParaRPr lang="ru-RU" sz="2400" dirty="0" smtClean="0">
              <a:solidFill>
                <a:srgbClr val="00B050"/>
              </a:solidFill>
              <a:latin typeface="Arial" pitchFamily="34" charset="0"/>
              <a:cs typeface="Arial" pitchFamily="34" charset="0"/>
            </a:endParaRPr>
          </a:p>
          <a:p>
            <a:r>
              <a:rPr lang="ru-RU" sz="3200" dirty="0" smtClean="0">
                <a:solidFill>
                  <a:schemeClr val="accent2">
                    <a:lumMod val="20000"/>
                    <a:lumOff val="80000"/>
                  </a:schemeClr>
                </a:solidFill>
                <a:latin typeface="Arial" pitchFamily="34" charset="0"/>
                <a:cs typeface="Arial" pitchFamily="34" charset="0"/>
              </a:rPr>
              <a:t>Сегментом політичного ринку </a:t>
            </a:r>
            <a:r>
              <a:rPr lang="ru-RU" sz="2400" dirty="0" smtClean="0">
                <a:solidFill>
                  <a:srgbClr val="00B050"/>
                </a:solidFill>
                <a:latin typeface="Arial" pitchFamily="34" charset="0"/>
                <a:cs typeface="Arial" pitchFamily="34" charset="0"/>
              </a:rPr>
              <a:t>називають електоральну групу, що характеризуються спільними політичними поглядами, переконаннями та уподобаннями та відрізняються від інших подібних груп за рядом ознак.</a:t>
            </a:r>
          </a:p>
          <a:p>
            <a:endParaRPr lang="ru-RU" sz="2400" dirty="0" smtClean="0">
              <a:solidFill>
                <a:srgbClr val="00B050"/>
              </a:solidFill>
              <a:latin typeface="Arial" pitchFamily="34" charset="0"/>
              <a:cs typeface="Arial" pitchFamily="34" charset="0"/>
            </a:endParaRPr>
          </a:p>
          <a:p>
            <a:r>
              <a:rPr lang="ru-RU" sz="3200" dirty="0" smtClean="0">
                <a:solidFill>
                  <a:schemeClr val="bg1">
                    <a:lumMod val="50000"/>
                  </a:schemeClr>
                </a:solidFill>
                <a:latin typeface="Arial" pitchFamily="34" charset="0"/>
                <a:cs typeface="Arial" pitchFamily="34" charset="0"/>
              </a:rPr>
              <a:t>Головна мета сегментації </a:t>
            </a:r>
            <a:r>
              <a:rPr lang="ru-RU" sz="2400" dirty="0" smtClean="0">
                <a:solidFill>
                  <a:srgbClr val="00B050"/>
                </a:solidFill>
                <a:latin typeface="Arial" pitchFamily="34" charset="0"/>
                <a:cs typeface="Arial" pitchFamily="34" charset="0"/>
              </a:rPr>
              <a:t>- </a:t>
            </a:r>
            <a:r>
              <a:rPr lang="ru-RU" sz="2400" dirty="0" smtClean="0">
                <a:solidFill>
                  <a:srgbClr val="002060"/>
                </a:solidFill>
                <a:latin typeface="Arial" pitchFamily="34" charset="0"/>
                <a:cs typeface="Arial" pitchFamily="34" charset="0"/>
              </a:rPr>
              <a:t>не просто виділити якісь особливі групи споживачів на ринку, а пошук таких груп, котрі ставлять конкретні вимоги до даного виду політичного "товару", що суттєво відрізняються від вимог інших груп виборців.</a:t>
            </a:r>
            <a:endParaRPr lang="ru-RU" sz="2400" dirty="0">
              <a:solidFill>
                <a:srgbClr val="00206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Основні підходи до сегментації ринку</a:t>
            </a:r>
            <a:endParaRPr lang="ru-RU" dirty="0"/>
          </a:p>
        </p:txBody>
      </p:sp>
      <p:sp>
        <p:nvSpPr>
          <p:cNvPr id="3" name="Содержимое 2"/>
          <p:cNvSpPr>
            <a:spLocks noGrp="1"/>
          </p:cNvSpPr>
          <p:nvPr>
            <p:ph idx="1"/>
          </p:nvPr>
        </p:nvSpPr>
        <p:spPr/>
        <p:txBody>
          <a:bodyPr/>
          <a:lstStyle/>
          <a:p>
            <a:r>
              <a:rPr lang="uk-UA" dirty="0" smtClean="0"/>
              <a:t>Географічний</a:t>
            </a:r>
          </a:p>
          <a:p>
            <a:r>
              <a:rPr lang="uk-UA" dirty="0" smtClean="0"/>
              <a:t>Соціально-демографічний</a:t>
            </a:r>
          </a:p>
          <a:p>
            <a:r>
              <a:rPr lang="uk-UA" dirty="0" smtClean="0"/>
              <a:t>Психографічний </a:t>
            </a: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0" y="335846"/>
            <a:ext cx="9144000" cy="6124754"/>
          </a:xfrm>
          <a:prstGeom prst="rect">
            <a:avLst/>
          </a:prstGeom>
        </p:spPr>
        <p:txBody>
          <a:bodyPr wrap="square">
            <a:spAutoFit/>
          </a:bodyPr>
          <a:lstStyle/>
          <a:p>
            <a:r>
              <a:rPr lang="ru-RU" sz="3200" dirty="0" smtClean="0">
                <a:solidFill>
                  <a:schemeClr val="accent2">
                    <a:lumMod val="75000"/>
                  </a:schemeClr>
                </a:solidFill>
                <a:latin typeface="Ariac" pitchFamily="34" charset="0"/>
              </a:rPr>
              <a:t>Сегментація за географічним принципом </a:t>
            </a:r>
            <a:r>
              <a:rPr lang="ru-RU" sz="2400" dirty="0" smtClean="0">
                <a:solidFill>
                  <a:schemeClr val="accent4">
                    <a:lumMod val="75000"/>
                  </a:schemeClr>
                </a:solidFill>
                <a:latin typeface="Ariac" pitchFamily="34" charset="0"/>
              </a:rPr>
              <a:t>дозволяє визначати групи споживачів за природнокліматичними умовами.</a:t>
            </a:r>
          </a:p>
          <a:p>
            <a:r>
              <a:rPr lang="ru-RU" sz="2400" dirty="0" smtClean="0">
                <a:solidFill>
                  <a:schemeClr val="accent4">
                    <a:lumMod val="75000"/>
                  </a:schemeClr>
                </a:solidFill>
                <a:latin typeface="Ariac" pitchFamily="34" charset="0"/>
              </a:rPr>
              <a:t>* Регіональна демографія - передбачає розподіл ринку з урахуванням географічних відмінностей (Крим; Закарпаття,).</a:t>
            </a:r>
          </a:p>
          <a:p>
            <a:r>
              <a:rPr lang="ru-RU" sz="2400" dirty="0" smtClean="0">
                <a:solidFill>
                  <a:schemeClr val="accent4">
                    <a:lumMod val="75000"/>
                  </a:schemeClr>
                </a:solidFill>
                <a:latin typeface="Ariac" pitchFamily="34" charset="0"/>
              </a:rPr>
              <a:t>* Адміністративний розподіл - республіка, місто, область. </a:t>
            </a:r>
          </a:p>
          <a:p>
            <a:r>
              <a:rPr lang="ru-RU" sz="2400" dirty="0" smtClean="0">
                <a:solidFill>
                  <a:schemeClr val="accent4">
                    <a:lumMod val="75000"/>
                  </a:schemeClr>
                </a:solidFill>
                <a:latin typeface="Ariac" pitchFamily="34" charset="0"/>
              </a:rPr>
              <a:t>Україна поділяється на 9 регіонів таким чином:</a:t>
            </a:r>
          </a:p>
          <a:p>
            <a:r>
              <a:rPr lang="ru-RU" sz="2400" dirty="0" smtClean="0">
                <a:solidFill>
                  <a:schemeClr val="accent4">
                    <a:lumMod val="75000"/>
                  </a:schemeClr>
                </a:solidFill>
                <a:latin typeface="Ariac" pitchFamily="34" charset="0"/>
              </a:rPr>
              <a:t>-Київська, Чернігівська, Житомирська області;</a:t>
            </a:r>
          </a:p>
          <a:p>
            <a:r>
              <a:rPr lang="ru-RU" sz="2400" dirty="0" smtClean="0">
                <a:solidFill>
                  <a:schemeClr val="accent4">
                    <a:lumMod val="75000"/>
                  </a:schemeClr>
                </a:solidFill>
                <a:latin typeface="Ariac" pitchFamily="34" charset="0"/>
              </a:rPr>
              <a:t>-Харківська, Сумська;</a:t>
            </a:r>
          </a:p>
          <a:p>
            <a:r>
              <a:rPr lang="ru-RU" sz="2400" dirty="0" smtClean="0">
                <a:solidFill>
                  <a:schemeClr val="accent4">
                    <a:lumMod val="75000"/>
                  </a:schemeClr>
                </a:solidFill>
                <a:latin typeface="Ariac" pitchFamily="34" charset="0"/>
              </a:rPr>
              <a:t>-Дніпропетровська, Запорізька, Донецька, Луганська;</a:t>
            </a:r>
          </a:p>
          <a:p>
            <a:r>
              <a:rPr lang="ru-RU" sz="2400" dirty="0" smtClean="0">
                <a:solidFill>
                  <a:schemeClr val="accent4">
                    <a:lumMod val="75000"/>
                  </a:schemeClr>
                </a:solidFill>
                <a:latin typeface="Ariac" pitchFamily="34" charset="0"/>
              </a:rPr>
              <a:t>-Закарпатська, Чернівецька;</a:t>
            </a:r>
          </a:p>
          <a:p>
            <a:r>
              <a:rPr lang="ru-RU" sz="2400" dirty="0" smtClean="0">
                <a:solidFill>
                  <a:schemeClr val="accent4">
                    <a:lumMod val="75000"/>
                  </a:schemeClr>
                </a:solidFill>
                <a:latin typeface="Ariac" pitchFamily="34" charset="0"/>
              </a:rPr>
              <a:t>-Херсонська, Одеська, Миколаївська;</a:t>
            </a:r>
          </a:p>
          <a:p>
            <a:r>
              <a:rPr lang="ru-RU" sz="2400" dirty="0" smtClean="0">
                <a:solidFill>
                  <a:schemeClr val="accent4">
                    <a:lumMod val="75000"/>
                  </a:schemeClr>
                </a:solidFill>
                <a:latin typeface="Ariac" pitchFamily="34" charset="0"/>
              </a:rPr>
              <a:t>-Рівненська, Волинська;</a:t>
            </a:r>
          </a:p>
          <a:p>
            <a:r>
              <a:rPr lang="ru-RU" sz="2400" dirty="0" smtClean="0">
                <a:solidFill>
                  <a:schemeClr val="accent4">
                    <a:lumMod val="75000"/>
                  </a:schemeClr>
                </a:solidFill>
                <a:latin typeface="Ariac" pitchFamily="34" charset="0"/>
              </a:rPr>
              <a:t>-Львівська, Тернопільська, Івано-Франківська;</a:t>
            </a:r>
          </a:p>
          <a:p>
            <a:r>
              <a:rPr lang="ru-RU" sz="2400" dirty="0" smtClean="0">
                <a:solidFill>
                  <a:schemeClr val="accent4">
                    <a:lumMod val="75000"/>
                  </a:schemeClr>
                </a:solidFill>
                <a:latin typeface="Ariac" pitchFamily="34" charset="0"/>
              </a:rPr>
              <a:t>-Кіровоградська, Полтавська, Хмельницька, Вінницька;</a:t>
            </a:r>
          </a:p>
          <a:p>
            <a:r>
              <a:rPr lang="ru-RU" sz="2400" dirty="0" smtClean="0">
                <a:solidFill>
                  <a:schemeClr val="accent4">
                    <a:lumMod val="75000"/>
                  </a:schemeClr>
                </a:solidFill>
                <a:latin typeface="Ariac" pitchFamily="34" charset="0"/>
              </a:rPr>
              <a:t>-Автономна Республіка Крим. </a:t>
            </a:r>
          </a:p>
          <a:p>
            <a:r>
              <a:rPr lang="ru-RU" sz="2400" dirty="0" smtClean="0">
                <a:solidFill>
                  <a:schemeClr val="accent4">
                    <a:lumMod val="75000"/>
                  </a:schemeClr>
                </a:solidFill>
                <a:latin typeface="Ariac" pitchFamily="34" charset="0"/>
              </a:rPr>
              <a:t>-м. Київ.</a:t>
            </a:r>
            <a:endParaRPr lang="ru-RU" sz="2400" dirty="0">
              <a:solidFill>
                <a:schemeClr val="accent4">
                  <a:lumMod val="75000"/>
                </a:schemeClr>
              </a:solidFill>
              <a:latin typeface="Ariac"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9144000" cy="923330"/>
          </a:xfrm>
          <a:prstGeom prst="rect">
            <a:avLst/>
          </a:prstGeom>
        </p:spPr>
        <p:txBody>
          <a:bodyPr wrap="square">
            <a:spAutoFit/>
          </a:bodyPr>
          <a:lstStyle/>
          <a:p>
            <a:r>
              <a:rPr lang="ru-RU" dirty="0" smtClean="0">
                <a:solidFill>
                  <a:srgbClr val="C00000"/>
                </a:solidFill>
                <a:latin typeface="Arial" pitchFamily="34" charset="0"/>
                <a:cs typeface="Arial" pitchFamily="34" charset="0"/>
              </a:rPr>
              <a:t>Сегментування за демографічним принципом </a:t>
            </a:r>
            <a:r>
              <a:rPr lang="ru-RU" dirty="0" smtClean="0">
                <a:solidFill>
                  <a:schemeClr val="accent4">
                    <a:lumMod val="75000"/>
                  </a:schemeClr>
                </a:solidFill>
                <a:latin typeface="Arial" pitchFamily="34" charset="0"/>
                <a:cs typeface="Arial" pitchFamily="34" charset="0"/>
              </a:rPr>
              <a:t>передбачає розподілення на групи за такими демографічними даними як стать, вік, склад сім'ї та етап її життєвого циклу, сфера діяльності, освіта, релігійні переконання, національність.</a:t>
            </a:r>
            <a:endParaRPr lang="ru-RU" dirty="0">
              <a:solidFill>
                <a:schemeClr val="accent4">
                  <a:lumMod val="75000"/>
                </a:schemeClr>
              </a:solidFill>
              <a:latin typeface="Arial" pitchFamily="34" charset="0"/>
              <a:cs typeface="Arial" pitchFamily="34" charset="0"/>
            </a:endParaRPr>
          </a:p>
        </p:txBody>
      </p:sp>
      <p:graphicFrame>
        <p:nvGraphicFramePr>
          <p:cNvPr id="3" name="Таблица 2"/>
          <p:cNvGraphicFramePr>
            <a:graphicFrameLocks noGrp="1"/>
          </p:cNvGraphicFramePr>
          <p:nvPr/>
        </p:nvGraphicFramePr>
        <p:xfrm>
          <a:off x="0" y="980728"/>
          <a:ext cx="9144000" cy="8887370"/>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1266608">
                <a:tc>
                  <a:txBody>
                    <a:bodyPr/>
                    <a:lstStyle/>
                    <a:p>
                      <a:r>
                        <a:rPr lang="ru-RU" dirty="0" smtClean="0"/>
                        <a:t>Вік</a:t>
                      </a:r>
                      <a:endParaRPr lang="ru-RU" dirty="0"/>
                    </a:p>
                  </a:txBody>
                  <a:tcPr/>
                </a:tc>
                <a:tc>
                  <a:txBody>
                    <a:bodyPr/>
                    <a:lstStyle/>
                    <a:p>
                      <a:r>
                        <a:rPr lang="en-US" dirty="0" smtClean="0"/>
                        <a:t>18</a:t>
                      </a:r>
                      <a:r>
                        <a:rPr lang="ru-RU" dirty="0" smtClean="0"/>
                        <a:t>-34 роки;</a:t>
                      </a:r>
                    </a:p>
                    <a:p>
                      <a:r>
                        <a:rPr lang="ru-RU" dirty="0" smtClean="0"/>
                        <a:t>35-49 років;</a:t>
                      </a:r>
                    </a:p>
                    <a:p>
                      <a:r>
                        <a:rPr lang="ru-RU" dirty="0" smtClean="0"/>
                        <a:t>50-64 роки;</a:t>
                      </a:r>
                    </a:p>
                    <a:p>
                      <a:r>
                        <a:rPr lang="ru-RU" dirty="0" smtClean="0"/>
                        <a:t>старші за 65 років.</a:t>
                      </a:r>
                      <a:endParaRPr lang="ru-RU" dirty="0"/>
                    </a:p>
                  </a:txBody>
                  <a:tcPr/>
                </a:tc>
                <a:extLst>
                  <a:ext uri="{0D108BD9-81ED-4DB2-BD59-A6C34878D82A}">
                    <a16:rowId xmlns:a16="http://schemas.microsoft.com/office/drawing/2014/main" val="10000"/>
                  </a:ext>
                </a:extLst>
              </a:tr>
              <a:tr h="682020">
                <a:tc>
                  <a:txBody>
                    <a:bodyPr/>
                    <a:lstStyle/>
                    <a:p>
                      <a:r>
                        <a:rPr lang="ru-RU" dirty="0" smtClean="0"/>
                        <a:t>Стать</a:t>
                      </a:r>
                      <a:endParaRPr lang="ru-RU" dirty="0"/>
                    </a:p>
                  </a:txBody>
                  <a:tcPr/>
                </a:tc>
                <a:tc>
                  <a:txBody>
                    <a:bodyPr/>
                    <a:lstStyle/>
                    <a:p>
                      <a:r>
                        <a:rPr lang="ru-RU" dirty="0" smtClean="0"/>
                        <a:t>чоловіча</a:t>
                      </a:r>
                      <a:r>
                        <a:rPr lang="uk-UA" dirty="0" smtClean="0"/>
                        <a:t>;</a:t>
                      </a:r>
                    </a:p>
                    <a:p>
                      <a:r>
                        <a:rPr lang="ru-RU" dirty="0" smtClean="0"/>
                        <a:t> жіноча.</a:t>
                      </a:r>
                      <a:endParaRPr lang="ru-RU" dirty="0"/>
                    </a:p>
                  </a:txBody>
                  <a:tcPr/>
                </a:tc>
                <a:extLst>
                  <a:ext uri="{0D108BD9-81ED-4DB2-BD59-A6C34878D82A}">
                    <a16:rowId xmlns:a16="http://schemas.microsoft.com/office/drawing/2014/main" val="10001"/>
                  </a:ext>
                </a:extLst>
              </a:tr>
              <a:tr h="974314">
                <a:tc>
                  <a:txBody>
                    <a:bodyPr/>
                    <a:lstStyle/>
                    <a:p>
                      <a:r>
                        <a:rPr lang="ru-RU" dirty="0" smtClean="0"/>
                        <a:t>Склад сім'ї</a:t>
                      </a:r>
                      <a:endParaRPr lang="ru-RU" dirty="0"/>
                    </a:p>
                  </a:txBody>
                  <a:tcPr/>
                </a:tc>
                <a:tc>
                  <a:txBody>
                    <a:bodyPr/>
                    <a:lstStyle/>
                    <a:p>
                      <a:r>
                        <a:rPr lang="ru-RU" dirty="0" smtClean="0"/>
                        <a:t>1-2 особи;</a:t>
                      </a:r>
                    </a:p>
                    <a:p>
                      <a:r>
                        <a:rPr lang="ru-RU" dirty="0" smtClean="0"/>
                        <a:t>3-4 особи;</a:t>
                      </a:r>
                    </a:p>
                    <a:p>
                      <a:r>
                        <a:rPr lang="ru-RU" dirty="0" smtClean="0"/>
                        <a:t>5 осіб та більше</a:t>
                      </a:r>
                      <a:endParaRPr lang="ru-RU" dirty="0"/>
                    </a:p>
                  </a:txBody>
                  <a:tcPr/>
                </a:tc>
                <a:extLst>
                  <a:ext uri="{0D108BD9-81ED-4DB2-BD59-A6C34878D82A}">
                    <a16:rowId xmlns:a16="http://schemas.microsoft.com/office/drawing/2014/main" val="10002"/>
                  </a:ext>
                </a:extLst>
              </a:tr>
              <a:tr h="3312668">
                <a:tc>
                  <a:txBody>
                    <a:bodyPr/>
                    <a:lstStyle/>
                    <a:p>
                      <a:r>
                        <a:rPr lang="ru-RU" dirty="0" smtClean="0"/>
                        <a:t>Етап життєвого циклу сім'ї.</a:t>
                      </a:r>
                      <a:endParaRPr lang="ru-RU" dirty="0"/>
                    </a:p>
                  </a:txBody>
                  <a:tcPr/>
                </a:tc>
                <a:tc>
                  <a:txBody>
                    <a:bodyPr/>
                    <a:lstStyle/>
                    <a:p>
                      <a:r>
                        <a:rPr lang="ru-RU" dirty="0" smtClean="0"/>
                        <a:t>Молоді</a:t>
                      </a:r>
                      <a:r>
                        <a:rPr lang="ru-RU" baseline="0" dirty="0" smtClean="0"/>
                        <a:t> </a:t>
                      </a:r>
                      <a:r>
                        <a:rPr lang="ru-RU" dirty="0" smtClean="0"/>
                        <a:t>одинакіи;</a:t>
                      </a:r>
                    </a:p>
                    <a:p>
                      <a:r>
                        <a:rPr lang="ru-RU" dirty="0" smtClean="0"/>
                        <a:t>молода сім‘я;</a:t>
                      </a:r>
                    </a:p>
                    <a:p>
                      <a:r>
                        <a:rPr lang="ru-RU" dirty="0" smtClean="0"/>
                        <a:t>молода сім‘я з маленькими дітьми;</a:t>
                      </a:r>
                    </a:p>
                    <a:p>
                      <a:r>
                        <a:rPr lang="ru-RU" dirty="0" smtClean="0"/>
                        <a:t>молода сім‘я з молодшою дитиною віком до 6 років;</a:t>
                      </a:r>
                    </a:p>
                    <a:p>
                      <a:r>
                        <a:rPr lang="ru-RU" dirty="0" smtClean="0"/>
                        <a:t>молода сім‘я з дитиною віком 6 років і більше;</a:t>
                      </a:r>
                    </a:p>
                    <a:p>
                      <a:r>
                        <a:rPr lang="ru-RU" dirty="0" smtClean="0"/>
                        <a:t>подружжя похилого віку з дітьми;</a:t>
                      </a:r>
                    </a:p>
                    <a:p>
                      <a:r>
                        <a:rPr lang="ru-RU" dirty="0" smtClean="0"/>
                        <a:t>подружжя похилого віку, без дітей, молодших за 18 років;</a:t>
                      </a:r>
                    </a:p>
                    <a:p>
                      <a:r>
                        <a:rPr lang="ru-RU" dirty="0" smtClean="0"/>
                        <a:t>одинаки середнього та.похилого віку.</a:t>
                      </a:r>
                      <a:endParaRPr lang="ru-RU" dirty="0"/>
                    </a:p>
                  </a:txBody>
                  <a:tcPr/>
                </a:tc>
                <a:extLst>
                  <a:ext uri="{0D108BD9-81ED-4DB2-BD59-A6C34878D82A}">
                    <a16:rowId xmlns:a16="http://schemas.microsoft.com/office/drawing/2014/main" val="10003"/>
                  </a:ext>
                </a:extLst>
              </a:tr>
              <a:tr h="395139">
                <a:tc>
                  <a:txBody>
                    <a:bodyPr/>
                    <a:lstStyle/>
                    <a:p>
                      <a:r>
                        <a:rPr lang="ru-RU" dirty="0" smtClean="0"/>
                        <a:t>Види професій </a:t>
                      </a:r>
                      <a:endParaRPr lang="ru-RU" dirty="0"/>
                    </a:p>
                  </a:txBody>
                  <a:tcPr/>
                </a:tc>
                <a:tc>
                  <a:txBody>
                    <a:bodyPr/>
                    <a:lstStyle/>
                    <a:p>
                      <a:r>
                        <a:rPr lang="ru-RU" dirty="0" smtClean="0"/>
                        <a:t>службовці державних установ, технічні спеціалісти, менеджери, керівники середнього рівня управління, студенти, пенсіонери, працівники сфери обслуговування, вчителі середніх шкіл, безробітні.</a:t>
                      </a:r>
                      <a:endParaRPr lang="ru-RU" dirty="0"/>
                    </a:p>
                  </a:txBody>
                  <a:tcPr/>
                </a:tc>
                <a:extLst>
                  <a:ext uri="{0D108BD9-81ED-4DB2-BD59-A6C34878D82A}">
                    <a16:rowId xmlns:a16="http://schemas.microsoft.com/office/drawing/2014/main" val="10004"/>
                  </a:ext>
                </a:extLst>
              </a:tr>
              <a:tr h="395139">
                <a:tc>
                  <a:txBody>
                    <a:bodyPr/>
                    <a:lstStyle/>
                    <a:p>
                      <a:r>
                        <a:rPr lang="ru-RU" dirty="0" smtClean="0"/>
                        <a:t>Рівень освіти </a:t>
                      </a:r>
                      <a:endParaRPr lang="ru-RU" dirty="0"/>
                    </a:p>
                  </a:txBody>
                  <a:tcPr/>
                </a:tc>
                <a:tc>
                  <a:txBody>
                    <a:bodyPr/>
                    <a:lstStyle/>
                    <a:p>
                      <a:r>
                        <a:rPr lang="ru-RU" dirty="0" smtClean="0"/>
                        <a:t>середня освіта, середня спеціальна освіта, незакінчена вища освіта, вища освіта, вчений ступінь.</a:t>
                      </a:r>
                      <a:endParaRPr lang="ru-RU" dirty="0"/>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FFFFFF"/>
            </a:gs>
            <a:gs pos="16000">
              <a:srgbClr val="1F1F1F"/>
            </a:gs>
            <a:gs pos="17999">
              <a:srgbClr val="FFFFFF"/>
            </a:gs>
            <a:gs pos="42000">
              <a:srgbClr val="636363"/>
            </a:gs>
            <a:gs pos="53000">
              <a:srgbClr val="CFCFCF"/>
            </a:gs>
            <a:gs pos="66000">
              <a:srgbClr val="CFCFCF"/>
            </a:gs>
            <a:gs pos="75999">
              <a:srgbClr val="1F1F1F"/>
            </a:gs>
            <a:gs pos="78999">
              <a:srgbClr val="FFFFFF"/>
            </a:gs>
            <a:gs pos="100000">
              <a:srgbClr val="7F7F7F"/>
            </a:gs>
          </a:gsLst>
          <a:lin ang="5400000" scaled="0"/>
        </a:gradFill>
        <a:effectLst/>
      </p:bgPr>
    </p:bg>
    <p:spTree>
      <p:nvGrpSpPr>
        <p:cNvPr id="1" name=""/>
        <p:cNvGrpSpPr/>
        <p:nvPr/>
      </p:nvGrpSpPr>
      <p:grpSpPr>
        <a:xfrm>
          <a:off x="0" y="0"/>
          <a:ext cx="0" cy="0"/>
          <a:chOff x="0" y="0"/>
          <a:chExt cx="0" cy="0"/>
        </a:xfrm>
      </p:grpSpPr>
      <p:sp>
        <p:nvSpPr>
          <p:cNvPr id="4" name="Прямоугольник 3"/>
          <p:cNvSpPr/>
          <p:nvPr/>
        </p:nvSpPr>
        <p:spPr>
          <a:xfrm>
            <a:off x="0" y="0"/>
            <a:ext cx="9144000" cy="4524315"/>
          </a:xfrm>
          <a:prstGeom prst="rect">
            <a:avLst/>
          </a:prstGeom>
        </p:spPr>
        <p:txBody>
          <a:bodyPr wrap="square">
            <a:spAutoFit/>
          </a:bodyPr>
          <a:lstStyle/>
          <a:p>
            <a:r>
              <a:rPr lang="ru-RU" sz="2400" dirty="0" smtClean="0">
                <a:solidFill>
                  <a:srgbClr val="00B0F0"/>
                </a:solidFill>
                <a:latin typeface="Arial" pitchFamily="34" charset="0"/>
                <a:cs typeface="Arial" pitchFamily="34" charset="0"/>
              </a:rPr>
              <a:t>При сегментуванні за психографічними факторами</a:t>
            </a:r>
            <a:r>
              <a:rPr lang="ru-RU" sz="2400" dirty="0" smtClean="0">
                <a:solidFill>
                  <a:schemeClr val="accent6">
                    <a:lumMod val="75000"/>
                  </a:schemeClr>
                </a:solidFill>
                <a:latin typeface="Arial" pitchFamily="34" charset="0"/>
                <a:cs typeface="Arial" pitchFamily="34" charset="0"/>
              </a:rPr>
              <a:t> покупців розподіляють на групи:</a:t>
            </a:r>
          </a:p>
          <a:p>
            <a:r>
              <a:rPr lang="ru-RU" sz="2400" dirty="0" smtClean="0">
                <a:solidFill>
                  <a:schemeClr val="accent6">
                    <a:lumMod val="75000"/>
                  </a:schemeClr>
                </a:solidFill>
                <a:latin typeface="Arial" pitchFamily="34" charset="0"/>
                <a:cs typeface="Arial" pitchFamily="34" charset="0"/>
              </a:rPr>
              <a:t>*</a:t>
            </a:r>
            <a:r>
              <a:rPr lang="ru-RU" sz="2400" dirty="0" smtClean="0">
                <a:solidFill>
                  <a:schemeClr val="bg2">
                    <a:lumMod val="75000"/>
                  </a:schemeClr>
                </a:solidFill>
                <a:latin typeface="Arial" pitchFamily="34" charset="0"/>
                <a:cs typeface="Arial" pitchFamily="34" charset="0"/>
              </a:rPr>
              <a:t>За належністю до соціального класу </a:t>
            </a:r>
            <a:r>
              <a:rPr lang="ru-RU" sz="2400" dirty="0" smtClean="0">
                <a:solidFill>
                  <a:schemeClr val="accent6">
                    <a:lumMod val="75000"/>
                  </a:schemeClr>
                </a:solidFill>
                <a:latin typeface="Arial" pitchFamily="34" charset="0"/>
                <a:cs typeface="Arial" pitchFamily="34" charset="0"/>
              </a:rPr>
              <a:t>- незаможні, середнього достатку, достатку більшого за середній рівень, високого достатку.</a:t>
            </a:r>
          </a:p>
          <a:p>
            <a:r>
              <a:rPr lang="ru-RU" sz="2400" dirty="0" smtClean="0">
                <a:solidFill>
                  <a:schemeClr val="accent6">
                    <a:lumMod val="75000"/>
                  </a:schemeClr>
                </a:solidFill>
                <a:latin typeface="Arial" pitchFamily="34" charset="0"/>
                <a:cs typeface="Arial" pitchFamily="34" charset="0"/>
              </a:rPr>
              <a:t>*</a:t>
            </a:r>
            <a:r>
              <a:rPr lang="ru-RU" sz="2400" dirty="0" smtClean="0">
                <a:solidFill>
                  <a:srgbClr val="FFFF00"/>
                </a:solidFill>
                <a:latin typeface="Arial" pitchFamily="34" charset="0"/>
                <a:cs typeface="Arial" pitchFamily="34" charset="0"/>
              </a:rPr>
              <a:t>За стилем життя </a:t>
            </a:r>
            <a:r>
              <a:rPr lang="ru-RU" sz="2400" dirty="0" smtClean="0">
                <a:solidFill>
                  <a:schemeClr val="accent6">
                    <a:lumMod val="75000"/>
                  </a:schemeClr>
                </a:solidFill>
                <a:latin typeface="Arial" pitchFamily="34" charset="0"/>
                <a:cs typeface="Arial" pitchFamily="34" charset="0"/>
              </a:rPr>
              <a:t>- богемний, елітарний, молодіжний, спортивний.</a:t>
            </a:r>
          </a:p>
          <a:p>
            <a:r>
              <a:rPr lang="ru-RU" sz="2400" dirty="0" smtClean="0">
                <a:solidFill>
                  <a:schemeClr val="accent6">
                    <a:lumMod val="75000"/>
                  </a:schemeClr>
                </a:solidFill>
                <a:latin typeface="Arial" pitchFamily="34" charset="0"/>
                <a:cs typeface="Arial" pitchFamily="34" charset="0"/>
              </a:rPr>
              <a:t>*</a:t>
            </a:r>
            <a:r>
              <a:rPr lang="ru-RU" sz="2400" dirty="0" smtClean="0">
                <a:solidFill>
                  <a:srgbClr val="FF0000"/>
                </a:solidFill>
                <a:latin typeface="Arial" pitchFamily="34" charset="0"/>
                <a:cs typeface="Arial" pitchFamily="34" charset="0"/>
              </a:rPr>
              <a:t>За особистими якостями </a:t>
            </a:r>
            <a:r>
              <a:rPr lang="ru-RU" sz="2400" dirty="0" smtClean="0">
                <a:solidFill>
                  <a:schemeClr val="accent6">
                    <a:lumMod val="75000"/>
                  </a:schemeClr>
                </a:solidFill>
                <a:latin typeface="Arial" pitchFamily="34" charset="0"/>
                <a:cs typeface="Arial" pitchFamily="34" charset="0"/>
              </a:rPr>
              <a:t>- амбіційність, імпульсивність, авторитарність тощо.</a:t>
            </a:r>
          </a:p>
          <a:p>
            <a:r>
              <a:rPr lang="ru-RU" sz="2400" dirty="0" smtClean="0">
                <a:solidFill>
                  <a:schemeClr val="accent6">
                    <a:lumMod val="75000"/>
                  </a:schemeClr>
                </a:solidFill>
                <a:latin typeface="Arial" pitchFamily="34" charset="0"/>
                <a:cs typeface="Arial" pitchFamily="34" charset="0"/>
              </a:rPr>
              <a:t>*</a:t>
            </a:r>
            <a:r>
              <a:rPr lang="ru-RU" sz="2400" dirty="0" smtClean="0">
                <a:solidFill>
                  <a:schemeClr val="accent3">
                    <a:lumMod val="50000"/>
                  </a:schemeClr>
                </a:solidFill>
                <a:latin typeface="Arial" pitchFamily="34" charset="0"/>
                <a:cs typeface="Arial" pitchFamily="34" charset="0"/>
              </a:rPr>
              <a:t>За адаптивністю споживачів до нового "товару"</a:t>
            </a:r>
            <a:r>
              <a:rPr lang="ru-RU" sz="2400" dirty="0" smtClean="0">
                <a:solidFill>
                  <a:schemeClr val="accent6">
                    <a:lumMod val="75000"/>
                  </a:schemeClr>
                </a:solidFill>
                <a:latin typeface="Arial" pitchFamily="34" charset="0"/>
                <a:cs typeface="Arial" pitchFamily="34" charset="0"/>
              </a:rPr>
              <a:t> - розподіл споживачів за реакцією на появу нового політичного "товару" або нової ідеологічної платформи.</a:t>
            </a:r>
            <a:endParaRPr lang="ru-RU" sz="2400" dirty="0">
              <a:solidFill>
                <a:schemeClr val="accent6">
                  <a:lumMod val="75000"/>
                </a:schemeClr>
              </a:solidFill>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980728"/>
          </a:xfrm>
        </p:spPr>
        <p:txBody>
          <a:bodyPr/>
          <a:lstStyle/>
          <a:p>
            <a:r>
              <a:rPr lang="ru-RU" dirty="0" smtClean="0"/>
              <a:t>Фактори поведінки виборця</a:t>
            </a:r>
            <a:endParaRPr lang="ru-RU" dirty="0"/>
          </a:p>
        </p:txBody>
      </p:sp>
      <p:sp>
        <p:nvSpPr>
          <p:cNvPr id="3" name="Содержимое 2"/>
          <p:cNvSpPr>
            <a:spLocks noGrp="1"/>
          </p:cNvSpPr>
          <p:nvPr>
            <p:ph idx="1"/>
          </p:nvPr>
        </p:nvSpPr>
        <p:spPr>
          <a:xfrm>
            <a:off x="0" y="1124744"/>
            <a:ext cx="9144000" cy="5733256"/>
          </a:xfrm>
        </p:spPr>
        <p:txBody>
          <a:bodyPr>
            <a:noAutofit/>
          </a:bodyPr>
          <a:lstStyle/>
          <a:p>
            <a:pPr>
              <a:buNone/>
            </a:pPr>
            <a:r>
              <a:rPr lang="ru-RU" sz="1400" dirty="0" smtClean="0">
                <a:latin typeface="Arial" pitchFamily="34" charset="0"/>
                <a:cs typeface="Arial" pitchFamily="34" charset="0"/>
              </a:rPr>
              <a:t>1</a:t>
            </a:r>
            <a:r>
              <a:rPr lang="ru-RU" sz="1400" dirty="0" smtClean="0">
                <a:solidFill>
                  <a:srgbClr val="FFFF00"/>
                </a:solidFill>
                <a:latin typeface="Arial" pitchFamily="34" charset="0"/>
                <a:cs typeface="Arial" pitchFamily="34" charset="0"/>
              </a:rPr>
              <a:t>) Ступінь випадковості голосування:</a:t>
            </a:r>
          </a:p>
          <a:p>
            <a:r>
              <a:rPr lang="ru-RU" sz="1400" dirty="0" smtClean="0">
                <a:solidFill>
                  <a:srgbClr val="FFFF00"/>
                </a:solidFill>
                <a:latin typeface="Arial" pitchFamily="34" charset="0"/>
                <a:cs typeface="Arial" pitchFamily="34" charset="0"/>
              </a:rPr>
              <a:t>голосування носить випадковий (емоційний) характер;</a:t>
            </a:r>
          </a:p>
          <a:p>
            <a:r>
              <a:rPr lang="ru-RU" sz="1400" dirty="0" smtClean="0">
                <a:solidFill>
                  <a:srgbClr val="FFFF00"/>
                </a:solidFill>
                <a:latin typeface="Arial" pitchFamily="34" charset="0"/>
                <a:cs typeface="Arial" pitchFamily="34" charset="0"/>
              </a:rPr>
              <a:t>голосування носить свідомий (раціональний) характер.</a:t>
            </a:r>
          </a:p>
          <a:p>
            <a:pPr>
              <a:buNone/>
            </a:pPr>
            <a:r>
              <a:rPr lang="ru-RU" sz="1400" dirty="0" smtClean="0">
                <a:solidFill>
                  <a:srgbClr val="FFFF00"/>
                </a:solidFill>
                <a:latin typeface="Arial" pitchFamily="34" charset="0"/>
                <a:cs typeface="Arial" pitchFamily="34" charset="0"/>
              </a:rPr>
              <a:t>2) Пошук вигоди від політичної діяльності:</a:t>
            </a:r>
          </a:p>
          <a:p>
            <a:r>
              <a:rPr lang="ru-RU" sz="1400" dirty="0" smtClean="0">
                <a:solidFill>
                  <a:srgbClr val="FFFF00"/>
                </a:solidFill>
                <a:latin typeface="Arial" pitchFamily="34" charset="0"/>
                <a:cs typeface="Arial" pitchFamily="34" charset="0"/>
              </a:rPr>
              <a:t>шукає власну користь;</a:t>
            </a:r>
          </a:p>
          <a:p>
            <a:r>
              <a:rPr lang="ru-RU" sz="1400" dirty="0" smtClean="0">
                <a:solidFill>
                  <a:srgbClr val="FFFF00"/>
                </a:solidFill>
                <a:latin typeface="Arial" pitchFamily="34" charset="0"/>
                <a:cs typeface="Arial" pitchFamily="34" charset="0"/>
              </a:rPr>
              <a:t>думає про суспільну користь;</a:t>
            </a:r>
          </a:p>
          <a:p>
            <a:r>
              <a:rPr lang="ru-RU" sz="1400" dirty="0" smtClean="0">
                <a:solidFill>
                  <a:srgbClr val="FFFF00"/>
                </a:solidFill>
                <a:latin typeface="Arial" pitchFamily="34" charset="0"/>
                <a:cs typeface="Arial" pitchFamily="34" charset="0"/>
              </a:rPr>
              <a:t>шукає компроміс між власною та громадською користю;</a:t>
            </a:r>
          </a:p>
          <a:p>
            <a:r>
              <a:rPr lang="ru-RU" sz="1400" dirty="0" smtClean="0">
                <a:solidFill>
                  <a:srgbClr val="FFFF00"/>
                </a:solidFill>
                <a:latin typeface="Arial" pitchFamily="34" charset="0"/>
                <a:cs typeface="Arial" pitchFamily="34" charset="0"/>
              </a:rPr>
              <a:t>безкорисний.</a:t>
            </a:r>
          </a:p>
          <a:p>
            <a:pPr>
              <a:buNone/>
            </a:pPr>
            <a:r>
              <a:rPr lang="ru-RU" sz="1400" dirty="0" smtClean="0">
                <a:solidFill>
                  <a:srgbClr val="FFFF00"/>
                </a:solidFill>
                <a:latin typeface="Arial" pitchFamily="34" charset="0"/>
                <a:cs typeface="Arial" pitchFamily="34" charset="0"/>
              </a:rPr>
              <a:t>3) Статус постійного прибічника кандидата (ідеї, організації):</a:t>
            </a:r>
          </a:p>
          <a:p>
            <a:r>
              <a:rPr lang="ru-RU" sz="1400" dirty="0" smtClean="0">
                <a:solidFill>
                  <a:srgbClr val="FFFF00"/>
                </a:solidFill>
                <a:latin typeface="Arial" pitchFamily="34" charset="0"/>
                <a:cs typeface="Arial" pitchFamily="34" charset="0"/>
              </a:rPr>
              <a:t>відсутність такого статусу;</a:t>
            </a:r>
          </a:p>
          <a:p>
            <a:r>
              <a:rPr lang="ru-RU" sz="1400" dirty="0" smtClean="0">
                <a:solidFill>
                  <a:srgbClr val="FFFF00"/>
                </a:solidFill>
                <a:latin typeface="Arial" pitchFamily="34" charset="0"/>
                <a:cs typeface="Arial" pitchFamily="34" charset="0"/>
              </a:rPr>
              <a:t>наявність такого статусу в минулому;</a:t>
            </a:r>
          </a:p>
          <a:p>
            <a:r>
              <a:rPr lang="ru-RU" sz="1400" dirty="0" smtClean="0">
                <a:solidFill>
                  <a:srgbClr val="FFFF00"/>
                </a:solidFill>
                <a:latin typeface="Arial" pitchFamily="34" charset="0"/>
                <a:cs typeface="Arial" pitchFamily="34" charset="0"/>
              </a:rPr>
              <a:t>тимчасовий (ситуаційний) прибічник;</a:t>
            </a:r>
          </a:p>
          <a:p>
            <a:r>
              <a:rPr lang="ru-RU" sz="1400" dirty="0" smtClean="0">
                <a:solidFill>
                  <a:srgbClr val="FFFF00"/>
                </a:solidFill>
                <a:latin typeface="Arial" pitchFamily="34" charset="0"/>
                <a:cs typeface="Arial" pitchFamily="34" charset="0"/>
              </a:rPr>
              <a:t>новий прибічник (неофіт);</a:t>
            </a:r>
          </a:p>
          <a:p>
            <a:r>
              <a:rPr lang="ru-RU" sz="1400" dirty="0" smtClean="0">
                <a:solidFill>
                  <a:srgbClr val="FFFF00"/>
                </a:solidFill>
                <a:latin typeface="Arial" pitchFamily="34" charset="0"/>
                <a:cs typeface="Arial" pitchFamily="34" charset="0"/>
              </a:rPr>
              <a:t>постійний прибічник.</a:t>
            </a:r>
          </a:p>
          <a:p>
            <a:pPr>
              <a:buNone/>
            </a:pPr>
            <a:r>
              <a:rPr lang="ru-RU" sz="1400" dirty="0" smtClean="0">
                <a:solidFill>
                  <a:srgbClr val="FFFF00"/>
                </a:solidFill>
                <a:latin typeface="Arial" pitchFamily="34" charset="0"/>
                <a:cs typeface="Arial" pitchFamily="34" charset="0"/>
              </a:rPr>
              <a:t>4) Ступінь компетентності.</a:t>
            </a:r>
          </a:p>
          <a:p>
            <a:r>
              <a:rPr lang="ru-RU" sz="1400" dirty="0" smtClean="0">
                <a:solidFill>
                  <a:srgbClr val="FFFF00"/>
                </a:solidFill>
                <a:latin typeface="Arial" pitchFamily="34" charset="0"/>
                <a:cs typeface="Arial" pitchFamily="34" charset="0"/>
              </a:rPr>
              <a:t>Ступінь включеності до політичної діяльності</a:t>
            </a:r>
          </a:p>
          <a:p>
            <a:r>
              <a:rPr lang="ru-RU" sz="1400" dirty="0" smtClean="0">
                <a:solidFill>
                  <a:srgbClr val="FFFF00"/>
                </a:solidFill>
                <a:latin typeface="Arial" pitchFamily="34" charset="0"/>
                <a:cs typeface="Arial" pitchFamily="34" charset="0"/>
              </a:rPr>
              <a:t>Ступінь демонстрації лояльності до кандидата (організації, ідеї).</a:t>
            </a:r>
          </a:p>
          <a:p>
            <a:pPr>
              <a:buNone/>
            </a:pPr>
            <a:r>
              <a:rPr lang="ru-RU" sz="1400" dirty="0" smtClean="0">
                <a:solidFill>
                  <a:srgbClr val="FFFF00"/>
                </a:solidFill>
                <a:latin typeface="Arial" pitchFamily="34" charset="0"/>
                <a:cs typeface="Arial" pitchFamily="34" charset="0"/>
              </a:rPr>
              <a:t>5) Емоційне ставлення кандидата (організації, ідеї):</a:t>
            </a:r>
          </a:p>
          <a:p>
            <a:r>
              <a:rPr lang="ru-RU" sz="1400" dirty="0" smtClean="0">
                <a:solidFill>
                  <a:srgbClr val="FFFF00"/>
                </a:solidFill>
                <a:latin typeface="Arial" pitchFamily="34" charset="0"/>
                <a:cs typeface="Arial" pitchFamily="34" charset="0"/>
              </a:rPr>
              <a:t>ентузіаст,</a:t>
            </a:r>
          </a:p>
          <a:p>
            <a:r>
              <a:rPr lang="ru-RU" sz="1400" dirty="0" smtClean="0">
                <a:solidFill>
                  <a:srgbClr val="FFFF00"/>
                </a:solidFill>
                <a:latin typeface="Arial" pitchFamily="34" charset="0"/>
                <a:cs typeface="Arial" pitchFamily="34" charset="0"/>
              </a:rPr>
              <a:t>позитивне;</a:t>
            </a:r>
          </a:p>
          <a:p>
            <a:r>
              <a:rPr lang="ru-RU" sz="1400" dirty="0" smtClean="0">
                <a:solidFill>
                  <a:srgbClr val="FFFF00"/>
                </a:solidFill>
                <a:latin typeface="Arial" pitchFamily="34" charset="0"/>
                <a:cs typeface="Arial" pitchFamily="34" charset="0"/>
              </a:rPr>
              <a:t>байдуже;</a:t>
            </a:r>
          </a:p>
          <a:p>
            <a:r>
              <a:rPr lang="ru-RU" sz="1400" dirty="0" smtClean="0">
                <a:solidFill>
                  <a:srgbClr val="FFFF00"/>
                </a:solidFill>
                <a:latin typeface="Arial" pitchFamily="34" charset="0"/>
                <a:cs typeface="Arial" pitchFamily="34" charset="0"/>
              </a:rPr>
              <a:t>негативне;</a:t>
            </a:r>
          </a:p>
          <a:p>
            <a:r>
              <a:rPr lang="ru-RU" sz="1400" dirty="0" smtClean="0">
                <a:solidFill>
                  <a:srgbClr val="FFFF00"/>
                </a:solidFill>
                <a:latin typeface="Arial" pitchFamily="34" charset="0"/>
                <a:cs typeface="Arial" pitchFamily="34" charset="0"/>
              </a:rPr>
              <a:t>вороже.</a:t>
            </a:r>
            <a:endParaRPr lang="ru-RU" sz="1400" dirty="0">
              <a:solidFill>
                <a:srgbClr val="FFFF00"/>
              </a:solidFill>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rgbClr val="E6DCAC"/>
            </a:gs>
            <a:gs pos="12000">
              <a:srgbClr val="E6D78A"/>
            </a:gs>
            <a:gs pos="30000">
              <a:srgbClr val="C7AC4C"/>
            </a:gs>
            <a:gs pos="45000">
              <a:srgbClr val="E6D78A"/>
            </a:gs>
            <a:gs pos="77000">
              <a:srgbClr val="C7AC4C"/>
            </a:gs>
            <a:gs pos="100000">
              <a:srgbClr val="E6DCAC"/>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60648"/>
            <a:ext cx="8229600" cy="1143000"/>
          </a:xfrm>
        </p:spPr>
        <p:txBody>
          <a:bodyPr>
            <a:noAutofit/>
          </a:bodyPr>
          <a:lstStyle/>
          <a:p>
            <a:r>
              <a:rPr lang="ru-RU" sz="2000" b="1" i="1" dirty="0" smtClean="0"/>
              <a:t>В.П. Дубицька та М.Й. Тарарухіна наступним</a:t>
            </a:r>
            <a:br>
              <a:rPr lang="ru-RU" sz="2000" b="1" i="1" dirty="0" smtClean="0"/>
            </a:br>
            <a:r>
              <a:rPr lang="ru-RU" sz="2000" b="1" i="1" dirty="0" smtClean="0"/>
              <a:t>чином виділили 7 груп електорату, виборців</a:t>
            </a:r>
            <a:br>
              <a:rPr lang="ru-RU" sz="2000" b="1" i="1" dirty="0" smtClean="0"/>
            </a:br>
            <a:r>
              <a:rPr lang="ru-RU" sz="2000" b="1" i="1" dirty="0" smtClean="0"/>
              <a:t>відносно їх ставлення до проведення ринкових</a:t>
            </a:r>
            <a:br>
              <a:rPr lang="ru-RU" sz="2000" b="1" i="1" dirty="0" smtClean="0"/>
            </a:br>
            <a:r>
              <a:rPr lang="ru-RU" sz="2000" b="1" i="1" dirty="0" smtClean="0"/>
              <a:t>реформ </a:t>
            </a:r>
            <a:endParaRPr lang="ru-RU" sz="2000" b="1" i="1" dirty="0"/>
          </a:p>
        </p:txBody>
      </p:sp>
      <p:sp>
        <p:nvSpPr>
          <p:cNvPr id="3" name="Содержимое 2"/>
          <p:cNvSpPr>
            <a:spLocks noGrp="1"/>
          </p:cNvSpPr>
          <p:nvPr>
            <p:ph idx="1"/>
          </p:nvPr>
        </p:nvSpPr>
        <p:spPr/>
        <p:txBody>
          <a:bodyPr>
            <a:normAutofit fontScale="55000" lnSpcReduction="20000"/>
          </a:bodyPr>
          <a:lstStyle/>
          <a:p>
            <a:r>
              <a:rPr lang="ru-RU" dirty="0" smtClean="0">
                <a:latin typeface="Arial" pitchFamily="34" charset="0"/>
                <a:cs typeface="Arial" pitchFamily="34" charset="0"/>
              </a:rPr>
              <a:t>Група № 1. Тверді прихильники реформи: прибічники реформи, що виграли у результаті проведених змін або зберегли стабільні умови свого життя.</a:t>
            </a:r>
          </a:p>
          <a:p>
            <a:r>
              <a:rPr lang="ru-RU" dirty="0" smtClean="0">
                <a:latin typeface="Arial" pitchFamily="34" charset="0"/>
                <a:cs typeface="Arial" pitchFamily="34" charset="0"/>
              </a:rPr>
              <a:t>Група № 2. «Нейтрали»: нейтральна позиція по відношенню до реформи, люди, що виграли при її проведенні або не пережили значних змін.</a:t>
            </a:r>
          </a:p>
          <a:p>
            <a:r>
              <a:rPr lang="ru-RU" dirty="0" smtClean="0">
                <a:latin typeface="Arial" pitchFamily="34" charset="0"/>
                <a:cs typeface="Arial" pitchFamily="34" charset="0"/>
              </a:rPr>
              <a:t>Група № 3. Ідейні прихильники реформи: прихильники реформи, які її підтримують, але програли в результаті її реалізації.</a:t>
            </a:r>
          </a:p>
          <a:p>
            <a:r>
              <a:rPr lang="ru-RU" dirty="0" smtClean="0">
                <a:latin typeface="Arial" pitchFamily="34" charset="0"/>
                <a:cs typeface="Arial" pitchFamily="34" charset="0"/>
              </a:rPr>
              <a:t>Група № 4. Ідейні противники реформи: противники, що у той же час виграли від проведення реформи.</a:t>
            </a:r>
          </a:p>
          <a:p>
            <a:r>
              <a:rPr lang="ru-RU" dirty="0" smtClean="0">
                <a:latin typeface="Arial" pitchFamily="34" charset="0"/>
                <a:cs typeface="Arial" pitchFamily="34" charset="0"/>
              </a:rPr>
              <a:t>Група № 5. «Скривджені»: не змогли визначити свого ставлення до здійснених реформ.</a:t>
            </a:r>
          </a:p>
          <a:p>
            <a:r>
              <a:rPr lang="ru-RU" dirty="0" smtClean="0">
                <a:latin typeface="Arial" pitchFamily="34" charset="0"/>
                <a:cs typeface="Arial" pitchFamily="34" charset="0"/>
              </a:rPr>
              <a:t>Група № 6. Тверді противники реформ: противники реформи, що програли в результат іпроведення реформи або зберегли стабільність.</a:t>
            </a:r>
          </a:p>
          <a:p>
            <a:r>
              <a:rPr lang="ru-RU" dirty="0" smtClean="0">
                <a:latin typeface="Arial" pitchFamily="34" charset="0"/>
                <a:cs typeface="Arial" pitchFamily="34" charset="0"/>
              </a:rPr>
              <a:t>Група № 7. Приховані противники реформ: відмовилися від відповідей щодо ставлення до реформи та такі, що програли в результаті її проведення</a:t>
            </a:r>
            <a:endParaRPr lang="ru-RU"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875</TotalTime>
  <Words>941</Words>
  <Application>Microsoft Office PowerPoint</Application>
  <PresentationFormat>Экран (4:3)</PresentationFormat>
  <Paragraphs>90</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Ariac</vt:lpstr>
      <vt:lpstr>Arial</vt:lpstr>
      <vt:lpstr>Calibri</vt:lpstr>
      <vt:lpstr>Тема Office</vt:lpstr>
      <vt:lpstr>Особливості сегментації в сфері українського політичного ринку</vt:lpstr>
      <vt:lpstr>Презентация PowerPoint</vt:lpstr>
      <vt:lpstr>Презентация PowerPoint</vt:lpstr>
      <vt:lpstr>Основні підходи до сегментації ринку</vt:lpstr>
      <vt:lpstr>Презентация PowerPoint</vt:lpstr>
      <vt:lpstr>Презентация PowerPoint</vt:lpstr>
      <vt:lpstr>Презентация PowerPoint</vt:lpstr>
      <vt:lpstr>Фактори поведінки виборця</vt:lpstr>
      <vt:lpstr>В.П. Дубицька та М.Й. Тарарухіна наступним чином виділили 7 груп електорату, виборців відносно їх ставлення до проведення ринкових реформ </vt:lpstr>
      <vt:lpstr>Висновки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Особливості сегментації в сфері українського політичного ринку</dc:title>
  <dc:creator>Администратор</dc:creator>
  <cp:lastModifiedBy>DDD</cp:lastModifiedBy>
  <cp:revision>90</cp:revision>
  <dcterms:created xsi:type="dcterms:W3CDTF">2013-11-30T10:41:56Z</dcterms:created>
  <dcterms:modified xsi:type="dcterms:W3CDTF">2020-09-10T12:23:18Z</dcterms:modified>
</cp:coreProperties>
</file>