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5" r:id="rId5"/>
    <p:sldId id="266" r:id="rId6"/>
    <p:sldId id="260" r:id="rId7"/>
    <p:sldId id="261" r:id="rId8"/>
    <p:sldId id="267" r:id="rId9"/>
    <p:sldId id="268" r:id="rId10"/>
    <p:sldId id="262" r:id="rId11"/>
    <p:sldId id="263" r:id="rId12"/>
    <p:sldId id="264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10/27/2023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EB8750-0768-4135-ADE5-E0480E2C573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Маркетингове планування на діловому ринку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89473E8-47D3-45BE-B4BE-AA3E8B0120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uk-UA" sz="2000" dirty="0"/>
              <a:t>Лекція 8. Цінова політика економічного суб'єкту  та її планування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46396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7126CAC-E1BD-41C0-8434-FF6F0E7FBB36}"/>
              </a:ext>
            </a:extLst>
          </p:cNvPr>
          <p:cNvSpPr txBox="1"/>
          <p:nvPr/>
        </p:nvSpPr>
        <p:spPr>
          <a:xfrm>
            <a:off x="1263650" y="2905780"/>
            <a:ext cx="61087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8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Підходи</a:t>
            </a:r>
            <a:r>
              <a:rPr lang="ru-RU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нового продукту</a:t>
            </a:r>
          </a:p>
        </p:txBody>
      </p:sp>
    </p:spTree>
    <p:extLst>
      <p:ext uri="{BB962C8B-B14F-4D97-AF65-F5344CB8AC3E}">
        <p14:creationId xmlns:p14="http://schemas.microsoft.com/office/powerpoint/2010/main" val="17142730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F3DC566-0165-4FCA-B021-7421510C5FE7}"/>
              </a:ext>
            </a:extLst>
          </p:cNvPr>
          <p:cNvSpPr txBox="1"/>
          <p:nvPr/>
        </p:nvSpPr>
        <p:spPr>
          <a:xfrm>
            <a:off x="622300" y="65197"/>
            <a:ext cx="8540750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Новий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товар: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кінцевий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результат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творчого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пошуку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суттєво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поліпшує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розв'язання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будь-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вирішує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цілком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проблему;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запропонований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ринку продукт,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відрізняється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існуючих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аналогічного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певною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зміною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споживчих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властивостей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виріб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задовольняє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якісно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вищому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існуючі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Новий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продукт: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серійна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масова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вперше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освоєно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підприємством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розробка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впровадження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здійснювались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стандартизації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модифікований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товар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частково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змінений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існуючий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товар)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нововведення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вважає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значущим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724855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7368489-8C8D-4C77-974A-8D9BEE12687D}"/>
              </a:ext>
            </a:extLst>
          </p:cNvPr>
          <p:cNvSpPr txBox="1"/>
          <p:nvPr/>
        </p:nvSpPr>
        <p:spPr>
          <a:xfrm>
            <a:off x="647700" y="1003300"/>
            <a:ext cx="8515350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Модифікація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це зміни у продукції, які охоплюють розробку нових моделей, стилів, кольорів, удосконалення товарів і нових торговельних марок.</a:t>
            </a:r>
          </a:p>
          <a:p>
            <a:pPr algn="just"/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Нововведення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це комплексний процес створення та використання нового практичного засобу (новинки) для нової потреби чи кращого задоволення існуючої потреби.</a:t>
            </a:r>
          </a:p>
          <a:p>
            <a:pPr algn="just"/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Новинка, новація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нове (оновлене, змінене, новий вид продукції, технології тощо) порівняно з існуючим у цій сфері.</a:t>
            </a:r>
          </a:p>
        </p:txBody>
      </p:sp>
    </p:spTree>
    <p:extLst>
      <p:ext uri="{BB962C8B-B14F-4D97-AF65-F5344CB8AC3E}">
        <p14:creationId xmlns:p14="http://schemas.microsoft.com/office/powerpoint/2010/main" val="42855397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5407702-DEF8-4F62-A047-CE35BF70EBE2}"/>
              </a:ext>
            </a:extLst>
          </p:cNvPr>
          <p:cNvSpPr txBox="1"/>
          <p:nvPr/>
        </p:nvSpPr>
        <p:spPr>
          <a:xfrm>
            <a:off x="1397000" y="2742684"/>
            <a:ext cx="69913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Створення та освоєння нових товарів.</a:t>
            </a:r>
          </a:p>
        </p:txBody>
      </p:sp>
    </p:spTree>
    <p:extLst>
      <p:ext uri="{BB962C8B-B14F-4D97-AF65-F5344CB8AC3E}">
        <p14:creationId xmlns:p14="http://schemas.microsoft.com/office/powerpoint/2010/main" val="4665391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1D6A3FD-6153-4734-B5E5-41E20262ADA5}"/>
              </a:ext>
            </a:extLst>
          </p:cNvPr>
          <p:cNvSpPr txBox="1"/>
          <p:nvPr/>
        </p:nvSpPr>
        <p:spPr>
          <a:xfrm>
            <a:off x="1358900" y="850900"/>
            <a:ext cx="780415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Фактори створення нової продукції для розвитку ЕО: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нова продукція сприяє стабілізації обсягів збуту і витрат протягом року компаніям із сезонним характером виробництва;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нові вироби дають змогу фірмі одержати більший прибуток і контролювати маркетингову програму;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зменшується залежність від одного товару або асортиментної групи;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досягається максимальна ефективність системи реалізації;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з'являється можливість раціонального використання відходів виробництва.</a:t>
            </a:r>
          </a:p>
        </p:txBody>
      </p:sp>
    </p:spTree>
    <p:extLst>
      <p:ext uri="{BB962C8B-B14F-4D97-AF65-F5344CB8AC3E}">
        <p14:creationId xmlns:p14="http://schemas.microsoft.com/office/powerpoint/2010/main" val="21117283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2EB0BA5-519F-4EF1-BD99-C3DB60AB5943}"/>
              </a:ext>
            </a:extLst>
          </p:cNvPr>
          <p:cNvSpPr txBox="1"/>
          <p:nvPr/>
        </p:nvSpPr>
        <p:spPr>
          <a:xfrm>
            <a:off x="812800" y="914400"/>
            <a:ext cx="8350250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Оцінка для створення нового товару: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сфери можливого використання, чисельності та складу потенційних покупців;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наявних ресурсів виробництва і збуту;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можливих змін у технологічному забезпеченні випуску нового товару;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господарських ризиків та ймовірності конкуренції нового товару з тими, що вже виробляються підприємством.</a:t>
            </a:r>
          </a:p>
        </p:txBody>
      </p:sp>
    </p:spTree>
    <p:extLst>
      <p:ext uri="{BB962C8B-B14F-4D97-AF65-F5344CB8AC3E}">
        <p14:creationId xmlns:p14="http://schemas.microsoft.com/office/powerpoint/2010/main" val="42539680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182064AF-F8FE-4E7E-BCF5-A4CADFD165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5132" y="208590"/>
            <a:ext cx="8101968" cy="552650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9D9168CC-4B34-46DE-93C5-93082E3C3B2F}"/>
              </a:ext>
            </a:extLst>
          </p:cNvPr>
          <p:cNvSpPr txBox="1"/>
          <p:nvPr/>
        </p:nvSpPr>
        <p:spPr>
          <a:xfrm>
            <a:off x="1517650" y="6171684"/>
            <a:ext cx="61087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5. Процес освоєння нової продукції</a:t>
            </a:r>
          </a:p>
        </p:txBody>
      </p:sp>
    </p:spTree>
    <p:extLst>
      <p:ext uri="{BB962C8B-B14F-4D97-AF65-F5344CB8AC3E}">
        <p14:creationId xmlns:p14="http://schemas.microsoft.com/office/powerpoint/2010/main" val="4079677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1050058-D90E-460B-BADB-756F57FB900E}"/>
              </a:ext>
            </a:extLst>
          </p:cNvPr>
          <p:cNvSpPr txBox="1"/>
          <p:nvPr/>
        </p:nvSpPr>
        <p:spPr>
          <a:xfrm>
            <a:off x="984250" y="4928285"/>
            <a:ext cx="681355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6. Комплекс заходів, пов’язаних з освоєнням випуску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078C8CD4-C9A1-49A2-BE3A-23400F898B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625" y="838200"/>
            <a:ext cx="8731250" cy="368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5472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B78AFDD-211E-49EA-A2D4-DFA23D87BFD2}"/>
              </a:ext>
            </a:extLst>
          </p:cNvPr>
          <p:cNvSpPr txBox="1"/>
          <p:nvPr/>
        </p:nvSpPr>
        <p:spPr>
          <a:xfrm>
            <a:off x="2063750" y="6146284"/>
            <a:ext cx="61087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7. Етапи планування продукції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090FF198-17C7-4E0A-82F9-F10465FDF0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301" y="56252"/>
            <a:ext cx="7962900" cy="5985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07584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2411366-7A90-472A-9005-69D6E06D6992}"/>
              </a:ext>
            </a:extLst>
          </p:cNvPr>
          <p:cNvSpPr txBox="1"/>
          <p:nvPr/>
        </p:nvSpPr>
        <p:spPr>
          <a:xfrm>
            <a:off x="2063750" y="6070084"/>
            <a:ext cx="61087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8. Графік беззбитковості продукції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24AA7032-9956-4C1C-855F-1B00F29C73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899" y="1098550"/>
            <a:ext cx="7258259" cy="3752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5049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ECF38D3-CAFD-49D8-8F1E-C762C2CAF4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4934" y="674689"/>
            <a:ext cx="8596668" cy="519271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Питання:</a:t>
            </a:r>
          </a:p>
          <a:p>
            <a:pPr marL="0" indent="0"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Маркетингова цінова політика підприємства</a:t>
            </a:r>
          </a:p>
          <a:p>
            <a:pPr marL="0" indent="0"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асортименту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оновлення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Підходи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розвитоку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нового продукту.</a:t>
            </a:r>
          </a:p>
          <a:p>
            <a:pPr marL="0" indent="0"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Створення та освоєння нових товарів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8250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4C85448-56DB-4F09-AA9E-FFF9ECEAE399}"/>
              </a:ext>
            </a:extLst>
          </p:cNvPr>
          <p:cNvSpPr txBox="1"/>
          <p:nvPr/>
        </p:nvSpPr>
        <p:spPr>
          <a:xfrm>
            <a:off x="1352550" y="757570"/>
            <a:ext cx="76263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28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Маркетингова</a:t>
            </a:r>
            <a:r>
              <a:rPr lang="ru-RU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цінова</a:t>
            </a:r>
            <a:r>
              <a:rPr lang="ru-RU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політика</a:t>
            </a:r>
            <a:r>
              <a:rPr lang="ru-RU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endParaRPr lang="ru-RU" sz="28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1676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7F10613-F657-4B94-90D9-A4EA18DC0D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3501" y="266164"/>
            <a:ext cx="4176712" cy="592191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EFDD04D-587B-490A-B849-EF3A78ED6DD2}"/>
              </a:ext>
            </a:extLst>
          </p:cNvPr>
          <p:cNvSpPr txBox="1"/>
          <p:nvPr/>
        </p:nvSpPr>
        <p:spPr>
          <a:xfrm>
            <a:off x="2216150" y="6222504"/>
            <a:ext cx="61087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9. Алгоритм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розрахунку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ціни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7674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31BCD8E-C39A-4909-BFF9-F0BB00508D1C}"/>
              </a:ext>
            </a:extLst>
          </p:cNvPr>
          <p:cNvSpPr txBox="1"/>
          <p:nvPr/>
        </p:nvSpPr>
        <p:spPr>
          <a:xfrm>
            <a:off x="2330450" y="5689084"/>
            <a:ext cx="61087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2. Система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ціноутворювальних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факторів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C799BF8C-75F4-4610-A52A-5E5BF889AF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9775609" cy="5689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568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4ABD8090-83BE-4C5F-9573-5C8E47D75FA5}"/>
              </a:ext>
            </a:extLst>
          </p:cNvPr>
          <p:cNvSpPr txBox="1"/>
          <p:nvPr/>
        </p:nvSpPr>
        <p:spPr>
          <a:xfrm>
            <a:off x="1962150" y="2488684"/>
            <a:ext cx="61087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8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Планування</a:t>
            </a:r>
            <a:r>
              <a:rPr lang="ru-RU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асортименту</a:t>
            </a:r>
            <a:r>
              <a:rPr lang="ru-RU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оновлення</a:t>
            </a:r>
            <a:endParaRPr lang="uk-UA" sz="28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011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21BEAE57-4067-46CF-911D-630BC9A1F9C3}"/>
              </a:ext>
            </a:extLst>
          </p:cNvPr>
          <p:cNvSpPr txBox="1"/>
          <p:nvPr/>
        </p:nvSpPr>
        <p:spPr>
          <a:xfrm>
            <a:off x="1949450" y="2905780"/>
            <a:ext cx="61087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8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Планування</a:t>
            </a:r>
            <a:r>
              <a:rPr lang="ru-RU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endParaRPr lang="ru-RU" sz="28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48973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10B6126-3B16-482D-A82E-961829EF0A1E}"/>
              </a:ext>
            </a:extLst>
          </p:cNvPr>
          <p:cNvSpPr txBox="1"/>
          <p:nvPr/>
        </p:nvSpPr>
        <p:spPr>
          <a:xfrm>
            <a:off x="1168400" y="5499785"/>
            <a:ext cx="743585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3.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оптимального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8EECF22-F8FE-4583-BF74-8968F472CC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890" y="741348"/>
            <a:ext cx="7335183" cy="4592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40797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2846A19F-27AE-4DA1-A361-213898D8A298}"/>
              </a:ext>
            </a:extLst>
          </p:cNvPr>
          <p:cNvSpPr txBox="1"/>
          <p:nvPr/>
        </p:nvSpPr>
        <p:spPr>
          <a:xfrm>
            <a:off x="2336800" y="1206500"/>
            <a:ext cx="6826250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поліпшення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(Е)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формулою: 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Цб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Сб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нова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базова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собівартість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одиниці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О —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обсяг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реалізованої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84D0556-2CDA-4EB8-8241-BC06AD7534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4312" y="2072709"/>
            <a:ext cx="2771775" cy="25717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B783E0A0-40B8-477C-847F-D79D5ADE4620}"/>
              </a:ext>
            </a:extLst>
          </p:cNvPr>
          <p:cNvSpPr txBox="1"/>
          <p:nvPr/>
        </p:nvSpPr>
        <p:spPr>
          <a:xfrm>
            <a:off x="850900" y="3453269"/>
            <a:ext cx="7869237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 </a:t>
            </a:r>
            <a:r>
              <a:rPr lang="ru-RU" dirty="0" err="1"/>
              <a:t>вимагає</a:t>
            </a:r>
            <a:r>
              <a:rPr lang="ru-RU" dirty="0"/>
              <a:t>, як правило, не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поточних</a:t>
            </a:r>
            <a:r>
              <a:rPr lang="ru-RU" dirty="0"/>
              <a:t>, але й </a:t>
            </a:r>
            <a:r>
              <a:rPr lang="ru-RU" dirty="0" err="1"/>
              <a:t>капітальних</a:t>
            </a:r>
            <a:r>
              <a:rPr lang="ru-RU" dirty="0"/>
              <a:t> </a:t>
            </a:r>
            <a:r>
              <a:rPr lang="ru-RU" dirty="0" err="1"/>
              <a:t>витрат</a:t>
            </a:r>
            <a:r>
              <a:rPr lang="ru-RU" dirty="0"/>
              <a:t>. У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кращим</a:t>
            </a:r>
            <a:r>
              <a:rPr lang="ru-RU" dirty="0"/>
              <a:t> </a:t>
            </a:r>
            <a:r>
              <a:rPr lang="ru-RU" dirty="0" err="1"/>
              <a:t>визнається</a:t>
            </a:r>
            <a:r>
              <a:rPr lang="ru-RU" dirty="0"/>
              <a:t> той </a:t>
            </a:r>
            <a:r>
              <a:rPr lang="ru-RU" dirty="0" err="1"/>
              <a:t>варіант</a:t>
            </a:r>
            <a:r>
              <a:rPr lang="ru-RU" dirty="0"/>
              <a:t>, в </a:t>
            </a:r>
            <a:r>
              <a:rPr lang="ru-RU" dirty="0" err="1"/>
              <a:t>якому</a:t>
            </a:r>
            <a:r>
              <a:rPr lang="ru-RU"/>
              <a:t> величина </a:t>
            </a:r>
            <a:r>
              <a:rPr lang="ru-RU" dirty="0" err="1"/>
              <a:t>приведених</a:t>
            </a:r>
            <a:r>
              <a:rPr lang="ru-RU" dirty="0"/>
              <a:t> </a:t>
            </a:r>
            <a:r>
              <a:rPr lang="ru-RU" dirty="0" err="1"/>
              <a:t>витрат</a:t>
            </a:r>
            <a:r>
              <a:rPr lang="ru-RU" dirty="0"/>
              <a:t> є </a:t>
            </a:r>
            <a:r>
              <a:rPr lang="ru-RU" dirty="0" err="1"/>
              <a:t>мінімальною</a:t>
            </a:r>
            <a:r>
              <a:rPr lang="ru-RU" dirty="0"/>
              <a:t>:</a:t>
            </a:r>
          </a:p>
          <a:p>
            <a:r>
              <a:rPr lang="ru-RU" dirty="0"/>
              <a:t>,</a:t>
            </a:r>
          </a:p>
          <a:p>
            <a:r>
              <a:rPr lang="ru-RU" dirty="0"/>
              <a:t>де </a:t>
            </a:r>
            <a:r>
              <a:rPr lang="ru-RU" dirty="0" err="1"/>
              <a:t>Сі</a:t>
            </a:r>
            <a:r>
              <a:rPr lang="ru-RU" dirty="0"/>
              <a:t>, </a:t>
            </a:r>
            <a:r>
              <a:rPr lang="ru-RU" dirty="0" err="1"/>
              <a:t>Кі</a:t>
            </a:r>
            <a:r>
              <a:rPr lang="ru-RU" dirty="0"/>
              <a:t> — </a:t>
            </a:r>
            <a:r>
              <a:rPr lang="ru-RU" dirty="0" err="1"/>
              <a:t>відповідно</a:t>
            </a:r>
            <a:r>
              <a:rPr lang="ru-RU" dirty="0"/>
              <a:t> </a:t>
            </a:r>
            <a:r>
              <a:rPr lang="ru-RU" dirty="0" err="1"/>
              <a:t>поточні</a:t>
            </a:r>
            <a:r>
              <a:rPr lang="ru-RU" dirty="0"/>
              <a:t> й </a:t>
            </a:r>
            <a:r>
              <a:rPr lang="ru-RU" dirty="0" err="1"/>
              <a:t>капітальні</a:t>
            </a:r>
            <a:r>
              <a:rPr lang="ru-RU" dirty="0"/>
              <a:t> </a:t>
            </a:r>
            <a:r>
              <a:rPr lang="ru-RU" dirty="0" err="1"/>
              <a:t>витрати</a:t>
            </a:r>
            <a:r>
              <a:rPr lang="ru-RU" dirty="0"/>
              <a:t> в і-тих </a:t>
            </a:r>
            <a:r>
              <a:rPr lang="ru-RU" dirty="0" err="1"/>
              <a:t>варіантах</a:t>
            </a:r>
            <a:r>
              <a:rPr lang="ru-RU" dirty="0"/>
              <a:t>; </a:t>
            </a:r>
            <a:r>
              <a:rPr lang="ru-RU" dirty="0" err="1"/>
              <a:t>Еп</a:t>
            </a:r>
            <a:r>
              <a:rPr lang="ru-RU" dirty="0"/>
              <a:t> — </a:t>
            </a:r>
            <a:r>
              <a:rPr lang="ru-RU" dirty="0" err="1"/>
              <a:t>нормативний</a:t>
            </a:r>
            <a:r>
              <a:rPr lang="ru-RU" dirty="0"/>
              <a:t> </a:t>
            </a:r>
            <a:r>
              <a:rPr lang="ru-RU" dirty="0" err="1"/>
              <a:t>коефіцієнт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/>
              <a:t>капітальних</a:t>
            </a:r>
            <a:r>
              <a:rPr lang="ru-RU" dirty="0"/>
              <a:t> </a:t>
            </a:r>
            <a:r>
              <a:rPr lang="ru-RU" dirty="0" err="1"/>
              <a:t>вкладень</a:t>
            </a:r>
            <a:r>
              <a:rPr lang="ru-RU" dirty="0"/>
              <a:t>.</a:t>
            </a:r>
          </a:p>
          <a:p>
            <a:r>
              <a:rPr lang="ru-RU" dirty="0" err="1"/>
              <a:t>Річний</a:t>
            </a:r>
            <a:r>
              <a:rPr lang="ru-RU" dirty="0"/>
              <a:t> </a:t>
            </a:r>
            <a:r>
              <a:rPr lang="ru-RU" dirty="0" err="1"/>
              <a:t>економічний</a:t>
            </a:r>
            <a:r>
              <a:rPr lang="ru-RU" dirty="0"/>
              <a:t> </a:t>
            </a:r>
            <a:r>
              <a:rPr lang="ru-RU" dirty="0" err="1"/>
              <a:t>ефект</a:t>
            </a:r>
            <a:r>
              <a:rPr lang="ru-RU" dirty="0"/>
              <a:t> </a:t>
            </a:r>
            <a:r>
              <a:rPr lang="ru-RU" dirty="0" err="1"/>
              <a:t>визначається</a:t>
            </a:r>
            <a:r>
              <a:rPr lang="ru-RU" dirty="0"/>
              <a:t> як </a:t>
            </a:r>
            <a:r>
              <a:rPr lang="ru-RU" dirty="0" err="1"/>
              <a:t>різниця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величинами </a:t>
            </a:r>
          </a:p>
          <a:p>
            <a:r>
              <a:rPr lang="ru-RU" dirty="0" err="1"/>
              <a:t>приведених</a:t>
            </a:r>
            <a:r>
              <a:rPr lang="ru-RU" dirty="0"/>
              <a:t> </a:t>
            </a:r>
            <a:r>
              <a:rPr lang="ru-RU" dirty="0" err="1"/>
              <a:t>витрат</a:t>
            </a:r>
            <a:r>
              <a:rPr lang="ru-RU" dirty="0"/>
              <a:t> за </a:t>
            </a:r>
            <a:r>
              <a:rPr lang="ru-RU" dirty="0" err="1"/>
              <a:t>варіантами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06618587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826</TotalTime>
  <Words>533</Words>
  <Application>Microsoft Office PowerPoint</Application>
  <PresentationFormat>Широкоэкранный</PresentationFormat>
  <Paragraphs>49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5" baseType="lpstr">
      <vt:lpstr>Arial</vt:lpstr>
      <vt:lpstr>Times New Roman</vt:lpstr>
      <vt:lpstr>Trebuchet MS</vt:lpstr>
      <vt:lpstr>Wingdings</vt:lpstr>
      <vt:lpstr>Wingdings 3</vt:lpstr>
      <vt:lpstr>Аспект</vt:lpstr>
      <vt:lpstr>Маркетингове планування на діловому ринку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Маркетингове планування на діловому ринку</dc:title>
  <dc:creator>Иванов</dc:creator>
  <cp:lastModifiedBy>M Ivanov</cp:lastModifiedBy>
  <cp:revision>32</cp:revision>
  <dcterms:created xsi:type="dcterms:W3CDTF">2022-10-18T07:31:17Z</dcterms:created>
  <dcterms:modified xsi:type="dcterms:W3CDTF">2023-10-27T06:37:24Z</dcterms:modified>
</cp:coreProperties>
</file>