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49D"/>
    <a:srgbClr val="D9D9D9"/>
    <a:srgbClr val="DAC9E4"/>
    <a:srgbClr val="EDE4F1"/>
    <a:srgbClr val="F4F3F6"/>
    <a:srgbClr val="C8AFD6"/>
    <a:srgbClr val="543466"/>
    <a:srgbClr val="85A1D0"/>
    <a:srgbClr val="C9CDD2"/>
    <a:srgbClr val="C8C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/>
          <p:cNvSpPr/>
          <p:nvPr/>
        </p:nvSpPr>
        <p:spPr>
          <a:xfrm rot="16200000">
            <a:off x="1123912" y="-1166734"/>
            <a:ext cx="6957394" cy="9185682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5400000">
            <a:off x="1119596" y="-1119597"/>
            <a:ext cx="6904807" cy="9144001"/>
          </a:xfrm>
          <a:prstGeom prst="rtTriangle">
            <a:avLst/>
          </a:prstGeom>
          <a:solidFill>
            <a:schemeClr val="accent5">
              <a:lumMod val="40000"/>
              <a:lumOff val="60000"/>
              <a:alpha val="6588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772816"/>
            <a:ext cx="6192688" cy="266429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/>
          <p:cNvSpPr/>
          <p:nvPr/>
        </p:nvSpPr>
        <p:spPr>
          <a:xfrm rot="16200000">
            <a:off x="1151619" y="-1145893"/>
            <a:ext cx="6840760" cy="9144000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2804176"/>
            <a:ext cx="72202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>
                <a:latin typeface="Century Gothic" pitchFamily="34" charset="0"/>
              </a:rPr>
              <a:t>Сегментація міжнародного ринку</a:t>
            </a:r>
            <a:endParaRPr lang="ru-RU" sz="3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520844"/>
            <a:ext cx="5761235" cy="5318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2348880"/>
            <a:ext cx="9144000" cy="4509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2603" y="2929768"/>
            <a:ext cx="1872208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Здійснювати порівняльний аналіз іноземних ринків і вибирати найбільш привабливі для маркетингової діяльності; </a:t>
            </a:r>
            <a:endParaRPr lang="ru-RU" sz="16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4361" y="2929768"/>
            <a:ext cx="1584176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Сегментувати міжнародні ринки на основі різних підходів та визначати адекватні стратегії </a:t>
            </a:r>
            <a:r>
              <a:rPr lang="uk-UA" sz="1600" dirty="0" err="1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позиціювання</a:t>
            </a: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; </a:t>
            </a:r>
            <a:endParaRPr lang="ru-RU" sz="16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5011" y="2929768"/>
            <a:ext cx="1763093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Обґрунтовувати моделі і формувати стратегії виходу фірм на закордонні ринки;</a:t>
            </a:r>
            <a:endParaRPr lang="ru-RU" sz="16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61235" y="2929768"/>
            <a:ext cx="1512168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Формувати ефективний міжнародний маркетинговий комплекс на основі стандартизації, диференціації чи комбінованого підходів; </a:t>
            </a:r>
            <a:endParaRPr lang="ru-RU" sz="16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1435" y="2929768"/>
            <a:ext cx="1792535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Розробляти елементи міжнародної товарної, комунікаційної, розподільчої та цінової політик</a:t>
            </a:r>
            <a:endParaRPr lang="ru-RU" sz="1600" dirty="0">
              <a:solidFill>
                <a:prstClr val="black"/>
              </a:solidFill>
              <a:latin typeface="Candara Light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55576" y="2348880"/>
            <a:ext cx="7488832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755576" y="2276872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172400" y="2300703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585205" y="2275957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355976" y="2275042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161680" y="2300703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Dasha\Desktop\infographi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877" y="262275"/>
            <a:ext cx="1049029" cy="104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0" y="934219"/>
            <a:ext cx="5761235" cy="249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8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3893939"/>
            <a:ext cx="9143999" cy="3024336"/>
          </a:xfrm>
          <a:prstGeom prst="rect">
            <a:avLst/>
          </a:prstGeom>
          <a:solidFill>
            <a:schemeClr val="accent6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427984" y="644753"/>
            <a:ext cx="446449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 smtClean="0">
                <a:latin typeface="Candara Light" pitchFamily="34" charset="0"/>
                <a:ea typeface="Calibri"/>
                <a:cs typeface="Times New Roman"/>
              </a:rPr>
              <a:t>— </a:t>
            </a:r>
            <a:r>
              <a:rPr lang="uk-UA" sz="2000" dirty="0">
                <a:latin typeface="Candara Light" pitchFamily="34" charset="0"/>
                <a:ea typeface="Calibri"/>
                <a:cs typeface="Times New Roman"/>
              </a:rPr>
              <a:t>один з методів маркетингу, що полягає у розподілі потенційних споживачів на групи на основі відмінностей у їх потребах, характеристиках та поведінці. Застосування концепції ринкового сегментування дозволяє підприємству (фірмі) досягти максимальної результативності маркетингової діяльності шляхом використання своїх сильних сторін з урахуванням реальних умов на ринку.</a:t>
            </a:r>
            <a:endParaRPr lang="ru-RU" dirty="0">
              <a:latin typeface="Candara Light" pitchFamily="34" charset="0"/>
              <a:ea typeface="Calibri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68731" y="813835"/>
            <a:ext cx="3312368" cy="1447472"/>
            <a:chOff x="395536" y="1174043"/>
            <a:chExt cx="3312368" cy="144747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95536" y="1450231"/>
              <a:ext cx="3312368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uk-UA" sz="3200" dirty="0">
                  <a:solidFill>
                    <a:prstClr val="black"/>
                  </a:solidFill>
                  <a:latin typeface="Century Gothic" pitchFamily="34" charset="0"/>
                  <a:ea typeface="Calibri"/>
                  <a:cs typeface="Times New Roman"/>
                </a:rPr>
                <a:t>Сегментування ринку </a:t>
              </a:r>
              <a:endParaRPr lang="ru-RU" sz="3200" dirty="0">
                <a:latin typeface="Century Gothic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H="1">
              <a:off x="395536" y="1196752"/>
              <a:ext cx="2952328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95536" y="1174043"/>
              <a:ext cx="0" cy="1447472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395536" y="2601794"/>
              <a:ext cx="2952328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347864" y="1174043"/>
              <a:ext cx="0" cy="253479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347864" y="2204864"/>
              <a:ext cx="0" cy="416651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 descr="D:\Users\Sh3v7.HOME-PC\Downloads\se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53136"/>
            <a:ext cx="1217910" cy="121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7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8180" y="0"/>
            <a:ext cx="638038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4936" y="1484784"/>
            <a:ext cx="5097144" cy="4808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b="1" dirty="0" smtClean="0">
                <a:solidFill>
                  <a:schemeClr val="bg1"/>
                </a:solidFill>
                <a:latin typeface="Candara Light" pitchFamily="34" charset="0"/>
                <a:ea typeface="Calibri"/>
                <a:cs typeface="Times New Roman"/>
              </a:rPr>
              <a:t>Метою </a:t>
            </a:r>
            <a:r>
              <a:rPr lang="uk-UA" b="1" dirty="0">
                <a:solidFill>
                  <a:schemeClr val="bg1"/>
                </a:solidFill>
                <a:latin typeface="Candara Light" pitchFamily="34" charset="0"/>
                <a:ea typeface="Calibri"/>
                <a:cs typeface="Times New Roman"/>
              </a:rPr>
              <a:t>сегментування є максимальне проникнення підприємства на ті сегменти ринку, які мають потребу в певній продукції, замість того, щоб розпилювати зусилля по всьому ринку.</a:t>
            </a:r>
            <a:endParaRPr lang="ru-RU" b="1" dirty="0">
              <a:solidFill>
                <a:schemeClr val="bg1"/>
              </a:solidFill>
              <a:latin typeface="Candara Light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solidFill>
                  <a:schemeClr val="bg1"/>
                </a:solidFill>
                <a:latin typeface="Candara Light" pitchFamily="34" charset="0"/>
                <a:ea typeface="Calibri"/>
                <a:cs typeface="Times New Roman"/>
              </a:rPr>
              <a:t>Політика сегментування ринку передбачає виділення окремих частин (сегментів) ринку, що відрізняються один від одного характеристиками попиту на товари та послуги і реакцією на маркетингові дії.</a:t>
            </a:r>
            <a:endParaRPr lang="ru-RU" b="1" dirty="0">
              <a:solidFill>
                <a:schemeClr val="bg1"/>
              </a:solidFill>
              <a:latin typeface="Candara Light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solidFill>
                  <a:schemeClr val="bg1"/>
                </a:solidFill>
                <a:latin typeface="Candara Light" pitchFamily="34" charset="0"/>
                <a:ea typeface="Calibri"/>
                <a:cs typeface="Times New Roman"/>
              </a:rPr>
              <a:t>Одночасне обслуговування кількох ніш — стратегія, за якої компанія пропонує низку незалежних товарів або послуг, розрахованих на залучення клієнтів, що належать до окремих вузьких сегментів ринку.</a:t>
            </a:r>
            <a:endParaRPr lang="ru-RU" b="1" dirty="0">
              <a:solidFill>
                <a:schemeClr val="bg1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6440" y="475597"/>
            <a:ext cx="3430747" cy="542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solidFill>
                  <a:schemeClr val="bg1"/>
                </a:solidFill>
                <a:latin typeface="Century Gothic" pitchFamily="34" charset="0"/>
                <a:ea typeface="Calibri"/>
                <a:cs typeface="Times New Roman"/>
              </a:rPr>
              <a:t>Мета дисципліни: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96136" y="0"/>
            <a:ext cx="3347864" cy="6858000"/>
          </a:xfrm>
          <a:prstGeom prst="rect">
            <a:avLst/>
          </a:prstGeom>
          <a:solidFill>
            <a:srgbClr val="DAC9E4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948264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5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0" y="2033451"/>
            <a:ext cx="5198098" cy="60257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-20538" y="3544390"/>
            <a:ext cx="9164538" cy="3313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283836"/>
            <a:ext cx="2268570" cy="477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uk-UA" sz="2400" b="1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Компетенції :</a:t>
            </a:r>
            <a:endParaRPr lang="ru-RU" sz="2000" b="1" dirty="0">
              <a:solidFill>
                <a:prstClr val="black"/>
              </a:solidFill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980728"/>
            <a:ext cx="5217787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Згідно з вимогами освітньо-професійної програми здобувачі вищої освіти повинні:</a:t>
            </a:r>
            <a:endParaRPr lang="ru-RU" sz="1600" dirty="0">
              <a:solidFill>
                <a:prstClr val="black"/>
              </a:solidFill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1931" y="2150070"/>
            <a:ext cx="100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 знати: </a:t>
            </a:r>
            <a:endParaRPr lang="ru-RU" i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566693"/>
            <a:ext cx="1665453" cy="1774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теоретичні засади, особливості та завдання міжнародного маркетингу;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20197" y="4566693"/>
            <a:ext cx="1827725" cy="1208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 smtClean="0">
                <a:latin typeface="Candara Light" pitchFamily="34" charset="0"/>
                <a:ea typeface="Calibri"/>
                <a:cs typeface="Times New Roman"/>
              </a:rPr>
              <a:t>структуру </a:t>
            </a: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бізнес-середовища міжнародного маркетингу;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45904" y="4566693"/>
            <a:ext cx="1860893" cy="1774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 err="1" smtClean="0">
                <a:latin typeface="Candara Light" pitchFamily="34" charset="0"/>
                <a:ea typeface="Calibri"/>
                <a:cs typeface="Times New Roman"/>
              </a:rPr>
              <a:t>загальноорганізаційні</a:t>
            </a:r>
            <a:r>
              <a:rPr lang="uk-UA" sz="1600" dirty="0" smtClean="0">
                <a:latin typeface="Candara Light" pitchFamily="34" charset="0"/>
                <a:ea typeface="Calibri"/>
                <a:cs typeface="Times New Roman"/>
              </a:rPr>
              <a:t> </a:t>
            </a: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процеси та </a:t>
            </a:r>
            <a:r>
              <a:rPr lang="uk-UA" sz="1600" dirty="0" err="1">
                <a:latin typeface="Candara Light" pitchFamily="34" charset="0"/>
                <a:ea typeface="Calibri"/>
                <a:cs typeface="Times New Roman"/>
              </a:rPr>
              <a:t>кроскультурну</a:t>
            </a: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 специфіку ведення міжнародного бізнесу;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948263" y="4566693"/>
            <a:ext cx="1944216" cy="1491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типи і послідовність ринкових досліджень у міжнародному маркетингу; </a:t>
            </a:r>
          </a:p>
        </p:txBody>
      </p:sp>
      <p:sp>
        <p:nvSpPr>
          <p:cNvPr id="20" name="Овал 19"/>
          <p:cNvSpPr/>
          <p:nvPr/>
        </p:nvSpPr>
        <p:spPr>
          <a:xfrm>
            <a:off x="850007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055804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198098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542117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Dasha\Desktop\lightbul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71" y="3295635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Dasha\Desktop\lightbul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304" y="3295635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Dasha\Desktop\lightbul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597" y="3276458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asha\Desktop\lightbul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617" y="3295913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2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1"/>
            <a:ext cx="9144000" cy="3544667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20538" y="3544390"/>
            <a:ext cx="9164538" cy="3313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19625" y="4443764"/>
            <a:ext cx="1417271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цілі та методи сегментації світового ринку;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43807" y="4313901"/>
            <a:ext cx="1780502" cy="1774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особливості товарної політики на світових ринках, міжнародні товарні стратегії;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23368" y="4225185"/>
            <a:ext cx="1905967" cy="2057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 smtClean="0">
                <a:latin typeface="Candara Light" pitchFamily="34" charset="0"/>
                <a:ea typeface="Calibri"/>
                <a:cs typeface="Times New Roman"/>
              </a:rPr>
              <a:t>цінові стратегії на світових ринках та особливості встановлення цін в умовах добросовісної конкуренції;</a:t>
            </a:r>
            <a:endParaRPr lang="uk-UA" sz="1600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86252" y="4212840"/>
            <a:ext cx="2068238" cy="2057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latin typeface="Candara Light" pitchFamily="34" charset="0"/>
                <a:ea typeface="Calibri"/>
                <a:cs typeface="Times New Roman"/>
              </a:rPr>
              <a:t>особливості та способи просування товарів на зарубіжні ринки; - способи управління міжнародним маркетингом. </a:t>
            </a:r>
            <a:endParaRPr lang="ru-RU" sz="1400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50007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055804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198098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542117" y="3184350"/>
            <a:ext cx="756509" cy="7200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Dasha\Desktop\lightbul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71" y="3295635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Dasha\Desktop\lightbul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304" y="3295635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Dasha\Desktop\lightbul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597" y="3276458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Dasha\Desktop\lightbul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617" y="3295913"/>
            <a:ext cx="497509" cy="49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-31513" y="-3180"/>
            <a:ext cx="9207026" cy="3528392"/>
          </a:xfrm>
          <a:prstGeom prst="rect">
            <a:avLst/>
          </a:prstGeom>
          <a:solidFill>
            <a:srgbClr val="EDE4F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0" y="116632"/>
            <a:ext cx="5272632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14150" y="216356"/>
            <a:ext cx="1007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Вміти</a:t>
            </a:r>
            <a:r>
              <a:rPr lang="uk-UA" sz="2000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: 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4150" y="1062763"/>
            <a:ext cx="33287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здійснювати кваліфікований аналіз міжнародного маркетингового середовища та застосувати сучасні методи сегментації зарубіжних ринків;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14150" y="2955771"/>
            <a:ext cx="31941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аналізувати </a:t>
            </a:r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стадії життєвого циклу товару та визначати конкурентоспроможність товарів на міжнародних ринках;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14150" y="5130632"/>
            <a:ext cx="30942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формувати </a:t>
            </a:r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ефективну міжнародну товарну стратегію;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09115" y="878097"/>
            <a:ext cx="3168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володіти </a:t>
            </a:r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сучасними міжнародними стратегіями ціноутворення;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40234" y="2276872"/>
            <a:ext cx="3269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ефективно використовувати міжнародні канали розподілу продукції;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09115" y="3577030"/>
            <a:ext cx="3096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створювати </a:t>
            </a:r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раціональну систему міжнародних маркетингових комунікацій;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64546" y="4873626"/>
            <a:ext cx="35668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аналізувати і розробляти оптимальні організаційні структури управління при розвитку діяльності фірми на зовнішньому ринку.</a:t>
            </a:r>
            <a:endParaRPr lang="ru-RU" dirty="0">
              <a:solidFill>
                <a:prstClr val="black"/>
              </a:solidFill>
              <a:latin typeface="Candara Light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6221" y="1441387"/>
            <a:ext cx="756509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636112" y="979722"/>
            <a:ext cx="756509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24374" y="5232257"/>
            <a:ext cx="756509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609061" y="2378497"/>
            <a:ext cx="756509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647237" y="3678655"/>
            <a:ext cx="756509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636112" y="5252250"/>
            <a:ext cx="756509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Dasha\Desktop\checkm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86" y="5334741"/>
            <a:ext cx="494283" cy="49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Группа 20"/>
          <p:cNvGrpSpPr/>
          <p:nvPr/>
        </p:nvGrpSpPr>
        <p:grpSpPr>
          <a:xfrm>
            <a:off x="124372" y="3276955"/>
            <a:ext cx="756509" cy="720080"/>
            <a:chOff x="105482" y="3400096"/>
            <a:chExt cx="756509" cy="720080"/>
          </a:xfrm>
        </p:grpSpPr>
        <p:sp>
          <p:nvSpPr>
            <p:cNvPr id="15" name="Овал 14"/>
            <p:cNvSpPr/>
            <p:nvPr/>
          </p:nvSpPr>
          <p:spPr>
            <a:xfrm>
              <a:off x="105482" y="3400096"/>
              <a:ext cx="756509" cy="72008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2" descr="C:\Users\Dasha\Desktop\checkmark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594" y="3512994"/>
              <a:ext cx="494283" cy="494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Picture 2" descr="C:\Users\Dasha\Desktop\checkm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97" y="1554285"/>
            <a:ext cx="494283" cy="49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Dasha\Desktop\checkm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49" y="5365148"/>
            <a:ext cx="494283" cy="49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Dasha\Desktop\checkm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49" y="2491395"/>
            <a:ext cx="494283" cy="49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Dasha\Desktop\checkm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49" y="3791553"/>
            <a:ext cx="494283" cy="49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Dasha\Desktop\checkm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49" y="1092620"/>
            <a:ext cx="494283" cy="49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8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331640" y="4943606"/>
            <a:ext cx="7812360" cy="1772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-17031" y="2475280"/>
            <a:ext cx="8117424" cy="21778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-17032" y="1772816"/>
            <a:ext cx="4589970" cy="576064"/>
          </a:xfrm>
          <a:prstGeom prst="rect">
            <a:avLst/>
          </a:prstGeom>
          <a:solidFill>
            <a:srgbClr val="7B7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19050" y="1861551"/>
            <a:ext cx="4519042" cy="382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i="1" dirty="0" smtClean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 </a:t>
            </a:r>
            <a:r>
              <a:rPr lang="uk-UA" i="1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Загальних: </a:t>
            </a:r>
            <a:endParaRPr lang="ru-RU" sz="1600" i="1" dirty="0">
              <a:solidFill>
                <a:prstClr val="black"/>
              </a:solidFill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60648"/>
            <a:ext cx="5726137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Вивчення навчальної дисципліни передбачає формування та розвиток у здобувачів вищої освіти </a:t>
            </a:r>
            <a:r>
              <a:rPr lang="uk-UA" dirty="0" err="1" smtClean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компетентностей</a:t>
            </a:r>
            <a:r>
              <a:rPr lang="en-US" dirty="0" smtClean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 </a:t>
            </a:r>
            <a:r>
              <a:rPr lang="uk-UA" dirty="0" smtClean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:</a:t>
            </a:r>
            <a:endParaRPr lang="ru-RU" sz="1600" dirty="0">
              <a:solidFill>
                <a:prstClr val="black"/>
              </a:solidFill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768059"/>
            <a:ext cx="1802912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b="1" dirty="0">
                <a:latin typeface="Candara Light" pitchFamily="34" charset="0"/>
                <a:ea typeface="Calibri"/>
                <a:cs typeface="Times New Roman"/>
              </a:rPr>
              <a:t>Здатність до абстрактного мислення, аналізу та синтезу.</a:t>
            </a:r>
            <a:endParaRPr lang="ru-RU" sz="1400" b="1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2616857"/>
            <a:ext cx="2329528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b="1" dirty="0">
                <a:latin typeface="Candara Light" pitchFamily="34" charset="0"/>
                <a:ea typeface="Calibri"/>
                <a:cs typeface="Times New Roman"/>
              </a:rPr>
              <a:t>Здатність оперувати основними положеннями і методами дисципліни при вирішенні професійних завдань. </a:t>
            </a:r>
            <a:endParaRPr lang="ru-RU" sz="1400" b="1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0742" y="2475280"/>
            <a:ext cx="223961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b="1" dirty="0">
                <a:latin typeface="Candara Light" pitchFamily="34" charset="0"/>
                <a:ea typeface="Calibri"/>
                <a:cs typeface="Times New Roman"/>
              </a:rPr>
              <a:t>Здатність аналізувати значущі проблеми та процеси та знаходити шляхи вирішення проблем, які виникають під час професійної діяльності.</a:t>
            </a:r>
            <a:endParaRPr lang="ru-RU" sz="1400" b="1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14525" y="5226218"/>
            <a:ext cx="1282502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b="1" dirty="0">
                <a:latin typeface="Candara Light" pitchFamily="34" charset="0"/>
                <a:ea typeface="Calibri"/>
                <a:cs typeface="Times New Roman"/>
              </a:rPr>
              <a:t>Здатність приймати обґрунтовані рішення. </a:t>
            </a:r>
            <a:endParaRPr lang="ru-RU" sz="1400" b="1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5075961"/>
            <a:ext cx="1800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b="1" dirty="0">
                <a:latin typeface="Candara Light" pitchFamily="34" charset="0"/>
                <a:ea typeface="Calibri"/>
                <a:cs typeface="Times New Roman"/>
              </a:rPr>
              <a:t>Здатність до пошуку, оброблення та аналізу інформації з різних джерел.</a:t>
            </a:r>
            <a:endParaRPr lang="ru-RU" sz="1400" b="1" dirty="0"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5075962"/>
            <a:ext cx="230425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sz="1600" b="1" dirty="0">
                <a:latin typeface="Candara Light" pitchFamily="34" charset="0"/>
                <a:ea typeface="Calibri"/>
                <a:cs typeface="Times New Roman"/>
              </a:rPr>
              <a:t>Здатність застосовувати знання в практичних ситуаціях і проводити дослідження на професійному рівні.</a:t>
            </a:r>
            <a:endParaRPr lang="ru-RU" sz="1400" b="1" dirty="0">
              <a:latin typeface="Candara Light" pitchFamily="34" charset="0"/>
              <a:ea typeface="Calibri"/>
              <a:cs typeface="Times New Roman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-19050" y="2244028"/>
            <a:ext cx="4303018" cy="0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877" y="1556792"/>
            <a:ext cx="4282091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283968" y="1556792"/>
            <a:ext cx="0" cy="21602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3968" y="1772816"/>
            <a:ext cx="0" cy="47121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142922" y="2475280"/>
            <a:ext cx="0" cy="217785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149970" y="2475280"/>
            <a:ext cx="0" cy="217785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635896" y="4943606"/>
            <a:ext cx="0" cy="177281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27175" y="4943606"/>
            <a:ext cx="0" cy="17901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вал 28"/>
          <p:cNvSpPr/>
          <p:nvPr/>
        </p:nvSpPr>
        <p:spPr>
          <a:xfrm>
            <a:off x="4385873" y="5435706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4344105" y="3907213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354214" y="1412548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369347" y="2681394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14509" y="5463667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14508" y="4090507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92647" y="2681393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22697" y="1466644"/>
            <a:ext cx="567413" cy="5585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50184"/>
            <a:ext cx="3672408" cy="4865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90109" y="402208"/>
            <a:ext cx="1228221" cy="382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i="1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rPr>
              <a:t>Фахових:</a:t>
            </a:r>
            <a:endParaRPr lang="ru-RU" sz="1600" i="1" dirty="0">
              <a:solidFill>
                <a:prstClr val="black"/>
              </a:solidFill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4219" y="1283353"/>
            <a:ext cx="2872120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Знання сутності, змісту, завдань міжнародного маркетингу.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4219" y="2544266"/>
            <a:ext cx="3016136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Здатність щодо обґрунтування доцільності виходу на зовнішні ринки 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4219" y="3907214"/>
            <a:ext cx="3139886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Здатність щодо проведення аналізу міжнародного маркетингового середовища 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4219" y="5252412"/>
            <a:ext cx="2286000" cy="9251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Здатність проводити сегментування міжнародних ринків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2560" y="1283352"/>
            <a:ext cx="3312368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Здатність </a:t>
            </a:r>
            <a:r>
              <a:rPr lang="uk-UA" sz="1600" dirty="0" err="1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обгрунтовано</a:t>
            </a: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 обирати стратегії виходу на зарубіжні ринки.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2560" y="2498099"/>
            <a:ext cx="4259585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Здатність до формування міжнародної товарної, цінової політики, міжнародної політики збуту та комунікацій.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32560" y="3907213"/>
            <a:ext cx="3944466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Здатність щодо організації та планування міжнародної маркетингової діяльності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32560" y="5252412"/>
            <a:ext cx="3364135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Володіння спеціальною термінологією та лексикою даної дисципліни. 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pic>
        <p:nvPicPr>
          <p:cNvPr id="3074" name="Picture 2" descr="D:\Users\Sh3v7.HOME-PC\Downloads\1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4" y="1555760"/>
            <a:ext cx="380305" cy="38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Users\Sh3v7.HOME-PC\Downloads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66" y="2759074"/>
            <a:ext cx="403176" cy="40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Users\Sh3v7.HOME-PC\Downloads\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4" y="4171435"/>
            <a:ext cx="396681" cy="39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Users\Sh3v7.HOME-PC\Downloads\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718" y="2759074"/>
            <a:ext cx="362407" cy="36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Users\Sh3v7.HOME-PC\Downloads\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208" y="4034624"/>
            <a:ext cx="387148" cy="38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D:\Users\Sh3v7.HOME-PC\Downloads\8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006" y="5530449"/>
            <a:ext cx="387148" cy="38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:\Users\Sh3v7.HOME-PC\Downloads\4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4" y="5537763"/>
            <a:ext cx="410344" cy="4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D:\Users\Sh3v7.HOME-PC\Downloads\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954" y="1498056"/>
            <a:ext cx="387521" cy="38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1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2348880"/>
            <a:ext cx="9144000" cy="4509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092280" y="2830865"/>
            <a:ext cx="205172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Оцінювати ключові параметри зарубіжних ринків (місткість, інтенсивність конкуренції, прибутковість тощо); 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7704" y="2830865"/>
            <a:ext cx="2300932" cy="2907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Планувати та проводити міжнародні маркетингові дослідження, інтерпретувати результати та </a:t>
            </a:r>
            <a:r>
              <a:rPr lang="uk-UA" sz="1600" dirty="0" smtClean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пропонувати </a:t>
            </a: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ефективні маркетингові рішення для розв’язання проблем;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830865"/>
            <a:ext cx="2286000" cy="20577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Структурувати </a:t>
            </a:r>
            <a:endParaRPr lang="en-US" sz="1600" dirty="0" smtClean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uk-UA" sz="1600" dirty="0" smtClean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та </a:t>
            </a: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аналізувати міжнародне маркетингове середовище із застосуванням відповідних методів;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830865"/>
            <a:ext cx="1728192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Candara Light" pitchFamily="34" charset="0"/>
                <a:ea typeface="Calibri"/>
                <a:cs typeface="Times New Roman"/>
              </a:rPr>
              <a:t>Ідентифікувати сутність і форми міжнародного маркетингу;</a:t>
            </a:r>
            <a:endParaRPr lang="ru-RU" sz="1400" dirty="0">
              <a:solidFill>
                <a:prstClr val="black"/>
              </a:solidFill>
              <a:latin typeface="Candara Light" pitchFamily="34" charset="0"/>
              <a:ea typeface="Calibri"/>
              <a:cs typeface="Times New Roman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1600" y="2348880"/>
            <a:ext cx="6984776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915816" y="2276872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99592" y="2290986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292080" y="2291780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812360" y="2285256"/>
            <a:ext cx="144016" cy="14401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0" y="520844"/>
            <a:ext cx="9144000" cy="531892"/>
            <a:chOff x="0" y="520844"/>
            <a:chExt cx="9144000" cy="53189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520844"/>
              <a:ext cx="9144000" cy="53189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67679" y="520844"/>
              <a:ext cx="4399410" cy="410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1750" lvl="0">
                <a:lnSpc>
                  <a:spcPct val="115000"/>
                </a:lnSpc>
                <a:spcAft>
                  <a:spcPts val="1000"/>
                </a:spcAft>
              </a:pPr>
              <a:r>
                <a:rPr lang="uk-UA" i="1" dirty="0">
                  <a:solidFill>
                    <a:prstClr val="black"/>
                  </a:solidFill>
                  <a:latin typeface="Century Gothic" pitchFamily="34" charset="0"/>
                  <a:ea typeface="Calibri"/>
                  <a:cs typeface="Times New Roman"/>
                </a:rPr>
                <a:t>Програмні результати навчання:</a:t>
              </a:r>
              <a:endParaRPr lang="ru-RU" sz="1600" i="1" dirty="0">
                <a:solidFill>
                  <a:prstClr val="black"/>
                </a:solidFill>
                <a:latin typeface="Century Gothic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0" y="934219"/>
              <a:ext cx="9144000" cy="2494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8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583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Dasha</dc:creator>
  <cp:lastModifiedBy>Dasha</cp:lastModifiedBy>
  <cp:revision>38</cp:revision>
  <dcterms:created xsi:type="dcterms:W3CDTF">2021-03-29T17:03:55Z</dcterms:created>
  <dcterms:modified xsi:type="dcterms:W3CDTF">2021-03-31T23:28:48Z</dcterms:modified>
</cp:coreProperties>
</file>