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8" roundtripDataSignature="AMtx7mjPAnaqyD+SZN4rRyOxpi2VONCK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10CECF6-95EC-42E9-810C-FD66C0D668B0}">
  <a:tblStyle styleId="{610CECF6-95EC-42E9-810C-FD66C0D668B0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28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2174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3"/>
          <p:cNvSpPr txBox="1"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9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2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0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3"/>
          <p:cNvSpPr txBox="1">
            <a:spLocks noGrp="1"/>
          </p:cNvSpPr>
          <p:nvPr>
            <p:ph type="title"/>
          </p:nvPr>
        </p:nvSpPr>
        <p:spPr>
          <a:xfrm rot="5400000">
            <a:off x="5463778" y="1371603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3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7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0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1 большой объект и 2 маленьких объекта" type="objAndTwoObj">
  <p:cSld name="OBJECT_AND_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4"/>
          <p:cNvSpPr txBox="1">
            <a:spLocks noGrp="1"/>
          </p:cNvSpPr>
          <p:nvPr>
            <p:ph type="title"/>
          </p:nvPr>
        </p:nvSpPr>
        <p:spPr>
          <a:xfrm>
            <a:off x="457200" y="208360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04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04"/>
          <p:cNvSpPr txBox="1">
            <a:spLocks noGrp="1"/>
          </p:cNvSpPr>
          <p:nvPr>
            <p:ph type="body" idx="3"/>
          </p:nvPr>
        </p:nvSpPr>
        <p:spPr>
          <a:xfrm>
            <a:off x="4648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0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0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9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6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6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97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97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7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9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98"/>
          <p:cNvSpPr txBox="1">
            <a:spLocks noGrp="1"/>
          </p:cNvSpPr>
          <p:nvPr>
            <p:ph type="body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98"/>
          <p:cNvSpPr txBox="1">
            <a:spLocks noGrp="1"/>
          </p:cNvSpPr>
          <p:nvPr>
            <p:ph type="body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9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0"/>
          <p:cNvSpPr txBox="1"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0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00"/>
          <p:cNvSpPr txBox="1">
            <a:spLocks noGrp="1"/>
          </p:cNvSpPr>
          <p:nvPr>
            <p:ph type="body" idx="2"/>
          </p:nvPr>
        </p:nvSpPr>
        <p:spPr>
          <a:xfrm>
            <a:off x="457204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0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1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1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1"/>
          <p:cNvSpPr txBox="1">
            <a:spLocks noGrp="1"/>
          </p:cNvSpPr>
          <p:nvPr>
            <p:ph type="body" idx="1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D:\картинки гистология\Скелетные мышцы.jpg"/>
          <p:cNvPicPr preferRelativeResize="0"/>
          <p:nvPr/>
        </p:nvPicPr>
        <p:blipFill rotWithShape="1">
          <a:blip r:embed="rId3">
            <a:alphaModFix/>
          </a:blip>
          <a:srcRect l="10936" r="10937"/>
          <a:stretch/>
        </p:blipFill>
        <p:spPr>
          <a:xfrm rot="5400000">
            <a:off x="2000250" y="-200025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>
            <a:off x="-7951" y="-1"/>
            <a:ext cx="9159902" cy="4299944"/>
          </a:xfrm>
          <a:prstGeom prst="rect">
            <a:avLst/>
          </a:prstGeom>
          <a:gradFill>
            <a:gsLst>
              <a:gs pos="0">
                <a:srgbClr val="FFFFFF">
                  <a:alpha val="49803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 txBox="1">
            <a:spLocks noGrp="1"/>
          </p:cNvSpPr>
          <p:nvPr>
            <p:ph type="ctrTitle"/>
          </p:nvPr>
        </p:nvSpPr>
        <p:spPr>
          <a:xfrm>
            <a:off x="486914" y="2058692"/>
            <a:ext cx="8170171" cy="1026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alibri"/>
              <a:buNone/>
            </a:pPr>
            <a:r>
              <a:rPr lang="uk-UA" sz="4800" b="1" cap="none">
                <a:solidFill>
                  <a:srgbClr val="002060"/>
                </a:solidFill>
              </a:rPr>
              <a:t>М’ЯЗОВА ТКАНИНА</a:t>
            </a:r>
            <a:endParaRPr sz="4800" b="1" cap="none">
              <a:solidFill>
                <a:srgbClr val="002060"/>
              </a:solidFill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1331650" y="65250"/>
            <a:ext cx="6857400" cy="17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520"/>
              </a:spcBef>
              <a:spcAft>
                <a:spcPts val="0"/>
              </a:spcAft>
              <a:buClr>
                <a:srgbClr val="17365D"/>
              </a:buClr>
              <a:buSzPts val="2600"/>
              <a:buFont typeface="Arial"/>
              <a:buNone/>
            </a:pPr>
            <a:endParaRPr sz="2600" dirty="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Скелетна м’язова тканина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242" name="Google Shape;242;p10"/>
          <p:cNvSpPr txBox="1">
            <a:spLocks noGrp="1"/>
          </p:cNvSpPr>
          <p:nvPr>
            <p:ph type="body" idx="1"/>
          </p:nvPr>
        </p:nvSpPr>
        <p:spPr>
          <a:xfrm>
            <a:off x="457200" y="771550"/>
            <a:ext cx="8229600" cy="382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Структурно-функціональна одиниця – </a:t>
            </a:r>
            <a:r>
              <a:rPr lang="uk-UA" b="1"/>
              <a:t>м’язове волокно</a:t>
            </a:r>
            <a:r>
              <a:rPr lang="uk-UA"/>
              <a:t>, яке складається із міосимпласта і клітин – сателітів (міосателітів, міосателітоцитів), покритих спільною базальною мембраною.</a:t>
            </a:r>
            <a:endParaRPr/>
          </a:p>
        </p:txBody>
      </p:sp>
      <p:pic>
        <p:nvPicPr>
          <p:cNvPr id="243" name="Google Shape;243;p10" descr="Картинки по запросу миосателлитоциты"/>
          <p:cNvPicPr preferRelativeResize="0"/>
          <p:nvPr/>
        </p:nvPicPr>
        <p:blipFill rotWithShape="1">
          <a:blip r:embed="rId3">
            <a:alphaModFix/>
          </a:blip>
          <a:srcRect t="5850" b="15714"/>
          <a:stretch/>
        </p:blipFill>
        <p:spPr>
          <a:xfrm>
            <a:off x="2267744" y="3356263"/>
            <a:ext cx="4409703" cy="1745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Скелетна м’язова тканина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249" name="Google Shape;249;p11"/>
          <p:cNvSpPr txBox="1">
            <a:spLocks noGrp="1"/>
          </p:cNvSpPr>
          <p:nvPr>
            <p:ph type="body" idx="1"/>
          </p:nvPr>
        </p:nvSpPr>
        <p:spPr>
          <a:xfrm>
            <a:off x="457200" y="771550"/>
            <a:ext cx="8229600" cy="382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Міосимпласт</a:t>
            </a:r>
            <a:r>
              <a:rPr lang="uk-UA"/>
              <a:t> – надклітинна структура, що формується у результаті злиття клітин.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Міосимпласт є скоротливою структурою.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50" name="Google Shape;250;p11" descr="Картинки по запросу мышечное волокно"/>
          <p:cNvPicPr preferRelativeResize="0"/>
          <p:nvPr/>
        </p:nvPicPr>
        <p:blipFill rotWithShape="1">
          <a:blip r:embed="rId3">
            <a:alphaModFix/>
          </a:blip>
          <a:srcRect t="22869" b="23475"/>
          <a:stretch/>
        </p:blipFill>
        <p:spPr>
          <a:xfrm>
            <a:off x="1619672" y="2911252"/>
            <a:ext cx="5834311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М’язове волокно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256" name="Google Shape;256;p12"/>
          <p:cNvSpPr txBox="1">
            <a:spLocks noGrp="1"/>
          </p:cNvSpPr>
          <p:nvPr>
            <p:ph type="body" idx="1"/>
          </p:nvPr>
        </p:nvSpPr>
        <p:spPr>
          <a:xfrm>
            <a:off x="457200" y="771551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Міосимпласт </a:t>
            </a:r>
            <a:r>
              <a:rPr lang="uk-UA"/>
              <a:t>має багато ядер, розташованих на периферії.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Сарколема – </a:t>
            </a:r>
            <a:r>
              <a:rPr lang="uk-UA"/>
              <a:t>плазматична мембрана.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Саркоплазма – </a:t>
            </a:r>
            <a:r>
              <a:rPr lang="uk-UA"/>
              <a:t>цитоплазма міосимпласту.</a:t>
            </a:r>
            <a:endParaRPr b="1"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57" name="Google Shape;257;p12" descr="Картинки по запросу мышечное волокно"/>
          <p:cNvPicPr preferRelativeResize="0"/>
          <p:nvPr/>
        </p:nvPicPr>
        <p:blipFill rotWithShape="1">
          <a:blip r:embed="rId3">
            <a:alphaModFix/>
          </a:blip>
          <a:srcRect t="22869" b="23475"/>
          <a:stretch/>
        </p:blipFill>
        <p:spPr>
          <a:xfrm>
            <a:off x="1619672" y="2911252"/>
            <a:ext cx="5834311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М’язове волокно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263" name="Google Shape;263;p13"/>
          <p:cNvSpPr txBox="1">
            <a:spLocks noGrp="1"/>
          </p:cNvSpPr>
          <p:nvPr>
            <p:ph type="body" idx="1"/>
          </p:nvPr>
        </p:nvSpPr>
        <p:spPr>
          <a:xfrm>
            <a:off x="457200" y="771551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Скророчення міосимпласту забезпечують спеціалізовані органели – міофібрили, які розташовані у </a:t>
            </a:r>
            <a:r>
              <a:rPr lang="uk-UA" b="1"/>
              <a:t>саркоплазмі</a:t>
            </a:r>
            <a:r>
              <a:rPr lang="uk-UA"/>
              <a:t> та складаються із актину та міозину.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64" name="Google Shape;264;p13" descr="Картинки по запросу мышечное волокно"/>
          <p:cNvPicPr preferRelativeResize="0"/>
          <p:nvPr/>
        </p:nvPicPr>
        <p:blipFill rotWithShape="1">
          <a:blip r:embed="rId3">
            <a:alphaModFix/>
          </a:blip>
          <a:srcRect t="22869" b="23475"/>
          <a:stretch/>
        </p:blipFill>
        <p:spPr>
          <a:xfrm>
            <a:off x="1619672" y="2911252"/>
            <a:ext cx="5834311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М’язове волокно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270" name="Google Shape;270;p14"/>
          <p:cNvSpPr txBox="1">
            <a:spLocks noGrp="1"/>
          </p:cNvSpPr>
          <p:nvPr>
            <p:ph type="body" idx="1"/>
          </p:nvPr>
        </p:nvSpPr>
        <p:spPr>
          <a:xfrm>
            <a:off x="457200" y="771551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 b="1"/>
              <a:t>Саркоплазматичний ретикулум </a:t>
            </a:r>
            <a:r>
              <a:rPr lang="uk-UA" sz="2960"/>
              <a:t>– модифікований агранулярний ендоплазматичний ретикулум, що містить йони кальцію та бере участь у скороченні м’язів.</a:t>
            </a:r>
            <a:endParaRPr/>
          </a:p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271" name="Google Shape;271;p14" descr="Картинки по запросу мышечное волокно"/>
          <p:cNvPicPr preferRelativeResize="0"/>
          <p:nvPr/>
        </p:nvPicPr>
        <p:blipFill rotWithShape="1">
          <a:blip r:embed="rId3">
            <a:alphaModFix/>
          </a:blip>
          <a:srcRect t="22869" b="23475"/>
          <a:stretch/>
        </p:blipFill>
        <p:spPr>
          <a:xfrm>
            <a:off x="1619672" y="2911252"/>
            <a:ext cx="5834311" cy="223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М’язове волокно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277" name="Google Shape;277;p15"/>
          <p:cNvSpPr txBox="1">
            <a:spLocks noGrp="1"/>
          </p:cNvSpPr>
          <p:nvPr>
            <p:ph type="body" idx="1"/>
          </p:nvPr>
        </p:nvSpPr>
        <p:spPr>
          <a:xfrm>
            <a:off x="457200" y="771551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 b="1"/>
              <a:t>Міосателітоцити </a:t>
            </a:r>
            <a:r>
              <a:rPr lang="uk-UA" sz="2960"/>
              <a:t>(клітини-сателіти, міосателіти, сателітоцити) – стовбурові клітини, які розташовані уздовж міосимпласту під спільною базальною мембраною та забезпечують </a:t>
            </a:r>
            <a:r>
              <a:rPr lang="uk-UA" sz="2960" b="1"/>
              <a:t>регенерацію</a:t>
            </a:r>
            <a:r>
              <a:rPr lang="uk-UA" sz="2960"/>
              <a:t> скелетних м’язів.</a:t>
            </a:r>
            <a:endParaRPr/>
          </a:p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278" name="Google Shape;278;p15" descr="Картинки по запросу миосателлитоциты"/>
          <p:cNvPicPr preferRelativeResize="0"/>
          <p:nvPr/>
        </p:nvPicPr>
        <p:blipFill rotWithShape="1">
          <a:blip r:embed="rId3">
            <a:alphaModFix/>
          </a:blip>
          <a:srcRect t="5850" b="15714"/>
          <a:stretch/>
        </p:blipFill>
        <p:spPr>
          <a:xfrm>
            <a:off x="2267744" y="3356263"/>
            <a:ext cx="4409703" cy="1745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М’язове волокно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284" name="Google Shape;284;p16"/>
          <p:cNvSpPr txBox="1">
            <a:spLocks noGrp="1"/>
          </p:cNvSpPr>
          <p:nvPr>
            <p:ph type="body" idx="1"/>
          </p:nvPr>
        </p:nvSpPr>
        <p:spPr>
          <a:xfrm>
            <a:off x="457200" y="771550"/>
            <a:ext cx="4330824" cy="4248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 b="1"/>
              <a:t>Стадії розвитку м’язового волокна: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Міобластична</a:t>
            </a:r>
            <a:endParaRPr sz="2960"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Міосимпластична</a:t>
            </a:r>
            <a:endParaRPr sz="2960"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Стадія м’язових трубочок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Формування дефінітивних м’язових волокон.</a:t>
            </a:r>
            <a:endParaRPr sz="2960"/>
          </a:p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285" name="Google Shape;285;p16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 r="59349" b="33034"/>
          <a:stretch/>
        </p:blipFill>
        <p:spPr>
          <a:xfrm>
            <a:off x="5436096" y="737824"/>
            <a:ext cx="3545920" cy="4375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Скелетний м’яз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291" name="Google Shape;291;p17"/>
          <p:cNvSpPr txBox="1">
            <a:spLocks noGrp="1"/>
          </p:cNvSpPr>
          <p:nvPr>
            <p:ph type="body" idx="1"/>
          </p:nvPr>
        </p:nvSpPr>
        <p:spPr>
          <a:xfrm>
            <a:off x="457200" y="771550"/>
            <a:ext cx="4258816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М’язові волокна оточені </a:t>
            </a:r>
            <a:r>
              <a:rPr lang="uk-UA" b="1"/>
              <a:t>базальною мембраною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Між м’язовими волокнами є тонкі прошарки пухкої сполучної </a:t>
            </a:r>
            <a:r>
              <a:rPr lang="uk-UA" b="1"/>
              <a:t>тканини – ендомізій</a:t>
            </a:r>
            <a:r>
              <a:rPr lang="uk-UA"/>
              <a:t>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92" name="Google Shape;292;p17"/>
          <p:cNvPicPr preferRelativeResize="0"/>
          <p:nvPr/>
        </p:nvPicPr>
        <p:blipFill rotWithShape="1">
          <a:blip r:embed="rId3">
            <a:alphaModFix/>
          </a:blip>
          <a:srcRect l="48284" t="2111" r="10630" b="29508"/>
          <a:stretch/>
        </p:blipFill>
        <p:spPr>
          <a:xfrm>
            <a:off x="5724129" y="856985"/>
            <a:ext cx="3419872" cy="426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Скелетний м’яз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298" name="Google Shape;298;p18"/>
          <p:cNvSpPr txBox="1">
            <a:spLocks noGrp="1"/>
          </p:cNvSpPr>
          <p:nvPr>
            <p:ph type="body" idx="1"/>
          </p:nvPr>
        </p:nvSpPr>
        <p:spPr>
          <a:xfrm>
            <a:off x="457200" y="771550"/>
            <a:ext cx="4258816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М’язові волокна згруповані у пучки, які оточені пухкою сполучною тканиною із судинами і нервами - </a:t>
            </a:r>
            <a:r>
              <a:rPr lang="uk-UA" b="1"/>
              <a:t>перимізієм</a:t>
            </a:r>
            <a:endParaRPr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99" name="Google Shape;299;p18"/>
          <p:cNvPicPr preferRelativeResize="0"/>
          <p:nvPr/>
        </p:nvPicPr>
        <p:blipFill rotWithShape="1">
          <a:blip r:embed="rId3">
            <a:alphaModFix/>
          </a:blip>
          <a:srcRect l="48284" t="2111" r="10630" b="29508"/>
          <a:stretch/>
        </p:blipFill>
        <p:spPr>
          <a:xfrm>
            <a:off x="5724129" y="856985"/>
            <a:ext cx="3419872" cy="426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Скелетний м’яз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305" name="Google Shape;305;p19"/>
          <p:cNvSpPr txBox="1">
            <a:spLocks noGrp="1"/>
          </p:cNvSpPr>
          <p:nvPr>
            <p:ph type="body" idx="1"/>
          </p:nvPr>
        </p:nvSpPr>
        <p:spPr>
          <a:xfrm>
            <a:off x="457200" y="771550"/>
            <a:ext cx="4258816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М’яз у цілому оточений пухкою сполучною тканиною із судинами і нервами - </a:t>
            </a:r>
            <a:r>
              <a:rPr lang="uk-UA" b="1"/>
              <a:t>епімізієм</a:t>
            </a:r>
            <a:endParaRPr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06" name="Google Shape;306;p19"/>
          <p:cNvPicPr preferRelativeResize="0"/>
          <p:nvPr/>
        </p:nvPicPr>
        <p:blipFill rotWithShape="1">
          <a:blip r:embed="rId3">
            <a:alphaModFix/>
          </a:blip>
          <a:srcRect l="48284" t="2111" r="10630" b="29508"/>
          <a:stretch/>
        </p:blipFill>
        <p:spPr>
          <a:xfrm>
            <a:off x="5724129" y="856985"/>
            <a:ext cx="3419872" cy="426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2"/>
          <p:cNvGrpSpPr/>
          <p:nvPr/>
        </p:nvGrpSpPr>
        <p:grpSpPr>
          <a:xfrm>
            <a:off x="100134" y="2015"/>
            <a:ext cx="8943730" cy="5139468"/>
            <a:chOff x="100134" y="2015"/>
            <a:chExt cx="8943730" cy="5139468"/>
          </a:xfrm>
        </p:grpSpPr>
        <p:sp>
          <p:nvSpPr>
            <p:cNvPr id="107" name="Google Shape;107;p2"/>
            <p:cNvSpPr/>
            <p:nvPr/>
          </p:nvSpPr>
          <p:spPr>
            <a:xfrm>
              <a:off x="7293931" y="3711826"/>
              <a:ext cx="874967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08" name="Google Shape;108;p2"/>
            <p:cNvSpPr/>
            <p:nvPr/>
          </p:nvSpPr>
          <p:spPr>
            <a:xfrm>
              <a:off x="6418963" y="3711826"/>
              <a:ext cx="874967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09" name="Google Shape;109;p2"/>
            <p:cNvSpPr/>
            <p:nvPr/>
          </p:nvSpPr>
          <p:spPr>
            <a:xfrm>
              <a:off x="5148870" y="2382800"/>
              <a:ext cx="2145060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0" name="Google Shape;110;p2"/>
            <p:cNvSpPr/>
            <p:nvPr/>
          </p:nvSpPr>
          <p:spPr>
            <a:xfrm>
              <a:off x="2776692" y="3711826"/>
              <a:ext cx="1892337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1" name="Google Shape;111;p2"/>
            <p:cNvSpPr/>
            <p:nvPr/>
          </p:nvSpPr>
          <p:spPr>
            <a:xfrm>
              <a:off x="2730972" y="3711826"/>
              <a:ext cx="91440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2" name="Google Shape;112;p2"/>
            <p:cNvSpPr/>
            <p:nvPr/>
          </p:nvSpPr>
          <p:spPr>
            <a:xfrm>
              <a:off x="884355" y="3711826"/>
              <a:ext cx="1892337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3" name="Google Shape;113;p2"/>
            <p:cNvSpPr/>
            <p:nvPr/>
          </p:nvSpPr>
          <p:spPr>
            <a:xfrm>
              <a:off x="2776692" y="2382800"/>
              <a:ext cx="2372178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4" name="Google Shape;114;p2"/>
            <p:cNvSpPr/>
            <p:nvPr/>
          </p:nvSpPr>
          <p:spPr>
            <a:xfrm>
              <a:off x="3009022" y="1053774"/>
              <a:ext cx="2139848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5" name="Google Shape;115;p2"/>
            <p:cNvSpPr/>
            <p:nvPr/>
          </p:nvSpPr>
          <p:spPr>
            <a:xfrm>
              <a:off x="981038" y="2382800"/>
              <a:ext cx="91440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6" name="Google Shape;116;p2"/>
            <p:cNvSpPr/>
            <p:nvPr/>
          </p:nvSpPr>
          <p:spPr>
            <a:xfrm>
              <a:off x="1026758" y="1053774"/>
              <a:ext cx="1982263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17" name="Google Shape;117;p2"/>
            <p:cNvSpPr/>
            <p:nvPr/>
          </p:nvSpPr>
          <p:spPr>
            <a:xfrm>
              <a:off x="2239983" y="2015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345911" y="102647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 txBox="1"/>
            <p:nvPr/>
          </p:nvSpPr>
          <p:spPr>
            <a:xfrm>
              <a:off x="2376716" y="133452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Тканини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0134" y="1331041"/>
              <a:ext cx="185324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06063" y="1431673"/>
              <a:ext cx="185324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 txBox="1"/>
            <p:nvPr/>
          </p:nvSpPr>
          <p:spPr>
            <a:xfrm>
              <a:off x="236868" y="1462478"/>
              <a:ext cx="179163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Відмежовуючі, або поверхневі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57719" y="2660067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63648" y="2760699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 txBox="1"/>
            <p:nvPr/>
          </p:nvSpPr>
          <p:spPr>
            <a:xfrm>
              <a:off x="394453" y="2791504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ЕПІТЕЛІЇ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79832" y="1331041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485760" y="1431673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 txBox="1"/>
            <p:nvPr/>
          </p:nvSpPr>
          <p:spPr>
            <a:xfrm>
              <a:off x="4516565" y="1462478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«Внутрішні»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007653" y="2660067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13582" y="2760699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 txBox="1"/>
            <p:nvPr/>
          </p:nvSpPr>
          <p:spPr>
            <a:xfrm>
              <a:off x="2144387" y="2791504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Тканини внутрішнього середовища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5316" y="3989093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21245" y="4089725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 txBox="1"/>
            <p:nvPr/>
          </p:nvSpPr>
          <p:spPr>
            <a:xfrm>
              <a:off x="252050" y="4120530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Кров, лімфа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865251" y="3989093"/>
              <a:ext cx="1822882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971179" y="4089725"/>
              <a:ext cx="1822882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 txBox="1"/>
            <p:nvPr/>
          </p:nvSpPr>
          <p:spPr>
            <a:xfrm>
              <a:off x="2001984" y="4120530"/>
              <a:ext cx="1761272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Сполучні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899990" y="3989093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005919" y="4089725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 txBox="1"/>
            <p:nvPr/>
          </p:nvSpPr>
          <p:spPr>
            <a:xfrm>
              <a:off x="4036724" y="4120530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Опорні: кісткова, хрящова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6297774" y="2660067"/>
              <a:ext cx="1992313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403702" y="2760699"/>
              <a:ext cx="1992313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 txBox="1"/>
            <p:nvPr/>
          </p:nvSpPr>
          <p:spPr>
            <a:xfrm>
              <a:off x="6434507" y="2791504"/>
              <a:ext cx="1930703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«Спеціалізовані»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649925" y="3989093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755853" y="4089725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 txBox="1"/>
            <p:nvPr/>
          </p:nvSpPr>
          <p:spPr>
            <a:xfrm>
              <a:off x="5786658" y="4120530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М’язові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7399859" y="3989093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7505787" y="4089725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 txBox="1"/>
            <p:nvPr/>
          </p:nvSpPr>
          <p:spPr>
            <a:xfrm>
              <a:off x="7536592" y="4120530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Нервова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"/>
          <p:cNvSpPr txBox="1">
            <a:spLocks noGrp="1"/>
          </p:cNvSpPr>
          <p:nvPr>
            <p:ph type="title"/>
          </p:nvPr>
        </p:nvSpPr>
        <p:spPr>
          <a:xfrm>
            <a:off x="467544" y="1234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Сполучна тканина скелетного м’язу</a:t>
            </a:r>
            <a:endParaRPr sz="3959" b="1" dirty="0">
              <a:solidFill>
                <a:srgbClr val="FF0000"/>
              </a:solidFill>
            </a:endParaRPr>
          </a:p>
        </p:txBody>
      </p:sp>
      <p:graphicFrame>
        <p:nvGraphicFramePr>
          <p:cNvPr id="312" name="Google Shape;312;p20"/>
          <p:cNvGraphicFramePr/>
          <p:nvPr/>
        </p:nvGraphicFramePr>
        <p:xfrm>
          <a:off x="1" y="856985"/>
          <a:ext cx="5724125" cy="4286525"/>
        </p:xfrm>
        <a:graphic>
          <a:graphicData uri="http://schemas.openxmlformats.org/drawingml/2006/table">
            <a:tbl>
              <a:tblPr firstRow="1" bandRow="1">
                <a:noFill/>
                <a:tableStyleId>{610CECF6-95EC-42E9-810C-FD66C0D668B0}</a:tableStyleId>
              </a:tblPr>
              <a:tblGrid>
                <a:gridCol w="1475650"/>
                <a:gridCol w="1800200"/>
                <a:gridCol w="2448275"/>
              </a:tblGrid>
              <a:tr h="729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>
                          <a:solidFill>
                            <a:schemeClr val="dk1"/>
                          </a:solidFill>
                        </a:rPr>
                        <a:t>Ендомізій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Оточує м’язові волокна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5F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Пухка сполучна тканина із судинами і нервами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5F1"/>
                    </a:solidFill>
                  </a:tcPr>
                </a:tc>
              </a:tr>
              <a:tr h="1332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>
                          <a:solidFill>
                            <a:schemeClr val="dk1"/>
                          </a:solidFill>
                        </a:rPr>
                        <a:t>Перимізій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Оточує пучки м’язових  волокон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22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>
                          <a:solidFill>
                            <a:schemeClr val="dk1"/>
                          </a:solidFill>
                        </a:rPr>
                        <a:t>Епімізій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Оточує м’яз у цілому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2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>
                          <a:solidFill>
                            <a:schemeClr val="dk1"/>
                          </a:solidFill>
                        </a:rPr>
                        <a:t>Фасція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Покриває м’яз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Щільна оформлена сполучна тканина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313" name="Google Shape;313;p20"/>
          <p:cNvPicPr preferRelativeResize="0"/>
          <p:nvPr/>
        </p:nvPicPr>
        <p:blipFill rotWithShape="1">
          <a:blip r:embed="rId3">
            <a:alphaModFix/>
          </a:blip>
          <a:srcRect l="48284" t="2111" r="10630" b="29508"/>
          <a:stretch/>
        </p:blipFill>
        <p:spPr>
          <a:xfrm>
            <a:off x="5724129" y="856985"/>
            <a:ext cx="3419872" cy="426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dirty="0"/>
          </a:p>
        </p:txBody>
      </p:sp>
      <p:sp>
        <p:nvSpPr>
          <p:cNvPr id="319" name="Google Shape;319;p21"/>
          <p:cNvSpPr txBox="1">
            <a:spLocks noGrp="1"/>
          </p:cNvSpPr>
          <p:nvPr>
            <p:ph type="body" idx="1"/>
          </p:nvPr>
        </p:nvSpPr>
        <p:spPr>
          <a:xfrm>
            <a:off x="457200" y="339502"/>
            <a:ext cx="3898776" cy="468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Скелетні м’язи отримують сигнали через нервово-м’язові синапси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20" name="Google Shape;3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0"/>
            <a:ext cx="4038600" cy="520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835" y="2573029"/>
            <a:ext cx="1983235" cy="245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7704" y="2994702"/>
            <a:ext cx="3302884" cy="214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2"/>
          <p:cNvSpPr txBox="1">
            <a:spLocks noGrp="1"/>
          </p:cNvSpPr>
          <p:nvPr>
            <p:ph type="body" idx="1"/>
          </p:nvPr>
        </p:nvSpPr>
        <p:spPr>
          <a:xfrm>
            <a:off x="457200" y="339502"/>
            <a:ext cx="3898776" cy="468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Скелетні м’язи мають власні рецепторні структури: </a:t>
            </a:r>
            <a:r>
              <a:rPr lang="uk-UA" sz="2960" b="1"/>
              <a:t>м’язові веретена.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М’язове веретено включає інтрафузальні волокна, капсулу та екстафузальні волокна</a:t>
            </a:r>
            <a:endParaRPr/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328" name="Google Shape;328;p22"/>
          <p:cNvPicPr preferRelativeResize="0"/>
          <p:nvPr/>
        </p:nvPicPr>
        <p:blipFill rotWithShape="1">
          <a:blip r:embed="rId3">
            <a:alphaModFix/>
          </a:blip>
          <a:srcRect r="48220"/>
          <a:stretch/>
        </p:blipFill>
        <p:spPr>
          <a:xfrm>
            <a:off x="4860033" y="0"/>
            <a:ext cx="4283968" cy="5243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"/>
          <p:cNvSpPr txBox="1">
            <a:spLocks noGrp="1"/>
          </p:cNvSpPr>
          <p:nvPr>
            <p:ph type="title"/>
          </p:nvPr>
        </p:nvSpPr>
        <p:spPr>
          <a:xfrm>
            <a:off x="30555" y="195486"/>
            <a:ext cx="54210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Види м’язових волокон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334" name="Google Shape;334;p23"/>
          <p:cNvSpPr txBox="1">
            <a:spLocks noGrp="1"/>
          </p:cNvSpPr>
          <p:nvPr>
            <p:ph type="body" idx="1"/>
          </p:nvPr>
        </p:nvSpPr>
        <p:spPr>
          <a:xfrm>
            <a:off x="0" y="771550"/>
            <a:ext cx="5687616" cy="43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uk-UA" sz="2480" b="1"/>
              <a:t>Повільні (червоні) м’язи: </a:t>
            </a:r>
            <a:r>
              <a:rPr lang="uk-UA" sz="2480"/>
              <a:t>містять багато міоглобіну, який депонує кисень. АТФ отримують за рахунок окисного фосфорилювання. Скорочення повільніші, але мають більшу силу та тривалість.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uk-UA" sz="2480" b="1"/>
              <a:t>Швидкі (білі) м’язи</a:t>
            </a:r>
            <a:r>
              <a:rPr lang="uk-UA" sz="2480"/>
              <a:t>: містять глікоген у якості депо глюкози. АТФ отримують за рахунок анаеробного гліколізу. Скорочення швидкі, але не тривалі, не потребують гарного кровопостачання. </a:t>
            </a:r>
            <a:endParaRPr sz="2480"/>
          </a:p>
        </p:txBody>
      </p:sp>
      <p:pic>
        <p:nvPicPr>
          <p:cNvPr id="335" name="Google Shape;335;p23"/>
          <p:cNvPicPr preferRelativeResize="0"/>
          <p:nvPr/>
        </p:nvPicPr>
        <p:blipFill rotWithShape="1">
          <a:blip r:embed="rId3">
            <a:alphaModFix/>
          </a:blip>
          <a:srcRect b="26070"/>
          <a:stretch/>
        </p:blipFill>
        <p:spPr>
          <a:xfrm>
            <a:off x="5687616" y="0"/>
            <a:ext cx="3456384" cy="509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"/>
          <p:cNvSpPr txBox="1">
            <a:spLocks noGrp="1"/>
          </p:cNvSpPr>
          <p:nvPr>
            <p:ph type="title"/>
          </p:nvPr>
        </p:nvSpPr>
        <p:spPr>
          <a:xfrm>
            <a:off x="683568" y="411510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4000"/>
              <a:buFont typeface="Calibri"/>
              <a:buNone/>
            </a:pPr>
            <a:r>
              <a:rPr lang="uk-UA" dirty="0">
                <a:solidFill>
                  <a:srgbClr val="FF0000"/>
                </a:solidFill>
              </a:rPr>
              <a:t>СЕРЦЕВА М’ЯЗОВА ТКАНИНА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41" name="Google Shape;341;p2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24</a:t>
            </a:fld>
            <a:endParaRPr/>
          </a:p>
        </p:txBody>
      </p:sp>
      <p:pic>
        <p:nvPicPr>
          <p:cNvPr id="342" name="Google Shape;342;p24" descr="Картинки по запросу сердце анатомия"/>
          <p:cNvPicPr preferRelativeResize="0"/>
          <p:nvPr/>
        </p:nvPicPr>
        <p:blipFill rotWithShape="1">
          <a:blip r:embed="rId3">
            <a:alphaModFix/>
          </a:blip>
          <a:srcRect t="9299" b="20355"/>
          <a:stretch/>
        </p:blipFill>
        <p:spPr>
          <a:xfrm>
            <a:off x="2282552" y="1419622"/>
            <a:ext cx="4449687" cy="3328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348" name="Google Shape;348;p25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788024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Не підконтрольна свідомому контролю.</a:t>
            </a:r>
            <a:endParaRPr/>
          </a:p>
        </p:txBody>
      </p:sp>
      <p:pic>
        <p:nvPicPr>
          <p:cNvPr id="349" name="Google Shape;349;p25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6022" y="771550"/>
            <a:ext cx="4371950" cy="43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355" name="Google Shape;355;p26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788024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Складається із окремих клітин – кардіоміоцитів (а не м’язових волокон).</a:t>
            </a:r>
            <a:endParaRPr/>
          </a:p>
        </p:txBody>
      </p:sp>
      <p:pic>
        <p:nvPicPr>
          <p:cNvPr id="356" name="Google Shape;356;p26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6022" y="771550"/>
            <a:ext cx="4371950" cy="43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6" descr="ÐÐ°ÑÑÐ¸Ð½ÐºÐ¸ Ð¿Ð¾ Ð·Ð°Ð¿ÑÐ¾ÑÑ muscle tissue histolog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1600" y="2493058"/>
            <a:ext cx="3319882" cy="2651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363" name="Google Shape;363;p27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788024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Стовбурових клітин немає – кардіоміоцити не регенерують. </a:t>
            </a:r>
            <a:endParaRPr/>
          </a:p>
        </p:txBody>
      </p:sp>
      <p:pic>
        <p:nvPicPr>
          <p:cNvPr id="364" name="Google Shape;364;p27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6022" y="771550"/>
            <a:ext cx="4371950" cy="43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370" name="Google Shape;370;p28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6228184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Кардіоміоцити мають розгалужену форму.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Ядро розташоване в центрі клітини.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Скорочення відбувається за рахунок міофібрил, аналогічних міофібрилам скелетних м’язів.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71" name="Google Shape;371;p28" descr="ÐÐ°ÑÑÐ¸Ð½ÐºÐ¸ Ð¿Ð¾ Ð·Ð°Ð¿ÑÐ¾ÑÑ cardiac intercalated discs"/>
          <p:cNvPicPr preferRelativeResize="0"/>
          <p:nvPr/>
        </p:nvPicPr>
        <p:blipFill rotWithShape="1">
          <a:blip r:embed="rId3">
            <a:alphaModFix/>
          </a:blip>
          <a:srcRect r="39480"/>
          <a:stretch/>
        </p:blipFill>
        <p:spPr>
          <a:xfrm rot="5400000">
            <a:off x="5347729" y="1094687"/>
            <a:ext cx="4577420" cy="353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377" name="Google Shape;377;p29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788024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Між кардіоміоцитами є анастомози – містки, що забезпечують єдність структури серця.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78" name="Google Shape;378;p29" descr="ÐÐ°ÑÑÐ¸Ð½ÐºÐ¸ Ð¿Ð¾ Ð·Ð°Ð¿ÑÐ¾ÑÑ muscle tissue histolog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1680" y="2958257"/>
            <a:ext cx="2736304" cy="218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9" descr="ÐÐ°ÑÑÐ¸Ð½ÐºÐ¸ Ð¿Ð¾ Ð·Ð°Ð¿ÑÐ¾ÑÑ muscle tissue histolog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7803" y="1835595"/>
            <a:ext cx="4476197" cy="330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3"/>
          <p:cNvGrpSpPr/>
          <p:nvPr/>
        </p:nvGrpSpPr>
        <p:grpSpPr>
          <a:xfrm>
            <a:off x="100134" y="2015"/>
            <a:ext cx="8943730" cy="5139468"/>
            <a:chOff x="100134" y="2015"/>
            <a:chExt cx="8943730" cy="5139468"/>
          </a:xfrm>
        </p:grpSpPr>
        <p:sp>
          <p:nvSpPr>
            <p:cNvPr id="155" name="Google Shape;155;p3"/>
            <p:cNvSpPr/>
            <p:nvPr/>
          </p:nvSpPr>
          <p:spPr>
            <a:xfrm>
              <a:off x="7293931" y="3711826"/>
              <a:ext cx="874967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6" name="Google Shape;156;p3"/>
            <p:cNvSpPr/>
            <p:nvPr/>
          </p:nvSpPr>
          <p:spPr>
            <a:xfrm>
              <a:off x="6418963" y="3711826"/>
              <a:ext cx="874967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7" name="Google Shape;157;p3"/>
            <p:cNvSpPr/>
            <p:nvPr/>
          </p:nvSpPr>
          <p:spPr>
            <a:xfrm>
              <a:off x="5148870" y="2382800"/>
              <a:ext cx="2145060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8" name="Google Shape;158;p3"/>
            <p:cNvSpPr/>
            <p:nvPr/>
          </p:nvSpPr>
          <p:spPr>
            <a:xfrm>
              <a:off x="2776692" y="3711826"/>
              <a:ext cx="1892337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9" name="Google Shape;159;p3"/>
            <p:cNvSpPr/>
            <p:nvPr/>
          </p:nvSpPr>
          <p:spPr>
            <a:xfrm>
              <a:off x="2730972" y="3711826"/>
              <a:ext cx="91440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0" name="Google Shape;160;p3"/>
            <p:cNvSpPr/>
            <p:nvPr/>
          </p:nvSpPr>
          <p:spPr>
            <a:xfrm>
              <a:off x="884355" y="3711826"/>
              <a:ext cx="1892337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1" name="Google Shape;161;p3"/>
            <p:cNvSpPr/>
            <p:nvPr/>
          </p:nvSpPr>
          <p:spPr>
            <a:xfrm>
              <a:off x="2776692" y="2382800"/>
              <a:ext cx="2372178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2" name="Google Shape;162;p3"/>
            <p:cNvSpPr/>
            <p:nvPr/>
          </p:nvSpPr>
          <p:spPr>
            <a:xfrm>
              <a:off x="3009022" y="1053774"/>
              <a:ext cx="2139848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776"/>
                  </a:lnTo>
                  <a:lnTo>
                    <a:pt x="120000" y="81776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3" name="Google Shape;163;p3"/>
            <p:cNvSpPr/>
            <p:nvPr/>
          </p:nvSpPr>
          <p:spPr>
            <a:xfrm>
              <a:off x="981038" y="2382800"/>
              <a:ext cx="91440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4674AA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4" name="Google Shape;164;p3"/>
            <p:cNvSpPr/>
            <p:nvPr/>
          </p:nvSpPr>
          <p:spPr>
            <a:xfrm>
              <a:off x="1026758" y="1053774"/>
              <a:ext cx="1982263" cy="277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1776"/>
                  </a:lnTo>
                  <a:lnTo>
                    <a:pt x="0" y="81776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5" name="Google Shape;165;p3"/>
            <p:cNvSpPr/>
            <p:nvPr/>
          </p:nvSpPr>
          <p:spPr>
            <a:xfrm>
              <a:off x="2239983" y="2015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345911" y="102647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 txBox="1"/>
            <p:nvPr/>
          </p:nvSpPr>
          <p:spPr>
            <a:xfrm>
              <a:off x="2376716" y="133452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Тканини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00134" y="1331041"/>
              <a:ext cx="185324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06063" y="1431673"/>
              <a:ext cx="185324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 txBox="1"/>
            <p:nvPr/>
          </p:nvSpPr>
          <p:spPr>
            <a:xfrm>
              <a:off x="236868" y="1462478"/>
              <a:ext cx="179163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Відмежовуючі, або поверхневі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57719" y="2660067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63648" y="2760699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 txBox="1"/>
            <p:nvPr/>
          </p:nvSpPr>
          <p:spPr>
            <a:xfrm>
              <a:off x="394453" y="2791504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ЕПІТЕЛІЇ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4379832" y="1331041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4485760" y="1431673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 txBox="1"/>
            <p:nvPr/>
          </p:nvSpPr>
          <p:spPr>
            <a:xfrm>
              <a:off x="4516565" y="1462478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«Внутрішні»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2007653" y="2660067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2113582" y="2760699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 txBox="1"/>
            <p:nvPr/>
          </p:nvSpPr>
          <p:spPr>
            <a:xfrm>
              <a:off x="2144387" y="2791504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Тканини внутрішнього середовища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15316" y="3989093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21245" y="4089725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 txBox="1"/>
            <p:nvPr/>
          </p:nvSpPr>
          <p:spPr>
            <a:xfrm>
              <a:off x="252050" y="4120530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Кров, лімфа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1865251" y="3989093"/>
              <a:ext cx="1822882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1971179" y="4089725"/>
              <a:ext cx="1822882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 txBox="1"/>
            <p:nvPr/>
          </p:nvSpPr>
          <p:spPr>
            <a:xfrm>
              <a:off x="2001984" y="4120530"/>
              <a:ext cx="1761272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Сполучні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99990" y="3989093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005919" y="4089725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 txBox="1"/>
            <p:nvPr/>
          </p:nvSpPr>
          <p:spPr>
            <a:xfrm>
              <a:off x="4036724" y="4120530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Опорні: кісткова, хрящова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297774" y="2660067"/>
              <a:ext cx="1992313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403702" y="2760699"/>
              <a:ext cx="1992313" cy="1051758"/>
            </a:xfrm>
            <a:prstGeom prst="roundRect">
              <a:avLst>
                <a:gd name="adj" fmla="val 10000"/>
              </a:avLst>
            </a:prstGeom>
            <a:solidFill>
              <a:srgbClr val="93B3D7">
                <a:alpha val="89803"/>
              </a:srgb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 txBox="1"/>
            <p:nvPr/>
          </p:nvSpPr>
          <p:spPr>
            <a:xfrm>
              <a:off x="6434507" y="2791504"/>
              <a:ext cx="1930703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«Спеціалізовані»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5649925" y="3989093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5755853" y="4089725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rgbClr val="93B3D7">
                <a:alpha val="89803"/>
              </a:srgb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 txBox="1"/>
            <p:nvPr/>
          </p:nvSpPr>
          <p:spPr>
            <a:xfrm>
              <a:off x="5786658" y="4120530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М’язові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7399859" y="3989093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7505787" y="4089725"/>
              <a:ext cx="1538077" cy="105175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 txBox="1"/>
            <p:nvPr/>
          </p:nvSpPr>
          <p:spPr>
            <a:xfrm>
              <a:off x="7536592" y="4120530"/>
              <a:ext cx="1476467" cy="990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Нервова</a:t>
              </a: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385" name="Google Shape;385;p30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067944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Клітини формують стрічкоподібно-сіткоподібну структуру.</a:t>
            </a:r>
            <a:endParaRPr/>
          </a:p>
        </p:txBody>
      </p:sp>
      <p:pic>
        <p:nvPicPr>
          <p:cNvPr id="386" name="Google Shape;386;p30" descr="ÐÐ°ÑÑÐ¸Ð½ÐºÐ¸ Ð¿Ð¾ Ð·Ð°Ð¿ÑÐ¾ÑÑ muscle tissue histolog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5936" y="1203598"/>
            <a:ext cx="5342237" cy="3939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392" name="Google Shape;392;p31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211960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Кардіоміоцити поєднуються між собою за допомогою </a:t>
            </a:r>
            <a:r>
              <a:rPr lang="uk-UA" b="1"/>
              <a:t>вставних дисків.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393" name="Google Shape;393;p31" descr="ÐÐ°ÑÑÐ¸Ð½ÐºÐ¸ Ð¿Ð¾ Ð·Ð°Ð¿ÑÐ¾ÑÑ muscle tissue histolog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592" y="2897706"/>
            <a:ext cx="2773226" cy="221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1" descr="ÐÐ°ÑÑÐ¸Ð½ÐºÐ¸ Ð¿Ð¾ Ð·Ð°Ð¿ÑÐ¾ÑÑ cardiac intercalated disc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5378" y="1070629"/>
            <a:ext cx="4872201" cy="365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400" name="Google Shape;400;p32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211960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Вставний диск – спеціалізована структура, що забезпечує механічну фіксацію кардіоміоцитів один до одного та поширення хвилі збудження.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01" name="Google Shape;401;p32" descr="ÐÐ°ÑÑÐ¸Ð½ÐºÐ¸ Ð¿Ð¾ Ð·Ð°Ð¿ÑÐ¾ÑÑ cardiac intercalated disc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378" y="1070629"/>
            <a:ext cx="4872201" cy="365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407" name="Google Shape;407;p33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211960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uk-UA" sz="2720"/>
              <a:t>Вставний диск включає дві плазматичні мембрани сусідніх клітин, що поєднуються за допомогою </a:t>
            </a:r>
            <a:r>
              <a:rPr lang="uk-UA" sz="2720" b="1"/>
              <a:t>десмосом</a:t>
            </a:r>
            <a:r>
              <a:rPr lang="uk-UA" sz="2720"/>
              <a:t> та </a:t>
            </a:r>
            <a:r>
              <a:rPr lang="uk-UA" sz="2720" b="1"/>
              <a:t>адгезивного контакту</a:t>
            </a:r>
            <a:r>
              <a:rPr lang="uk-UA" sz="2720"/>
              <a:t> (забезпечують фіксацію) та </a:t>
            </a:r>
            <a:r>
              <a:rPr lang="uk-UA" sz="2720" b="1"/>
              <a:t>нексусів</a:t>
            </a:r>
            <a:r>
              <a:rPr lang="uk-UA" sz="2720"/>
              <a:t> (забезпечують поширення нервового імпульсу).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/>
          </a:p>
        </p:txBody>
      </p:sp>
      <p:pic>
        <p:nvPicPr>
          <p:cNvPr id="408" name="Google Shape;408;p33" descr="ÐÐ°ÑÑÐ¸Ð½ÐºÐ¸ Ð¿Ð¾ Ð·Ð°Ð¿ÑÐ¾ÑÑ cardiac intercalated disc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5378" y="1070629"/>
            <a:ext cx="4872201" cy="3654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Кардіоміоцити</a:t>
            </a:r>
            <a:endParaRPr sz="3959" b="1" dirty="0">
              <a:solidFill>
                <a:srgbClr val="FF0000"/>
              </a:solidFill>
            </a:endParaRPr>
          </a:p>
        </p:txBody>
      </p:sp>
      <p:graphicFrame>
        <p:nvGraphicFramePr>
          <p:cNvPr id="414" name="Google Shape;414;p34"/>
          <p:cNvGraphicFramePr/>
          <p:nvPr/>
        </p:nvGraphicFramePr>
        <p:xfrm>
          <a:off x="-11342" y="843558"/>
          <a:ext cx="9155350" cy="4299925"/>
        </p:xfrm>
        <a:graphic>
          <a:graphicData uri="http://schemas.openxmlformats.org/drawingml/2006/table">
            <a:tbl>
              <a:tblPr firstRow="1" bandRow="1">
                <a:noFill/>
                <a:tableStyleId>{610CECF6-95EC-42E9-810C-FD66C0D668B0}</a:tableStyleId>
              </a:tblPr>
              <a:tblGrid>
                <a:gridCol w="1054950"/>
                <a:gridCol w="1296150"/>
                <a:gridCol w="3456375"/>
                <a:gridCol w="3347875"/>
              </a:tblGrid>
              <a:tr h="67275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>
                          <a:solidFill>
                            <a:schemeClr val="dk1"/>
                          </a:solidFill>
                        </a:rPr>
                        <a:t>Типові (скоротливі)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>
                          <a:solidFill>
                            <a:schemeClr val="dk1"/>
                          </a:solidFill>
                        </a:rPr>
                        <a:t>Формують стінку серця, забезпечують його скорочення</a:t>
                      </a:r>
                      <a:endParaRPr sz="1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65150">
                <a:tc rowSpan="4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/>
                        <a:t>Атипові</a:t>
                      </a:r>
                      <a:endParaRPr sz="2000" b="1"/>
                    </a:p>
                  </a:txBody>
                  <a:tcPr marL="91450" marR="91450" marT="45725" marB="45725" anchor="ctr"/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/>
                        <a:t>Провідні </a:t>
                      </a:r>
                      <a:r>
                        <a:rPr lang="uk-UA" sz="1800" b="0"/>
                        <a:t>(клітини провідної системи серця)</a:t>
                      </a:r>
                      <a:endParaRPr sz="2000" b="1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/>
                        <a:t>Пейсмекерні</a:t>
                      </a:r>
                      <a:r>
                        <a:rPr lang="uk-UA" sz="1800"/>
                        <a:t> – генерують електричні імпульси – водії ритму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uk-UA" sz="1800"/>
                        <a:t>Знаходяться у синоатріальному вузлі серця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965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/>
                        <a:t>Проміжні</a:t>
                      </a:r>
                      <a:r>
                        <a:rPr lang="uk-UA" sz="1800"/>
                        <a:t> – проводять електричні імпульси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uk-UA" sz="1800"/>
                        <a:t>Знаходяться у атріовентрикулярному вузлі серця</a:t>
                      </a:r>
                      <a:endParaRPr/>
                    </a:p>
                  </a:txBody>
                  <a:tcPr marL="91450" marR="91450" marT="45725" marB="45725"/>
                </a:tc>
              </a:tr>
              <a:tr h="96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uk-UA" sz="1800" b="1"/>
                        <a:t>Провідні (волокна Пуркін’є) </a:t>
                      </a:r>
                      <a:r>
                        <a:rPr lang="uk-UA" sz="1800"/>
                        <a:t>– проводять електричні імпульси до нервових клітин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Знаходяться у пучку Гіса та у міокарді (волокна Пуркін’є)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731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/>
                        <a:t>Секреторні</a:t>
                      </a:r>
                      <a:endParaRPr sz="1800" b="1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Синтезують передсердний натрійуретичний фактор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Знаходяться у правому передсерді</a:t>
                      </a:r>
                      <a:endParaRPr sz="180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Кардіоміоцити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420" name="Google Shape;420;p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Усі кардіоміоцити розділяють на: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Типові</a:t>
            </a:r>
            <a:r>
              <a:rPr lang="uk-UA"/>
              <a:t> (скоротливі) – забезпечують скорочення серця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Атипові, </a:t>
            </a:r>
            <a:r>
              <a:rPr lang="uk-UA"/>
              <a:t>які розділяють на секреторні та провідні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395536" y="115700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Клітини провідної системи серця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426" name="Google Shape;426;p36"/>
          <p:cNvSpPr txBox="1">
            <a:spLocks noGrp="1"/>
          </p:cNvSpPr>
          <p:nvPr>
            <p:ph type="body" idx="1"/>
          </p:nvPr>
        </p:nvSpPr>
        <p:spPr>
          <a:xfrm>
            <a:off x="179512" y="843558"/>
            <a:ext cx="5256584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 b="1"/>
              <a:t>Пейсмекерні </a:t>
            </a:r>
            <a:r>
              <a:rPr lang="uk-UA" sz="2960"/>
              <a:t>(генерують імпульси із частотою 68-80 у хвилину) – водії ритму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 b="1"/>
              <a:t>Проміжні </a:t>
            </a:r>
            <a:r>
              <a:rPr lang="uk-UA" sz="2960"/>
              <a:t>– проводять сигнал, але можуть генерувати імпульси (водії ритму ІІ порядку)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 b="1"/>
              <a:t>Волокна Пуркін’є </a:t>
            </a:r>
            <a:r>
              <a:rPr lang="uk-UA" sz="2960"/>
              <a:t>– проводять сигнал до скоротливих кардіоміоцитів</a:t>
            </a:r>
            <a:endParaRPr sz="2960" b="1"/>
          </a:p>
        </p:txBody>
      </p:sp>
      <p:pic>
        <p:nvPicPr>
          <p:cNvPr id="427" name="Google Shape;427;p36" descr="Картинки по запросу атипичные кардиомиоцит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2120" y="771550"/>
            <a:ext cx="3324225" cy="430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7"/>
          <p:cNvSpPr txBox="1">
            <a:spLocks noGrp="1"/>
          </p:cNvSpPr>
          <p:nvPr>
            <p:ph type="title"/>
          </p:nvPr>
        </p:nvSpPr>
        <p:spPr>
          <a:xfrm>
            <a:off x="683568" y="411510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4000"/>
              <a:buFont typeface="Calibri"/>
              <a:buNone/>
            </a:pPr>
            <a:r>
              <a:rPr lang="uk-UA" dirty="0">
                <a:solidFill>
                  <a:srgbClr val="FF0000"/>
                </a:solidFill>
              </a:rPr>
              <a:t>ГЛАДЕНЬКА М’ЯЗОВА ТКАНИНА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33" name="Google Shape;433;p37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37</a:t>
            </a:fld>
            <a:endParaRPr/>
          </a:p>
        </p:txBody>
      </p:sp>
      <p:pic>
        <p:nvPicPr>
          <p:cNvPr id="434" name="Google Shape;434;p37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648" y="1851670"/>
            <a:ext cx="6002452" cy="2967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Гладенька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440" name="Google Shape;440;p38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788024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Складається із окремих клітин – гладеньких міоцитів (міоцитів).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Регенерація повна, відбувається за рахунок адвентиційних клітин та міобластів.</a:t>
            </a:r>
            <a:endParaRPr/>
          </a:p>
        </p:txBody>
      </p:sp>
      <p:pic>
        <p:nvPicPr>
          <p:cNvPr id="441" name="Google Shape;441;p38" descr="D:\Атлас\сжатые рисунки\33 гладкая мышечная ткань.jpg"/>
          <p:cNvPicPr preferRelativeResize="0"/>
          <p:nvPr/>
        </p:nvPicPr>
        <p:blipFill rotWithShape="1">
          <a:blip r:embed="rId3">
            <a:alphaModFix/>
          </a:blip>
          <a:srcRect l="11092" r="23678"/>
          <a:stretch/>
        </p:blipFill>
        <p:spPr>
          <a:xfrm>
            <a:off x="5004048" y="775136"/>
            <a:ext cx="4139952" cy="448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Гладенька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447" name="Google Shape;447;p39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788024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Міоцити не мають поперечної посмугованості.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Міофібрил із саркомерами, характерних для посмугованої тканини, у гладенькій м’язовій тканині немає.</a:t>
            </a:r>
            <a:endParaRPr/>
          </a:p>
        </p:txBody>
      </p:sp>
      <p:pic>
        <p:nvPicPr>
          <p:cNvPr id="448" name="Google Shape;448;p39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3926" y="1079852"/>
            <a:ext cx="5115331" cy="2529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4400"/>
              <a:buFont typeface="Calibri"/>
              <a:buNone/>
            </a:pPr>
            <a:r>
              <a:rPr lang="uk-UA" b="1" dirty="0">
                <a:solidFill>
                  <a:srgbClr val="FF0000"/>
                </a:solidFill>
              </a:rPr>
              <a:t>Властивості м’язових тканин: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03" name="Google Shape;203;p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4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Збудливість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Провідність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Скоротливість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uk-UA"/>
              <a:t>М’язові тканини забезпечують переміщення тіла у просторі, рух органів та окремих частин тіла.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Гладенька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454" name="Google Shape;454;p40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788024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Не підконтрольна свідомому контролю.</a:t>
            </a:r>
            <a:endParaRPr/>
          </a:p>
        </p:txBody>
      </p:sp>
      <p:pic>
        <p:nvPicPr>
          <p:cNvPr id="455" name="Google Shape;455;p40" descr="D:\Атлас\сжатые рисунки\33 гладкая мышечная ткань.jpg"/>
          <p:cNvPicPr preferRelativeResize="0"/>
          <p:nvPr/>
        </p:nvPicPr>
        <p:blipFill rotWithShape="1">
          <a:blip r:embed="rId3">
            <a:alphaModFix/>
          </a:blip>
          <a:srcRect l="11092" r="23678"/>
          <a:stretch/>
        </p:blipFill>
        <p:spPr>
          <a:xfrm>
            <a:off x="5004048" y="775136"/>
            <a:ext cx="4139952" cy="4487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461" name="Google Shape;461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8631" b="16963"/>
          <a:stretch/>
        </p:blipFill>
        <p:spPr>
          <a:xfrm>
            <a:off x="-36512" y="0"/>
            <a:ext cx="92170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67" name="Google Shape;467;p42"/>
          <p:cNvSpPr txBox="1">
            <a:spLocks noGrp="1"/>
          </p:cNvSpPr>
          <p:nvPr>
            <p:ph type="body" idx="1"/>
          </p:nvPr>
        </p:nvSpPr>
        <p:spPr>
          <a:xfrm>
            <a:off x="395536" y="1729735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4400"/>
              <a:buNone/>
            </a:pPr>
            <a:r>
              <a:rPr lang="uk-UA" sz="4400" b="1" cap="none" dirty="0">
                <a:solidFill>
                  <a:srgbClr val="FF0000"/>
                </a:solidFill>
              </a:rPr>
              <a:t>МЕХАНІЗМ СКОРОЧЕННЯ М’ЯЗІВ</a:t>
            </a:r>
            <a:endParaRPr sz="4400" b="1" cap="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Міофібрила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473" name="Google Shape;473;p43"/>
          <p:cNvSpPr txBox="1">
            <a:spLocks noGrp="1"/>
          </p:cNvSpPr>
          <p:nvPr>
            <p:ph type="body" idx="1"/>
          </p:nvPr>
        </p:nvSpPr>
        <p:spPr>
          <a:xfrm>
            <a:off x="457200" y="771550"/>
            <a:ext cx="4258816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Міофібрили – спеціалізовані органели, що забезпечують скорочення.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Міофібрили у саркоплазмі розташовані пучками уздовж м’язового волокна.</a:t>
            </a:r>
            <a:endParaRPr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474" name="Google Shape;474;p43"/>
          <p:cNvPicPr preferRelativeResize="0"/>
          <p:nvPr/>
        </p:nvPicPr>
        <p:blipFill rotWithShape="1">
          <a:blip r:embed="rId3">
            <a:alphaModFix/>
          </a:blip>
          <a:srcRect b="22646"/>
          <a:stretch/>
        </p:blipFill>
        <p:spPr>
          <a:xfrm>
            <a:off x="6094533" y="611635"/>
            <a:ext cx="3062411" cy="4512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Міофібрила</a:t>
            </a:r>
            <a:endParaRPr sz="3959" b="1" dirty="0">
              <a:solidFill>
                <a:srgbClr val="FF0000"/>
              </a:solidFill>
            </a:endParaRPr>
          </a:p>
        </p:txBody>
      </p:sp>
      <p:pic>
        <p:nvPicPr>
          <p:cNvPr id="480" name="Google Shape;480;p44" descr="ÐÐ°ÑÑÐ¸Ð½ÐºÐ¸ Ð¿Ð¾ Ð·Ð°Ð¿ÑÐ¾ÑÑ muscle tissue histology"/>
          <p:cNvPicPr preferRelativeResize="0"/>
          <p:nvPr/>
        </p:nvPicPr>
        <p:blipFill rotWithShape="1">
          <a:blip r:embed="rId3">
            <a:alphaModFix/>
          </a:blip>
          <a:srcRect b="5540"/>
          <a:stretch/>
        </p:blipFill>
        <p:spPr>
          <a:xfrm>
            <a:off x="4349000" y="881308"/>
            <a:ext cx="4785614" cy="426219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4"/>
          <p:cNvSpPr txBox="1">
            <a:spLocks noGrp="1"/>
          </p:cNvSpPr>
          <p:nvPr>
            <p:ph type="body" idx="1"/>
          </p:nvPr>
        </p:nvSpPr>
        <p:spPr>
          <a:xfrm>
            <a:off x="457200" y="771550"/>
            <a:ext cx="4258816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Міофібрили складаються зі скоротливих білків: актину та міозину.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Струтурно-функціональна одиниця - </a:t>
            </a:r>
            <a:r>
              <a:rPr lang="uk-UA" b="1"/>
              <a:t>саркомер</a:t>
            </a:r>
            <a:endParaRPr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87" name="Google Shape;487;p4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488" name="Google Shape;488;p45" descr="C:\Users\Наталия\Desktop\Презентации\7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0"/>
            <a:ext cx="8629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Саркомер</a:t>
            </a:r>
            <a:endParaRPr sz="3959" b="1" dirty="0">
              <a:solidFill>
                <a:srgbClr val="FF0000"/>
              </a:solidFill>
            </a:endParaRPr>
          </a:p>
        </p:txBody>
      </p:sp>
      <p:pic>
        <p:nvPicPr>
          <p:cNvPr id="494" name="Google Shape;494;p46" descr="ÐÐ°ÑÑÐ¸Ð½ÐºÐ¸ Ð¿Ð¾ Ð·Ð°Ð¿ÑÐ¾ÑÑ myocyte development"/>
          <p:cNvPicPr preferRelativeResize="0"/>
          <p:nvPr/>
        </p:nvPicPr>
        <p:blipFill rotWithShape="1">
          <a:blip r:embed="rId3">
            <a:alphaModFix/>
          </a:blip>
          <a:srcRect b="6708"/>
          <a:stretch/>
        </p:blipFill>
        <p:spPr>
          <a:xfrm>
            <a:off x="2123727" y="843558"/>
            <a:ext cx="4927155" cy="4299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7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Міозинові </a:t>
            </a:r>
            <a:r>
              <a:rPr lang="uk-UA" sz="3959" b="1" dirty="0" err="1">
                <a:solidFill>
                  <a:srgbClr val="FF0000"/>
                </a:solidFill>
              </a:rPr>
              <a:t>філаменти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500" name="Google Shape;500;p47"/>
          <p:cNvSpPr txBox="1">
            <a:spLocks noGrp="1"/>
          </p:cNvSpPr>
          <p:nvPr>
            <p:ph type="body" idx="1"/>
          </p:nvPr>
        </p:nvSpPr>
        <p:spPr>
          <a:xfrm>
            <a:off x="0" y="843558"/>
            <a:ext cx="4211960" cy="417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Міозинові філаменти містять міозин, мають основну частину (важкі ланцюги) та голівки, що прикріпляються до активних центрів актину.</a:t>
            </a:r>
            <a:endParaRPr/>
          </a:p>
        </p:txBody>
      </p:sp>
      <p:pic>
        <p:nvPicPr>
          <p:cNvPr id="501" name="Google Shape;501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1059582"/>
            <a:ext cx="4811924" cy="3802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8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Актинові </a:t>
            </a:r>
            <a:r>
              <a:rPr lang="uk-UA" sz="3959" b="1" dirty="0" err="1">
                <a:solidFill>
                  <a:srgbClr val="FF0000"/>
                </a:solidFill>
              </a:rPr>
              <a:t>філаменти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507" name="Google Shape;507;p48"/>
          <p:cNvSpPr txBox="1">
            <a:spLocks noGrp="1"/>
          </p:cNvSpPr>
          <p:nvPr>
            <p:ph type="body" idx="1"/>
          </p:nvPr>
        </p:nvSpPr>
        <p:spPr>
          <a:xfrm>
            <a:off x="395536" y="843558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Актинові філаменти містять актин, тропоміозин та тропонінові комплекси.</a:t>
            </a:r>
            <a:endParaRPr/>
          </a:p>
        </p:txBody>
      </p:sp>
      <p:pic>
        <p:nvPicPr>
          <p:cNvPr id="508" name="Google Shape;508;p48"/>
          <p:cNvPicPr preferRelativeResize="0"/>
          <p:nvPr/>
        </p:nvPicPr>
        <p:blipFill rotWithShape="1">
          <a:blip r:embed="rId3">
            <a:alphaModFix/>
          </a:blip>
          <a:srcRect t="9498" b="7411"/>
          <a:stretch/>
        </p:blipFill>
        <p:spPr>
          <a:xfrm>
            <a:off x="1403648" y="2346846"/>
            <a:ext cx="6696994" cy="2826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Саркомер</a:t>
            </a:r>
            <a:endParaRPr sz="3959" b="1" dirty="0">
              <a:solidFill>
                <a:srgbClr val="FF0000"/>
              </a:solidFill>
            </a:endParaRPr>
          </a:p>
        </p:txBody>
      </p:sp>
      <p:pic>
        <p:nvPicPr>
          <p:cNvPr id="514" name="Google Shape;514;p49" descr="Картинки по запросу белки саркомера"/>
          <p:cNvPicPr preferRelativeResize="0"/>
          <p:nvPr/>
        </p:nvPicPr>
        <p:blipFill rotWithShape="1">
          <a:blip r:embed="rId3">
            <a:alphaModFix/>
          </a:blip>
          <a:srcRect t="-1230" b="45372"/>
          <a:stretch/>
        </p:blipFill>
        <p:spPr>
          <a:xfrm>
            <a:off x="0" y="1059582"/>
            <a:ext cx="9178364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4400"/>
              <a:buFont typeface="Calibri"/>
              <a:buNone/>
            </a:pPr>
            <a:r>
              <a:rPr lang="uk-UA" b="1" dirty="0">
                <a:solidFill>
                  <a:srgbClr val="FF0000"/>
                </a:solidFill>
              </a:rPr>
              <a:t>Властивості м’язових тканин</a:t>
            </a:r>
            <a:r>
              <a:rPr lang="uk-UA" b="1" dirty="0">
                <a:solidFill>
                  <a:srgbClr val="BDD1F9"/>
                </a:solidFill>
              </a:rPr>
              <a:t>:</a:t>
            </a:r>
            <a:endParaRPr b="1" dirty="0">
              <a:solidFill>
                <a:srgbClr val="BDD1F9"/>
              </a:solidFill>
            </a:endParaRPr>
          </a:p>
        </p:txBody>
      </p:sp>
      <p:sp>
        <p:nvSpPr>
          <p:cNvPr id="209" name="Google Shape;209;p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4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55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uk-UA"/>
              <a:t>Скорочення усіх видів м’язів забезпечують </a:t>
            </a:r>
            <a:r>
              <a:rPr lang="uk-UA" i="1"/>
              <a:t>скоротливі білки</a:t>
            </a:r>
            <a:r>
              <a:rPr lang="uk-UA"/>
              <a:t>: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актин</a:t>
            </a:r>
            <a:r>
              <a:rPr lang="uk-UA"/>
              <a:t> (тонкі міофіламенти)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міозин </a:t>
            </a:r>
            <a:r>
              <a:rPr lang="uk-UA"/>
              <a:t>(товсті міофіламенти)</a:t>
            </a:r>
            <a:endParaRPr/>
          </a:p>
        </p:txBody>
      </p:sp>
      <p:pic>
        <p:nvPicPr>
          <p:cNvPr id="210" name="Google Shape;21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2715766"/>
            <a:ext cx="4320730" cy="219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"/>
          <p:cNvPicPr preferRelativeResize="0"/>
          <p:nvPr/>
        </p:nvPicPr>
        <p:blipFill rotWithShape="1">
          <a:blip r:embed="rId4">
            <a:alphaModFix/>
          </a:blip>
          <a:srcRect t="38889" r="22732" b="15500"/>
          <a:stretch/>
        </p:blipFill>
        <p:spPr>
          <a:xfrm>
            <a:off x="4716016" y="3270686"/>
            <a:ext cx="3718095" cy="1734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0"/>
          <p:cNvSpPr txBox="1">
            <a:spLocks noGrp="1"/>
          </p:cNvSpPr>
          <p:nvPr>
            <p:ph type="title"/>
          </p:nvPr>
        </p:nvSpPr>
        <p:spPr>
          <a:xfrm>
            <a:off x="467544" y="548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Саркомер</a:t>
            </a:r>
            <a:endParaRPr sz="3959" b="1" dirty="0">
              <a:solidFill>
                <a:srgbClr val="FF0000"/>
              </a:solidFill>
            </a:endParaRPr>
          </a:p>
        </p:txBody>
      </p:sp>
      <p:graphicFrame>
        <p:nvGraphicFramePr>
          <p:cNvPr id="520" name="Google Shape;520;p50"/>
          <p:cNvGraphicFramePr/>
          <p:nvPr/>
        </p:nvGraphicFramePr>
        <p:xfrm>
          <a:off x="107504" y="555523"/>
          <a:ext cx="6480725" cy="4462875"/>
        </p:xfrm>
        <a:graphic>
          <a:graphicData uri="http://schemas.openxmlformats.org/drawingml/2006/table">
            <a:tbl>
              <a:tblPr firstRow="1" bandRow="1">
                <a:noFill/>
                <a:tableStyleId>{610CECF6-95EC-42E9-810C-FD66C0D668B0}</a:tableStyleId>
              </a:tblPr>
              <a:tblGrid>
                <a:gridCol w="2376275"/>
                <a:gridCol w="1656175"/>
                <a:gridCol w="2448275"/>
              </a:tblGrid>
              <a:tr h="337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Частина саркомеру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Склад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</a:tr>
              <a:tr h="337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Z-лінія (телофрагма)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Межа саркомеру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337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Диск І (ізотропний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Тільки актин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Світлий диск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590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Диск А (анізотропний)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93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Актин і міозин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93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Темний диск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93B3D7"/>
                    </a:solidFill>
                  </a:tcPr>
                </a:tc>
              </a:tr>
              <a:tr h="508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Смужка Н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Тільки міозин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Смужка просвітлення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B7CCE4"/>
                    </a:solidFill>
                  </a:tcPr>
                </a:tc>
              </a:tr>
              <a:tr h="337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М-лінія (мезофрагма)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Центр саркомеру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  <a:tr h="555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uk-UA" sz="1800"/>
                        <a:t>Смужка Н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Тільки міозин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uk-UA" sz="1800"/>
                        <a:t>Смужка просвітлення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B7CCE4"/>
                    </a:solidFill>
                  </a:tcPr>
                </a:tc>
              </a:tr>
              <a:tr h="59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uk-UA" sz="1800"/>
                        <a:t>Диск А (анізотропний)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93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Актин і міозин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93B3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uk-UA" sz="1800"/>
                        <a:t>Темний диск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rgbClr val="93B3D7"/>
                    </a:solidFill>
                  </a:tcPr>
                </a:tc>
              </a:tr>
              <a:tr h="38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uk-UA" sz="1800"/>
                        <a:t>Диск І (ізотропний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Тільки актин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uk-UA" sz="1800"/>
                        <a:t>Світлий диск</a:t>
                      </a:r>
                      <a:endParaRPr sz="1800"/>
                    </a:p>
                  </a:txBody>
                  <a:tcPr marL="91450" marR="91450" marT="45725" marB="45725"/>
                </a:tc>
              </a:tr>
              <a:tr h="337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uk-UA" sz="1800"/>
                        <a:t>Z-лінія (телофрагма)</a:t>
                      </a:r>
                      <a:endParaRPr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/>
                        <a:t>Межа саркомеру</a:t>
                      </a:r>
                      <a:endParaRPr sz="180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521" name="Google Shape;521;p50" descr="Картинки по запросу белки саркомера"/>
          <p:cNvPicPr preferRelativeResize="0"/>
          <p:nvPr/>
        </p:nvPicPr>
        <p:blipFill rotWithShape="1">
          <a:blip r:embed="rId3">
            <a:alphaModFix/>
          </a:blip>
          <a:srcRect t="12391" r="17560" b="54524"/>
          <a:stretch/>
        </p:blipFill>
        <p:spPr>
          <a:xfrm rot="5400000">
            <a:off x="5705772" y="2230065"/>
            <a:ext cx="4645221" cy="1440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27" name="Google Shape;527;p5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28" name="Google Shape;528;p51" descr="D:\картинки гистология\Sarcomere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4" y="10461"/>
            <a:ext cx="7560840" cy="5074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34" name="Google Shape;534;p5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35" name="Google Shape;535;p52" descr="D:\картинки гистология\Скелетная мышца ТЭМ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9369" y="-35940"/>
            <a:ext cx="5404631" cy="5179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2" descr="D:\картинки гистология\Мышца 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-35939"/>
            <a:ext cx="4570721" cy="5179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42" name="Google Shape;542;p5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43" name="Google Shape;543;p53" descr="C:\Users\Наталия\Desktop\Презентации\8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0"/>
            <a:ext cx="8629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Саркомер</a:t>
            </a:r>
            <a:endParaRPr sz="3959" b="1" dirty="0">
              <a:solidFill>
                <a:srgbClr val="FF0000"/>
              </a:solidFill>
            </a:endParaRPr>
          </a:p>
        </p:txBody>
      </p:sp>
      <p:pic>
        <p:nvPicPr>
          <p:cNvPr id="549" name="Google Shape;549;p54" descr="Картинки по запросу белки саркомера"/>
          <p:cNvPicPr preferRelativeResize="0"/>
          <p:nvPr/>
        </p:nvPicPr>
        <p:blipFill rotWithShape="1">
          <a:blip r:embed="rId3">
            <a:alphaModFix/>
          </a:blip>
          <a:srcRect t="-1228" b="-1351"/>
          <a:stretch/>
        </p:blipFill>
        <p:spPr>
          <a:xfrm>
            <a:off x="1763688" y="553645"/>
            <a:ext cx="5796136" cy="4593073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4"/>
          <p:cNvSpPr/>
          <p:nvPr/>
        </p:nvSpPr>
        <p:spPr>
          <a:xfrm>
            <a:off x="1259632" y="3795886"/>
            <a:ext cx="864096" cy="7200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54"/>
          <p:cNvSpPr/>
          <p:nvPr/>
        </p:nvSpPr>
        <p:spPr>
          <a:xfrm flipH="1">
            <a:off x="6288760" y="3807324"/>
            <a:ext cx="864096" cy="7200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557" name="Google Shape;557;p5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58" name="Google Shape;558;p55" descr="C:\Users\Наталия\Desktop\Презентации\1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Саркоплазматичний</a:t>
            </a:r>
            <a:r>
              <a:rPr lang="uk-UA" sz="3959" b="1" dirty="0">
                <a:solidFill>
                  <a:srgbClr val="FF0000"/>
                </a:solidFill>
              </a:rPr>
              <a:t> </a:t>
            </a:r>
            <a:r>
              <a:rPr lang="uk-UA" sz="3959" b="1" dirty="0" err="1">
                <a:solidFill>
                  <a:srgbClr val="FF0000"/>
                </a:solidFill>
              </a:rPr>
              <a:t>ретикулум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564" name="Google Shape;564;p56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5652120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Модифікована агранулярна ендоплазматична сітка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Накопичує іони кальцію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Забезпечує скорочення м’язів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65" name="Google Shape;56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8143" y="730941"/>
            <a:ext cx="3302409" cy="4442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Саркоплазматичний</a:t>
            </a:r>
            <a:r>
              <a:rPr lang="uk-UA" sz="3959" b="1" dirty="0">
                <a:solidFill>
                  <a:srgbClr val="FF0000"/>
                </a:solidFill>
              </a:rPr>
              <a:t> </a:t>
            </a:r>
            <a:r>
              <a:rPr lang="uk-UA" sz="3959" b="1" dirty="0" err="1">
                <a:solidFill>
                  <a:srgbClr val="FF0000"/>
                </a:solidFill>
              </a:rPr>
              <a:t>ретикулум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571" name="Google Shape;571;p57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381500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Включає дві системи трубочок: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 b="1"/>
              <a:t>Т-трубочки</a:t>
            </a:r>
            <a:r>
              <a:rPr lang="uk-UA"/>
              <a:t> – пов’язані із сарколемою, проводять збудження всередину м’язового волокна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72" name="Google Shape;572;p57" descr="Картинки по запросу саркоплазматический ретикулу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1500" y="1779662"/>
            <a:ext cx="4762500" cy="303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Саркоплазматичний</a:t>
            </a:r>
            <a:r>
              <a:rPr lang="uk-UA" sz="3959" b="1" dirty="0">
                <a:solidFill>
                  <a:srgbClr val="FF0000"/>
                </a:solidFill>
              </a:rPr>
              <a:t> </a:t>
            </a:r>
            <a:r>
              <a:rPr lang="uk-UA" sz="3959" b="1" dirty="0" err="1">
                <a:solidFill>
                  <a:srgbClr val="FF0000"/>
                </a:solidFill>
              </a:rPr>
              <a:t>ретикулум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578" name="Google Shape;578;p58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381500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 b="1"/>
              <a:t>S-трубочки </a:t>
            </a:r>
            <a:r>
              <a:rPr lang="uk-UA" sz="2960"/>
              <a:t>– не пов’язані із сарколемою, оточують міофібрили. Поруч із Т-трубочками утворюють розширення – </a:t>
            </a:r>
            <a:r>
              <a:rPr lang="uk-UA" sz="2960" b="1"/>
              <a:t>термінальні цистерни.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b="1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b="1"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579" name="Google Shape;579;p58" descr="Картинки по запросу саркоплазматический ретикулу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1500" y="1779662"/>
            <a:ext cx="4762500" cy="303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Саркоплазматичний</a:t>
            </a:r>
            <a:r>
              <a:rPr lang="uk-UA" sz="3959" b="1" dirty="0">
                <a:solidFill>
                  <a:srgbClr val="FF0000"/>
                </a:solidFill>
              </a:rPr>
              <a:t> </a:t>
            </a:r>
            <a:r>
              <a:rPr lang="uk-UA" sz="3959" b="1" dirty="0" err="1">
                <a:solidFill>
                  <a:srgbClr val="FF0000"/>
                </a:solidFill>
              </a:rPr>
              <a:t>ретикулум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585" name="Google Shape;585;p59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381500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Дві термінальні цистерни із Т-трубочкою між ними утворюють </a:t>
            </a:r>
            <a:r>
              <a:rPr lang="uk-UA" b="1"/>
              <a:t>тріади.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Тріади розташовані на межі І та А дисків.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86" name="Google Shape;586;p59" descr="Картинки по запросу саркоплазматический ретикулу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1500" y="1779662"/>
            <a:ext cx="4762500" cy="303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"/>
          <p:cNvSpPr txBox="1">
            <a:spLocks noGrp="1"/>
          </p:cNvSpPr>
          <p:nvPr>
            <p:ph type="title"/>
          </p:nvPr>
        </p:nvSpPr>
        <p:spPr>
          <a:xfrm>
            <a:off x="467544" y="1234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 err="1">
                <a:solidFill>
                  <a:srgbClr val="FF0000"/>
                </a:solidFill>
              </a:rPr>
              <a:t>Морфофункціональна</a:t>
            </a:r>
            <a:r>
              <a:rPr lang="uk-UA" sz="3600" b="1" dirty="0">
                <a:solidFill>
                  <a:srgbClr val="FF0000"/>
                </a:solidFill>
              </a:rPr>
              <a:t> класифікація</a:t>
            </a:r>
            <a:endParaRPr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217" name="Google Shape;217;p6"/>
          <p:cNvGraphicFramePr/>
          <p:nvPr/>
        </p:nvGraphicFramePr>
        <p:xfrm>
          <a:off x="107504" y="842959"/>
          <a:ext cx="8928975" cy="4203600"/>
        </p:xfrm>
        <a:graphic>
          <a:graphicData uri="http://schemas.openxmlformats.org/drawingml/2006/table">
            <a:tbl>
              <a:tblPr firstRow="1" bandRow="1">
                <a:noFill/>
                <a:tableStyleId>{610CECF6-95EC-42E9-810C-FD66C0D668B0}</a:tableStyleId>
              </a:tblPr>
              <a:tblGrid>
                <a:gridCol w="2654750"/>
                <a:gridCol w="2815350"/>
                <a:gridCol w="3458875"/>
              </a:tblGrid>
              <a:tr h="624175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u="none" strike="noStrike" cap="none">
                          <a:solidFill>
                            <a:schemeClr val="dk1"/>
                          </a:solidFill>
                        </a:rPr>
                        <a:t>М’язові тканини</a:t>
                      </a:r>
                      <a:endParaRPr sz="28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41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u="none" strike="noStrike" cap="none">
                          <a:solidFill>
                            <a:schemeClr val="dk1"/>
                          </a:solidFill>
                        </a:rPr>
                        <a:t>Посмугована</a:t>
                      </a:r>
                      <a:endParaRPr sz="2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u="none" strike="noStrike" cap="none">
                          <a:solidFill>
                            <a:schemeClr val="dk1"/>
                          </a:solidFill>
                        </a:rPr>
                        <a:t>Гладенька</a:t>
                      </a:r>
                      <a:endParaRPr sz="2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6241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200" i="1" u="none" strike="noStrike" cap="none">
                          <a:solidFill>
                            <a:schemeClr val="dk1"/>
                          </a:solidFill>
                        </a:rPr>
                        <a:t>Має поперечну посмугованість</a:t>
                      </a:r>
                      <a:endParaRPr sz="2200" i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200" i="1" u="none" strike="noStrike" cap="none">
                          <a:solidFill>
                            <a:schemeClr val="dk1"/>
                          </a:solidFill>
                        </a:rPr>
                        <a:t>Поперечної посмугованості не має</a:t>
                      </a:r>
                      <a:endParaRPr sz="2200" i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624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u="none" strike="noStrike" cap="none">
                          <a:solidFill>
                            <a:schemeClr val="dk1"/>
                          </a:solidFill>
                        </a:rPr>
                        <a:t>Скелетна</a:t>
                      </a:r>
                      <a:endParaRPr sz="2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800" b="1" u="none" strike="noStrike" cap="none">
                          <a:solidFill>
                            <a:schemeClr val="dk1"/>
                          </a:solidFill>
                        </a:rPr>
                        <a:t>Серцева</a:t>
                      </a:r>
                      <a:endParaRPr sz="28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4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u="none" strike="noStrike" cap="none">
                          <a:solidFill>
                            <a:schemeClr val="dk1"/>
                          </a:solidFill>
                        </a:rPr>
                        <a:t>Складається із </a:t>
                      </a:r>
                      <a:r>
                        <a:rPr lang="uk-UA" sz="2000" b="1" u="none" strike="noStrike" cap="none">
                          <a:solidFill>
                            <a:schemeClr val="dk1"/>
                          </a:solidFill>
                        </a:rPr>
                        <a:t>симпластів</a:t>
                      </a:r>
                      <a:r>
                        <a:rPr lang="uk-UA" sz="2000" u="none" strike="noStrike" cap="none">
                          <a:solidFill>
                            <a:schemeClr val="dk1"/>
                          </a:solidFill>
                        </a:rPr>
                        <a:t> - м’язових волокон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u="none" strike="noStrike" cap="none">
                          <a:solidFill>
                            <a:schemeClr val="dk1"/>
                          </a:solidFill>
                        </a:rPr>
                        <a:t>Складається із </a:t>
                      </a:r>
                      <a:r>
                        <a:rPr lang="uk-UA" sz="2000" b="1" u="none" strike="noStrike" cap="none">
                          <a:solidFill>
                            <a:schemeClr val="dk1"/>
                          </a:solidFill>
                        </a:rPr>
                        <a:t>клітин-кардіоміоцитів</a:t>
                      </a:r>
                      <a:endParaRPr sz="20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u="none" strike="noStrike" cap="none">
                          <a:solidFill>
                            <a:schemeClr val="dk1"/>
                          </a:solidFill>
                        </a:rPr>
                        <a:t>Складається із </a:t>
                      </a:r>
                      <a:r>
                        <a:rPr lang="uk-UA" sz="2000" b="1" u="none" strike="noStrike" cap="none">
                          <a:solidFill>
                            <a:schemeClr val="dk1"/>
                          </a:solidFill>
                        </a:rPr>
                        <a:t>клітин – гладеньких міоцитів</a:t>
                      </a:r>
                      <a:endParaRPr sz="20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624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u="none" strike="noStrike" cap="none">
                          <a:solidFill>
                            <a:schemeClr val="dk1"/>
                          </a:solidFill>
                        </a:rPr>
                        <a:t>Знаходиться у скелетних м’язах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u="none" strike="noStrike" cap="none">
                          <a:solidFill>
                            <a:schemeClr val="dk1"/>
                          </a:solidFill>
                        </a:rPr>
                        <a:t>Знаходиться у міокарді – серцевому м’язі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u="none" strike="noStrike" cap="none">
                          <a:solidFill>
                            <a:schemeClr val="dk1"/>
                          </a:solidFill>
                        </a:rPr>
                        <a:t>Знаходиться у внутрішніх органах та судинах</a:t>
                      </a:r>
                      <a:endParaRPr sz="20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 err="1">
                <a:solidFill>
                  <a:srgbClr val="FF0000"/>
                </a:solidFill>
              </a:rPr>
              <a:t>Саркоплазматичний</a:t>
            </a:r>
            <a:r>
              <a:rPr lang="uk-UA" sz="3959" b="1" dirty="0">
                <a:solidFill>
                  <a:srgbClr val="FF0000"/>
                </a:solidFill>
              </a:rPr>
              <a:t> </a:t>
            </a:r>
            <a:r>
              <a:rPr lang="uk-UA" sz="3959" b="1" dirty="0" err="1">
                <a:solidFill>
                  <a:srgbClr val="FF0000"/>
                </a:solidFill>
              </a:rPr>
              <a:t>ретикулум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592" name="Google Shape;592;p60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381500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Дві термінальні цистерни із Т-трубочкою між ними утворюють </a:t>
            </a:r>
            <a:r>
              <a:rPr lang="uk-UA" b="1"/>
              <a:t>тріади.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Тріади розташовані на межі І та А дисків.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b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593" name="Google Shape;593;p60" descr="D:\картинки гистология\sarcoplasm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8512" y="718853"/>
            <a:ext cx="4916274" cy="4424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61"/>
          <p:cNvSpPr txBox="1">
            <a:spLocks noGrp="1"/>
          </p:cNvSpPr>
          <p:nvPr>
            <p:ph type="body" idx="1"/>
          </p:nvPr>
        </p:nvSpPr>
        <p:spPr>
          <a:xfrm>
            <a:off x="0" y="594803"/>
            <a:ext cx="4381500" cy="454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uk-UA" sz="2720"/>
              <a:t>Хвиля збудження із сарколеми переходить на Т-трубочку, яка проводить її всередину волокна;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uk-UA" sz="2720"/>
              <a:t>Із Т-трубочки сигнал переходить на термінальні цистерни;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uk-UA" sz="2720"/>
              <a:t>Із термінальних цистерн виходять йони кальцію, які забезпечують скорочення.</a:t>
            </a:r>
            <a:endParaRPr/>
          </a:p>
          <a:p>
            <a:pPr marL="342900" lvl="0" indent="-1701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 b="1"/>
          </a:p>
          <a:p>
            <a:pPr marL="342900" lvl="0" indent="-1701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 b="1"/>
          </a:p>
          <a:p>
            <a:pPr marL="342900" lvl="0" indent="-17018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endParaRPr sz="2720"/>
          </a:p>
        </p:txBody>
      </p:sp>
      <p:pic>
        <p:nvPicPr>
          <p:cNvPr id="599" name="Google Shape;599;p61" descr="Картинки по запросу саркоплазматический ретикулу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1500" y="1779662"/>
            <a:ext cx="4762500" cy="30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1"/>
          <p:cNvSpPr txBox="1"/>
          <p:nvPr/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30"/>
              <a:buFont typeface="Calibri"/>
              <a:buNone/>
            </a:pPr>
            <a:r>
              <a:rPr lang="uk-UA" sz="363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Механізм скорочення м’язів</a:t>
            </a:r>
            <a:endParaRPr sz="363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606" name="Google Shape;606;p6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607" name="Google Shape;607;p62" descr="C:\Users\Наталия\Desktop\Презентации\6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0"/>
            <a:ext cx="8629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613" name="Google Shape;613;p6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614" name="Google Shape;614;p63" descr="C:\Users\Наталия\Desktop\Презентации\12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0"/>
            <a:ext cx="8629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4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Механізм скорочення м’язів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620" name="Google Shape;620;p6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621" name="Google Shape;62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81" y="711936"/>
            <a:ext cx="9144000" cy="4431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627" name="Google Shape;627;p6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628" name="Google Shape;628;p65" descr="C:\Users\Наталия\Desktop\Презентации\9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0"/>
            <a:ext cx="8629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634" name="Google Shape;634;p6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635" name="Google Shape;635;p66" descr="C:\Users\Наталия\Desktop\Презентации\10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0"/>
            <a:ext cx="8629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67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Актинові </a:t>
            </a:r>
            <a:r>
              <a:rPr lang="uk-UA" sz="3959" b="1" dirty="0" err="1">
                <a:solidFill>
                  <a:srgbClr val="FF0000"/>
                </a:solidFill>
              </a:rPr>
              <a:t>філаменти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641" name="Google Shape;641;p67"/>
          <p:cNvSpPr txBox="1">
            <a:spLocks noGrp="1"/>
          </p:cNvSpPr>
          <p:nvPr>
            <p:ph type="body" idx="1"/>
          </p:nvPr>
        </p:nvSpPr>
        <p:spPr>
          <a:xfrm>
            <a:off x="395536" y="843558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Тропоміозин прикриває ділянки прикріплення міозину у релаксованому стані м’язу.</a:t>
            </a:r>
            <a:endParaRPr/>
          </a:p>
        </p:txBody>
      </p:sp>
      <p:pic>
        <p:nvPicPr>
          <p:cNvPr id="642" name="Google Shape;642;p67"/>
          <p:cNvPicPr preferRelativeResize="0"/>
          <p:nvPr/>
        </p:nvPicPr>
        <p:blipFill rotWithShape="1">
          <a:blip r:embed="rId3">
            <a:alphaModFix/>
          </a:blip>
          <a:srcRect t="9498" b="7411"/>
          <a:stretch/>
        </p:blipFill>
        <p:spPr>
          <a:xfrm>
            <a:off x="1403648" y="2346846"/>
            <a:ext cx="6696994" cy="2826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8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Актинові </a:t>
            </a:r>
            <a:r>
              <a:rPr lang="uk-UA" sz="3959" b="1" dirty="0" err="1">
                <a:solidFill>
                  <a:srgbClr val="FF0000"/>
                </a:solidFill>
              </a:rPr>
              <a:t>філаменти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648" name="Google Shape;648;p68"/>
          <p:cNvSpPr txBox="1">
            <a:spLocks noGrp="1"/>
          </p:cNvSpPr>
          <p:nvPr>
            <p:ph type="body" idx="1"/>
          </p:nvPr>
        </p:nvSpPr>
        <p:spPr>
          <a:xfrm>
            <a:off x="395536" y="843558"/>
            <a:ext cx="5688632" cy="38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Тропоніновий комплекс включає: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Тропонін І – зв’язується із актином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Тропонін С – зв’язується із кальцієм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Тропонін Т – зв’язується з тропоміозином</a:t>
            </a:r>
            <a:endParaRPr sz="2960"/>
          </a:p>
        </p:txBody>
      </p:sp>
      <p:pic>
        <p:nvPicPr>
          <p:cNvPr id="649" name="Google Shape;649;p68"/>
          <p:cNvPicPr preferRelativeResize="0"/>
          <p:nvPr/>
        </p:nvPicPr>
        <p:blipFill rotWithShape="1">
          <a:blip r:embed="rId3">
            <a:alphaModFix/>
          </a:blip>
          <a:srcRect l="19825" t="9498" r="49320" b="18427"/>
          <a:stretch/>
        </p:blipFill>
        <p:spPr>
          <a:xfrm>
            <a:off x="6084168" y="1059582"/>
            <a:ext cx="2930403" cy="3476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9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Механізм скорочення м’язів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655" name="Google Shape;655;p69"/>
          <p:cNvSpPr txBox="1">
            <a:spLocks noGrp="1"/>
          </p:cNvSpPr>
          <p:nvPr>
            <p:ph type="body" idx="1"/>
          </p:nvPr>
        </p:nvSpPr>
        <p:spPr>
          <a:xfrm>
            <a:off x="395536" y="843558"/>
            <a:ext cx="5688632" cy="417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Для скорочення необхідне приєднання голівки міозину до активних центрів актину, які прикриті тропоміозином.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Тропоніновий комплекс після вивільнення йонів кальцію із саркоплазматичного ретикулуму вивільняє активні центри актину від тропоміозину.</a:t>
            </a:r>
            <a:endParaRPr sz="2960"/>
          </a:p>
        </p:txBody>
      </p:sp>
      <p:pic>
        <p:nvPicPr>
          <p:cNvPr id="656" name="Google Shape;656;p69"/>
          <p:cNvPicPr preferRelativeResize="0"/>
          <p:nvPr/>
        </p:nvPicPr>
        <p:blipFill rotWithShape="1">
          <a:blip r:embed="rId3">
            <a:alphaModFix/>
          </a:blip>
          <a:srcRect l="19825" t="9498" r="49320" b="18427"/>
          <a:stretch/>
        </p:blipFill>
        <p:spPr>
          <a:xfrm>
            <a:off x="6084168" y="1059582"/>
            <a:ext cx="2930403" cy="3476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>
            <a:spLocks noGrp="1"/>
          </p:cNvSpPr>
          <p:nvPr>
            <p:ph type="title"/>
          </p:nvPr>
        </p:nvSpPr>
        <p:spPr>
          <a:xfrm>
            <a:off x="467544" y="1234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 err="1">
                <a:solidFill>
                  <a:srgbClr val="FF0000"/>
                </a:solidFill>
              </a:rPr>
              <a:t>Гістогенетична</a:t>
            </a:r>
            <a:r>
              <a:rPr lang="uk-UA" sz="3600" b="1" dirty="0">
                <a:solidFill>
                  <a:srgbClr val="FF0000"/>
                </a:solidFill>
              </a:rPr>
              <a:t> класифікація</a:t>
            </a:r>
            <a:endParaRPr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223" name="Google Shape;223;p7"/>
          <p:cNvGraphicFramePr/>
          <p:nvPr/>
        </p:nvGraphicFramePr>
        <p:xfrm>
          <a:off x="107503" y="771550"/>
          <a:ext cx="8928975" cy="4114850"/>
        </p:xfrm>
        <a:graphic>
          <a:graphicData uri="http://schemas.openxmlformats.org/drawingml/2006/table">
            <a:tbl>
              <a:tblPr firstRow="1" bandRow="1">
                <a:noFill/>
                <a:tableStyleId>{610CECF6-95EC-42E9-810C-FD66C0D668B0}</a:tableStyleId>
              </a:tblPr>
              <a:tblGrid>
                <a:gridCol w="2976325"/>
                <a:gridCol w="2976325"/>
                <a:gridCol w="2976325"/>
              </a:tblGrid>
              <a:tr h="3708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 u="none" strike="noStrike" cap="none">
                          <a:solidFill>
                            <a:schemeClr val="dk1"/>
                          </a:solidFill>
                        </a:rPr>
                        <a:t>Ектодермальна</a:t>
                      </a:r>
                      <a:endParaRPr sz="24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>
                          <a:solidFill>
                            <a:schemeClr val="dk1"/>
                          </a:solidFill>
                        </a:rPr>
                        <a:t>Епідермальна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(шкірна ектодерма)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Міоепітеліальні клітини ектодермальних залоз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CCE4"/>
                    </a:solidFill>
                  </a:tcPr>
                </a:tc>
              </a:tr>
              <a:tr h="370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>
                          <a:solidFill>
                            <a:schemeClr val="dk1"/>
                          </a:solidFill>
                        </a:rPr>
                        <a:t>Нейральна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(нервова трубка)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C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Гладенькі м’язові клітини райдужної оболонки ока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CCE4"/>
                    </a:solidFill>
                  </a:tcPr>
                </a:tc>
              </a:tr>
              <a:tr h="370850">
                <a:tc row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400" b="1">
                          <a:solidFill>
                            <a:schemeClr val="dk1"/>
                          </a:solidFill>
                        </a:rPr>
                        <a:t>Мезодермальна</a:t>
                      </a:r>
                      <a:endParaRPr sz="24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>
                          <a:solidFill>
                            <a:schemeClr val="dk1"/>
                          </a:solidFill>
                        </a:rPr>
                        <a:t>Міотомна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(міотоми мезодерми)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Посмугована скелетна м’язова тканина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5F1"/>
                    </a:solidFill>
                  </a:tcPr>
                </a:tc>
              </a:tr>
              <a:tr h="370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>
                          <a:solidFill>
                            <a:schemeClr val="dk1"/>
                          </a:solidFill>
                        </a:rPr>
                        <a:t>Целомічна</a:t>
                      </a:r>
                      <a:endParaRPr sz="2000" b="1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(міоепікардіальна пластинка спланхнотому)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Серцева м’язова тканина міокарду – серцового м’язу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5F1"/>
                    </a:solidFill>
                  </a:tcPr>
                </a:tc>
              </a:tr>
              <a:tr h="370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1">
                          <a:solidFill>
                            <a:schemeClr val="dk1"/>
                          </a:solidFill>
                        </a:rPr>
                        <a:t>Мезенхімна </a:t>
                      </a: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(несегментована мезодерма – мезенхіма)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000" b="0">
                          <a:solidFill>
                            <a:schemeClr val="dk1"/>
                          </a:solidFill>
                        </a:rPr>
                        <a:t>Гладенька м’язова тканина судин та внутрішніх органів</a:t>
                      </a:r>
                      <a:endParaRPr sz="20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AE5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662" name="Google Shape;662;p7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663" name="Google Shape;663;p70" descr="C:\Users\Наталия\Desktop\Презентации\2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669" name="Google Shape;669;p7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670" name="Google Shape;670;p71" descr="C:\Users\Наталия\Desktop\Презентации\11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0"/>
            <a:ext cx="86296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2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Механізм скорочення м’язів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676" name="Google Shape;676;p72"/>
          <p:cNvSpPr txBox="1">
            <a:spLocks noGrp="1"/>
          </p:cNvSpPr>
          <p:nvPr>
            <p:ph type="body" idx="1"/>
          </p:nvPr>
        </p:nvSpPr>
        <p:spPr>
          <a:xfrm>
            <a:off x="395536" y="843558"/>
            <a:ext cx="4032448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Міозинова голівка приєднується до звільненого активного центру актину</a:t>
            </a:r>
            <a:endParaRPr/>
          </a:p>
        </p:txBody>
      </p:sp>
      <p:pic>
        <p:nvPicPr>
          <p:cNvPr id="677" name="Google Shape;677;p72"/>
          <p:cNvPicPr preferRelativeResize="0"/>
          <p:nvPr/>
        </p:nvPicPr>
        <p:blipFill rotWithShape="1">
          <a:blip r:embed="rId3">
            <a:alphaModFix/>
          </a:blip>
          <a:srcRect l="2499" t="10943" r="2660" b="35733"/>
          <a:stretch/>
        </p:blipFill>
        <p:spPr>
          <a:xfrm>
            <a:off x="4502169" y="1491630"/>
            <a:ext cx="4655127" cy="3040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3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Механізм скорочення м’язів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683" name="Google Shape;683;p73"/>
          <p:cNvSpPr txBox="1">
            <a:spLocks noGrp="1"/>
          </p:cNvSpPr>
          <p:nvPr>
            <p:ph type="body" idx="1"/>
          </p:nvPr>
        </p:nvSpPr>
        <p:spPr>
          <a:xfrm>
            <a:off x="395536" y="843558"/>
            <a:ext cx="4032448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Міозинова голівка приєднує до себе молекулу АТФ</a:t>
            </a:r>
            <a:endParaRPr/>
          </a:p>
        </p:txBody>
      </p:sp>
      <p:pic>
        <p:nvPicPr>
          <p:cNvPr id="684" name="Google Shape;684;p73"/>
          <p:cNvPicPr preferRelativeResize="0"/>
          <p:nvPr/>
        </p:nvPicPr>
        <p:blipFill rotWithShape="1">
          <a:blip r:embed="rId3">
            <a:alphaModFix/>
          </a:blip>
          <a:srcRect t="7688" b="40571"/>
          <a:stretch/>
        </p:blipFill>
        <p:spPr>
          <a:xfrm>
            <a:off x="4635088" y="1491630"/>
            <a:ext cx="4508912" cy="2956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4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Механізм скорочення м’язів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690" name="Google Shape;690;p74"/>
          <p:cNvSpPr txBox="1">
            <a:spLocks noGrp="1"/>
          </p:cNvSpPr>
          <p:nvPr>
            <p:ph type="body" idx="1"/>
          </p:nvPr>
        </p:nvSpPr>
        <p:spPr>
          <a:xfrm>
            <a:off x="395536" y="843558"/>
            <a:ext cx="4032448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Міозинова голівка гідролізує молекулу АТФ</a:t>
            </a:r>
            <a:endParaRPr/>
          </a:p>
        </p:txBody>
      </p:sp>
      <p:pic>
        <p:nvPicPr>
          <p:cNvPr id="691" name="Google Shape;691;p74"/>
          <p:cNvPicPr preferRelativeResize="0"/>
          <p:nvPr/>
        </p:nvPicPr>
        <p:blipFill rotWithShape="1">
          <a:blip r:embed="rId3">
            <a:alphaModFix/>
          </a:blip>
          <a:srcRect t="8485" b="45756"/>
          <a:stretch/>
        </p:blipFill>
        <p:spPr>
          <a:xfrm>
            <a:off x="4855672" y="1330036"/>
            <a:ext cx="4253458" cy="2623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697" name="Google Shape;697;p7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698" name="Google Shape;698;p75" descr="C:\Users\Наталия\Desktop\Презентации\3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6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Механізм скорочення м’язів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704" name="Google Shape;704;p76"/>
          <p:cNvSpPr txBox="1">
            <a:spLocks noGrp="1"/>
          </p:cNvSpPr>
          <p:nvPr>
            <p:ph type="body" idx="1"/>
          </p:nvPr>
        </p:nvSpPr>
        <p:spPr>
          <a:xfrm>
            <a:off x="395536" y="843558"/>
            <a:ext cx="4032448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Гідроліз АТФ забезпечує конформаційні зміни голівки міозину, яка згинається та рухає актинові філаменти на 10 нм.</a:t>
            </a:r>
            <a:endParaRPr/>
          </a:p>
        </p:txBody>
      </p:sp>
      <p:pic>
        <p:nvPicPr>
          <p:cNvPr id="705" name="Google Shape;705;p76"/>
          <p:cNvPicPr preferRelativeResize="0"/>
          <p:nvPr/>
        </p:nvPicPr>
        <p:blipFill rotWithShape="1">
          <a:blip r:embed="rId3">
            <a:alphaModFix/>
          </a:blip>
          <a:srcRect t="8821" b="29991"/>
          <a:stretch/>
        </p:blipFill>
        <p:spPr>
          <a:xfrm>
            <a:off x="4410075" y="866898"/>
            <a:ext cx="4733925" cy="3158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7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711" name="Google Shape;711;p7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712" name="Google Shape;712;p77" descr="C:\Users\Наталия\Desktop\Презентации\4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78"/>
          <p:cNvSpPr txBox="1">
            <a:spLocks noGrp="1"/>
          </p:cNvSpPr>
          <p:nvPr>
            <p:ph type="title"/>
          </p:nvPr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Механізм скорочення м’язів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718" name="Google Shape;718;p78"/>
          <p:cNvSpPr txBox="1">
            <a:spLocks noGrp="1"/>
          </p:cNvSpPr>
          <p:nvPr>
            <p:ph type="body" idx="1"/>
          </p:nvPr>
        </p:nvSpPr>
        <p:spPr>
          <a:xfrm>
            <a:off x="0" y="843558"/>
            <a:ext cx="4427984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uk-UA" sz="2720"/>
              <a:t>Після генерації сили молекула міозину приєднує нову молекулу АТФ, що забезпечує від’єднання міозину від актину. 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uk-UA" sz="2720"/>
              <a:t>Потім відбувається повторне приєднання, якщо іони кальцію ще знаходяться в саркоплазмі. </a:t>
            </a:r>
            <a:endParaRPr sz="2720"/>
          </a:p>
        </p:txBody>
      </p:sp>
      <p:pic>
        <p:nvPicPr>
          <p:cNvPr id="719" name="Google Shape;719;p78"/>
          <p:cNvPicPr preferRelativeResize="0"/>
          <p:nvPr/>
        </p:nvPicPr>
        <p:blipFill rotWithShape="1">
          <a:blip r:embed="rId3">
            <a:alphaModFix/>
          </a:blip>
          <a:srcRect t="14722" b="33477"/>
          <a:stretch/>
        </p:blipFill>
        <p:spPr>
          <a:xfrm>
            <a:off x="4342150" y="1235034"/>
            <a:ext cx="4801850" cy="2897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725" name="Google Shape;725;p7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726" name="Google Shape;726;p79" descr="C:\Users\Наталия\Desktop\Презентации\5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"/>
          <p:cNvSpPr txBox="1">
            <a:spLocks noGrp="1"/>
          </p:cNvSpPr>
          <p:nvPr>
            <p:ph type="title"/>
          </p:nvPr>
        </p:nvSpPr>
        <p:spPr>
          <a:xfrm>
            <a:off x="683568" y="411510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4000"/>
              <a:buFont typeface="Calibri"/>
              <a:buNone/>
            </a:pPr>
            <a:r>
              <a:rPr lang="uk-UA" dirty="0">
                <a:solidFill>
                  <a:srgbClr val="FF0000"/>
                </a:solidFill>
              </a:rPr>
              <a:t>СКЕЛЕТНА М’ЯЗОВА ТКАНИНА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29" name="Google Shape;229;p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8</a:t>
            </a:fld>
            <a:endParaRPr/>
          </a:p>
        </p:txBody>
      </p:sp>
      <p:pic>
        <p:nvPicPr>
          <p:cNvPr id="230" name="Google Shape;230;p8" descr="Картинки по запросу мышечное волокно"/>
          <p:cNvPicPr preferRelativeResize="0"/>
          <p:nvPr/>
        </p:nvPicPr>
        <p:blipFill rotWithShape="1">
          <a:blip r:embed="rId3">
            <a:alphaModFix/>
          </a:blip>
          <a:srcRect l="2591" t="8168" r="1825" b="9755"/>
          <a:stretch/>
        </p:blipFill>
        <p:spPr>
          <a:xfrm>
            <a:off x="1763688" y="1347614"/>
            <a:ext cx="5706120" cy="3674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80"/>
          <p:cNvSpPr txBox="1">
            <a:spLocks noGrp="1"/>
          </p:cNvSpPr>
          <p:nvPr>
            <p:ph type="body" idx="1"/>
          </p:nvPr>
        </p:nvSpPr>
        <p:spPr>
          <a:xfrm>
            <a:off x="0" y="594803"/>
            <a:ext cx="4381500" cy="454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Після припинення надходження нервового імпульсу іони кальцію повертаються в цистерни саркоплазматичного ретикулуму шляхом активного транспорту за допомогою іонних насосів.</a:t>
            </a:r>
            <a:endParaRPr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b="1"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b="1"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732" name="Google Shape;732;p80" descr="Картинки по запросу саркоплазматический ретикулу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1500" y="1779662"/>
            <a:ext cx="4762500" cy="30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80"/>
          <p:cNvSpPr txBox="1"/>
          <p:nvPr/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30"/>
              <a:buFont typeface="Calibri"/>
              <a:buNone/>
            </a:pPr>
            <a:r>
              <a:rPr lang="uk-UA" sz="363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Механізм скорочення м’язів</a:t>
            </a:r>
            <a:endParaRPr sz="363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1"/>
          <p:cNvSpPr txBox="1">
            <a:spLocks noGrp="1"/>
          </p:cNvSpPr>
          <p:nvPr>
            <p:ph type="body" idx="1"/>
          </p:nvPr>
        </p:nvSpPr>
        <p:spPr>
          <a:xfrm>
            <a:off x="0" y="594803"/>
            <a:ext cx="5076056" cy="4548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Під час скорочення довжина саркомееру зменшується: Z-лінії наближуються до М-лінії.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Довжина філаментів залишається незмінною</a:t>
            </a:r>
            <a:endParaRPr sz="296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Диск А залишається незмінним, диск І вкорочується і майже зникає, смужка Н також майже зникає.</a:t>
            </a:r>
            <a:endParaRPr sz="2960"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b="1"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b="1"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sp>
        <p:nvSpPr>
          <p:cNvPr id="739" name="Google Shape;739;p81"/>
          <p:cNvSpPr txBox="1"/>
          <p:nvPr/>
        </p:nvSpPr>
        <p:spPr>
          <a:xfrm>
            <a:off x="474681" y="29231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30"/>
              <a:buFont typeface="Calibri"/>
              <a:buNone/>
            </a:pPr>
            <a:r>
              <a:rPr lang="uk-UA" sz="363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Механізм скорочення м’язів</a:t>
            </a:r>
            <a:endParaRPr sz="363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0" name="Google Shape;740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6056" y="449718"/>
            <a:ext cx="4067944" cy="4693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746" name="Google Shape;746;p8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747" name="Google Shape;747;p82" descr="C:\Users\Наталия\Desktop\Презентации\13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" y="-3371"/>
            <a:ext cx="8635305" cy="5146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8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53" name="Google Shape;753;p83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211960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Скорочення серцевої м’язової тканини відбувається за рахунок міофібрил, аналогічних скелетній м’язовій тканині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754" name="Google Shape;754;p83"/>
          <p:cNvPicPr preferRelativeResize="0"/>
          <p:nvPr/>
        </p:nvPicPr>
        <p:blipFill rotWithShape="1">
          <a:blip r:embed="rId3">
            <a:alphaModFix/>
          </a:blip>
          <a:srcRect l="19444" t="9302" r="41655"/>
          <a:stretch/>
        </p:blipFill>
        <p:spPr>
          <a:xfrm>
            <a:off x="5652120" y="618770"/>
            <a:ext cx="2987824" cy="4683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Серцева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60" name="Google Shape;760;p84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211960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Саркоплазматичний ретикулум кардіоміоцитів складається із </a:t>
            </a:r>
            <a:r>
              <a:rPr lang="uk-UA" b="1"/>
              <a:t>діад </a:t>
            </a:r>
            <a:r>
              <a:rPr lang="uk-UA"/>
              <a:t>(одна Т-трубочка і одна термінальна цистерна), що розташовані на межі саркомерів.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761" name="Google Shape;761;p84"/>
          <p:cNvPicPr preferRelativeResize="0"/>
          <p:nvPr/>
        </p:nvPicPr>
        <p:blipFill rotWithShape="1">
          <a:blip r:embed="rId3">
            <a:alphaModFix/>
          </a:blip>
          <a:srcRect l="19444" t="9302" r="41655"/>
          <a:stretch/>
        </p:blipFill>
        <p:spPr>
          <a:xfrm>
            <a:off x="5652120" y="618770"/>
            <a:ext cx="2987824" cy="4683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Гладенька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67" name="Google Shape;767;p85"/>
          <p:cNvSpPr txBox="1">
            <a:spLocks noGrp="1"/>
          </p:cNvSpPr>
          <p:nvPr>
            <p:ph type="body" idx="1"/>
          </p:nvPr>
        </p:nvSpPr>
        <p:spPr>
          <a:xfrm>
            <a:off x="107504" y="915566"/>
            <a:ext cx="3816422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lang="uk-UA" sz="2960"/>
              <a:t>Скорочення відбувається за допомогою </a:t>
            </a:r>
            <a:r>
              <a:rPr lang="uk-UA" sz="2960" b="1"/>
              <a:t>актину</a:t>
            </a:r>
            <a:r>
              <a:rPr lang="uk-UA" sz="2960"/>
              <a:t> та </a:t>
            </a:r>
            <a:r>
              <a:rPr lang="uk-UA" sz="2960" b="1"/>
              <a:t>міозину</a:t>
            </a:r>
            <a:r>
              <a:rPr lang="uk-UA" sz="2960"/>
              <a:t>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r>
              <a:rPr lang="uk-UA" sz="2960" b="1"/>
              <a:t>Міозин</a:t>
            </a:r>
            <a:r>
              <a:rPr lang="uk-UA" sz="2960"/>
              <a:t> знаходиться у деполімеризованому стані та полімеризується при скороченні.</a:t>
            </a:r>
            <a:endParaRPr/>
          </a:p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768" name="Google Shape;768;p85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3926" y="1079852"/>
            <a:ext cx="5115331" cy="2529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8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Гладенька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74" name="Google Shape;774;p86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4788024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Міоцити не мають поперечної посмугованості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Міофібрил із саркомерами, характерних для посмугованої тканини, у гладенькій м’язовій тканині немає</a:t>
            </a:r>
            <a:endParaRPr/>
          </a:p>
        </p:txBody>
      </p:sp>
      <p:pic>
        <p:nvPicPr>
          <p:cNvPr id="775" name="Google Shape;775;p86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3926" y="1079852"/>
            <a:ext cx="5115331" cy="2529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8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Гладенька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81" name="Google Shape;781;p87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3923926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Актинові філаменти пронизують цитоплазму міоциту у різних напрямках та приєднуються до щільних тілець – аналогів Z-ліній саркомерів.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782" name="Google Shape;782;p87" descr="ÐÐ¾ÑÐ¾Ð¶ÐµÐµ Ð¸Ð·Ð¾Ð±ÑÐ°Ð¶ÐµÐ½Ð¸Ð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3926" y="1079852"/>
            <a:ext cx="5115331" cy="2529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8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Гладенька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88" name="Google Shape;788;p88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3923926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Актинові філаменти пронизують цитоплазму міоциту у різних напрямках та приєднуються до щільних тілець – аналогів Z-ліній саркомерів.</a:t>
            </a: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789" name="Google Shape;789;p88"/>
          <p:cNvPicPr preferRelativeResize="0"/>
          <p:nvPr/>
        </p:nvPicPr>
        <p:blipFill rotWithShape="1">
          <a:blip r:embed="rId3">
            <a:alphaModFix/>
          </a:blip>
          <a:srcRect l="-1" t="32920" r="45059"/>
          <a:stretch/>
        </p:blipFill>
        <p:spPr>
          <a:xfrm>
            <a:off x="4067943" y="785877"/>
            <a:ext cx="3247257" cy="435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8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Гладенька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795" name="Google Shape;795;p89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3923926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Під час скорочення міозин полімеризується та приєднується до актинових філаментів, тягне їх та зближує щільні тільця. Це призводить до укорочення міоциту.</a:t>
            </a:r>
            <a:endParaRPr/>
          </a:p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796" name="Google Shape;796;p89"/>
          <p:cNvPicPr preferRelativeResize="0"/>
          <p:nvPr/>
        </p:nvPicPr>
        <p:blipFill rotWithShape="1">
          <a:blip r:embed="rId3">
            <a:alphaModFix/>
          </a:blip>
          <a:srcRect l="-1" t="32920" r="16326"/>
          <a:stretch/>
        </p:blipFill>
        <p:spPr>
          <a:xfrm>
            <a:off x="4067943" y="785877"/>
            <a:ext cx="4945427" cy="435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65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959"/>
              <a:buFont typeface="Calibri"/>
              <a:buNone/>
            </a:pPr>
            <a:r>
              <a:rPr lang="uk-UA" sz="3959" b="1" dirty="0">
                <a:solidFill>
                  <a:srgbClr val="FF0000"/>
                </a:solidFill>
              </a:rPr>
              <a:t>Скелетна м’язова тканина</a:t>
            </a:r>
            <a:endParaRPr sz="3959" b="1" dirty="0">
              <a:solidFill>
                <a:srgbClr val="FF0000"/>
              </a:solidFill>
            </a:endParaRPr>
          </a:p>
        </p:txBody>
      </p:sp>
      <p:sp>
        <p:nvSpPr>
          <p:cNvPr id="236" name="Google Shape;236;p9"/>
          <p:cNvSpPr txBox="1">
            <a:spLocks noGrp="1"/>
          </p:cNvSpPr>
          <p:nvPr>
            <p:ph type="body" idx="1"/>
          </p:nvPr>
        </p:nvSpPr>
        <p:spPr>
          <a:xfrm>
            <a:off x="457200" y="771550"/>
            <a:ext cx="8229600" cy="382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Формує скелетні м’язи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Складається із надклітинних структур – міосимпластів – м’язових волокон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Розвивається із міотомів сомітів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uk-UA"/>
              <a:t>Є довільною: скорочення контролюються свідомо.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9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DD1F9"/>
              </a:buClr>
              <a:buSzPts val="3600"/>
              <a:buFont typeface="Calibri"/>
              <a:buNone/>
            </a:pPr>
            <a:r>
              <a:rPr lang="uk-UA" sz="3600" b="1" dirty="0">
                <a:solidFill>
                  <a:srgbClr val="FF0000"/>
                </a:solidFill>
              </a:rPr>
              <a:t>Гладенька м’язова тканина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802" name="Google Shape;802;p90"/>
          <p:cNvSpPr txBox="1">
            <a:spLocks noGrp="1"/>
          </p:cNvSpPr>
          <p:nvPr>
            <p:ph type="body" idx="1"/>
          </p:nvPr>
        </p:nvSpPr>
        <p:spPr>
          <a:xfrm>
            <a:off x="0" y="915566"/>
            <a:ext cx="3923926" cy="422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uk-UA" sz="2960"/>
              <a:t>Під час скорочення міозин полімеризується та приєднується до актинових філаментів, тягне їх та зближує щільні тільця. Це призводить до укорочення міоциту.</a:t>
            </a:r>
            <a:endParaRPr/>
          </a:p>
          <a:p>
            <a:pPr marL="342900" lvl="0" indent="-15494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/>
          </a:p>
        </p:txBody>
      </p:sp>
      <p:pic>
        <p:nvPicPr>
          <p:cNvPr id="803" name="Google Shape;803;p90" descr="ÐÐ°ÑÑÐ¸Ð½ÐºÐ¸ Ð¿Ð¾ Ð·Ð°Ð¿ÑÐ¾ÑÑ smooth myocy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0155" y="843558"/>
            <a:ext cx="4872442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9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809" name="Google Shape;809;p9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810" name="Google Shape;810;p91" descr="D:\картинки гистология\Скелетные мышцы.jpg"/>
          <p:cNvPicPr preferRelativeResize="0"/>
          <p:nvPr/>
        </p:nvPicPr>
        <p:blipFill rotWithShape="1">
          <a:blip r:embed="rId3">
            <a:alphaModFix/>
          </a:blip>
          <a:srcRect l="10936" r="10937"/>
          <a:stretch/>
        </p:blipFill>
        <p:spPr>
          <a:xfrm rot="5400000">
            <a:off x="2000250" y="-200025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91"/>
          <p:cNvSpPr txBox="1"/>
          <p:nvPr/>
        </p:nvSpPr>
        <p:spPr>
          <a:xfrm>
            <a:off x="0" y="339502"/>
            <a:ext cx="9144000" cy="4474592"/>
          </a:xfrm>
          <a:prstGeom prst="rect">
            <a:avLst/>
          </a:prstGeom>
          <a:gradFill>
            <a:gsLst>
              <a:gs pos="0">
                <a:srgbClr val="B7CCE4">
                  <a:alpha val="0"/>
                </a:srgbClr>
              </a:gs>
              <a:gs pos="52999">
                <a:srgbClr val="FFFFFF">
                  <a:alpha val="82745"/>
                </a:srgbClr>
              </a:gs>
              <a:gs pos="100000">
                <a:srgbClr val="DAE5F1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96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Arial"/>
              <a:buNone/>
            </a:pPr>
            <a:r>
              <a:rPr lang="uk-UA" sz="4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ДЯКУЮ ЗА УВАГУ!</a:t>
            </a:r>
            <a:endParaRPr sz="48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1590</Words>
  <Application>Microsoft Office PowerPoint</Application>
  <PresentationFormat>Экран (16:9)</PresentationFormat>
  <Paragraphs>286</Paragraphs>
  <Slides>91</Slides>
  <Notes>91</Notes>
  <HiddenSlides>3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1_Тема Office</vt:lpstr>
      <vt:lpstr>М’ЯЗОВА ТКАНИНА</vt:lpstr>
      <vt:lpstr>Презентация PowerPoint</vt:lpstr>
      <vt:lpstr>Презентация PowerPoint</vt:lpstr>
      <vt:lpstr>Властивості м’язових тканин:</vt:lpstr>
      <vt:lpstr>Властивості м’язових тканин:</vt:lpstr>
      <vt:lpstr>Морфофункціональна класифікація</vt:lpstr>
      <vt:lpstr>Гістогенетична класифікація</vt:lpstr>
      <vt:lpstr>СКЕЛЕТНА М’ЯЗОВА ТКАНИНА</vt:lpstr>
      <vt:lpstr>Скелетна м’язова тканина</vt:lpstr>
      <vt:lpstr>Скелетна м’язова тканина</vt:lpstr>
      <vt:lpstr>Скелетна м’язова тканина</vt:lpstr>
      <vt:lpstr>М’язове волокно</vt:lpstr>
      <vt:lpstr>М’язове волокно</vt:lpstr>
      <vt:lpstr>М’язове волокно</vt:lpstr>
      <vt:lpstr>М’язове волокно</vt:lpstr>
      <vt:lpstr>М’язове волокно</vt:lpstr>
      <vt:lpstr>Скелетний м’яз</vt:lpstr>
      <vt:lpstr>Скелетний м’яз</vt:lpstr>
      <vt:lpstr>Скелетний м’яз</vt:lpstr>
      <vt:lpstr>Сполучна тканина скелетного м’язу</vt:lpstr>
      <vt:lpstr>Презентация PowerPoint</vt:lpstr>
      <vt:lpstr>Презентация PowerPoint</vt:lpstr>
      <vt:lpstr>Види м’язових волокон</vt:lpstr>
      <vt:lpstr>СЕРЦЕВА М’ЯЗОВА ТКАНИНА</vt:lpstr>
      <vt:lpstr>Серцева м’язова тканина</vt:lpstr>
      <vt:lpstr>Серцева м’язова тканина</vt:lpstr>
      <vt:lpstr>Серцева м’язова тканина</vt:lpstr>
      <vt:lpstr>Серцева м’язова тканина</vt:lpstr>
      <vt:lpstr>Серцева м’язова тканина</vt:lpstr>
      <vt:lpstr>Серцева м’язова тканина</vt:lpstr>
      <vt:lpstr>Серцева м’язова тканина</vt:lpstr>
      <vt:lpstr>Серцева м’язова тканина</vt:lpstr>
      <vt:lpstr>Серцева м’язова тканина</vt:lpstr>
      <vt:lpstr>Кардіоміоцити</vt:lpstr>
      <vt:lpstr>Кардіоміоцити</vt:lpstr>
      <vt:lpstr>Клітини провідної системи серця</vt:lpstr>
      <vt:lpstr>ГЛАДЕНЬКА М’ЯЗОВА ТКАНИНА</vt:lpstr>
      <vt:lpstr>Гладенька м’язова тканина</vt:lpstr>
      <vt:lpstr>Гладенька м’язова тканина</vt:lpstr>
      <vt:lpstr>Гладенька м’язова тканина</vt:lpstr>
      <vt:lpstr>Презентация PowerPoint</vt:lpstr>
      <vt:lpstr>Презентация PowerPoint</vt:lpstr>
      <vt:lpstr>Міофібрила</vt:lpstr>
      <vt:lpstr>Міофібрила</vt:lpstr>
      <vt:lpstr>Презентация PowerPoint</vt:lpstr>
      <vt:lpstr>Саркомер</vt:lpstr>
      <vt:lpstr>Міозинові філаменти</vt:lpstr>
      <vt:lpstr>Актинові філаменти</vt:lpstr>
      <vt:lpstr>Саркомер</vt:lpstr>
      <vt:lpstr>Саркомер</vt:lpstr>
      <vt:lpstr>Презентация PowerPoint</vt:lpstr>
      <vt:lpstr>Презентация PowerPoint</vt:lpstr>
      <vt:lpstr>Презентация PowerPoint</vt:lpstr>
      <vt:lpstr>Саркомер</vt:lpstr>
      <vt:lpstr>Презентация PowerPoint</vt:lpstr>
      <vt:lpstr>Саркоплазматичний ретикулум</vt:lpstr>
      <vt:lpstr>Саркоплазматичний ретикулум</vt:lpstr>
      <vt:lpstr>Саркоплазматичний ретикулум</vt:lpstr>
      <vt:lpstr>Саркоплазматичний ретикулум</vt:lpstr>
      <vt:lpstr>Саркоплазматичний ретикулум</vt:lpstr>
      <vt:lpstr>Презентация PowerPoint</vt:lpstr>
      <vt:lpstr>Презентация PowerPoint</vt:lpstr>
      <vt:lpstr>Презентация PowerPoint</vt:lpstr>
      <vt:lpstr>Механізм скорочення м’язів</vt:lpstr>
      <vt:lpstr>Презентация PowerPoint</vt:lpstr>
      <vt:lpstr>Презентация PowerPoint</vt:lpstr>
      <vt:lpstr>Актинові філаменти</vt:lpstr>
      <vt:lpstr>Актинові філаменти</vt:lpstr>
      <vt:lpstr>Механізм скорочення м’язів</vt:lpstr>
      <vt:lpstr>Презентация PowerPoint</vt:lpstr>
      <vt:lpstr>Презентация PowerPoint</vt:lpstr>
      <vt:lpstr>Механізм скорочення м’язів</vt:lpstr>
      <vt:lpstr>Механізм скорочення м’язів</vt:lpstr>
      <vt:lpstr>Механізм скорочення м’язів</vt:lpstr>
      <vt:lpstr>Презентация PowerPoint</vt:lpstr>
      <vt:lpstr>Механізм скорочення м’язів</vt:lpstr>
      <vt:lpstr>Презентация PowerPoint</vt:lpstr>
      <vt:lpstr>Механізм скорочення м’язів</vt:lpstr>
      <vt:lpstr>Презентация PowerPoint</vt:lpstr>
      <vt:lpstr>Презентация PowerPoint</vt:lpstr>
      <vt:lpstr>Презентация PowerPoint</vt:lpstr>
      <vt:lpstr>Презентация PowerPoint</vt:lpstr>
      <vt:lpstr>Серцева м’язова тканина</vt:lpstr>
      <vt:lpstr>Серцева м’язова тканина</vt:lpstr>
      <vt:lpstr>Гладенька м’язова тканина</vt:lpstr>
      <vt:lpstr>Гладенька м’язова тканина</vt:lpstr>
      <vt:lpstr>Гладенька м’язова тканина</vt:lpstr>
      <vt:lpstr>Гладенька м’язова тканина</vt:lpstr>
      <vt:lpstr>Гладенька м’язова тканина</vt:lpstr>
      <vt:lpstr>Гладенька м’язова тканина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М’ЯЗОВА ТКАНИНА</dc:title>
  <dc:creator>Наталия</dc:creator>
  <cp:lastModifiedBy>user</cp:lastModifiedBy>
  <cp:revision>1</cp:revision>
  <dcterms:created xsi:type="dcterms:W3CDTF">2019-11-20T15:09:09Z</dcterms:created>
  <dcterms:modified xsi:type="dcterms:W3CDTF">2021-10-04T09:07:07Z</dcterms:modified>
</cp:coreProperties>
</file>