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handoutMasterIdLst>
    <p:handoutMasterId r:id="rId30"/>
  </p:handoutMasterIdLst>
  <p:sldIdLst>
    <p:sldId id="377" r:id="rId2"/>
    <p:sldId id="379" r:id="rId3"/>
    <p:sldId id="420" r:id="rId4"/>
    <p:sldId id="380" r:id="rId5"/>
    <p:sldId id="381" r:id="rId6"/>
    <p:sldId id="382" r:id="rId7"/>
    <p:sldId id="406" r:id="rId8"/>
    <p:sldId id="407" r:id="rId9"/>
    <p:sldId id="412" r:id="rId10"/>
    <p:sldId id="414" r:id="rId11"/>
    <p:sldId id="426" r:id="rId12"/>
    <p:sldId id="425" r:id="rId13"/>
    <p:sldId id="408" r:id="rId14"/>
    <p:sldId id="409" r:id="rId15"/>
    <p:sldId id="410" r:id="rId16"/>
    <p:sldId id="411" r:id="rId17"/>
    <p:sldId id="427" r:id="rId18"/>
    <p:sldId id="429" r:id="rId19"/>
    <p:sldId id="417" r:id="rId20"/>
    <p:sldId id="418" r:id="rId21"/>
    <p:sldId id="419" r:id="rId22"/>
    <p:sldId id="384" r:id="rId23"/>
    <p:sldId id="385" r:id="rId24"/>
    <p:sldId id="386" r:id="rId25"/>
    <p:sldId id="387" r:id="rId26"/>
    <p:sldId id="404" r:id="rId27"/>
    <p:sldId id="421" r:id="rId28"/>
    <p:sldId id="422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33"/>
    <a:srgbClr val="000099"/>
    <a:srgbClr val="990033"/>
    <a:srgbClr val="003399"/>
    <a:srgbClr val="336699"/>
    <a:srgbClr val="006600"/>
    <a:srgbClr val="3333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94" autoAdjust="0"/>
    <p:restoredTop sz="94660"/>
  </p:normalViewPr>
  <p:slideViewPr>
    <p:cSldViewPr>
      <p:cViewPr varScale="1">
        <p:scale>
          <a:sx n="76" d="100"/>
          <a:sy n="76" d="100"/>
        </p:scale>
        <p:origin x="12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ru-RU"/>
              <a:t>Шкуро О.В.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E680259-496E-473D-BDB1-E5E85A914B9C}" type="datetime1">
              <a:rPr lang="ru-RU"/>
              <a:pPr>
                <a:defRPr/>
              </a:pPr>
              <a:t>02.03.2023</a:t>
            </a:fld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ru-RU"/>
              <a:t>Психологічні аспекти банківського менеджменту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81971391-1D4B-4695-BE22-E4978431EF3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3656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/>
              <a:t>Образец заголовка</a:t>
            </a:r>
          </a:p>
        </p:txBody>
      </p:sp>
      <p:sp>
        <p:nvSpPr>
          <p:cNvPr id="2365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EBBF6-06A8-4B01-B8EE-9C0ACC2B4C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643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E09763-F525-4AE9-9E96-266D1C00642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135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713874-4942-43FC-92DF-4A5148FE01D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599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uk-UA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65B6DE-B20E-44EB-B11F-332591B4C62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314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39B4B-E405-4FA8-8DBF-C4A9B851E98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67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58611-14DC-4CBB-B21A-1925BE7CB17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56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F18E6E-8B59-46F0-A11B-9A43F587E37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655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A24EDA-5B95-4ABA-B384-9F4807950C2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68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4B837D-ECA4-4F27-AA2C-2CD257B6856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43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DB5058-08F0-4E0A-9E9D-18490F17521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608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BD09F4-EECD-4BAF-AEAA-F22222D263C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248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1B101D-A0B2-4AE9-B2D3-71332E64703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50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1925D233-8A5B-4F66-9007-6C51460ACD6E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3553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Royal_Bank_of_Scotland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b="1">
                <a:latin typeface="Times New Roman" panose="02020603050405020304" pitchFamily="18" charset="0"/>
              </a:rPr>
              <a:t>Тема 3 “Грошово-кредитна система Великобританії”</a:t>
            </a:r>
            <a:endParaRPr lang="ru-RU" altLang="ru-RU" b="1">
              <a:latin typeface="Book Antiqua" panose="02040602050305030304" pitchFamily="18" charset="0"/>
            </a:endParaRPr>
          </a:p>
        </p:txBody>
      </p:sp>
      <p:sp>
        <p:nvSpPr>
          <p:cNvPr id="3075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9388" y="1981200"/>
            <a:ext cx="8785225" cy="4543425"/>
          </a:xfrm>
        </p:spPr>
        <p:txBody>
          <a:bodyPr/>
          <a:lstStyle/>
          <a:p>
            <a:pPr marL="533400" indent="-533400" algn="ctr" eaLnBrk="1" hangingPunct="1">
              <a:buFont typeface="Wingdings" panose="05000000000000000000" pitchFamily="2" charset="2"/>
              <a:buNone/>
            </a:pPr>
            <a:r>
              <a:rPr lang="uk-UA" altLang="ru-RU" i="1">
                <a:latin typeface="Times New Roman" panose="02020603050405020304" pitchFamily="18" charset="0"/>
              </a:rPr>
              <a:t>Лекція 2</a:t>
            </a:r>
          </a:p>
          <a:p>
            <a:pPr marL="533400" indent="-533400" algn="ctr" eaLnBrk="1" hangingPunct="1">
              <a:buFont typeface="Wingdings" panose="05000000000000000000" pitchFamily="2" charset="2"/>
              <a:buNone/>
            </a:pPr>
            <a:r>
              <a:rPr lang="uk-UA" altLang="ru-RU" b="1">
                <a:latin typeface="Times New Roman" panose="02020603050405020304" pitchFamily="18" charset="0"/>
              </a:rPr>
              <a:t>Кредитна система Великобританії</a:t>
            </a:r>
          </a:p>
          <a:p>
            <a:pPr marL="533400" indent="-533400" eaLnBrk="1" hangingPunct="1">
              <a:buFont typeface="Wingdings" panose="05000000000000000000" pitchFamily="2" charset="2"/>
              <a:buAutoNum type="arabicPeriod"/>
            </a:pPr>
            <a:r>
              <a:rPr lang="uk-UA" altLang="ru-RU">
                <a:latin typeface="Times New Roman" panose="02020603050405020304" pitchFamily="18" charset="0"/>
              </a:rPr>
              <a:t>Характеристика специфічних рис і структури кредитної системи Великобританії</a:t>
            </a:r>
          </a:p>
          <a:p>
            <a:pPr marL="533400" indent="-533400" eaLnBrk="1" hangingPunct="1">
              <a:buFont typeface="Wingdings" panose="05000000000000000000" pitchFamily="2" charset="2"/>
              <a:buAutoNum type="arabicPeriod"/>
            </a:pPr>
            <a:r>
              <a:rPr lang="uk-UA" altLang="ru-RU">
                <a:latin typeface="Times New Roman" panose="02020603050405020304" pitchFamily="18" charset="0"/>
              </a:rPr>
              <a:t>Банк Англії та грошово-кредитне регулювання</a:t>
            </a:r>
          </a:p>
          <a:p>
            <a:pPr marL="533400" indent="-533400" eaLnBrk="1" hangingPunct="1">
              <a:buFont typeface="Wingdings" panose="05000000000000000000" pitchFamily="2" charset="2"/>
              <a:buAutoNum type="arabicPeriod"/>
            </a:pPr>
            <a:r>
              <a:rPr lang="uk-UA" altLang="ru-RU">
                <a:latin typeface="Times New Roman" panose="02020603050405020304" pitchFamily="18" charset="0"/>
              </a:rPr>
              <a:t>Види і функції банків</a:t>
            </a:r>
          </a:p>
          <a:p>
            <a:pPr marL="533400" indent="-533400" eaLnBrk="1" hangingPunct="1">
              <a:buFont typeface="Wingdings" panose="05000000000000000000" pitchFamily="2" charset="2"/>
              <a:buAutoNum type="arabicPeriod"/>
            </a:pPr>
            <a:r>
              <a:rPr lang="uk-UA" altLang="ru-RU">
                <a:latin typeface="Times New Roman" panose="02020603050405020304" pitchFamily="18" charset="0"/>
              </a:rPr>
              <a:t>Небанківські фінансово-кредитні установи</a:t>
            </a:r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z="4000" b="1">
                <a:latin typeface="Times New Roman" panose="02020603050405020304" pitchFamily="18" charset="0"/>
              </a:rPr>
              <a:t>Функції, які Банк Англії перестав виконувати згідно Закону 1998 р.</a:t>
            </a:r>
            <a:endParaRPr lang="ru-RU" altLang="ru-RU" sz="4000" b="1">
              <a:latin typeface="Times New Roman" panose="02020603050405020304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>
                <a:latin typeface="Times New Roman" panose="02020603050405020304" pitchFamily="18" charset="0"/>
              </a:rPr>
              <a:t>Регулювання грошового обігу – передана Державному казначейству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>
                <a:latin typeface="Times New Roman" panose="02020603050405020304" pitchFamily="18" charset="0"/>
              </a:rPr>
              <a:t>Управління валютними резервами - передано Державному казначейству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>
                <a:latin typeface="Times New Roman" panose="02020603050405020304" pitchFamily="18" charset="0"/>
              </a:rPr>
              <a:t>Банківський нагляд – передано новоствореній структурі “Агенції з фінансових послуг” (</a:t>
            </a:r>
            <a:r>
              <a:rPr lang="uk-UA" altLang="ru-RU" i="1">
                <a:latin typeface="Times New Roman" panose="02020603050405020304" pitchFamily="18" charset="0"/>
              </a:rPr>
              <a:t>Financial Services Authority (FSA))</a:t>
            </a:r>
            <a:r>
              <a:rPr lang="ru-RU" altLang="ru-RU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Метою банку Англії є сприяння захисту і зміцненню стабільності фінансової системи Об'єднаного Королівства, консультування казначейства і визначення стратегії Банку за порадою комітету фінансової стабільності відповідно до цієї мети</a:t>
            </a:r>
          </a:p>
        </p:txBody>
      </p:sp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250825" y="457200"/>
            <a:ext cx="8713788" cy="1100138"/>
          </a:xfrm>
        </p:spPr>
        <p:txBody>
          <a:bodyPr/>
          <a:lstStyle/>
          <a:p>
            <a:pPr algn="ctr" eaLnBrk="1" hangingPunct="1"/>
            <a:r>
              <a:rPr lang="uk-UA" altLang="ru-RU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про банківську діяльність 2009 р.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250825" y="457200"/>
            <a:ext cx="8713788" cy="668338"/>
          </a:xfrm>
        </p:spPr>
        <p:txBody>
          <a:bodyPr/>
          <a:lstStyle/>
          <a:p>
            <a:pPr algn="ctr" eaLnBrk="1" hangingPunct="1"/>
            <a:r>
              <a:rPr lang="uk-UA" altLang="ru-RU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про банківську діяльність 2009 р.</a:t>
            </a:r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598987"/>
          </a:xfrm>
        </p:spPr>
        <p:txBody>
          <a:bodyPr/>
          <a:lstStyle/>
          <a:p>
            <a:pPr eaLnBrk="1" hangingPunct="1"/>
            <a:r>
              <a:rPr lang="uk-UA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 в себе положення, що стосуються управління Банку Англії, в тому числі нові статутні цілі фінансової стабільності і створення комітету фінансової політики; </a:t>
            </a:r>
          </a:p>
          <a:p>
            <a:pPr eaLnBrk="1" hangingPunct="1"/>
            <a:r>
              <a:rPr lang="uk-UA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 новий спеціальний режим дозволу для роботи з проблемними банками та будівельними товариствами;</a:t>
            </a:r>
          </a:p>
          <a:p>
            <a:pPr eaLnBrk="1" hangingPunct="1"/>
            <a:r>
              <a:rPr lang="uk-UA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вводить контроль Банку Англії за випуском банкнот в Шотландії та Північній Ірландії;</a:t>
            </a:r>
          </a:p>
          <a:p>
            <a:pPr eaLnBrk="1" hangingPunct="1"/>
            <a:r>
              <a:rPr lang="uk-UA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надає Банку Англії незалежності в проведенні грошово-кредитного регулювання.</a:t>
            </a:r>
          </a:p>
          <a:p>
            <a:pPr eaLnBrk="1" hangingPunct="1"/>
            <a:endParaRPr lang="uk-UA" alt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b="1">
                <a:latin typeface="Times New Roman" panose="02020603050405020304" pitchFamily="18" charset="0"/>
              </a:rPr>
              <a:t>Основні завдання Банку Англії</a:t>
            </a:r>
            <a:endParaRPr lang="ru-RU" altLang="ru-RU" b="1">
              <a:latin typeface="Times New Roman" panose="02020603050405020304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43425"/>
          </a:xfrm>
        </p:spPr>
        <p:txBody>
          <a:bodyPr/>
          <a:lstStyle/>
          <a:p>
            <a:pPr eaLnBrk="1" hangingPunct="1"/>
            <a:r>
              <a:rPr lang="uk-UA" altLang="ru-RU" sz="3600">
                <a:latin typeface="Times New Roman" panose="02020603050405020304" pitchFamily="18" charset="0"/>
              </a:rPr>
              <a:t>Забезпечення валютної стабільності шляхом досягнення </a:t>
            </a:r>
            <a:r>
              <a:rPr lang="uk-UA" altLang="ru-RU" sz="3600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стабільності цін та довіри до національної валюти</a:t>
            </a:r>
            <a:endParaRPr lang="ru-RU" altLang="ru-RU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uk-UA" altLang="ru-RU" sz="3600">
                <a:latin typeface="Times New Roman" panose="02020603050405020304" pitchFamily="18" charset="0"/>
              </a:rPr>
              <a:t>Підтримка стабільності фінансової системи шляхом виконання функцій банку банків та банківського нагляду</a:t>
            </a:r>
            <a:endParaRPr lang="ru-RU" altLang="ru-RU" sz="36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57200"/>
            <a:ext cx="8964612" cy="2611438"/>
          </a:xfrm>
        </p:spPr>
        <p:txBody>
          <a:bodyPr/>
          <a:lstStyle/>
          <a:p>
            <a:pPr algn="ctr" eaLnBrk="1" hangingPunct="1"/>
            <a:r>
              <a:rPr lang="uk-UA" altLang="ru-RU" sz="4000" b="1">
                <a:latin typeface="Times New Roman" panose="02020603050405020304" pitchFamily="18" charset="0"/>
              </a:rPr>
              <a:t>Рада директорів </a:t>
            </a:r>
            <a:br>
              <a:rPr lang="uk-UA" altLang="ru-RU" sz="4000" b="1">
                <a:latin typeface="Times New Roman" panose="02020603050405020304" pitchFamily="18" charset="0"/>
              </a:rPr>
            </a:br>
            <a:r>
              <a:rPr lang="uk-UA" altLang="ru-RU" sz="4000" b="1">
                <a:latin typeface="Times New Roman" panose="02020603050405020304" pitchFamily="18" charset="0"/>
              </a:rPr>
              <a:t>(Адміністративна Рада Банку Англії до 2009 р.) </a:t>
            </a:r>
            <a:br>
              <a:rPr lang="uk-UA" altLang="ru-RU" sz="4000" b="1">
                <a:latin typeface="Times New Roman" panose="02020603050405020304" pitchFamily="18" charset="0"/>
              </a:rPr>
            </a:br>
            <a:r>
              <a:rPr lang="uk-UA" altLang="ru-RU" sz="3200" i="1">
                <a:latin typeface="Times New Roman" panose="02020603050405020304" pitchFamily="18" charset="0"/>
              </a:rPr>
              <a:t>керує всією діяльністю Банку Англії за винятком розробки грошово-кредитної політики</a:t>
            </a:r>
            <a:endParaRPr lang="ru-RU" altLang="ru-RU" sz="3200" b="1" i="1">
              <a:latin typeface="Times New Roman" panose="02020603050405020304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284538"/>
            <a:ext cx="8496300" cy="3454400"/>
          </a:xfrm>
        </p:spPr>
        <p:txBody>
          <a:bodyPr/>
          <a:lstStyle/>
          <a:p>
            <a:pPr eaLnBrk="1" hangingPunct="1"/>
            <a:r>
              <a:rPr lang="uk-UA" altLang="ru-RU" sz="3600">
                <a:latin typeface="Times New Roman" panose="02020603050405020304" pitchFamily="18" charset="0"/>
              </a:rPr>
              <a:t>Керуючий банку Англії </a:t>
            </a:r>
          </a:p>
          <a:p>
            <a:pPr eaLnBrk="1" hangingPunct="1"/>
            <a:r>
              <a:rPr lang="uk-UA" altLang="ru-RU" sz="3600">
                <a:latin typeface="Times New Roman" panose="02020603050405020304" pitchFamily="18" charset="0"/>
              </a:rPr>
              <a:t>два заступники керуючого: з монетарної політики та фінансової стабільності </a:t>
            </a:r>
            <a:r>
              <a:rPr lang="uk-UA" altLang="ru-RU" sz="3600" i="1">
                <a:latin typeface="Times New Roman" panose="02020603050405020304" pitchFamily="18" charset="0"/>
              </a:rPr>
              <a:t>(з 1.04.13 р. – три заступники керуючого)</a:t>
            </a:r>
            <a:r>
              <a:rPr lang="uk-UA" altLang="ru-RU" sz="3600"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uk-UA" altLang="ru-RU" sz="3600">
                <a:latin typeface="Times New Roman" panose="02020603050405020304" pitchFamily="18" charset="0"/>
              </a:rPr>
              <a:t>7 виконавчих директорів.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975350"/>
          </a:xfrm>
        </p:spPr>
        <p:txBody>
          <a:bodyPr/>
          <a:lstStyle/>
          <a:p>
            <a:pPr eaLnBrk="1" hangingPunct="1"/>
            <a:r>
              <a:rPr lang="uk-UA" altLang="ru-RU" sz="3600">
                <a:latin typeface="Times New Roman" panose="02020603050405020304" pitchFamily="18" charset="0"/>
              </a:rPr>
              <a:t>Всі члени Ради директорів призначаються королівським указом після затвердження Парламентом Великобританії </a:t>
            </a:r>
          </a:p>
          <a:p>
            <a:pPr eaLnBrk="1" hangingPunct="1"/>
            <a:r>
              <a:rPr lang="uk-UA" altLang="ru-RU" sz="3600">
                <a:latin typeface="Times New Roman" panose="02020603050405020304" pitchFamily="18" charset="0"/>
              </a:rPr>
              <a:t>Керуючий і його заступники призначаються на 5 років </a:t>
            </a:r>
          </a:p>
          <a:p>
            <a:pPr eaLnBrk="1" hangingPunct="1"/>
            <a:r>
              <a:rPr lang="uk-UA" altLang="ru-RU" sz="3600">
                <a:latin typeface="Times New Roman" panose="02020603050405020304" pitchFamily="18" charset="0"/>
              </a:rPr>
              <a:t>Члени Ради (виконавчі директори)  - на 3 роки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362950" cy="2611438"/>
          </a:xfrm>
        </p:spPr>
        <p:txBody>
          <a:bodyPr/>
          <a:lstStyle/>
          <a:p>
            <a:pPr eaLnBrk="1" hangingPunct="1"/>
            <a:r>
              <a:rPr lang="uk-UA" altLang="ru-RU" sz="3600" b="1" i="1">
                <a:latin typeface="Times New Roman" panose="02020603050405020304" pitchFamily="18" charset="0"/>
              </a:rPr>
              <a:t>Комітет з монетарної політики Банку Англії</a:t>
            </a:r>
            <a:r>
              <a:rPr lang="uk-UA" altLang="ru-RU" sz="3600" b="1">
                <a:latin typeface="Times New Roman" panose="02020603050405020304" pitchFamily="18" charset="0"/>
              </a:rPr>
              <a:t> </a:t>
            </a:r>
            <a:r>
              <a:rPr lang="uk-UA" altLang="ru-RU" sz="3600">
                <a:latin typeface="Times New Roman" panose="02020603050405020304" pitchFamily="18" charset="0"/>
              </a:rPr>
              <a:t>- Комітет банку, предметом якого є забезпечення рівня інфляції, обумовленого урядом країни, за допомогою рівня процентних ставок. </a:t>
            </a:r>
            <a:br>
              <a:rPr lang="uk-UA" altLang="ru-RU" sz="3600">
                <a:latin typeface="Times New Roman" panose="02020603050405020304" pitchFamily="18" charset="0"/>
              </a:rPr>
            </a:br>
            <a:endParaRPr lang="ru-RU" altLang="ru-RU" sz="3600">
              <a:latin typeface="Times New Roman" panose="02020603050405020304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57563"/>
            <a:ext cx="8229600" cy="3167062"/>
          </a:xfrm>
        </p:spPr>
        <p:txBody>
          <a:bodyPr/>
          <a:lstStyle/>
          <a:p>
            <a:pPr eaLnBrk="1" hangingPunct="1"/>
            <a:r>
              <a:rPr lang="uk-UA" altLang="ru-RU">
                <a:latin typeface="Times New Roman" panose="02020603050405020304" pitchFamily="18" charset="0"/>
              </a:rPr>
              <a:t>складається з дев'яти чоловік: </a:t>
            </a:r>
          </a:p>
          <a:p>
            <a:pPr lvl="2" eaLnBrk="1" hangingPunct="1">
              <a:buFont typeface="Wingdings" panose="05000000000000000000" pitchFamily="2" charset="2"/>
              <a:buChar char="Ш"/>
            </a:pPr>
            <a:r>
              <a:rPr lang="uk-UA" altLang="ru-RU" sz="3200">
                <a:latin typeface="Times New Roman" panose="02020603050405020304" pitchFamily="18" charset="0"/>
              </a:rPr>
              <a:t>п'ять є представниками Банку Англії, </a:t>
            </a:r>
          </a:p>
          <a:p>
            <a:pPr lvl="2" eaLnBrk="1" hangingPunct="1">
              <a:buFont typeface="Wingdings" panose="05000000000000000000" pitchFamily="2" charset="2"/>
              <a:buChar char="Ш"/>
            </a:pPr>
            <a:r>
              <a:rPr lang="uk-UA" altLang="ru-RU" sz="3200">
                <a:latin typeface="Times New Roman" panose="02020603050405020304" pitchFamily="18" charset="0"/>
              </a:rPr>
              <a:t>чотири призначаються Секретарем Казначейства (міністром фінансів).</a:t>
            </a:r>
            <a:r>
              <a:rPr lang="uk-UA" altLang="ru-RU"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uk-UA" altLang="ru-RU">
                <a:latin typeface="Times New Roman" panose="02020603050405020304" pitchFamily="18" charset="0"/>
              </a:rPr>
              <a:t>Головою Комітету є Керуючий Банку Англії. </a:t>
            </a:r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84238"/>
          </a:xfrm>
        </p:spPr>
        <p:txBody>
          <a:bodyPr/>
          <a:lstStyle/>
          <a:p>
            <a:pPr algn="ctr"/>
            <a:r>
              <a:rPr lang="uk-UA" altLang="ru-RU" sz="3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Комітет з фінансової політики Банку Англії</a:t>
            </a: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310062"/>
          </a:xfrm>
        </p:spPr>
        <p:txBody>
          <a:bodyPr/>
          <a:lstStyle/>
          <a:p>
            <a:r>
              <a:rPr lang="uk-UA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Тимчасовий комітет створений 17 лютого 2011 р. в рамках реформи фінансового регулювання</a:t>
            </a:r>
          </a:p>
          <a:p>
            <a:r>
              <a:rPr lang="uk-UA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Мета - сприяння фінансовій стабільності шляхом виявлення, моніторингу та вжиття заходів для усунення або зменшення, системних ризиків з метою захисту та підвищення стійкості фінансової системи Великобританії</a:t>
            </a:r>
          </a:p>
          <a:p>
            <a:r>
              <a:rPr lang="uk-UA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Очолюється керуючим банку Англії</a:t>
            </a:r>
          </a:p>
          <a:p>
            <a:r>
              <a:rPr lang="uk-UA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 з 11 осіб та 2 осіб, які мають право дорадчого голосу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84238"/>
          </a:xfrm>
        </p:spPr>
        <p:txBody>
          <a:bodyPr/>
          <a:lstStyle/>
          <a:p>
            <a:pPr algn="ctr"/>
            <a:r>
              <a:rPr lang="uk-UA" altLang="ru-RU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про фінансові послуги 2012 р.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7950" y="1341438"/>
            <a:ext cx="8785225" cy="5256212"/>
          </a:xfrm>
        </p:spPr>
        <p:txBody>
          <a:bodyPr/>
          <a:lstStyle/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Створення незалежного комітету з фінансової політики у Банку Англії </a:t>
            </a:r>
          </a:p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Створення органу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пруденційного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нагляду у Банку Англії, що здійснює нагляд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 банками,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будівельними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товариствами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спілками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страховими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компаніями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великими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інвестиційними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компаніями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Припинення існування Агенції з фінансових послуг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Зміни вступають в силу з 01.04.13 р.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68338"/>
          </a:xfrm>
        </p:spPr>
        <p:txBody>
          <a:bodyPr/>
          <a:lstStyle/>
          <a:p>
            <a:pPr algn="ctr" eaLnBrk="1" hangingPunct="1"/>
            <a:r>
              <a:rPr lang="uk-UA" altLang="ru-RU" sz="4000" b="1">
                <a:latin typeface="Times New Roman" panose="02020603050405020304" pitchFamily="18" charset="0"/>
              </a:rPr>
              <a:t>Функції Банку Англії</a:t>
            </a:r>
            <a:endParaRPr lang="ru-RU" altLang="ru-RU" sz="4000" b="1">
              <a:latin typeface="Times New Roman" panose="02020603050405020304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670425"/>
          </a:xfrm>
        </p:spPr>
        <p:txBody>
          <a:bodyPr/>
          <a:lstStyle/>
          <a:p>
            <a:pPr eaLnBrk="1" hangingPunct="1"/>
            <a:r>
              <a:rPr lang="uk-UA" altLang="ru-RU">
                <a:latin typeface="Times New Roman" panose="02020603050405020304" pitchFamily="18" charset="0"/>
              </a:rPr>
              <a:t>Єдиний емісійний центр Англії та Уельсу (Банки Шотландії та Ірландії зберегли право емісії, яка з 2009 р. контролюється Банком Англії)</a:t>
            </a:r>
          </a:p>
          <a:p>
            <a:pPr eaLnBrk="1" hangingPunct="1"/>
            <a:r>
              <a:rPr lang="uk-UA" altLang="ru-RU">
                <a:latin typeface="Times New Roman" panose="02020603050405020304" pitchFamily="18" charset="0"/>
              </a:rPr>
              <a:t>Грошово-кредитна політика</a:t>
            </a:r>
          </a:p>
          <a:p>
            <a:pPr eaLnBrk="1" hangingPunct="1"/>
            <a:r>
              <a:rPr lang="uk-UA" altLang="ru-RU">
                <a:latin typeface="Times New Roman" panose="02020603050405020304" pitchFamily="18" charset="0"/>
              </a:rPr>
              <a:t>Банк держави</a:t>
            </a:r>
          </a:p>
          <a:p>
            <a:pPr eaLnBrk="1" hangingPunct="1"/>
            <a:r>
              <a:rPr lang="uk-UA" altLang="ru-RU">
                <a:latin typeface="Times New Roman" panose="02020603050405020304" pitchFamily="18" charset="0"/>
              </a:rPr>
              <a:t>Банк банків</a:t>
            </a:r>
          </a:p>
          <a:p>
            <a:pPr eaLnBrk="1" hangingPunct="1"/>
            <a:r>
              <a:rPr lang="uk-UA" altLang="ru-RU">
                <a:latin typeface="Times New Roman" panose="02020603050405020304" pitchFamily="18" charset="0"/>
              </a:rPr>
              <a:t>Банківський нагляд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424862" cy="936625"/>
          </a:xfrm>
        </p:spPr>
        <p:txBody>
          <a:bodyPr/>
          <a:lstStyle/>
          <a:p>
            <a:pPr algn="ctr" eaLnBrk="1" hangingPunct="1"/>
            <a:r>
              <a:rPr lang="uk-UA" altLang="ru-RU" sz="4000" b="1">
                <a:latin typeface="Times New Roman" panose="02020603050405020304" pitchFamily="18" charset="0"/>
              </a:rPr>
              <a:t>Особливості кредитної системи Великобританії:</a:t>
            </a:r>
            <a:br>
              <a:rPr lang="uk-UA" altLang="ru-RU" sz="4000" b="1">
                <a:latin typeface="Times New Roman" panose="02020603050405020304" pitchFamily="18" charset="0"/>
              </a:rPr>
            </a:br>
            <a:endParaRPr lang="ru-RU" altLang="ru-RU" sz="4000" b="1">
              <a:latin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1013" y="1773238"/>
            <a:ext cx="8156575" cy="4608512"/>
          </a:xfrm>
        </p:spPr>
        <p:txBody>
          <a:bodyPr/>
          <a:lstStyle/>
          <a:p>
            <a:pPr eaLnBrk="1" hangingPunct="1"/>
            <a:r>
              <a:rPr lang="uk-UA" altLang="ru-RU" sz="3400">
                <a:latin typeface="Times New Roman" panose="02020603050405020304" pitchFamily="18" charset="0"/>
              </a:rPr>
              <a:t>високий ступінь концентрації банківського капіталу</a:t>
            </a:r>
          </a:p>
          <a:p>
            <a:pPr eaLnBrk="1" hangingPunct="1"/>
            <a:r>
              <a:rPr lang="uk-UA" altLang="ru-RU" sz="3400">
                <a:latin typeface="Times New Roman" panose="02020603050405020304" pitchFamily="18" charset="0"/>
              </a:rPr>
              <a:t>відсутність до 1979 р. спеціального банківського законодавства</a:t>
            </a:r>
          </a:p>
          <a:p>
            <a:pPr eaLnBrk="1" hangingPunct="1"/>
            <a:r>
              <a:rPr lang="uk-UA" altLang="ru-RU" sz="3400">
                <a:latin typeface="Times New Roman" panose="02020603050405020304" pitchFamily="18" charset="0"/>
              </a:rPr>
              <a:t>значна спеціалізація кредитних установ</a:t>
            </a:r>
          </a:p>
          <a:p>
            <a:pPr eaLnBrk="1" hangingPunct="1"/>
            <a:r>
              <a:rPr lang="uk-UA" altLang="ru-RU" sz="3400">
                <a:latin typeface="Times New Roman" panose="02020603050405020304" pitchFamily="18" charset="0"/>
              </a:rPr>
              <a:t>розгалужена мережа іноземних банків</a:t>
            </a:r>
          </a:p>
          <a:p>
            <a:pPr eaLnBrk="1" hangingPunct="1"/>
            <a:r>
              <a:rPr lang="uk-UA" altLang="ru-RU" sz="3400">
                <a:latin typeface="Times New Roman" panose="02020603050405020304" pitchFamily="18" charset="0"/>
              </a:rPr>
              <a:t>високий рівень залежності центрального банку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pPr algn="ctr" eaLnBrk="1" hangingPunct="1"/>
            <a:r>
              <a:rPr lang="uk-UA" altLang="ru-RU" b="1">
                <a:latin typeface="Times New Roman" panose="02020603050405020304" pitchFamily="18" charset="0"/>
              </a:rPr>
              <a:t>Банк</a:t>
            </a:r>
            <a:r>
              <a:rPr lang="uk-UA" altLang="ru-RU">
                <a:latin typeface="Times New Roman" panose="02020603050405020304" pitchFamily="18" charset="0"/>
              </a:rPr>
              <a:t> </a:t>
            </a:r>
            <a:r>
              <a:rPr lang="uk-UA" altLang="ru-RU" b="1">
                <a:latin typeface="Times New Roman" panose="02020603050405020304" pitchFamily="18" charset="0"/>
              </a:rPr>
              <a:t>держави</a:t>
            </a:r>
            <a:endParaRPr lang="ru-RU" altLang="ru-RU" b="1">
              <a:latin typeface="Times New Roman" panose="02020603050405020304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>
                <a:latin typeface="Times New Roman" panose="02020603050405020304" pitchFamily="18" charset="0"/>
              </a:rPr>
              <a:t>Ведення державних рахунків</a:t>
            </a:r>
          </a:p>
          <a:p>
            <a:pPr eaLnBrk="1" hangingPunct="1"/>
            <a:r>
              <a:rPr lang="uk-UA" altLang="ru-RU">
                <a:latin typeface="Times New Roman" panose="02020603050405020304" pitchFamily="18" charset="0"/>
              </a:rPr>
              <a:t>Контроль емісії банкнот</a:t>
            </a:r>
          </a:p>
          <a:p>
            <a:pPr eaLnBrk="1" hangingPunct="1"/>
            <a:r>
              <a:rPr lang="uk-UA" altLang="ru-RU">
                <a:latin typeface="Times New Roman" panose="02020603050405020304" pitchFamily="18" charset="0"/>
              </a:rPr>
              <a:t>Купівля-продаж державних цінних паперів</a:t>
            </a:r>
          </a:p>
          <a:p>
            <a:pPr eaLnBrk="1" hangingPunct="1"/>
            <a:r>
              <a:rPr lang="uk-UA" altLang="ru-RU">
                <a:latin typeface="Times New Roman" panose="02020603050405020304" pitchFamily="18" charset="0"/>
              </a:rPr>
              <a:t>Емісія векселів казначейства</a:t>
            </a:r>
          </a:p>
          <a:p>
            <a:pPr eaLnBrk="1" hangingPunct="1"/>
            <a:r>
              <a:rPr lang="uk-UA" altLang="ru-RU">
                <a:latin typeface="Times New Roman" panose="02020603050405020304" pitchFamily="18" charset="0"/>
              </a:rPr>
              <a:t>Ведення валютних зрівняльних рахунків</a:t>
            </a:r>
          </a:p>
          <a:p>
            <a:pPr eaLnBrk="1" hangingPunct="1"/>
            <a:r>
              <a:rPr lang="uk-UA" altLang="ru-RU">
                <a:latin typeface="Times New Roman" panose="02020603050405020304" pitchFamily="18" charset="0"/>
              </a:rPr>
              <a:t>Здійснення міжнародних функцій</a:t>
            </a:r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/>
          <a:lstStyle/>
          <a:p>
            <a:pPr algn="ctr" eaLnBrk="1" hangingPunct="1"/>
            <a:r>
              <a:rPr lang="uk-UA" altLang="ru-RU" sz="4000" b="1">
                <a:latin typeface="Times New Roman" panose="02020603050405020304" pitchFamily="18" charset="0"/>
              </a:rPr>
              <a:t>Банк банків</a:t>
            </a:r>
            <a:endParaRPr lang="ru-RU" altLang="ru-RU" sz="4000" b="1">
              <a:latin typeface="Times New Roman" panose="02020603050405020304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>
                <a:latin typeface="Times New Roman" panose="02020603050405020304" pitchFamily="18" charset="0"/>
              </a:rPr>
              <a:t>Ведення рахунків банків</a:t>
            </a:r>
          </a:p>
          <a:p>
            <a:pPr eaLnBrk="1" hangingPunct="1"/>
            <a:r>
              <a:rPr lang="uk-UA" altLang="ru-RU">
                <a:latin typeface="Times New Roman" panose="02020603050405020304" pitchFamily="18" charset="0"/>
              </a:rPr>
              <a:t>Кредитор останньої інстанції ( непряма кредитна підтримка банків через кредитування 1 категорії банків – Лондонських облікових домів)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00138"/>
          </a:xfrm>
        </p:spPr>
        <p:txBody>
          <a:bodyPr/>
          <a:lstStyle/>
          <a:p>
            <a:pPr algn="ctr" eaLnBrk="1" hangingPunct="1"/>
            <a:r>
              <a:rPr lang="uk-UA" altLang="ru-RU" b="1">
                <a:latin typeface="Times New Roman" panose="02020603050405020304" pitchFamily="18" charset="0"/>
              </a:rPr>
              <a:t>2. Види і функції банків</a:t>
            </a:r>
            <a:endParaRPr lang="ru-RU" altLang="ru-RU" b="1">
              <a:latin typeface="Times New Roman" panose="02020603050405020304" pitchFamily="18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276475"/>
            <a:ext cx="7772400" cy="3960813"/>
          </a:xfrm>
        </p:spPr>
        <p:txBody>
          <a:bodyPr/>
          <a:lstStyle/>
          <a:p>
            <a:pPr eaLnBrk="1" hangingPunct="1"/>
            <a:r>
              <a:rPr lang="uk-UA" altLang="ru-RU" sz="4000">
                <a:latin typeface="Times New Roman" panose="02020603050405020304" pitchFamily="18" charset="0"/>
              </a:rPr>
              <a:t>ХУІІ ст. - виникнення роздрібних банків та формування банківської системи</a:t>
            </a:r>
          </a:p>
          <a:p>
            <a:pPr eaLnBrk="1" hangingPunct="1"/>
            <a:r>
              <a:rPr lang="uk-UA" altLang="ru-RU" sz="4000">
                <a:latin typeface="Times New Roman" panose="02020603050405020304" pitchFamily="18" charset="0"/>
              </a:rPr>
              <a:t>ХІХ-ХХ ст. - процес концентрації банківського капіталу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>
                <a:latin typeface="Times New Roman" panose="02020603050405020304" pitchFamily="18" charset="0"/>
              </a:rPr>
              <a:t>«</a:t>
            </a:r>
            <a:r>
              <a:rPr lang="uk-UA" altLang="ru-RU">
                <a:latin typeface="Times New Roman" panose="02020603050405020304" pitchFamily="18" charset="0"/>
              </a:rPr>
              <a:t>Велика четвірка» англійських банків (</a:t>
            </a:r>
            <a:r>
              <a:rPr lang="uk-UA" altLang="ru-RU" sz="3200">
                <a:latin typeface="Times New Roman" panose="02020603050405020304" pitchFamily="18" charset="0"/>
              </a:rPr>
              <a:t>близько 80% активів банківської системи</a:t>
            </a:r>
            <a:r>
              <a:rPr lang="ru-RU" altLang="ru-RU" sz="3200">
                <a:latin typeface="Times New Roman" panose="02020603050405020304" pitchFamily="18" charset="0"/>
              </a:rPr>
              <a:t>)</a:t>
            </a:r>
            <a:endParaRPr lang="ru-RU" altLang="ru-RU">
              <a:latin typeface="Times New Roman" panose="02020603050405020304" pitchFamily="18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1013" y="2276475"/>
            <a:ext cx="8156575" cy="4032250"/>
          </a:xfrm>
        </p:spPr>
        <p:txBody>
          <a:bodyPr/>
          <a:lstStyle/>
          <a:p>
            <a:pPr eaLnBrk="1" hangingPunct="1"/>
            <a:r>
              <a:rPr lang="en-US" altLang="ru-RU">
                <a:latin typeface="Times New Roman" panose="02020603050405020304" pitchFamily="18" charset="0"/>
              </a:rPr>
              <a:t>National Westminster Bank</a:t>
            </a:r>
            <a:r>
              <a:rPr lang="uk-UA" altLang="ru-RU">
                <a:latin typeface="Times New Roman" panose="02020603050405020304" pitchFamily="18" charset="0"/>
              </a:rPr>
              <a:t> (до 2000 р.) – поглинутий </a:t>
            </a:r>
            <a:r>
              <a:rPr kumimoji="1" lang="en-US" altLang="ru-RU" u="sng">
                <a:latin typeface="Times New Roman" panose="02020603050405020304" pitchFamily="18" charset="0"/>
                <a:hlinkClick r:id="rId2" tooltip="Royal Bank of Scotland"/>
              </a:rPr>
              <a:t>Royal Bank of Scotland</a:t>
            </a:r>
            <a:endParaRPr lang="en-US" altLang="ru-RU" u="sng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ru-RU">
                <a:latin typeface="Times New Roman" panose="02020603050405020304" pitchFamily="18" charset="0"/>
              </a:rPr>
              <a:t>Midland Bank</a:t>
            </a:r>
            <a:r>
              <a:rPr lang="uk-UA" altLang="ru-RU">
                <a:latin typeface="Times New Roman" panose="02020603050405020304" pitchFamily="18" charset="0"/>
              </a:rPr>
              <a:t> (до 90-х рр. ХХ ст.) – захоплений </a:t>
            </a:r>
            <a:r>
              <a:rPr lang="ru-RU" altLang="ru-RU">
                <a:latin typeface="Times New Roman" panose="02020603050405020304" pitchFamily="18" charset="0"/>
              </a:rPr>
              <a:t>HSBC Holdings plc у 1992 р</a:t>
            </a:r>
            <a:r>
              <a:rPr lang="ru-RU" altLang="ru-RU"/>
              <a:t>.</a:t>
            </a:r>
            <a:endParaRPr lang="en-US" altLang="ru-RU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ru-RU">
                <a:latin typeface="Times New Roman" panose="02020603050405020304" pitchFamily="18" charset="0"/>
              </a:rPr>
              <a:t>Barclays Bank</a:t>
            </a:r>
          </a:p>
          <a:p>
            <a:pPr eaLnBrk="1" hangingPunct="1"/>
            <a:r>
              <a:rPr lang="en-US" altLang="ru-RU">
                <a:latin typeface="Times New Roman" panose="02020603050405020304" pitchFamily="18" charset="0"/>
              </a:rPr>
              <a:t>Lloyds Bank</a:t>
            </a:r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80400" cy="6192838"/>
          </a:xfrm>
        </p:spPr>
        <p:txBody>
          <a:bodyPr/>
          <a:lstStyle/>
          <a:p>
            <a:pPr eaLnBrk="1" hangingPunct="1"/>
            <a:r>
              <a:rPr lang="ru-RU" altLang="ru-RU">
                <a:solidFill>
                  <a:srgbClr val="990033"/>
                </a:solidFill>
                <a:latin typeface="Times New Roman" panose="02020603050405020304" pitchFamily="18" charset="0"/>
              </a:rPr>
              <a:t>Роздрібні банки</a:t>
            </a:r>
            <a:br>
              <a:rPr lang="ru-RU" altLang="ru-RU">
                <a:solidFill>
                  <a:srgbClr val="990033"/>
                </a:solidFill>
                <a:latin typeface="Times New Roman" panose="02020603050405020304" pitchFamily="18" charset="0"/>
              </a:rPr>
            </a:br>
            <a:r>
              <a:rPr lang="ru-RU" altLang="ru-RU">
                <a:latin typeface="Times New Roman" panose="02020603050405020304" pitchFamily="18" charset="0"/>
              </a:rPr>
              <a:t>TSB Bank</a:t>
            </a:r>
            <a:br>
              <a:rPr lang="ru-RU" altLang="ru-RU">
                <a:latin typeface="Times New Roman" panose="02020603050405020304" pitchFamily="18" charset="0"/>
              </a:rPr>
            </a:br>
            <a:r>
              <a:rPr lang="ru-RU" altLang="ru-RU">
                <a:latin typeface="Times New Roman" panose="02020603050405020304" pitchFamily="18" charset="0"/>
              </a:rPr>
              <a:t>Abbey National</a:t>
            </a:r>
            <a:br>
              <a:rPr lang="ru-RU" altLang="ru-RU">
                <a:latin typeface="Times New Roman" panose="02020603050405020304" pitchFamily="18" charset="0"/>
              </a:rPr>
            </a:br>
            <a:r>
              <a:rPr lang="ru-RU" altLang="ru-RU">
                <a:latin typeface="Times New Roman" panose="02020603050405020304" pitchFamily="18" charset="0"/>
              </a:rPr>
              <a:t>HSBC Holdings</a:t>
            </a:r>
            <a:br>
              <a:rPr lang="ru-RU" altLang="ru-RU">
                <a:latin typeface="Times New Roman" panose="02020603050405020304" pitchFamily="18" charset="0"/>
              </a:rPr>
            </a:br>
            <a:r>
              <a:rPr lang="ru-RU" altLang="ru-RU">
                <a:latin typeface="Times New Roman" panose="02020603050405020304" pitchFamily="18" charset="0"/>
              </a:rPr>
              <a:t>(Hong Kong and Shanghai Banking Corporation)</a:t>
            </a:r>
            <a:br>
              <a:rPr lang="ru-RU" altLang="ru-RU">
                <a:latin typeface="Times New Roman" panose="02020603050405020304" pitchFamily="18" charset="0"/>
              </a:rPr>
            </a:br>
            <a:br>
              <a:rPr lang="ru-RU" altLang="ru-RU">
                <a:latin typeface="Times New Roman" panose="02020603050405020304" pitchFamily="18" charset="0"/>
              </a:rPr>
            </a:br>
            <a:r>
              <a:rPr lang="uk-UA" altLang="ru-RU">
                <a:solidFill>
                  <a:srgbClr val="006600"/>
                </a:solidFill>
                <a:latin typeface="Times New Roman" panose="02020603050405020304" pitchFamily="18" charset="0"/>
              </a:rPr>
              <a:t>Ощадні банки:</a:t>
            </a:r>
            <a:br>
              <a:rPr lang="ru-RU" altLang="ru-RU">
                <a:latin typeface="Times New Roman" panose="02020603050405020304" pitchFamily="18" charset="0"/>
              </a:rPr>
            </a:br>
            <a:r>
              <a:rPr lang="ru-RU" altLang="ru-RU">
                <a:latin typeface="Times New Roman" panose="02020603050405020304" pitchFamily="18" charset="0"/>
              </a:rPr>
              <a:t>National Saving Bank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pPr algn="ctr" eaLnBrk="1" hangingPunct="1"/>
            <a:r>
              <a:rPr lang="ru-RU" altLang="ru-RU" b="1">
                <a:latin typeface="Times New Roman" panose="02020603050405020304" pitchFamily="18" charset="0"/>
              </a:rPr>
              <a:t>Оптові банки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040313"/>
          </a:xfrm>
        </p:spPr>
        <p:txBody>
          <a:bodyPr/>
          <a:lstStyle/>
          <a:p>
            <a:pPr eaLnBrk="1" hangingPunct="1"/>
            <a:r>
              <a:rPr lang="ru-RU" altLang="ru-RU" sz="3600">
                <a:latin typeface="Times New Roman" panose="02020603050405020304" pitchFamily="18" charset="0"/>
              </a:rPr>
              <a:t>торгові банки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ru-RU" sz="2800" b="1">
                <a:solidFill>
                  <a:srgbClr val="003399"/>
                </a:solidFill>
                <a:latin typeface="Times New Roman" panose="02020603050405020304" pitchFamily="18" charset="0"/>
              </a:rPr>
              <a:t>- Baring Bros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ru-RU" sz="2800" b="1">
                <a:solidFill>
                  <a:srgbClr val="003399"/>
                </a:solidFill>
                <a:latin typeface="Times New Roman" panose="02020603050405020304" pitchFamily="18" charset="0"/>
              </a:rPr>
              <a:t>- Lazards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ru-RU" sz="2800" b="1">
                <a:solidFill>
                  <a:srgbClr val="003399"/>
                </a:solidFill>
                <a:latin typeface="Times New Roman" panose="02020603050405020304" pitchFamily="18" charset="0"/>
              </a:rPr>
              <a:t>- Rothschilds</a:t>
            </a:r>
            <a:endParaRPr lang="ru-RU" altLang="ru-RU" sz="3600"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 sz="3600">
                <a:latin typeface="Times New Roman" panose="02020603050405020304" pitchFamily="18" charset="0"/>
              </a:rPr>
              <a:t>облікові доми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 b="1">
                <a:solidFill>
                  <a:srgbClr val="003399"/>
                </a:solidFill>
                <a:latin typeface="Times New Roman" panose="02020603050405020304" pitchFamily="18" charset="0"/>
              </a:rPr>
              <a:t>-Cater Allen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 b="1">
                <a:solidFill>
                  <a:srgbClr val="003399"/>
                </a:solidFill>
                <a:latin typeface="Times New Roman" panose="02020603050405020304" pitchFamily="18" charset="0"/>
              </a:rPr>
              <a:t>- Union Discount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 b="1">
                <a:solidFill>
                  <a:srgbClr val="003399"/>
                </a:solidFill>
                <a:latin typeface="Times New Roman" panose="02020603050405020304" pitchFamily="18" charset="0"/>
              </a:rPr>
              <a:t>- Gerrard and National</a:t>
            </a:r>
            <a:endParaRPr lang="ru-RU" altLang="ru-RU" sz="3600"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 sz="3600">
                <a:latin typeface="Times New Roman" panose="02020603050405020304" pitchFamily="18" charset="0"/>
              </a:rPr>
              <a:t>іноземні банки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z="4000" b="1">
                <a:latin typeface="Times New Roman" panose="02020603050405020304" pitchFamily="18" charset="0"/>
              </a:rPr>
              <a:t>10 найбільших банків</a:t>
            </a:r>
            <a:endParaRPr lang="ru-RU" altLang="ru-RU" sz="4000" b="1">
              <a:latin typeface="Times New Roman" panose="02020603050405020304" pitchFamily="18" charset="0"/>
            </a:endParaRPr>
          </a:p>
        </p:txBody>
      </p:sp>
      <p:sp>
        <p:nvSpPr>
          <p:cNvPr id="296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 b="1">
                <a:latin typeface="Times New Roman" panose="02020603050405020304" pitchFamily="18" charset="0"/>
              </a:rPr>
              <a:t>Loyds TSB Bank</a:t>
            </a:r>
            <a:br>
              <a:rPr lang="en-US" altLang="ru-RU" b="1">
                <a:latin typeface="Times New Roman" panose="02020603050405020304" pitchFamily="18" charset="0"/>
              </a:rPr>
            </a:br>
            <a:r>
              <a:rPr lang="en-US" altLang="ru-RU" b="1">
                <a:latin typeface="Times New Roman" panose="02020603050405020304" pitchFamily="18" charset="0"/>
              </a:rPr>
              <a:t>National Westminster Bank</a:t>
            </a:r>
            <a:br>
              <a:rPr lang="en-US" altLang="ru-RU" b="1">
                <a:latin typeface="Times New Roman" panose="02020603050405020304" pitchFamily="18" charset="0"/>
              </a:rPr>
            </a:br>
            <a:r>
              <a:rPr lang="en-US" altLang="ru-RU" b="1">
                <a:latin typeface="Times New Roman" panose="02020603050405020304" pitchFamily="18" charset="0"/>
              </a:rPr>
              <a:t>Barclays Bank</a:t>
            </a:r>
            <a:br>
              <a:rPr lang="en-US" altLang="ru-RU" b="1">
                <a:latin typeface="Times New Roman" panose="02020603050405020304" pitchFamily="18" charset="0"/>
              </a:rPr>
            </a:br>
            <a:r>
              <a:rPr lang="en-US" altLang="ru-RU" b="1">
                <a:latin typeface="Times New Roman" panose="02020603050405020304" pitchFamily="18" charset="0"/>
              </a:rPr>
              <a:t>The Royal Bank of Scotland</a:t>
            </a:r>
            <a:br>
              <a:rPr lang="en-US" altLang="ru-RU" b="1">
                <a:latin typeface="Times New Roman" panose="02020603050405020304" pitchFamily="18" charset="0"/>
              </a:rPr>
            </a:br>
            <a:r>
              <a:rPr lang="en-US" altLang="ru-RU" b="1">
                <a:latin typeface="Times New Roman" panose="02020603050405020304" pitchFamily="18" charset="0"/>
              </a:rPr>
              <a:t>Abbey National Bank</a:t>
            </a:r>
            <a:br>
              <a:rPr lang="en-US" altLang="ru-RU" b="1">
                <a:latin typeface="Times New Roman" panose="02020603050405020304" pitchFamily="18" charset="0"/>
              </a:rPr>
            </a:br>
            <a:r>
              <a:rPr lang="en-US" altLang="ru-RU" b="1">
                <a:latin typeface="Times New Roman" panose="02020603050405020304" pitchFamily="18" charset="0"/>
              </a:rPr>
              <a:t>Alliance &amp; Leicester Bank</a:t>
            </a:r>
            <a:br>
              <a:rPr lang="en-US" altLang="ru-RU" b="1">
                <a:latin typeface="Times New Roman" panose="02020603050405020304" pitchFamily="18" charset="0"/>
              </a:rPr>
            </a:br>
            <a:r>
              <a:rPr lang="en-US" altLang="ru-RU" b="1">
                <a:latin typeface="Times New Roman" panose="02020603050405020304" pitchFamily="18" charset="0"/>
              </a:rPr>
              <a:t>HSBC Bank</a:t>
            </a:r>
            <a:endParaRPr lang="uk-UA" alt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z="4000" b="1">
                <a:latin typeface="Times New Roman" panose="02020603050405020304" pitchFamily="18" charset="0"/>
              </a:rPr>
              <a:t>4. Небанківські фінансово-кредитні установи</a:t>
            </a:r>
            <a:endParaRPr lang="ru-RU" altLang="ru-RU" sz="4000" b="1">
              <a:latin typeface="Times New Roman" panose="02020603050405020304" pitchFamily="18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sz="3600" b="1">
                <a:latin typeface="Times New Roman" panose="02020603050405020304" pitchFamily="18" charset="0"/>
              </a:rPr>
              <a:t>Будівельні товариства</a:t>
            </a:r>
            <a:r>
              <a:rPr lang="uk-UA" altLang="ru-RU" sz="3600">
                <a:latin typeface="Times New Roman" panose="02020603050405020304" pitchFamily="18" charset="0"/>
              </a:rPr>
              <a:t> акумулюють заощадження населення. Ресурси спрямовують переважно на довгострокове кредитування будівництва або купівлю житлових будинків (квартир) і вкладаються в цінні папери. </a:t>
            </a:r>
            <a:br>
              <a:rPr lang="uk-UA" altLang="ru-RU" sz="3600">
                <a:latin typeface="Times New Roman" panose="02020603050405020304" pitchFamily="18" charset="0"/>
              </a:rPr>
            </a:br>
            <a:br>
              <a:rPr lang="uk-UA" altLang="ru-RU" sz="3600">
                <a:latin typeface="Times New Roman" panose="02020603050405020304" pitchFamily="18" charset="0"/>
              </a:rPr>
            </a:br>
            <a:endParaRPr lang="uk-UA" altLang="ru-RU" sz="36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759450"/>
          </a:xfrm>
        </p:spPr>
        <p:txBody>
          <a:bodyPr/>
          <a:lstStyle/>
          <a:p>
            <a:pPr eaLnBrk="1" hangingPunct="1"/>
            <a:r>
              <a:rPr lang="ru-RU" altLang="ru-RU" b="1">
                <a:latin typeface="Times New Roman" panose="02020603050405020304" pitchFamily="18" charset="0"/>
              </a:rPr>
              <a:t>Страхові компанії та пенсійні фонди</a:t>
            </a:r>
            <a:r>
              <a:rPr lang="ru-RU" altLang="ru-RU">
                <a:latin typeface="Times New Roman" panose="02020603050405020304" pitchFamily="18" charset="0"/>
              </a:rPr>
              <a:t> спрямовують акумульований позиковий капітал у довгострокові інвестиції. </a:t>
            </a:r>
            <a:endParaRPr lang="ru-RU" altLang="ru-RU" b="1"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 b="1">
                <a:latin typeface="Times New Roman" panose="02020603050405020304" pitchFamily="18" charset="0"/>
              </a:rPr>
              <a:t>Інвестиційні </a:t>
            </a:r>
            <a:r>
              <a:rPr lang="uk-UA" altLang="ru-RU" b="1">
                <a:latin typeface="Times New Roman" panose="02020603050405020304" pitchFamily="18" charset="0"/>
              </a:rPr>
              <a:t>компанії</a:t>
            </a:r>
            <a:r>
              <a:rPr lang="ru-RU" altLang="ru-RU">
                <a:latin typeface="Times New Roman" panose="02020603050405020304" pitchFamily="18" charset="0"/>
              </a:rPr>
              <a:t> займаються виключно операціями з цінними паперами. </a:t>
            </a:r>
            <a:endParaRPr lang="ru-RU" altLang="ru-RU" b="1"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 b="1">
                <a:latin typeface="Times New Roman" panose="02020603050405020304" pitchFamily="18" charset="0"/>
              </a:rPr>
              <a:t>Фінансові корпорації</a:t>
            </a:r>
            <a:r>
              <a:rPr lang="ru-RU" altLang="ru-RU">
                <a:latin typeface="Times New Roman" panose="02020603050405020304" pitchFamily="18" charset="0"/>
              </a:rPr>
              <a:t> спеціалізуються на кредитуванні приватних фірм, які не мають доступу до звичайних джерел позикового капіталу. </a:t>
            </a:r>
            <a:endParaRPr lang="ru-RU" alt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z="4000" b="1">
                <a:latin typeface="Times New Roman" panose="02020603050405020304" pitchFamily="18" charset="0"/>
              </a:rPr>
              <a:t>Закони щодо діяльності банків у Великобританії:</a:t>
            </a:r>
            <a:endParaRPr lang="ru-RU" altLang="ru-RU" sz="4000" b="1">
              <a:latin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 sz="2800">
                <a:latin typeface="Times New Roman" panose="02020603050405020304" pitchFamily="18" charset="0"/>
              </a:rPr>
              <a:t>1946р. – Закон про націоналізацію банку Англії, в якому частково були зафіксовані його функції як центрального банку</a:t>
            </a:r>
          </a:p>
          <a:p>
            <a:pPr eaLnBrk="1" hangingPunct="1"/>
            <a:r>
              <a:rPr lang="uk-UA" altLang="ru-RU" sz="2800">
                <a:latin typeface="Times New Roman" panose="02020603050405020304" pitchFamily="18" charset="0"/>
              </a:rPr>
              <a:t>1979 р. – Закон про банки, створив систему банківського ліцензування і надав права у сфері нагляду за банківською діяльністю</a:t>
            </a:r>
          </a:p>
          <a:p>
            <a:pPr eaLnBrk="1" hangingPunct="1"/>
            <a:r>
              <a:rPr lang="uk-UA" altLang="ru-RU" sz="2800">
                <a:latin typeface="Times New Roman" panose="02020603050405020304" pitchFamily="18" charset="0"/>
              </a:rPr>
              <a:t>Банківський закон 1987 г. визначив правила діяльності комерційних банків </a:t>
            </a:r>
          </a:p>
          <a:p>
            <a:pPr eaLnBrk="1" hangingPunct="1"/>
            <a:r>
              <a:rPr lang="uk-UA" altLang="ru-RU" sz="2800">
                <a:latin typeface="Times New Roman" panose="02020603050405020304" pitchFamily="18" charset="0"/>
              </a:rPr>
              <a:t> 1 червня 1998р. – Закон про Банк Англії. </a:t>
            </a:r>
          </a:p>
          <a:p>
            <a:pPr eaLnBrk="1" hangingPunct="1"/>
            <a:r>
              <a:rPr lang="uk-UA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про банківську діяльність 2009 р</a:t>
            </a:r>
            <a:r>
              <a:rPr lang="uk-UA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altLang="ru-RU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60350"/>
            <a:ext cx="7921625" cy="1655763"/>
          </a:xfrm>
        </p:spPr>
        <p:txBody>
          <a:bodyPr/>
          <a:lstStyle/>
          <a:p>
            <a:pPr eaLnBrk="1" hangingPunct="1"/>
            <a:r>
              <a:rPr lang="ru-RU" altLang="ru-RU" sz="3800" b="1">
                <a:latin typeface="Times New Roman" panose="02020603050405020304" pitchFamily="18" charset="0"/>
              </a:rPr>
              <a:t>Відповідно до законодавства 1979, 1987, 1998, 2009 рр. кредитна система Великобританії включає: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8525" y="3055938"/>
            <a:ext cx="6191250" cy="1836737"/>
          </a:xfrm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банківський сектор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небанківський сектор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>
                <a:latin typeface="Times New Roman" panose="02020603050405020304" pitchFamily="18" charset="0"/>
              </a:rPr>
              <a:t>Банківський сектор включає: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967287"/>
          </a:xfrm>
        </p:spPr>
        <p:txBody>
          <a:bodyPr/>
          <a:lstStyle/>
          <a:p>
            <a:pPr eaLnBrk="1" hangingPunct="1"/>
            <a:r>
              <a:rPr lang="uk-UA" altLang="ru-RU" sz="3600">
                <a:latin typeface="Times New Roman" panose="02020603050405020304" pitchFamily="18" charset="0"/>
              </a:rPr>
              <a:t>Банк Англії як центральний емісійний банк країни</a:t>
            </a:r>
          </a:p>
          <a:p>
            <a:pPr eaLnBrk="1" hangingPunct="1"/>
            <a:r>
              <a:rPr lang="uk-UA" altLang="ru-RU" sz="3600">
                <a:latin typeface="Times New Roman" panose="02020603050405020304" pitchFamily="18" charset="0"/>
              </a:rPr>
              <a:t>роздрібні банки (клірингові та ощадні банки)</a:t>
            </a:r>
          </a:p>
          <a:p>
            <a:pPr eaLnBrk="1" hangingPunct="1"/>
            <a:r>
              <a:rPr lang="uk-UA" altLang="ru-RU" sz="3600">
                <a:latin typeface="Times New Roman" panose="02020603050405020304" pitchFamily="18" charset="0"/>
              </a:rPr>
              <a:t>оптові банки: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uk-UA" altLang="ru-RU" sz="3600">
                <a:latin typeface="Times New Roman" panose="02020603050405020304" pitchFamily="18" charset="0"/>
              </a:rPr>
              <a:t>- облікові доми (дисконтні компанії)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uk-UA" altLang="ru-RU" sz="3600">
                <a:latin typeface="Times New Roman" panose="02020603050405020304" pitchFamily="18" charset="0"/>
              </a:rPr>
              <a:t>- торгові банки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uk-UA" altLang="ru-RU" sz="3600">
                <a:latin typeface="Times New Roman" panose="02020603050405020304" pitchFamily="18" charset="0"/>
              </a:rPr>
              <a:t>- іноземні та зарубіжні банки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71575"/>
          </a:xfrm>
        </p:spPr>
        <p:txBody>
          <a:bodyPr/>
          <a:lstStyle/>
          <a:p>
            <a:pPr eaLnBrk="1" hangingPunct="1"/>
            <a:r>
              <a:rPr lang="ru-RU" altLang="ru-RU" b="1">
                <a:latin typeface="Times New Roman" panose="02020603050405020304" pitchFamily="18" charset="0"/>
              </a:rPr>
              <a:t>Небанківський сектор включає: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 sz="4000">
                <a:latin typeface="Times New Roman" panose="02020603050405020304" pitchFamily="18" charset="0"/>
              </a:rPr>
              <a:t>будівельні товариства</a:t>
            </a:r>
          </a:p>
          <a:p>
            <a:pPr eaLnBrk="1" hangingPunct="1"/>
            <a:r>
              <a:rPr lang="uk-UA" altLang="ru-RU" sz="4000">
                <a:latin typeface="Times New Roman" panose="02020603050405020304" pitchFamily="18" charset="0"/>
              </a:rPr>
              <a:t>страхові компанії</a:t>
            </a:r>
          </a:p>
          <a:p>
            <a:pPr eaLnBrk="1" hangingPunct="1"/>
            <a:r>
              <a:rPr lang="uk-UA" altLang="ru-RU" sz="4000">
                <a:latin typeface="Times New Roman" panose="02020603050405020304" pitchFamily="18" charset="0"/>
              </a:rPr>
              <a:t>інвестиційні компанії</a:t>
            </a:r>
          </a:p>
          <a:p>
            <a:pPr eaLnBrk="1" hangingPunct="1"/>
            <a:r>
              <a:rPr lang="uk-UA" altLang="ru-RU" sz="4000">
                <a:latin typeface="Times New Roman" panose="02020603050405020304" pitchFamily="18" charset="0"/>
              </a:rPr>
              <a:t>пенсійні фонди</a:t>
            </a:r>
          </a:p>
          <a:p>
            <a:pPr eaLnBrk="1" hangingPunct="1"/>
            <a:r>
              <a:rPr lang="uk-UA" altLang="ru-RU" sz="4000">
                <a:latin typeface="Times New Roman" panose="02020603050405020304" pitchFamily="18" charset="0"/>
              </a:rPr>
              <a:t>кредитні спілки та ін.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ru-RU" sz="4000" b="1">
                <a:latin typeface="Times New Roman" panose="02020603050405020304" pitchFamily="18" charset="0"/>
              </a:rPr>
              <a:t>2</a:t>
            </a:r>
            <a:r>
              <a:rPr lang="uk-UA" altLang="ru-RU" sz="4000" b="1">
                <a:latin typeface="Times New Roman" panose="02020603050405020304" pitchFamily="18" charset="0"/>
              </a:rPr>
              <a:t>. Банк Англії та грошово-кредитне регулювання</a:t>
            </a:r>
            <a:endParaRPr lang="ru-RU" altLang="ru-RU" sz="4000" b="1">
              <a:latin typeface="Times New Roman" panose="02020603050405020304" pitchFamily="18" charset="0"/>
            </a:endParaRPr>
          </a:p>
        </p:txBody>
      </p:sp>
      <p:pic>
        <p:nvPicPr>
          <p:cNvPr id="9219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771650"/>
            <a:ext cx="6480175" cy="4737100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95313"/>
          </a:xfrm>
        </p:spPr>
        <p:txBody>
          <a:bodyPr/>
          <a:lstStyle/>
          <a:p>
            <a:pPr algn="ctr" eaLnBrk="1" hangingPunct="1"/>
            <a:r>
              <a:rPr lang="uk-UA" altLang="ru-RU" b="1">
                <a:latin typeface="Times New Roman" panose="02020603050405020304" pitchFamily="18" charset="0"/>
              </a:rPr>
              <a:t>Банк Англії</a:t>
            </a:r>
            <a:endParaRPr lang="ru-RU" altLang="ru-RU" b="1">
              <a:latin typeface="Times New Roman" panose="02020603050405020304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85225" cy="5183187"/>
          </a:xfrm>
        </p:spPr>
        <p:txBody>
          <a:bodyPr/>
          <a:lstStyle/>
          <a:p>
            <a:pPr eaLnBrk="1" hangingPunct="1"/>
            <a:r>
              <a:rPr lang="uk-UA" altLang="ru-RU" sz="2800">
                <a:latin typeface="Times New Roman" panose="02020603050405020304" pitchFamily="18" charset="0"/>
              </a:rPr>
              <a:t>Створений у 1694 р.</a:t>
            </a:r>
          </a:p>
          <a:p>
            <a:pPr eaLnBrk="1" hangingPunct="1"/>
            <a:r>
              <a:rPr lang="uk-UA" altLang="ru-RU" sz="2800">
                <a:latin typeface="Times New Roman" panose="02020603050405020304" pitchFamily="18" charset="0"/>
              </a:rPr>
              <a:t>Виник еволюційним шляхом</a:t>
            </a:r>
          </a:p>
          <a:p>
            <a:pPr eaLnBrk="1" hangingPunct="1"/>
            <a:r>
              <a:rPr lang="uk-UA" altLang="ru-RU" sz="2800">
                <a:latin typeface="Times New Roman" panose="02020603050405020304" pitchFamily="18" charset="0"/>
              </a:rPr>
              <a:t>Одразу отримав ряд привілеїв у сфері грошової емісії</a:t>
            </a:r>
          </a:p>
          <a:p>
            <a:pPr eaLnBrk="1" hangingPunct="1"/>
            <a:r>
              <a:rPr lang="uk-UA" altLang="ru-RU" sz="2800">
                <a:latin typeface="Times New Roman" panose="02020603050405020304" pitchFamily="18" charset="0"/>
              </a:rPr>
              <a:t>В 1921 р. став єдиним емісійним центром Англії та Уельсу</a:t>
            </a:r>
          </a:p>
          <a:p>
            <a:pPr eaLnBrk="1" hangingPunct="1"/>
            <a:r>
              <a:rPr lang="uk-UA" altLang="ru-RU" sz="2800">
                <a:latin typeface="Times New Roman" panose="02020603050405020304" pitchFamily="18" charset="0"/>
              </a:rPr>
              <a:t>Спочатку існував як акціонерне товариство, у 1946 р. був націоналізований (акціонери отримали компенсацію у вигляді державних цінних паперів)</a:t>
            </a:r>
          </a:p>
          <a:p>
            <a:pPr eaLnBrk="1" hangingPunct="1"/>
            <a:r>
              <a:rPr lang="uk-UA" altLang="ru-RU" sz="2800">
                <a:latin typeface="Times New Roman" panose="02020603050405020304" pitchFamily="18" charset="0"/>
              </a:rPr>
              <a:t>1998 р. – отримав операційну незалежність щодо проведення грошово-кредитної політики</a:t>
            </a:r>
          </a:p>
          <a:p>
            <a:pPr eaLnBrk="1" hangingPunct="1"/>
            <a:r>
              <a:rPr lang="uk-UA" altLang="ru-RU" sz="2800">
                <a:latin typeface="Times New Roman" panose="02020603050405020304" pitchFamily="18" charset="0"/>
              </a:rPr>
              <a:t> 2009 р. – отримав повну незалежність в проведенні грошово-кредитної політики</a:t>
            </a:r>
            <a:endParaRPr lang="ru-RU" altLang="ru-RU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4000" b="1">
                <a:latin typeface="Times New Roman" panose="02020603050405020304" pitchFamily="18" charset="0"/>
              </a:rPr>
              <a:t>Закон “Про Банк Англії” 1998 р.</a:t>
            </a:r>
            <a:endParaRPr lang="ru-RU" altLang="ru-RU" sz="4000" b="1">
              <a:latin typeface="Times New Roman" panose="02020603050405020304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 sz="3600">
                <a:latin typeface="Times New Roman" panose="02020603050405020304" pitchFamily="18" charset="0"/>
              </a:rPr>
              <a:t>Мета закону:</a:t>
            </a:r>
          </a:p>
          <a:p>
            <a:pPr lvl="2" eaLnBrk="1" hangingPunct="1"/>
            <a:r>
              <a:rPr lang="uk-UA" altLang="ru-RU" sz="3200">
                <a:latin typeface="Times New Roman" panose="02020603050405020304" pitchFamily="18" charset="0"/>
              </a:rPr>
              <a:t>Розмежувати функції грошово-кредитного регулювання між Банком Англії та державним казначейством</a:t>
            </a:r>
          </a:p>
          <a:p>
            <a:pPr lvl="2" eaLnBrk="1" hangingPunct="1"/>
            <a:r>
              <a:rPr lang="uk-UA" altLang="ru-RU" sz="3200">
                <a:latin typeface="Times New Roman" panose="02020603050405020304" pitchFamily="18" charset="0"/>
              </a:rPr>
              <a:t>Підготовка кредитно-банківської системи до входження в Європейську валютну систему</a:t>
            </a:r>
            <a:endParaRPr lang="ru-RU" altLang="ru-RU" sz="3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2499</TotalTime>
  <Words>1070</Words>
  <Application>Microsoft Office PowerPoint</Application>
  <PresentationFormat>Экран (4:3)</PresentationFormat>
  <Paragraphs>126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4" baseType="lpstr">
      <vt:lpstr>Arial</vt:lpstr>
      <vt:lpstr>Arial Black</vt:lpstr>
      <vt:lpstr>Book Antiqua</vt:lpstr>
      <vt:lpstr>Times New Roman</vt:lpstr>
      <vt:lpstr>Wingdings</vt:lpstr>
      <vt:lpstr>Пиксел</vt:lpstr>
      <vt:lpstr>Тема 3 “Грошово-кредитна система Великобританії”</vt:lpstr>
      <vt:lpstr>Особливості кредитної системи Великобританії: </vt:lpstr>
      <vt:lpstr>Закони щодо діяльності банків у Великобританії:</vt:lpstr>
      <vt:lpstr>Відповідно до законодавства 1979, 1987, 1998, 2009 рр. кредитна система Великобританії включає:</vt:lpstr>
      <vt:lpstr>Банківський сектор включає:</vt:lpstr>
      <vt:lpstr>Небанківський сектор включає:</vt:lpstr>
      <vt:lpstr>2. Банк Англії та грошово-кредитне регулювання</vt:lpstr>
      <vt:lpstr>Банк Англії</vt:lpstr>
      <vt:lpstr>Закон “Про Банк Англії” 1998 р.</vt:lpstr>
      <vt:lpstr>Функції, які Банк Англії перестав виконувати згідно Закону 1998 р.</vt:lpstr>
      <vt:lpstr>Закон про банківську діяльність 2009 р.</vt:lpstr>
      <vt:lpstr>Закон про банківську діяльність 2009 р.</vt:lpstr>
      <vt:lpstr>Основні завдання Банку Англії</vt:lpstr>
      <vt:lpstr>Рада директорів  (Адміністративна Рада Банку Англії до 2009 р.)  керує всією діяльністю Банку Англії за винятком розробки грошово-кредитної політики</vt:lpstr>
      <vt:lpstr>Презентация PowerPoint</vt:lpstr>
      <vt:lpstr>Комітет з монетарної політики Банку Англії - Комітет банку, предметом якого є забезпечення рівня інфляції, обумовленого урядом країни, за допомогою рівня процентних ставок.  </vt:lpstr>
      <vt:lpstr>Комітет з фінансової політики Банку Англії</vt:lpstr>
      <vt:lpstr>Закон про фінансові послуги 2012 р.</vt:lpstr>
      <vt:lpstr>Функції Банку Англії</vt:lpstr>
      <vt:lpstr>Банк держави</vt:lpstr>
      <vt:lpstr>Банк банків</vt:lpstr>
      <vt:lpstr>2. Види і функції банків</vt:lpstr>
      <vt:lpstr>«Велика четвірка» англійських банків (близько 80% активів банківської системи)</vt:lpstr>
      <vt:lpstr>Роздрібні банки TSB Bank Abbey National HSBC Holdings (Hong Kong and Shanghai Banking Corporation)  Ощадні банки: National Saving Bank</vt:lpstr>
      <vt:lpstr>Оптові банки</vt:lpstr>
      <vt:lpstr>10 найбільших банків</vt:lpstr>
      <vt:lpstr>4. Небанківські фінансово-кредитні установи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Психологічні аспекти банківського менеджменту</dc:title>
  <dc:creator>AleX</dc:creator>
  <cp:lastModifiedBy>Александр</cp:lastModifiedBy>
  <cp:revision>254</cp:revision>
  <dcterms:created xsi:type="dcterms:W3CDTF">2004-03-04T20:31:16Z</dcterms:created>
  <dcterms:modified xsi:type="dcterms:W3CDTF">2023-03-02T18:04:28Z</dcterms:modified>
</cp:coreProperties>
</file>