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10/19/2023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Стратегічне управління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Северина Світлана Володимирівна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052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1837" y="1280180"/>
            <a:ext cx="11394831" cy="523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err="1" smtClean="0"/>
              <a:t>Група</a:t>
            </a:r>
            <a:r>
              <a:rPr lang="ru-RU" sz="1400" dirty="0" smtClean="0"/>
              <a:t> </a:t>
            </a:r>
            <a:r>
              <a:rPr lang="ru-RU" sz="1400" dirty="0"/>
              <a:t>1. </a:t>
            </a:r>
            <a:r>
              <a:rPr lang="ru-RU" sz="1400" dirty="0" err="1"/>
              <a:t>Розподіл</a:t>
            </a:r>
            <a:r>
              <a:rPr lang="ru-RU" sz="1400" dirty="0"/>
              <a:t> </a:t>
            </a:r>
            <a:r>
              <a:rPr lang="ru-RU" sz="1400" dirty="0" err="1"/>
              <a:t>функцій</a:t>
            </a:r>
            <a:r>
              <a:rPr lang="ru-RU" sz="1400" dirty="0"/>
              <a:t> у </a:t>
            </a:r>
            <a:r>
              <a:rPr lang="ru-RU" sz="1400" dirty="0" err="1"/>
              <a:t>процесі</a:t>
            </a:r>
            <a:r>
              <a:rPr lang="ru-RU" sz="1400" dirty="0"/>
              <a:t> </a:t>
            </a:r>
            <a:r>
              <a:rPr lang="ru-RU" sz="1400" dirty="0" err="1"/>
              <a:t>прийняття</a:t>
            </a:r>
            <a:r>
              <a:rPr lang="ru-RU" sz="1400" dirty="0"/>
              <a:t> </a:t>
            </a:r>
            <a:r>
              <a:rPr lang="ru-RU" sz="1400" dirty="0" err="1"/>
              <a:t>рішень</a:t>
            </a:r>
            <a:r>
              <a:rPr lang="ru-RU" sz="1400" dirty="0"/>
              <a:t>. </a:t>
            </a:r>
            <a:r>
              <a:rPr lang="ru-RU" sz="1400" dirty="0" err="1"/>
              <a:t>Хто</a:t>
            </a:r>
            <a:r>
              <a:rPr lang="ru-RU" sz="1400" dirty="0"/>
              <a:t>:</a:t>
            </a:r>
            <a:endParaRPr lang="en-US" sz="14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err="1" smtClean="0"/>
              <a:t>Група</a:t>
            </a:r>
            <a:r>
              <a:rPr lang="ru-RU" sz="1400" dirty="0" smtClean="0"/>
              <a:t> </a:t>
            </a:r>
            <a:r>
              <a:rPr lang="ru-RU" sz="1400" dirty="0"/>
              <a:t>2. </a:t>
            </a:r>
            <a:r>
              <a:rPr lang="ru-RU" sz="1400" dirty="0" err="1"/>
              <a:t>Розподіл</a:t>
            </a:r>
            <a:r>
              <a:rPr lang="ru-RU" sz="1400" dirty="0"/>
              <a:t> </a:t>
            </a:r>
            <a:r>
              <a:rPr lang="ru-RU" sz="1400" dirty="0" err="1"/>
              <a:t>інтересів</a:t>
            </a:r>
            <a:r>
              <a:rPr lang="ru-RU" sz="1400" dirty="0"/>
              <a:t> у </a:t>
            </a:r>
            <a:r>
              <a:rPr lang="ru-RU" sz="1400" dirty="0" err="1"/>
              <a:t>процесі</a:t>
            </a:r>
            <a:r>
              <a:rPr lang="ru-RU" sz="1400" dirty="0"/>
              <a:t> </a:t>
            </a:r>
            <a:r>
              <a:rPr lang="ru-RU" sz="1400" dirty="0" err="1"/>
              <a:t>прийняття</a:t>
            </a:r>
            <a:r>
              <a:rPr lang="ru-RU" sz="1400" dirty="0"/>
              <a:t> </a:t>
            </a:r>
            <a:r>
              <a:rPr lang="ru-RU" sz="1400" dirty="0" err="1"/>
              <a:t>рішень</a:t>
            </a:r>
            <a:r>
              <a:rPr lang="ru-RU" sz="1400" dirty="0"/>
              <a:t>. У </a:t>
            </a:r>
            <a:r>
              <a:rPr lang="ru-RU" sz="1400" dirty="0" err="1"/>
              <a:t>чиїх</a:t>
            </a:r>
            <a:r>
              <a:rPr lang="ru-RU" sz="1400" dirty="0"/>
              <a:t> </a:t>
            </a:r>
            <a:r>
              <a:rPr lang="ru-RU" sz="1400" dirty="0" err="1"/>
              <a:t>інтересах</a:t>
            </a:r>
            <a:r>
              <a:rPr lang="ru-RU" sz="1400" dirty="0"/>
              <a:t> </a:t>
            </a:r>
            <a:r>
              <a:rPr lang="ru-RU" sz="1400" dirty="0" err="1"/>
              <a:t>ухвалюються</a:t>
            </a:r>
            <a:r>
              <a:rPr lang="ru-RU" sz="1400" dirty="0"/>
              <a:t> </a:t>
            </a:r>
            <a:r>
              <a:rPr lang="ru-RU" sz="1400" dirty="0" err="1"/>
              <a:t>основні</a:t>
            </a:r>
            <a:r>
              <a:rPr lang="ru-RU" sz="1400" dirty="0"/>
              <a:t> </a:t>
            </a:r>
            <a:r>
              <a:rPr lang="ru-RU" sz="1400" dirty="0" err="1"/>
              <a:t>рішення</a:t>
            </a:r>
            <a:r>
              <a:rPr lang="ru-RU" sz="1400" dirty="0"/>
              <a:t>:</a:t>
            </a:r>
            <a:endParaRPr lang="en-US" sz="14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err="1" smtClean="0"/>
              <a:t>Група</a:t>
            </a:r>
            <a:r>
              <a:rPr lang="ru-RU" sz="1400" dirty="0" smtClean="0"/>
              <a:t> </a:t>
            </a:r>
            <a:r>
              <a:rPr lang="ru-RU" sz="1400" dirty="0"/>
              <a:t>3. </a:t>
            </a:r>
            <a:r>
              <a:rPr lang="ru-RU" sz="1400" dirty="0"/>
              <a:t>Порядок </a:t>
            </a:r>
            <a:r>
              <a:rPr lang="ru-RU" sz="1400" dirty="0" err="1"/>
              <a:t>дій</a:t>
            </a:r>
            <a:r>
              <a:rPr lang="ru-RU" sz="1400" dirty="0"/>
              <a:t> у </a:t>
            </a:r>
            <a:r>
              <a:rPr lang="ru-RU" sz="1400" dirty="0" err="1"/>
              <a:t>процесі</a:t>
            </a:r>
            <a:r>
              <a:rPr lang="ru-RU" sz="1400" dirty="0"/>
              <a:t> </a:t>
            </a:r>
            <a:r>
              <a:rPr lang="ru-RU" sz="1400" dirty="0" err="1"/>
              <a:t>прийняття</a:t>
            </a:r>
            <a:r>
              <a:rPr lang="ru-RU" sz="1400" dirty="0"/>
              <a:t> </a:t>
            </a:r>
            <a:r>
              <a:rPr lang="ru-RU" sz="1400" dirty="0" err="1"/>
              <a:t>рішень</a:t>
            </a:r>
            <a:r>
              <a:rPr lang="ru-RU" sz="1400" dirty="0"/>
              <a:t>. Як </a:t>
            </a:r>
            <a:r>
              <a:rPr lang="ru-RU" sz="1400" dirty="0" err="1"/>
              <a:t>ухвалюються</a:t>
            </a:r>
            <a:r>
              <a:rPr lang="ru-RU" sz="1400" dirty="0"/>
              <a:t> </a:t>
            </a:r>
            <a:r>
              <a:rPr lang="ru-RU" sz="1400" dirty="0" err="1"/>
              <a:t>рішення</a:t>
            </a:r>
            <a:r>
              <a:rPr lang="ru-RU" sz="1400" dirty="0" smtClean="0"/>
              <a:t>: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1400" dirty="0" smtClean="0"/>
          </a:p>
          <a:p>
            <a:r>
              <a:rPr lang="uk-UA" i="1" dirty="0"/>
              <a:t> </a:t>
            </a:r>
            <a:r>
              <a:rPr lang="ru-RU" sz="1400" i="1" dirty="0"/>
              <a:t>Абсолютно </a:t>
            </a:r>
            <a:r>
              <a:rPr lang="ru-RU" sz="1400" i="1" dirty="0" err="1"/>
              <a:t>авторитарний</a:t>
            </a:r>
            <a:r>
              <a:rPr lang="ru-RU" sz="1400" i="1" dirty="0"/>
              <a:t> (</a:t>
            </a:r>
            <a:r>
              <a:rPr lang="ru-RU" sz="1400" i="1" dirty="0" err="1"/>
              <a:t>директорський</a:t>
            </a:r>
            <a:r>
              <a:rPr lang="ru-RU" sz="1400" i="1" dirty="0"/>
              <a:t>) </a:t>
            </a:r>
            <a:r>
              <a:rPr lang="ru-RU" sz="1400" i="1" dirty="0" err="1"/>
              <a:t>механізм</a:t>
            </a:r>
            <a:r>
              <a:rPr lang="ru-RU" sz="1400" dirty="0"/>
              <a:t> </a:t>
            </a:r>
            <a:r>
              <a:rPr lang="ru-RU" sz="1400" dirty="0" err="1"/>
              <a:t>прийняття</a:t>
            </a:r>
            <a:r>
              <a:rPr lang="ru-RU" sz="1400" dirty="0"/>
              <a:t> </a:t>
            </a:r>
            <a:r>
              <a:rPr lang="ru-RU" sz="1400" dirty="0" err="1"/>
              <a:t>рішень</a:t>
            </a:r>
            <a:r>
              <a:rPr lang="ru-RU" sz="1400" dirty="0"/>
              <a:t> </a:t>
            </a:r>
            <a:r>
              <a:rPr lang="ru-RU" sz="1400" dirty="0" err="1"/>
              <a:t>припускає</a:t>
            </a:r>
            <a:r>
              <a:rPr lang="ru-RU" sz="1400" dirty="0"/>
              <a:t> </a:t>
            </a:r>
            <a:r>
              <a:rPr lang="ru-RU" sz="1400" dirty="0" err="1"/>
              <a:t>одноосібне</a:t>
            </a:r>
            <a:r>
              <a:rPr lang="ru-RU" sz="1400" dirty="0"/>
              <a:t> </a:t>
            </a:r>
            <a:r>
              <a:rPr lang="ru-RU" sz="1400" dirty="0" err="1"/>
              <a:t>прийняття</a:t>
            </a:r>
            <a:r>
              <a:rPr lang="ru-RU" sz="1400" dirty="0"/>
              <a:t> </a:t>
            </a:r>
            <a:r>
              <a:rPr lang="ru-RU" sz="1400" dirty="0" err="1"/>
              <a:t>рішень</a:t>
            </a:r>
            <a:r>
              <a:rPr lang="ru-RU" sz="1400" dirty="0"/>
              <a:t> директором (</a:t>
            </a:r>
            <a:r>
              <a:rPr lang="ru-RU" sz="1400" dirty="0" err="1"/>
              <a:t>генеральним</a:t>
            </a:r>
            <a:r>
              <a:rPr lang="ru-RU" sz="1400" dirty="0"/>
              <a:t> директором), як правило, без </a:t>
            </a:r>
            <a:r>
              <a:rPr lang="ru-RU" sz="1400" dirty="0" err="1"/>
              <a:t>консультацій</a:t>
            </a:r>
            <a:r>
              <a:rPr lang="ru-RU" sz="1400" dirty="0"/>
              <a:t> з </a:t>
            </a:r>
            <a:r>
              <a:rPr lang="ru-RU" sz="1400" dirty="0" err="1"/>
              <a:t>іншими</a:t>
            </a:r>
            <a:r>
              <a:rPr lang="ru-RU" sz="1400" dirty="0"/>
              <a:t> </a:t>
            </a:r>
            <a:r>
              <a:rPr lang="ru-RU" sz="1400" dirty="0" err="1"/>
              <a:t>працівниками</a:t>
            </a:r>
            <a:r>
              <a:rPr lang="ru-RU" sz="1400" dirty="0"/>
              <a:t> </a:t>
            </a:r>
            <a:r>
              <a:rPr lang="ru-RU" sz="1400" dirty="0" err="1"/>
              <a:t>корпорації</a:t>
            </a:r>
            <a:r>
              <a:rPr lang="ru-RU" sz="1400" dirty="0"/>
              <a:t>.</a:t>
            </a:r>
            <a:endParaRPr lang="en-US" sz="1400" dirty="0"/>
          </a:p>
          <a:p>
            <a:r>
              <a:rPr lang="uk-UA" sz="1400" i="1" dirty="0"/>
              <a:t>         Авторитарний механізм</a:t>
            </a:r>
            <a:r>
              <a:rPr lang="ru-RU" sz="1400" dirty="0"/>
              <a:t> </a:t>
            </a:r>
            <a:r>
              <a:rPr lang="uk-UA" sz="1400" dirty="0"/>
              <a:t>прийняття рішень характеризується вузьким складом осіб, що обговорюють рішення, слабким урахуванням їхньої думки, одноосібним вибором варіанту до виконання.</a:t>
            </a:r>
            <a:endParaRPr lang="en-US" sz="1400" dirty="0"/>
          </a:p>
          <a:p>
            <a:r>
              <a:rPr lang="uk-UA" sz="1400" i="1" dirty="0"/>
              <a:t>         Демократичний механізм</a:t>
            </a:r>
            <a:r>
              <a:rPr lang="ru-RU" sz="1400" dirty="0"/>
              <a:t> </a:t>
            </a:r>
            <a:r>
              <a:rPr lang="uk-UA" sz="1400" dirty="0"/>
              <a:t>прийняття рішень характеризується відкритістю процесу ініціації проблем, показністю кола осіб, що обговорюють проблеми, колегіальними способами вибору і прийняття рішень.</a:t>
            </a:r>
            <a:endParaRPr lang="en-US" sz="1400" dirty="0"/>
          </a:p>
          <a:p>
            <a:r>
              <a:rPr lang="uk-UA" sz="1400" i="1" dirty="0"/>
              <a:t>          Олігархічний механізм</a:t>
            </a:r>
            <a:r>
              <a:rPr lang="ru-RU" sz="1400" dirty="0"/>
              <a:t> </a:t>
            </a:r>
            <a:r>
              <a:rPr lang="uk-UA" sz="1400" dirty="0"/>
              <a:t>прийняття рішень характеризується різанням і важко-подоланою межею між обмеженою групою осіб, допущених до всіх чотирьох стадій процесу підготовки й прийняття рішень, й іншими учасниками виробництва – працівниками, власниками. Саме рішення може ухвалюватися колегіально. Олігархічний механізм посідає в певному змісті проміжне місце між авторитарним і демократичним, однак має й деяку специфіку, пов'язану з наявністю неминучих внутрішніх протиріч між членами олігархічної "команди". </a:t>
            </a:r>
            <a:r>
              <a:rPr lang="ru-RU" sz="1400" dirty="0"/>
              <a:t>У </a:t>
            </a:r>
            <a:r>
              <a:rPr lang="ru-RU" sz="1400" dirty="0" err="1"/>
              <a:t>зв'язку</a:t>
            </a:r>
            <a:r>
              <a:rPr lang="ru-RU" sz="1400" dirty="0"/>
              <a:t> з </a:t>
            </a:r>
            <a:r>
              <a:rPr lang="ru-RU" sz="1400" dirty="0" err="1"/>
              <a:t>цим</a:t>
            </a:r>
            <a:r>
              <a:rPr lang="ru-RU" sz="1400" dirty="0"/>
              <a:t> </a:t>
            </a:r>
            <a:r>
              <a:rPr lang="ru-RU" sz="1400" dirty="0" err="1"/>
              <a:t>даний</a:t>
            </a:r>
            <a:r>
              <a:rPr lang="ru-RU" sz="1400" dirty="0"/>
              <a:t> тип </a:t>
            </a:r>
            <a:r>
              <a:rPr lang="ru-RU" sz="1400" dirty="0" err="1"/>
              <a:t>механізму</a:t>
            </a:r>
            <a:r>
              <a:rPr lang="ru-RU" sz="1400" dirty="0"/>
              <a:t> не </a:t>
            </a:r>
            <a:r>
              <a:rPr lang="ru-RU" sz="1400" dirty="0" err="1"/>
              <a:t>відрізняється</a:t>
            </a:r>
            <a:r>
              <a:rPr lang="ru-RU" sz="1400" dirty="0"/>
              <a:t> </a:t>
            </a:r>
            <a:r>
              <a:rPr lang="ru-RU" sz="1400" dirty="0" err="1"/>
              <a:t>стабільністю</a:t>
            </a:r>
            <a:r>
              <a:rPr lang="ru-RU" sz="1400" dirty="0"/>
              <a:t>.</a:t>
            </a:r>
            <a:endParaRPr lang="en-US" sz="1400" dirty="0"/>
          </a:p>
          <a:p>
            <a:r>
              <a:rPr lang="uk-UA" sz="1400" i="1" dirty="0"/>
              <a:t>         </a:t>
            </a:r>
            <a:r>
              <a:rPr lang="ru-RU" sz="1400" i="1" dirty="0" err="1"/>
              <a:t>Стратегічний</a:t>
            </a:r>
            <a:r>
              <a:rPr lang="ru-RU" sz="1400" i="1" dirty="0"/>
              <a:t> </a:t>
            </a:r>
            <a:r>
              <a:rPr lang="ru-RU" sz="1400" i="1" dirty="0" err="1"/>
              <a:t>механізм</a:t>
            </a:r>
            <a:r>
              <a:rPr lang="ru-RU" sz="1400" dirty="0"/>
              <a:t> </a:t>
            </a:r>
            <a:r>
              <a:rPr lang="ru-RU" sz="1400" dirty="0" err="1"/>
              <a:t>характеризується</a:t>
            </a:r>
            <a:r>
              <a:rPr lang="ru-RU" sz="1400" dirty="0"/>
              <a:t> </a:t>
            </a:r>
            <a:r>
              <a:rPr lang="ru-RU" sz="1400" dirty="0" err="1"/>
              <a:t>значною</a:t>
            </a:r>
            <a:r>
              <a:rPr lang="ru-RU" sz="1400" dirty="0"/>
              <a:t> де </a:t>
            </a:r>
            <a:r>
              <a:rPr lang="ru-RU" sz="1400" dirty="0" err="1"/>
              <a:t>персоніфікацією</a:t>
            </a:r>
            <a:r>
              <a:rPr lang="ru-RU" sz="1400" dirty="0"/>
              <a:t> </a:t>
            </a:r>
            <a:r>
              <a:rPr lang="ru-RU" sz="1400" dirty="0" err="1"/>
              <a:t>процесу</a:t>
            </a:r>
            <a:r>
              <a:rPr lang="ru-RU" sz="1400" dirty="0"/>
              <a:t> </a:t>
            </a:r>
            <a:r>
              <a:rPr lang="ru-RU" sz="1400" dirty="0" err="1"/>
              <a:t>прийняття</a:t>
            </a:r>
            <a:r>
              <a:rPr lang="ru-RU" sz="1400" dirty="0"/>
              <a:t> </a:t>
            </a:r>
            <a:r>
              <a:rPr lang="ru-RU" sz="1400" dirty="0" err="1"/>
              <a:t>стратегічних</a:t>
            </a:r>
            <a:r>
              <a:rPr lang="ru-RU" sz="1400" dirty="0"/>
              <a:t> </a:t>
            </a:r>
            <a:r>
              <a:rPr lang="ru-RU" sz="1400" dirty="0" err="1"/>
              <a:t>рішень</a:t>
            </a:r>
            <a:r>
              <a:rPr lang="ru-RU" sz="1400" dirty="0"/>
              <a:t>. </a:t>
            </a:r>
            <a:r>
              <a:rPr lang="ru-RU" sz="1400" dirty="0" err="1"/>
              <a:t>Припускає</a:t>
            </a:r>
            <a:r>
              <a:rPr lang="ru-RU" sz="1400" dirty="0"/>
              <a:t> </a:t>
            </a:r>
            <a:r>
              <a:rPr lang="ru-RU" sz="1400" dirty="0" err="1"/>
              <a:t>наявність</a:t>
            </a:r>
            <a:r>
              <a:rPr lang="ru-RU" sz="1400" dirty="0"/>
              <a:t> явна </a:t>
            </a:r>
            <a:r>
              <a:rPr lang="ru-RU" sz="1400" dirty="0" err="1"/>
              <a:t>вираженої</a:t>
            </a:r>
            <a:r>
              <a:rPr lang="ru-RU" sz="1400" dirty="0"/>
              <a:t> </a:t>
            </a:r>
            <a:r>
              <a:rPr lang="ru-RU" sz="1400" dirty="0" err="1"/>
              <a:t>комплексної</a:t>
            </a:r>
            <a:r>
              <a:rPr lang="ru-RU" sz="1400" dirty="0"/>
              <a:t> </a:t>
            </a:r>
            <a:r>
              <a:rPr lang="ru-RU" sz="1400" dirty="0" err="1"/>
              <a:t>соціально-економічної</a:t>
            </a:r>
            <a:r>
              <a:rPr lang="ru-RU" sz="1400" dirty="0"/>
              <a:t> </a:t>
            </a:r>
            <a:r>
              <a:rPr lang="ru-RU" sz="1400" dirty="0" err="1"/>
              <a:t>стратегії</a:t>
            </a:r>
            <a:r>
              <a:rPr lang="ru-RU" sz="1400" dirty="0"/>
              <a:t> </a:t>
            </a:r>
            <a:r>
              <a:rPr lang="ru-RU" sz="1400" dirty="0" err="1"/>
              <a:t>корпорації</a:t>
            </a:r>
            <a:r>
              <a:rPr lang="ru-RU" sz="1400" dirty="0"/>
              <a:t> як </a:t>
            </a:r>
            <a:r>
              <a:rPr lang="ru-RU" sz="1400" dirty="0" err="1"/>
              <a:t>щодо</a:t>
            </a:r>
            <a:r>
              <a:rPr lang="ru-RU" sz="1400" dirty="0"/>
              <a:t> </a:t>
            </a:r>
            <a:r>
              <a:rPr lang="ru-RU" sz="1400" dirty="0" err="1"/>
              <a:t>стабільної</a:t>
            </a:r>
            <a:r>
              <a:rPr lang="ru-RU" sz="1400" dirty="0"/>
              <a:t> </a:t>
            </a:r>
            <a:r>
              <a:rPr lang="ru-RU" sz="1400" dirty="0" err="1"/>
              <a:t>системи</a:t>
            </a:r>
            <a:r>
              <a:rPr lang="ru-RU" sz="1400" dirty="0"/>
              <a:t> </a:t>
            </a:r>
            <a:r>
              <a:rPr lang="ru-RU" sz="1400" dirty="0" err="1"/>
              <a:t>взаємопов'язаних</a:t>
            </a:r>
            <a:r>
              <a:rPr lang="ru-RU" sz="1400" dirty="0"/>
              <a:t> </a:t>
            </a:r>
            <a:r>
              <a:rPr lang="ru-RU" sz="1400" dirty="0" err="1"/>
              <a:t>найважливіших</a:t>
            </a:r>
            <a:r>
              <a:rPr lang="ru-RU" sz="1400" dirty="0"/>
              <a:t> </a:t>
            </a:r>
            <a:r>
              <a:rPr lang="ru-RU" sz="1400" dirty="0" err="1"/>
              <a:t>рішень</a:t>
            </a:r>
            <a:r>
              <a:rPr lang="ru-RU" sz="1400" dirty="0"/>
              <a:t>, </a:t>
            </a:r>
            <a:r>
              <a:rPr lang="ru-RU" sz="1400" dirty="0" err="1"/>
              <a:t>що</a:t>
            </a:r>
            <a:r>
              <a:rPr lang="ru-RU" sz="1400" dirty="0"/>
              <a:t> </a:t>
            </a:r>
            <a:r>
              <a:rPr lang="ru-RU" sz="1400" dirty="0" err="1"/>
              <a:t>визначають</a:t>
            </a:r>
            <a:r>
              <a:rPr lang="ru-RU" sz="1400" dirty="0"/>
              <a:t> у </a:t>
            </a:r>
            <a:r>
              <a:rPr lang="ru-RU" sz="1400" dirty="0" err="1"/>
              <a:t>кожний</a:t>
            </a:r>
            <a:r>
              <a:rPr lang="ru-RU" sz="1400" dirty="0"/>
              <a:t> </a:t>
            </a:r>
            <a:r>
              <a:rPr lang="ru-RU" sz="1400" dirty="0" err="1"/>
              <a:t>теперішній</a:t>
            </a:r>
            <a:r>
              <a:rPr lang="ru-RU" sz="1400" dirty="0"/>
              <a:t> момент напрямки і точки </a:t>
            </a:r>
            <a:r>
              <a:rPr lang="ru-RU" sz="1400" dirty="0" err="1"/>
              <a:t>фокусування</a:t>
            </a:r>
            <a:r>
              <a:rPr lang="ru-RU" sz="1400" dirty="0"/>
              <a:t> </a:t>
            </a:r>
            <a:r>
              <a:rPr lang="ru-RU" sz="1400" dirty="0" err="1"/>
              <a:t>ресурсів</a:t>
            </a:r>
            <a:r>
              <a:rPr lang="ru-RU" sz="1400" dirty="0"/>
              <a:t> і </a:t>
            </a:r>
            <a:r>
              <a:rPr lang="ru-RU" sz="1400" dirty="0" err="1"/>
              <a:t>зусиль</a:t>
            </a:r>
            <a:r>
              <a:rPr lang="ru-RU" sz="1400" dirty="0"/>
              <a:t> </a:t>
            </a:r>
            <a:r>
              <a:rPr lang="ru-RU" sz="1400" dirty="0" err="1"/>
              <a:t>корпорації</a:t>
            </a:r>
            <a:r>
              <a:rPr lang="ru-RU" sz="1400" dirty="0"/>
              <a:t>. </a:t>
            </a:r>
            <a:r>
              <a:rPr lang="ru-RU" sz="1400" dirty="0" err="1"/>
              <a:t>Обговорення</a:t>
            </a:r>
            <a:r>
              <a:rPr lang="ru-RU" sz="1400" dirty="0"/>
              <a:t> </a:t>
            </a:r>
            <a:r>
              <a:rPr lang="ru-RU" sz="1400" dirty="0" err="1"/>
              <a:t>варіантів</a:t>
            </a:r>
            <a:r>
              <a:rPr lang="ru-RU" sz="1400" dirty="0"/>
              <a:t> </a:t>
            </a:r>
            <a:r>
              <a:rPr lang="ru-RU" sz="1400" dirty="0" err="1"/>
              <a:t>поточних</a:t>
            </a:r>
            <a:r>
              <a:rPr lang="ru-RU" sz="1400" dirty="0"/>
              <a:t> </a:t>
            </a:r>
            <a:r>
              <a:rPr lang="ru-RU" sz="1400" dirty="0" err="1"/>
              <a:t>рішень</a:t>
            </a:r>
            <a:r>
              <a:rPr lang="ru-RU" sz="1400" dirty="0"/>
              <a:t> </a:t>
            </a:r>
            <a:r>
              <a:rPr lang="ru-RU" sz="1400" dirty="0" err="1"/>
              <a:t>зводиться</a:t>
            </a:r>
            <a:r>
              <a:rPr lang="ru-RU" sz="1400" dirty="0"/>
              <a:t> до </a:t>
            </a:r>
            <a:r>
              <a:rPr lang="ru-RU" sz="1400" dirty="0" err="1"/>
              <a:t>питання</a:t>
            </a:r>
            <a:r>
              <a:rPr lang="ru-RU" sz="1400" dirty="0"/>
              <a:t> </a:t>
            </a:r>
            <a:r>
              <a:rPr lang="ru-RU" sz="1400" dirty="0" err="1"/>
              <a:t>відповідності</a:t>
            </a:r>
            <a:r>
              <a:rPr lang="ru-RU" sz="1400" dirty="0"/>
              <a:t> </a:t>
            </a:r>
            <a:r>
              <a:rPr lang="ru-RU" sz="1400" dirty="0" err="1"/>
              <a:t>їх</a:t>
            </a:r>
            <a:r>
              <a:rPr lang="ru-RU" sz="1400" dirty="0"/>
              <a:t> </a:t>
            </a:r>
            <a:r>
              <a:rPr lang="ru-RU" sz="1400" dirty="0" err="1"/>
              <a:t>комплексної</a:t>
            </a:r>
            <a:r>
              <a:rPr lang="ru-RU" sz="1400" dirty="0"/>
              <a:t> </a:t>
            </a:r>
            <a:r>
              <a:rPr lang="ru-RU" sz="1400" dirty="0" err="1"/>
              <a:t>стратегії</a:t>
            </a:r>
            <a:r>
              <a:rPr lang="ru-RU" sz="1400" dirty="0"/>
              <a:t> </a:t>
            </a:r>
            <a:r>
              <a:rPr lang="ru-RU" sz="1400" dirty="0" err="1"/>
              <a:t>корпорації</a:t>
            </a:r>
            <a:r>
              <a:rPr lang="ru-RU" sz="1400" dirty="0"/>
              <a:t> </a:t>
            </a:r>
            <a:r>
              <a:rPr lang="ru-RU" sz="1400" dirty="0" err="1"/>
              <a:t>або</a:t>
            </a:r>
            <a:r>
              <a:rPr lang="ru-RU" sz="1400" dirty="0"/>
              <a:t> до </a:t>
            </a:r>
            <a:r>
              <a:rPr lang="ru-RU" sz="1400" dirty="0" err="1"/>
              <a:t>необхідності</a:t>
            </a:r>
            <a:r>
              <a:rPr lang="ru-RU" sz="1400" dirty="0"/>
              <a:t> перегляду </a:t>
            </a:r>
            <a:r>
              <a:rPr lang="ru-RU" sz="1400" dirty="0" err="1"/>
              <a:t>стратегії</a:t>
            </a:r>
            <a:r>
              <a:rPr lang="ru-RU" sz="1400" dirty="0"/>
              <a:t> (</a:t>
            </a:r>
            <a:r>
              <a:rPr lang="ru-RU" sz="1400" dirty="0" err="1"/>
              <a:t>останнє</a:t>
            </a:r>
            <a:r>
              <a:rPr lang="ru-RU" sz="1400" dirty="0"/>
              <a:t> – </a:t>
            </a:r>
            <a:r>
              <a:rPr lang="ru-RU" sz="1400" dirty="0" err="1"/>
              <a:t>складний</a:t>
            </a:r>
            <a:r>
              <a:rPr lang="ru-RU" sz="1400" dirty="0"/>
              <a:t> і </a:t>
            </a:r>
            <a:r>
              <a:rPr lang="ru-RU" sz="1400" dirty="0" err="1"/>
              <a:t>дорогий</a:t>
            </a:r>
            <a:r>
              <a:rPr lang="ru-RU" sz="1400" dirty="0"/>
              <a:t> для </a:t>
            </a:r>
            <a:r>
              <a:rPr lang="ru-RU" sz="1400" dirty="0" err="1"/>
              <a:t>корпорації</a:t>
            </a:r>
            <a:r>
              <a:rPr lang="ru-RU" sz="1400" dirty="0"/>
              <a:t> </a:t>
            </a:r>
            <a:r>
              <a:rPr lang="ru-RU" sz="1400" dirty="0" err="1"/>
              <a:t>процес</a:t>
            </a:r>
            <a:r>
              <a:rPr lang="ru-RU" sz="1400" dirty="0"/>
              <a:t>).</a:t>
            </a:r>
            <a:endParaRPr lang="en-US" sz="1400" dirty="0"/>
          </a:p>
          <a:p>
            <a:r>
              <a:rPr lang="uk-UA" sz="1400" i="1" dirty="0"/>
              <a:t>        Реактивний механізм</a:t>
            </a:r>
            <a:r>
              <a:rPr lang="ru-RU" sz="1400" dirty="0"/>
              <a:t> </a:t>
            </a:r>
            <a:r>
              <a:rPr lang="uk-UA" sz="1400" dirty="0"/>
              <a:t>реалізується в умовах відсутності комплексної стратегії й мінімізації попередніх стадій прийняття рішень – підготовки й обговорення. </a:t>
            </a:r>
            <a:r>
              <a:rPr lang="ru-RU" sz="1400" dirty="0" err="1"/>
              <a:t>Припускає</a:t>
            </a:r>
            <a:r>
              <a:rPr lang="ru-RU" sz="1400" dirty="0"/>
              <a:t> </a:t>
            </a:r>
            <a:r>
              <a:rPr lang="ru-RU" sz="1400" dirty="0" err="1"/>
              <a:t>швидку</a:t>
            </a:r>
            <a:r>
              <a:rPr lang="ru-RU" sz="1400" dirty="0"/>
              <a:t>, але не </a:t>
            </a:r>
            <a:r>
              <a:rPr lang="ru-RU" sz="1400" dirty="0" err="1"/>
              <a:t>завжди</a:t>
            </a:r>
            <a:r>
              <a:rPr lang="ru-RU" sz="1400" dirty="0"/>
              <a:t> </a:t>
            </a:r>
            <a:r>
              <a:rPr lang="ru-RU" sz="1400" dirty="0" err="1"/>
              <a:t>послідовну</a:t>
            </a:r>
            <a:r>
              <a:rPr lang="ru-RU" sz="1400" dirty="0"/>
              <a:t> </a:t>
            </a:r>
            <a:r>
              <a:rPr lang="ru-RU" sz="1400" dirty="0" err="1"/>
              <a:t>реакцію</a:t>
            </a:r>
            <a:r>
              <a:rPr lang="ru-RU" sz="1400" dirty="0"/>
              <a:t> на </a:t>
            </a:r>
            <a:r>
              <a:rPr lang="ru-RU" sz="1400" dirty="0" err="1"/>
              <a:t>вступників</a:t>
            </a:r>
            <a:r>
              <a:rPr lang="ru-RU" sz="1400" dirty="0"/>
              <a:t> </a:t>
            </a:r>
            <a:r>
              <a:rPr lang="ru-RU" sz="1400" dirty="0" err="1"/>
              <a:t>сигнали</a:t>
            </a:r>
            <a:r>
              <a:rPr lang="ru-RU" sz="1400" dirty="0"/>
              <a:t>. </a:t>
            </a:r>
            <a:r>
              <a:rPr lang="ru-RU" sz="1400" dirty="0" err="1"/>
              <a:t>Процес</a:t>
            </a:r>
            <a:r>
              <a:rPr lang="ru-RU" sz="1400" dirty="0"/>
              <a:t> </a:t>
            </a:r>
            <a:r>
              <a:rPr lang="ru-RU" sz="1400" dirty="0" err="1"/>
              <a:t>прийняття</a:t>
            </a:r>
            <a:r>
              <a:rPr lang="ru-RU" sz="1400" dirty="0"/>
              <a:t> </a:t>
            </a:r>
            <a:r>
              <a:rPr lang="ru-RU" sz="1400" dirty="0" err="1"/>
              <a:t>стратегічних</a:t>
            </a:r>
            <a:r>
              <a:rPr lang="ru-RU" sz="1400" dirty="0"/>
              <a:t> </a:t>
            </a:r>
            <a:r>
              <a:rPr lang="ru-RU" sz="1400" dirty="0" err="1"/>
              <a:t>рішень</a:t>
            </a:r>
            <a:r>
              <a:rPr lang="ru-RU" sz="1400" dirty="0"/>
              <a:t> при такому </a:t>
            </a:r>
            <a:r>
              <a:rPr lang="ru-RU" sz="1400" dirty="0" err="1"/>
              <a:t>механізмі</a:t>
            </a:r>
            <a:r>
              <a:rPr lang="ru-RU" sz="1400" dirty="0"/>
              <a:t> </a:t>
            </a:r>
            <a:r>
              <a:rPr lang="ru-RU" sz="1400" dirty="0" err="1"/>
              <a:t>відрізняється</a:t>
            </a:r>
            <a:r>
              <a:rPr lang="ru-RU" sz="1400" dirty="0"/>
              <a:t> </a:t>
            </a:r>
            <a:r>
              <a:rPr lang="ru-RU" sz="1400" dirty="0" err="1"/>
              <a:t>від</a:t>
            </a:r>
            <a:r>
              <a:rPr lang="ru-RU" sz="1400" dirty="0"/>
              <a:t> </a:t>
            </a:r>
            <a:r>
              <a:rPr lang="ru-RU" sz="1400" dirty="0" err="1"/>
              <a:t>прийняття</a:t>
            </a:r>
            <a:r>
              <a:rPr lang="ru-RU" sz="1400" dirty="0"/>
              <a:t> </a:t>
            </a:r>
            <a:r>
              <a:rPr lang="ru-RU" sz="1400" dirty="0" err="1"/>
              <a:t>тактичних</a:t>
            </a:r>
            <a:r>
              <a:rPr lang="ru-RU" sz="1400" dirty="0"/>
              <a:t> і </a:t>
            </a:r>
            <a:r>
              <a:rPr lang="ru-RU" sz="1400" dirty="0" err="1"/>
              <a:t>оперативних</a:t>
            </a:r>
            <a:r>
              <a:rPr lang="ru-RU" sz="1400" dirty="0"/>
              <a:t> </a:t>
            </a:r>
            <a:r>
              <a:rPr lang="ru-RU" sz="1400" dirty="0" err="1"/>
              <a:t>рішень</a:t>
            </a:r>
            <a:r>
              <a:rPr lang="ru-RU" sz="1400" dirty="0"/>
              <a:t>.</a:t>
            </a:r>
            <a:endParaRPr lang="en-US" sz="11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693539" y="105481"/>
            <a:ext cx="53431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1</a:t>
            </a:r>
            <a:r>
              <a:rPr lang="uk-UA" dirty="0"/>
              <a:t>.</a:t>
            </a:r>
            <a:r>
              <a:rPr lang="ru-RU" dirty="0"/>
              <a:t> </a:t>
            </a:r>
            <a:r>
              <a:rPr lang="uk-UA" dirty="0"/>
              <a:t>організаційного механізму прийняття рішень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6239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3107" y="145239"/>
            <a:ext cx="8660423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можливих варіантів розподілу інтересів, що враховуються в цьому процесі.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7393" y="658597"/>
            <a:ext cx="10392508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/>
              <a:t>Залежно від того, чиї інтереси найбільшою мірою враховуються в ході процесу прийняття рішень, можна виділити наступні варіанти цільової структури системи прийняття рішень:</a:t>
            </a:r>
            <a:endParaRPr lang="en-US" sz="16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/>
              <a:t>•</a:t>
            </a:r>
            <a:r>
              <a:rPr lang="ru-RU" sz="1600" dirty="0"/>
              <a:t> </a:t>
            </a:r>
            <a:r>
              <a:rPr lang="uk-UA" sz="1600" dirty="0"/>
              <a:t>егоїстичний –</a:t>
            </a:r>
            <a:r>
              <a:rPr lang="ru-RU" sz="1600" dirty="0"/>
              <a:t> </a:t>
            </a:r>
            <a:r>
              <a:rPr lang="uk-UA" sz="1600" dirty="0"/>
              <a:t>рішення спрямовані на забезпечення особистих інтересів дирекції (керуючої олігархії) або особисто керівника корпорації;</a:t>
            </a:r>
            <a:endParaRPr lang="en-US" sz="16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/>
              <a:t>• </a:t>
            </a:r>
            <a:r>
              <a:rPr lang="ru-RU" sz="1600" dirty="0" err="1"/>
              <a:t>колективістський</a:t>
            </a:r>
            <a:r>
              <a:rPr lang="ru-RU" sz="1600" dirty="0"/>
              <a:t> – </a:t>
            </a:r>
            <a:r>
              <a:rPr lang="ru-RU" sz="1600" dirty="0" err="1"/>
              <a:t>основним</a:t>
            </a:r>
            <a:r>
              <a:rPr lang="ru-RU" sz="1600" dirty="0"/>
              <a:t> </a:t>
            </a:r>
            <a:r>
              <a:rPr lang="ru-RU" sz="1600" dirty="0" err="1"/>
              <a:t>суб'єктом</a:t>
            </a:r>
            <a:r>
              <a:rPr lang="ru-RU" sz="1600" dirty="0"/>
              <a:t> </a:t>
            </a:r>
            <a:r>
              <a:rPr lang="ru-RU" sz="1600" dirty="0" err="1"/>
              <a:t>інтересів</a:t>
            </a:r>
            <a:r>
              <a:rPr lang="ru-RU" sz="1600" dirty="0"/>
              <a:t> є </a:t>
            </a:r>
            <a:r>
              <a:rPr lang="ru-RU" sz="1600" dirty="0" err="1"/>
              <a:t>трудовий</a:t>
            </a:r>
            <a:r>
              <a:rPr lang="ru-RU" sz="1600" dirty="0"/>
              <a:t> </a:t>
            </a:r>
            <a:r>
              <a:rPr lang="ru-RU" sz="1600" dirty="0" err="1"/>
              <a:t>колектив</a:t>
            </a:r>
            <a:r>
              <a:rPr lang="ru-RU" sz="1600" dirty="0"/>
              <a:t> у </a:t>
            </a:r>
            <a:r>
              <a:rPr lang="ru-RU" sz="1600" dirty="0" err="1"/>
              <a:t>цілому</a:t>
            </a:r>
            <a:r>
              <a:rPr lang="ru-RU" sz="1600" dirty="0"/>
              <a:t>;</a:t>
            </a:r>
            <a:endParaRPr lang="en-US" sz="16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/>
              <a:t>• </a:t>
            </a:r>
            <a:r>
              <a:rPr lang="ru-RU" sz="1600" dirty="0" err="1"/>
              <a:t>екстернальний</a:t>
            </a:r>
            <a:r>
              <a:rPr lang="ru-RU" sz="1600" dirty="0"/>
              <a:t> – </a:t>
            </a:r>
            <a:r>
              <a:rPr lang="ru-RU" sz="1600" dirty="0" err="1"/>
              <a:t>рішення</a:t>
            </a:r>
            <a:r>
              <a:rPr lang="ru-RU" sz="1600" dirty="0"/>
              <a:t> </a:t>
            </a:r>
            <a:r>
              <a:rPr lang="ru-RU" sz="1600" dirty="0" err="1"/>
              <a:t>ухвалюються</a:t>
            </a:r>
            <a:r>
              <a:rPr lang="ru-RU" sz="1600" dirty="0"/>
              <a:t> в </a:t>
            </a:r>
            <a:r>
              <a:rPr lang="ru-RU" sz="1600" dirty="0" err="1"/>
              <a:t>інтересах</a:t>
            </a:r>
            <a:r>
              <a:rPr lang="ru-RU" sz="1600" dirty="0"/>
              <a:t> </a:t>
            </a:r>
            <a:r>
              <a:rPr lang="ru-RU" sz="1600" dirty="0" err="1"/>
              <a:t>зовнішніх</a:t>
            </a:r>
            <a:r>
              <a:rPr lang="ru-RU" sz="1600" dirty="0"/>
              <a:t> для </a:t>
            </a:r>
            <a:r>
              <a:rPr lang="ru-RU" sz="1600" dirty="0" err="1"/>
              <a:t>корпорації</a:t>
            </a:r>
            <a:r>
              <a:rPr lang="ru-RU" sz="1600" dirty="0"/>
              <a:t> людей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органів</a:t>
            </a:r>
            <a:r>
              <a:rPr lang="ru-RU" sz="1600" dirty="0"/>
              <a:t> (</a:t>
            </a:r>
            <a:r>
              <a:rPr lang="ru-RU" sz="1600" dirty="0" err="1"/>
              <a:t>власників</a:t>
            </a:r>
            <a:r>
              <a:rPr lang="ru-RU" sz="1600" dirty="0"/>
              <a:t>, </a:t>
            </a:r>
            <a:r>
              <a:rPr lang="ru-RU" sz="1600" dirty="0" err="1"/>
              <a:t>спонсорів</a:t>
            </a:r>
            <a:r>
              <a:rPr lang="ru-RU" sz="1600" dirty="0"/>
              <a:t>, </a:t>
            </a:r>
            <a:r>
              <a:rPr lang="ru-RU" sz="1600" dirty="0" err="1"/>
              <a:t>суміжників</a:t>
            </a:r>
            <a:r>
              <a:rPr lang="ru-RU" sz="1600" dirty="0"/>
              <a:t> </a:t>
            </a:r>
            <a:r>
              <a:rPr lang="ru-RU" sz="1600" dirty="0" err="1"/>
              <a:t>тощо</a:t>
            </a:r>
            <a:r>
              <a:rPr lang="ru-RU" sz="1600" dirty="0"/>
              <a:t>);</a:t>
            </a:r>
            <a:endParaRPr lang="en-US" sz="16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/>
              <a:t>• </a:t>
            </a:r>
            <a:r>
              <a:rPr lang="ru-RU" sz="1600" dirty="0" err="1"/>
              <a:t>функціональний</a:t>
            </a:r>
            <a:r>
              <a:rPr lang="ru-RU" sz="1600" dirty="0"/>
              <a:t> – головною метою є </a:t>
            </a:r>
            <a:r>
              <a:rPr lang="ru-RU" sz="1600" dirty="0" err="1"/>
              <a:t>найбільш</a:t>
            </a:r>
            <a:r>
              <a:rPr lang="ru-RU" sz="1600" dirty="0"/>
              <a:t> </a:t>
            </a:r>
            <a:r>
              <a:rPr lang="ru-RU" sz="1600" dirty="0" err="1"/>
              <a:t>повна</a:t>
            </a:r>
            <a:r>
              <a:rPr lang="ru-RU" sz="1600" dirty="0"/>
              <a:t> </a:t>
            </a:r>
            <a:r>
              <a:rPr lang="ru-RU" sz="1600" dirty="0" err="1"/>
              <a:t>реалізація</a:t>
            </a:r>
            <a:r>
              <a:rPr lang="ru-RU" sz="1600" dirty="0"/>
              <a:t> </a:t>
            </a:r>
            <a:r>
              <a:rPr lang="ru-RU" sz="1600" dirty="0" err="1"/>
              <a:t>соціально-економічного</a:t>
            </a:r>
            <a:r>
              <a:rPr lang="ru-RU" sz="1600" dirty="0"/>
              <a:t> й </a:t>
            </a:r>
            <a:r>
              <a:rPr lang="ru-RU" sz="1600" dirty="0" err="1"/>
              <a:t>техніко-технологічного</a:t>
            </a:r>
            <a:r>
              <a:rPr lang="ru-RU" sz="1600" dirty="0"/>
              <a:t> </a:t>
            </a:r>
            <a:r>
              <a:rPr lang="ru-RU" sz="1600" dirty="0" err="1"/>
              <a:t>потенціалів</a:t>
            </a:r>
            <a:r>
              <a:rPr lang="ru-RU" sz="1600" dirty="0"/>
              <a:t> </a:t>
            </a:r>
            <a:r>
              <a:rPr lang="ru-RU" sz="1600" dirty="0" err="1"/>
              <a:t>корпорації</a:t>
            </a:r>
            <a:r>
              <a:rPr lang="ru-RU" sz="1600" dirty="0"/>
              <a:t> як </a:t>
            </a:r>
            <a:r>
              <a:rPr lang="ru-RU" sz="1600" dirty="0" err="1"/>
              <a:t>функціонального</a:t>
            </a:r>
            <a:r>
              <a:rPr lang="ru-RU" sz="1600" dirty="0"/>
              <a:t> </a:t>
            </a:r>
            <a:r>
              <a:rPr lang="ru-RU" sz="1600" dirty="0" err="1"/>
              <a:t>елемента</a:t>
            </a:r>
            <a:r>
              <a:rPr lang="ru-RU" sz="1600" dirty="0"/>
              <a:t> в </a:t>
            </a:r>
            <a:r>
              <a:rPr lang="ru-RU" sz="1600" dirty="0" err="1"/>
              <a:t>системі</a:t>
            </a:r>
            <a:r>
              <a:rPr lang="ru-RU" sz="1600" dirty="0"/>
              <a:t> </a:t>
            </a:r>
            <a:r>
              <a:rPr lang="ru-RU" sz="1600" dirty="0" err="1"/>
              <a:t>суспільного</a:t>
            </a:r>
            <a:r>
              <a:rPr lang="ru-RU" sz="1600" dirty="0"/>
              <a:t> </a:t>
            </a:r>
            <a:r>
              <a:rPr lang="ru-RU" sz="1600" dirty="0" err="1"/>
              <a:t>поділу</a:t>
            </a:r>
            <a:r>
              <a:rPr lang="ru-RU" sz="1600" dirty="0"/>
              <a:t> </a:t>
            </a:r>
            <a:r>
              <a:rPr lang="ru-RU" sz="1600" dirty="0" err="1"/>
              <a:t>праці</a:t>
            </a:r>
            <a:r>
              <a:rPr lang="ru-RU" sz="1600" dirty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504738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Варіанти </a:t>
            </a:r>
            <a:r>
              <a:rPr lang="uk-UA" b="1" dirty="0" err="1"/>
              <a:t>відповідностей</a:t>
            </a:r>
            <a:r>
              <a:rPr lang="uk-UA" b="1" dirty="0"/>
              <a:t> між варіантами врахування інтересів і типами організаційних механізмів прийняття </a:t>
            </a:r>
            <a:r>
              <a:rPr lang="uk-UA" b="1" dirty="0" smtClean="0"/>
              <a:t>рішень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873842"/>
              </p:ext>
            </p:extLst>
          </p:nvPr>
        </p:nvGraphicFramePr>
        <p:xfrm>
          <a:off x="579581" y="2143368"/>
          <a:ext cx="9815340" cy="45004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1780">
                  <a:extLst>
                    <a:ext uri="{9D8B030D-6E8A-4147-A177-3AD203B41FA5}">
                      <a16:colId xmlns:a16="http://schemas.microsoft.com/office/drawing/2014/main" val="2000116552"/>
                    </a:ext>
                  </a:extLst>
                </a:gridCol>
                <a:gridCol w="3271780">
                  <a:extLst>
                    <a:ext uri="{9D8B030D-6E8A-4147-A177-3AD203B41FA5}">
                      <a16:colId xmlns:a16="http://schemas.microsoft.com/office/drawing/2014/main" val="1994354876"/>
                    </a:ext>
                  </a:extLst>
                </a:gridCol>
                <a:gridCol w="3271780">
                  <a:extLst>
                    <a:ext uri="{9D8B030D-6E8A-4147-A177-3AD203B41FA5}">
                      <a16:colId xmlns:a16="http://schemas.microsoft.com/office/drawing/2014/main" val="3490736125"/>
                    </a:ext>
                  </a:extLst>
                </a:gridCol>
              </a:tblGrid>
              <a:tr h="351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Тип механізму прийняття рішень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Варіанти врахування інтересів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651329"/>
                  </a:ext>
                </a:extLst>
              </a:tr>
              <a:tr h="36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Сполучний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Несумісний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extLst>
                  <a:ext uri="{0D108BD9-81ED-4DB2-BD59-A6C34878D82A}">
                    <a16:rowId xmlns:a16="http://schemas.microsoft.com/office/drawing/2014/main" val="800620142"/>
                  </a:ext>
                </a:extLst>
              </a:tr>
              <a:tr h="351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Егоїстичний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Авторитарний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Демократичний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extLst>
                  <a:ext uri="{0D108BD9-81ED-4DB2-BD59-A6C34878D82A}">
                    <a16:rowId xmlns:a16="http://schemas.microsoft.com/office/drawing/2014/main" val="541156515"/>
                  </a:ext>
                </a:extLst>
              </a:tr>
              <a:tr h="36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Олігархічний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extLst>
                  <a:ext uri="{0D108BD9-81ED-4DB2-BD59-A6C34878D82A}">
                    <a16:rowId xmlns:a16="http://schemas.microsoft.com/office/drawing/2014/main" val="3113697461"/>
                  </a:ext>
                </a:extLst>
              </a:tr>
              <a:tr h="351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Колективістський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Демократичний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Олігархічний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extLst>
                  <a:ext uri="{0D108BD9-81ED-4DB2-BD59-A6C34878D82A}">
                    <a16:rowId xmlns:a16="http://schemas.microsoft.com/office/drawing/2014/main" val="1730174379"/>
                  </a:ext>
                </a:extLst>
              </a:tr>
              <a:tr h="36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Авторитарний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extLst>
                  <a:ext uri="{0D108BD9-81ED-4DB2-BD59-A6C34878D82A}">
                    <a16:rowId xmlns:a16="http://schemas.microsoft.com/office/drawing/2014/main" val="1962660366"/>
                  </a:ext>
                </a:extLst>
              </a:tr>
              <a:tr h="351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Екстернальний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Авторитарний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Демократичний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extLst>
                  <a:ext uri="{0D108BD9-81ED-4DB2-BD59-A6C34878D82A}">
                    <a16:rowId xmlns:a16="http://schemas.microsoft.com/office/drawing/2014/main" val="1211254043"/>
                  </a:ext>
                </a:extLst>
              </a:tr>
              <a:tr h="36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Олігархічний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extLst>
                  <a:ext uri="{0D108BD9-81ED-4DB2-BD59-A6C34878D82A}">
                    <a16:rowId xmlns:a16="http://schemas.microsoft.com/office/drawing/2014/main" val="2686418704"/>
                  </a:ext>
                </a:extLst>
              </a:tr>
              <a:tr h="3516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Функціональний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Олігархічний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Демократичний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extLst>
                  <a:ext uri="{0D108BD9-81ED-4DB2-BD59-A6C34878D82A}">
                    <a16:rowId xmlns:a16="http://schemas.microsoft.com/office/drawing/2014/main" val="4055885466"/>
                  </a:ext>
                </a:extLst>
              </a:tr>
              <a:tr h="36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Авторитарний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600" dirty="0">
                        <a:effectLst/>
                        <a:latin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3578" marR="93578" marT="93578" marB="93578" anchor="ctr"/>
                </a:tc>
                <a:extLst>
                  <a:ext uri="{0D108BD9-81ED-4DB2-BD59-A6C34878D82A}">
                    <a16:rowId xmlns:a16="http://schemas.microsoft.com/office/drawing/2014/main" val="20995631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730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2561" y="318590"/>
            <a:ext cx="104013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Залежно від масштабів намічених змін і встановленого терміну досягнення кінцевого результату цілі корпорації поділяються на короткострокові, або тактичні (результат очікується в найближчому майбутньому), середньострокові і довгострокові (стратегічні), для досягнення яких необхідно п'ять і більше </a:t>
            </a:r>
            <a:r>
              <a:rPr lang="uk-UA" dirty="0" smtClean="0"/>
              <a:t>років.</a:t>
            </a:r>
          </a:p>
          <a:p>
            <a:endParaRPr lang="uk-UA" dirty="0"/>
          </a:p>
          <a:p>
            <a:r>
              <a:rPr lang="uk-UA" b="1" i="1" dirty="0"/>
              <a:t>Генеральна ціль (місія) </a:t>
            </a:r>
            <a:r>
              <a:rPr lang="uk-UA" dirty="0"/>
              <a:t>є найбільш широким за змістом і рівнем узагальнення умов і перспектив розвитку рішенням, що приймається керівництвом корпорації. Місія характеризує сутність об'єкта управління, мету його існування і властиве організації і сфері управління місце і призначення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 dirty="0"/>
              <a:t> </a:t>
            </a:r>
            <a:r>
              <a:rPr lang="ru-RU" b="1" i="1" dirty="0" err="1"/>
              <a:t>Визначення</a:t>
            </a:r>
            <a:r>
              <a:rPr lang="ru-RU" b="1" i="1" dirty="0"/>
              <a:t> </a:t>
            </a:r>
            <a:r>
              <a:rPr lang="ru-RU" b="1" i="1" dirty="0" err="1"/>
              <a:t>цілей</a:t>
            </a:r>
            <a:r>
              <a:rPr lang="ru-RU" b="1" i="1" dirty="0"/>
              <a:t> </a:t>
            </a:r>
            <a:r>
              <a:rPr lang="ru-RU" b="1" i="1" dirty="0" err="1"/>
              <a:t>корпорації</a:t>
            </a:r>
            <a:r>
              <a:rPr lang="ru-RU" b="1" i="1" dirty="0"/>
              <a:t> </a:t>
            </a:r>
            <a:r>
              <a:rPr lang="ru-RU" dirty="0" err="1"/>
              <a:t>ускладнюється</a:t>
            </a:r>
            <a:r>
              <a:rPr lang="ru-RU" dirty="0"/>
              <a:t> браком </a:t>
            </a:r>
            <a:r>
              <a:rPr lang="ru-RU" dirty="0" err="1"/>
              <a:t>загальновизнаних</a:t>
            </a:r>
            <a:r>
              <a:rPr lang="ru-RU" dirty="0"/>
              <a:t> методик. У </a:t>
            </a:r>
            <a:r>
              <a:rPr lang="ru-RU" dirty="0" err="1"/>
              <a:t>вирішенні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</a:t>
            </a:r>
            <a:r>
              <a:rPr lang="ru-RU" dirty="0" err="1"/>
              <a:t>перевага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 </a:t>
            </a:r>
            <a:r>
              <a:rPr lang="ru-RU" dirty="0" err="1"/>
              <a:t>творчим</a:t>
            </a:r>
            <a:r>
              <a:rPr lang="ru-RU" dirty="0"/>
              <a:t>, </a:t>
            </a:r>
            <a:r>
              <a:rPr lang="ru-RU" dirty="0" err="1"/>
              <a:t>неформальним</a:t>
            </a:r>
            <a:r>
              <a:rPr lang="ru-RU" dirty="0"/>
              <a:t> </a:t>
            </a:r>
            <a:r>
              <a:rPr lang="ru-RU" dirty="0" err="1"/>
              <a:t>підходам</a:t>
            </a:r>
            <a:r>
              <a:rPr lang="ru-RU" dirty="0"/>
              <a:t>.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певне</a:t>
            </a:r>
            <a:r>
              <a:rPr lang="ru-RU" dirty="0"/>
              <a:t> </a:t>
            </a:r>
            <a:r>
              <a:rPr lang="ru-RU" dirty="0" err="1"/>
              <a:t>практичне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правила:</a:t>
            </a:r>
            <a:endParaRPr lang="en-US" dirty="0"/>
          </a:p>
          <a:p>
            <a:r>
              <a:rPr lang="ru-RU" dirty="0"/>
              <a:t>•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визначатися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відповіді</a:t>
            </a:r>
            <a:r>
              <a:rPr lang="ru-RU" dirty="0"/>
              <a:t> на </a:t>
            </a:r>
            <a:r>
              <a:rPr lang="ru-RU" dirty="0" err="1"/>
              <a:t>запитання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виробничо-збутова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 (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бізнес</a:t>
            </a:r>
            <a:r>
              <a:rPr lang="ru-RU" dirty="0"/>
              <a:t>), в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напрямку</a:t>
            </a:r>
            <a:r>
              <a:rPr lang="ru-RU" dirty="0"/>
              <a:t> вона </a:t>
            </a:r>
            <a:r>
              <a:rPr lang="ru-RU" dirty="0" err="1"/>
              <a:t>розвивається</a:t>
            </a:r>
            <a:r>
              <a:rPr lang="ru-RU" dirty="0"/>
              <a:t> і </a:t>
            </a:r>
            <a:r>
              <a:rPr lang="ru-RU" dirty="0" err="1"/>
              <a:t>якою</a:t>
            </a:r>
            <a:r>
              <a:rPr lang="ru-RU" dirty="0"/>
              <a:t> </a:t>
            </a:r>
            <a:r>
              <a:rPr lang="ru-RU" dirty="0" err="1"/>
              <a:t>їй</a:t>
            </a:r>
            <a:r>
              <a:rPr lang="ru-RU" dirty="0"/>
              <a:t> </a:t>
            </a:r>
            <a:r>
              <a:rPr lang="ru-RU" dirty="0" err="1"/>
              <a:t>варто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б </a:t>
            </a:r>
            <a:r>
              <a:rPr lang="ru-RU" dirty="0" smtClean="0"/>
              <a:t>бути;</a:t>
            </a:r>
            <a:endParaRPr lang="en-US" dirty="0"/>
          </a:p>
          <a:p>
            <a:r>
              <a:rPr lang="ru-RU" dirty="0"/>
              <a:t>•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реальними</a:t>
            </a:r>
            <a:r>
              <a:rPr lang="ru-RU" dirty="0"/>
              <a:t>, </a:t>
            </a:r>
            <a:r>
              <a:rPr lang="ru-RU" dirty="0" err="1"/>
              <a:t>стимулюючими</a:t>
            </a:r>
            <a:r>
              <a:rPr lang="ru-RU" dirty="0"/>
              <a:t> до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практичних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, і </a:t>
            </a:r>
            <a:r>
              <a:rPr lang="ru-RU" dirty="0" err="1"/>
              <a:t>поділятися</a:t>
            </a:r>
            <a:r>
              <a:rPr lang="ru-RU" dirty="0"/>
              <a:t> на </a:t>
            </a:r>
            <a:r>
              <a:rPr lang="ru-RU" dirty="0" err="1"/>
              <a:t>конкретні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доручено</a:t>
            </a:r>
            <a:r>
              <a:rPr lang="ru-RU" dirty="0"/>
              <a:t> </a:t>
            </a:r>
            <a:r>
              <a:rPr lang="ru-RU" dirty="0" err="1"/>
              <a:t>відповідним</a:t>
            </a:r>
            <a:r>
              <a:rPr lang="ru-RU" dirty="0"/>
              <a:t> </a:t>
            </a:r>
            <a:r>
              <a:rPr lang="ru-RU" dirty="0" smtClean="0"/>
              <a:t>особам;</a:t>
            </a:r>
            <a:endParaRPr lang="en-US" dirty="0"/>
          </a:p>
          <a:p>
            <a:r>
              <a:rPr lang="ru-RU" dirty="0"/>
              <a:t>• </a:t>
            </a:r>
            <a:r>
              <a:rPr lang="ru-RU" dirty="0" err="1"/>
              <a:t>цілі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концентрації</a:t>
            </a:r>
            <a:r>
              <a:rPr lang="ru-RU" dirty="0"/>
              <a:t> сил і </a:t>
            </a:r>
            <a:r>
              <a:rPr lang="ru-RU" dirty="0" err="1"/>
              <a:t>засобів</a:t>
            </a:r>
            <a:r>
              <a:rPr lang="ru-RU" dirty="0"/>
              <a:t> для </a:t>
            </a:r>
            <a:r>
              <a:rPr lang="ru-RU" dirty="0" err="1"/>
              <a:t>їх</a:t>
            </a:r>
            <a:r>
              <a:rPr lang="ru-RU" dirty="0"/>
              <a:t> практичного </a:t>
            </a:r>
            <a:r>
              <a:rPr lang="ru-RU" dirty="0" err="1" smtClean="0"/>
              <a:t>втілення</a:t>
            </a:r>
            <a:r>
              <a:rPr lang="ru-RU" dirty="0" smtClean="0"/>
              <a:t>;</a:t>
            </a:r>
            <a:endParaRPr lang="en-US" dirty="0"/>
          </a:p>
          <a:p>
            <a:r>
              <a:rPr lang="ru-RU" dirty="0"/>
              <a:t>• </a:t>
            </a:r>
            <a:r>
              <a:rPr lang="ru-RU" dirty="0" err="1"/>
              <a:t>визначаючи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обирати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(з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взаємозалежних</a:t>
            </a:r>
            <a:r>
              <a:rPr lang="ru-RU" dirty="0"/>
              <a:t> </a:t>
            </a:r>
            <a:r>
              <a:rPr lang="ru-RU" dirty="0" err="1" smtClean="0"/>
              <a:t>під-цілей</a:t>
            </a:r>
            <a:r>
              <a:rPr lang="ru-RU" dirty="0" smtClean="0"/>
              <a:t>;</a:t>
            </a:r>
            <a:endParaRPr lang="en-US" dirty="0"/>
          </a:p>
          <a:p>
            <a:r>
              <a:rPr lang="ru-RU" dirty="0"/>
              <a:t>• </a:t>
            </a:r>
            <a:r>
              <a:rPr lang="ru-RU" dirty="0" err="1"/>
              <a:t>опрацьовуючи</a:t>
            </a:r>
            <a:r>
              <a:rPr lang="ru-RU" dirty="0"/>
              <a:t> й </a:t>
            </a:r>
            <a:r>
              <a:rPr lang="ru-RU" dirty="0" err="1"/>
              <a:t>обговорюючи</a:t>
            </a:r>
            <a:r>
              <a:rPr lang="ru-RU" dirty="0"/>
              <a:t> </a:t>
            </a:r>
            <a:r>
              <a:rPr lang="ru-RU" dirty="0" err="1"/>
              <a:t>цілі</a:t>
            </a:r>
            <a:r>
              <a:rPr lang="ru-RU" dirty="0"/>
              <a:t>, </a:t>
            </a:r>
            <a:r>
              <a:rPr lang="ru-RU" dirty="0" err="1"/>
              <a:t>бажано</a:t>
            </a:r>
            <a:r>
              <a:rPr lang="ru-RU" dirty="0"/>
              <a:t> широко </a:t>
            </a:r>
            <a:r>
              <a:rPr lang="ru-RU" dirty="0" err="1"/>
              <a:t>залучати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гарантією</a:t>
            </a:r>
            <a:r>
              <a:rPr lang="ru-RU" dirty="0"/>
              <a:t> </a:t>
            </a:r>
            <a:r>
              <a:rPr lang="ru-RU" dirty="0" err="1"/>
              <a:t>концентрації</a:t>
            </a:r>
            <a:r>
              <a:rPr lang="ru-RU" dirty="0"/>
              <a:t> </a:t>
            </a:r>
            <a:r>
              <a:rPr lang="ru-RU" dirty="0" err="1"/>
              <a:t>зусиль</a:t>
            </a:r>
            <a:r>
              <a:rPr lang="ru-RU" dirty="0"/>
              <a:t> </a:t>
            </a:r>
            <a:r>
              <a:rPr lang="ru-RU" dirty="0" err="1"/>
              <a:t>колективу</a:t>
            </a:r>
            <a:r>
              <a:rPr lang="ru-RU" dirty="0"/>
              <a:t>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, </a:t>
            </a:r>
            <a:r>
              <a:rPr lang="ru-RU" dirty="0" err="1"/>
              <a:t>сприйняття</a:t>
            </a:r>
            <a:r>
              <a:rPr lang="ru-RU" dirty="0"/>
              <a:t> і </a:t>
            </a:r>
            <a:r>
              <a:rPr lang="ru-RU" dirty="0" err="1"/>
              <a:t>реалізацію</a:t>
            </a:r>
            <a:r>
              <a:rPr lang="ru-RU" dirty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5310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Поняття</a:t>
            </a:r>
            <a:r>
              <a:rPr lang="ru-RU" b="1" dirty="0"/>
              <a:t> </a:t>
            </a:r>
            <a:r>
              <a:rPr lang="ru-RU" b="1" dirty="0" err="1" smtClean="0"/>
              <a:t>місії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150517"/>
              </p:ext>
            </p:extLst>
          </p:nvPr>
        </p:nvGraphicFramePr>
        <p:xfrm>
          <a:off x="680321" y="2444640"/>
          <a:ext cx="9613900" cy="37351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2831">
                  <a:extLst>
                    <a:ext uri="{9D8B030D-6E8A-4147-A177-3AD203B41FA5}">
                      <a16:colId xmlns:a16="http://schemas.microsoft.com/office/drawing/2014/main" val="1271435093"/>
                    </a:ext>
                  </a:extLst>
                </a:gridCol>
                <a:gridCol w="9231069">
                  <a:extLst>
                    <a:ext uri="{9D8B030D-6E8A-4147-A177-3AD203B41FA5}">
                      <a16:colId xmlns:a16="http://schemas.microsoft.com/office/drawing/2014/main" val="3076785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 широкому розумінні місія – це філософія і призначення, сенс існування організації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20971108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 вузькому розумінні місія корпорації – це сформульоване визначення того, для чого і з якої причини корпорація існує, саме існування корпорації, що виявляє її відмінності від багатьох подібних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19409876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Задоволення споживача є місією і метою будь-якого бізнесу (П. Друкер)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38024541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Місія корпорації – виживання на ринку в довгостроковому періоді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398901717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5</a:t>
                      </a:r>
                      <a:endParaRPr lang="en-US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</a:rPr>
                        <a:t>Місія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висвітлює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чим</a:t>
                      </a:r>
                      <a:r>
                        <a:rPr lang="ru-RU" sz="1800" dirty="0">
                          <a:effectLst/>
                        </a:rPr>
                        <a:t> є </a:t>
                      </a:r>
                      <a:r>
                        <a:rPr lang="ru-RU" sz="1800" dirty="0" err="1">
                          <a:effectLst/>
                        </a:rPr>
                        <a:t>корпорація</a:t>
                      </a:r>
                      <a:r>
                        <a:rPr lang="ru-RU" sz="1800" dirty="0">
                          <a:effectLst/>
                        </a:rPr>
                        <a:t> і </a:t>
                      </a:r>
                      <a:r>
                        <a:rPr lang="ru-RU" sz="1800" dirty="0" err="1">
                          <a:effectLst/>
                        </a:rPr>
                        <a:t>якою</a:t>
                      </a:r>
                      <a:r>
                        <a:rPr lang="ru-RU" sz="1800" dirty="0">
                          <a:effectLst/>
                        </a:rPr>
                        <a:t> вона </a:t>
                      </a:r>
                      <a:r>
                        <a:rPr lang="ru-RU" sz="1800" dirty="0" err="1">
                          <a:effectLst/>
                        </a:rPr>
                        <a:t>намагається</a:t>
                      </a:r>
                      <a:r>
                        <a:rPr lang="ru-RU" sz="1800" dirty="0">
                          <a:effectLst/>
                        </a:rPr>
                        <a:t> бути, </a:t>
                      </a:r>
                      <a:r>
                        <a:rPr lang="ru-RU" sz="1800" dirty="0" err="1">
                          <a:effectLst/>
                        </a:rPr>
                        <a:t>визначає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її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відмінності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від</a:t>
                      </a:r>
                      <a:r>
                        <a:rPr lang="ru-RU" sz="1800" dirty="0">
                          <a:effectLst/>
                        </a:rPr>
                        <a:t> </a:t>
                      </a:r>
                      <a:r>
                        <a:rPr lang="ru-RU" sz="1800" dirty="0" err="1">
                          <a:effectLst/>
                        </a:rPr>
                        <a:t>подібних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38573435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689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етапів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 </a:t>
            </a:r>
            <a:r>
              <a:rPr lang="ru-RU" dirty="0" err="1"/>
              <a:t>бізнесу</a:t>
            </a:r>
            <a:r>
              <a:rPr lang="ru-RU" dirty="0"/>
              <a:t> </a:t>
            </a:r>
            <a:endParaRPr lang="en-US" dirty="0"/>
          </a:p>
        </p:txBody>
      </p:sp>
      <p:pic>
        <p:nvPicPr>
          <p:cNvPr id="3" name="Рисунок 2" descr="Місце ціле-виявлення у процесі стратегічного планування бізнесу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0083" y="2530328"/>
            <a:ext cx="5874336" cy="3773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31029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817684" y="53148"/>
            <a:ext cx="9613900" cy="1081088"/>
          </a:xfrm>
        </p:spPr>
        <p:txBody>
          <a:bodyPr>
            <a:normAutofit/>
          </a:bodyPr>
          <a:lstStyle/>
          <a:p>
            <a:r>
              <a:rPr lang="uk-UA" sz="1800" dirty="0"/>
              <a:t>Елементи формування місії корпорації</a:t>
            </a:r>
            <a:endParaRPr lang="en-US" sz="1800" dirty="0"/>
          </a:p>
        </p:txBody>
      </p:sp>
      <p:pic>
        <p:nvPicPr>
          <p:cNvPr id="3" name="Рисунок 2" descr="Елементи формування місії корпорації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4590" y="1134236"/>
            <a:ext cx="4830445" cy="181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817684" y="3199661"/>
            <a:ext cx="52437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err="1"/>
              <a:t>Чинники</a:t>
            </a:r>
            <a:r>
              <a:rPr lang="ru-RU" b="1" dirty="0"/>
              <a:t> </a:t>
            </a:r>
            <a:r>
              <a:rPr lang="ru-RU" b="1" dirty="0" err="1"/>
              <a:t>опрацювання</a:t>
            </a:r>
            <a:r>
              <a:rPr lang="ru-RU" b="1" dirty="0"/>
              <a:t> </a:t>
            </a:r>
            <a:r>
              <a:rPr lang="ru-RU" b="1" dirty="0" err="1"/>
              <a:t>місії</a:t>
            </a:r>
            <a:r>
              <a:rPr lang="ru-RU" b="1" dirty="0"/>
              <a:t> (за Ф. </a:t>
            </a:r>
            <a:r>
              <a:rPr lang="ru-RU" b="1" dirty="0" err="1"/>
              <a:t>Котлером</a:t>
            </a:r>
            <a:r>
              <a:rPr lang="ru-RU" b="1" dirty="0" smtClean="0"/>
              <a:t>)</a:t>
            </a:r>
            <a:endParaRPr lang="en-US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319927"/>
              </p:ext>
            </p:extLst>
          </p:nvPr>
        </p:nvGraphicFramePr>
        <p:xfrm>
          <a:off x="817684" y="4132412"/>
          <a:ext cx="9613900" cy="21536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7662">
                  <a:extLst>
                    <a:ext uri="{9D8B030D-6E8A-4147-A177-3AD203B41FA5}">
                      <a16:colId xmlns:a16="http://schemas.microsoft.com/office/drawing/2014/main" val="4244550367"/>
                    </a:ext>
                  </a:extLst>
                </a:gridCol>
                <a:gridCol w="9266238">
                  <a:extLst>
                    <a:ext uri="{9D8B030D-6E8A-4147-A177-3AD203B41FA5}">
                      <a16:colId xmlns:a16="http://schemas.microsoft.com/office/drawing/2014/main" val="35288582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Історія корпорації, в процесі якої опрацьовано філософію корпорації, сформовано її профіль і стиль діяльності, визначено місце на ринку тощо.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8435130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Стиль поведінки і спосіб діяльності власників і менеджерів корпорації.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38956965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Стан середовища життєдіяльності корпорації.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26583560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Ресурси, що може задіяти корпорація для досягнення своїх цілей.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17005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Відмінності</a:t>
                      </a:r>
                      <a:r>
                        <a:rPr lang="ru-RU" sz="1100" dirty="0">
                          <a:effectLst/>
                        </a:rPr>
                        <a:t> і </a:t>
                      </a:r>
                      <a:r>
                        <a:rPr lang="ru-RU" sz="1100" dirty="0" err="1">
                          <a:effectLst/>
                        </a:rPr>
                        <a:t>особливості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корпорації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що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виділяє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її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серед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інших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27291290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1212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Цілі</a:t>
            </a:r>
            <a:r>
              <a:rPr lang="ru-RU" b="1" dirty="0"/>
              <a:t> </a:t>
            </a:r>
            <a:r>
              <a:rPr lang="ru-RU" b="1" dirty="0" err="1"/>
              <a:t>формування</a:t>
            </a:r>
            <a:r>
              <a:rPr lang="ru-RU" b="1" dirty="0"/>
              <a:t> </a:t>
            </a:r>
            <a:r>
              <a:rPr lang="ru-RU" b="1" dirty="0" err="1"/>
              <a:t>місії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705940"/>
              </p:ext>
            </p:extLst>
          </p:nvPr>
        </p:nvGraphicFramePr>
        <p:xfrm>
          <a:off x="566738" y="2400972"/>
          <a:ext cx="11162200" cy="39413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81100">
                  <a:extLst>
                    <a:ext uri="{9D8B030D-6E8A-4147-A177-3AD203B41FA5}">
                      <a16:colId xmlns:a16="http://schemas.microsoft.com/office/drawing/2014/main" val="1554459434"/>
                    </a:ext>
                  </a:extLst>
                </a:gridCol>
                <a:gridCol w="5581100">
                  <a:extLst>
                    <a:ext uri="{9D8B030D-6E8A-4147-A177-3AD203B41FA5}">
                      <a16:colId xmlns:a16="http://schemas.microsoft.com/office/drawing/2014/main" val="3228291956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 Місія дає суб'єктам зовнішнього середовища загальне уявлення про те, що являє собою корпорація, до чого вона прагне, які засоби готова використовувати в своїй діяльності, яка її філософія. Сприяє формуванню і закріпленню іміджу корпорації в свідомості суб'єктів оточення.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14982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 Вона сприяє єднанню співробітників корпорації і створенню духу тому що: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 Вона створює можливість для вдосконалення управління тому що: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31986006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2.1. висвітлює для співробітників єдину мету і призначення корпорації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3.1. є базою для встановлення цілей корпорації, забезпечує їх несуперечливість, допомагає опрацюванню стратегії, визначає напрямок і припустимі межі функціонування корпорації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1864651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2.2. сприяє співробітникам в ідентифікації себе з корпорацією і виступає відправною точкою в їх діяльності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3.2. дає загальний підхід до розподілу ресурсів корпорації і створює базу для оцінки їх використання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3120925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2.3. сприяє встановленню здорового психологічного клімату в колективі корпорації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3.3. </a:t>
                      </a:r>
                      <a:r>
                        <a:rPr lang="ru-RU" sz="1400" dirty="0" err="1">
                          <a:effectLst/>
                        </a:rPr>
                        <a:t>розширює</a:t>
                      </a:r>
                      <a:r>
                        <a:rPr lang="ru-RU" sz="1400" dirty="0">
                          <a:effectLst/>
                        </a:rPr>
                        <a:t> для </a:t>
                      </a:r>
                      <a:r>
                        <a:rPr lang="ru-RU" sz="1400" dirty="0" err="1">
                          <a:effectLst/>
                        </a:rPr>
                        <a:t>працівника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сенс</a:t>
                      </a:r>
                      <a:r>
                        <a:rPr lang="ru-RU" sz="1400" dirty="0">
                          <a:effectLst/>
                        </a:rPr>
                        <a:t> і </a:t>
                      </a:r>
                      <a:r>
                        <a:rPr lang="ru-RU" sz="1400" dirty="0" err="1">
                          <a:effectLst/>
                        </a:rPr>
                        <a:t>зміст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його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діяльності</a:t>
                      </a:r>
                      <a:r>
                        <a:rPr lang="ru-RU" sz="1400" dirty="0">
                          <a:effectLst/>
                        </a:rPr>
                        <a:t>, </a:t>
                      </a:r>
                      <a:r>
                        <a:rPr lang="ru-RU" sz="1400" dirty="0" err="1">
                          <a:effectLst/>
                        </a:rPr>
                        <a:t>що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впливає</a:t>
                      </a:r>
                      <a:r>
                        <a:rPr lang="ru-RU" sz="1400" dirty="0">
                          <a:effectLst/>
                        </a:rPr>
                        <a:t> на </a:t>
                      </a:r>
                      <a:r>
                        <a:rPr lang="ru-RU" sz="1400" dirty="0" err="1">
                          <a:effectLst/>
                        </a:rPr>
                        <a:t>використання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заходів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мотивації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1667988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1505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 err="1"/>
              <a:t>Поняття</a:t>
            </a:r>
            <a:r>
              <a:rPr lang="ru-RU" altLang="en-US" dirty="0"/>
              <a:t> </a:t>
            </a:r>
            <a:r>
              <a:rPr lang="ru-RU" altLang="en-US" dirty="0" err="1"/>
              <a:t>цілі</a:t>
            </a:r>
            <a:r>
              <a:rPr lang="ru-RU" altLang="en-US" dirty="0"/>
              <a:t> </a:t>
            </a:r>
            <a:r>
              <a:rPr lang="ru-RU" altLang="en-US" dirty="0" err="1" smtClean="0"/>
              <a:t>корпорації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2335097"/>
              </p:ext>
            </p:extLst>
          </p:nvPr>
        </p:nvGraphicFramePr>
        <p:xfrm>
          <a:off x="680321" y="2478984"/>
          <a:ext cx="9613900" cy="26903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6793">
                  <a:extLst>
                    <a:ext uri="{9D8B030D-6E8A-4147-A177-3AD203B41FA5}">
                      <a16:colId xmlns:a16="http://schemas.microsoft.com/office/drawing/2014/main" val="3059782787"/>
                    </a:ext>
                  </a:extLst>
                </a:gridCol>
                <a:gridCol w="9187107">
                  <a:extLst>
                    <a:ext uri="{9D8B030D-6E8A-4147-A177-3AD203B41FA5}">
                      <a16:colId xmlns:a16="http://schemas.microsoft.com/office/drawing/2014/main" val="110527036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1.</a:t>
                      </a:r>
                      <a:endParaRPr lang="en-US"/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Цілі – це конкретний стан окремих характеристик організації, досягнення яких є для неї бажаним і на це націлена її діяльність</a:t>
                      </a:r>
                      <a:endParaRPr lang="en-US"/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294039023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2.</a:t>
                      </a:r>
                      <a:endParaRPr lang="en-US"/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Ціль – це бажаний стан об'єкту в майбутньому</a:t>
                      </a:r>
                      <a:endParaRPr lang="en-US"/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1227915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3.</a:t>
                      </a:r>
                      <a:endParaRPr lang="en-US"/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Ціль – це вихідна точка планування діяльності корпорації</a:t>
                      </a:r>
                      <a:endParaRPr lang="en-US"/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24372808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/>
                        <a:t>4.</a:t>
                      </a:r>
                      <a:endParaRPr lang="en-US"/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dirty="0" err="1"/>
                        <a:t>Ціль</a:t>
                      </a:r>
                      <a:r>
                        <a:rPr lang="ru-RU" dirty="0"/>
                        <a:t> – </a:t>
                      </a:r>
                      <a:r>
                        <a:rPr lang="ru-RU" dirty="0" err="1"/>
                        <a:t>це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кінцевий</a:t>
                      </a:r>
                      <a:r>
                        <a:rPr lang="ru-RU" dirty="0"/>
                        <a:t> стан, </a:t>
                      </a:r>
                      <a:r>
                        <a:rPr lang="ru-RU" dirty="0" err="1"/>
                        <a:t>якого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корпорація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сподівається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досягти</a:t>
                      </a:r>
                      <a:r>
                        <a:rPr lang="ru-RU" dirty="0"/>
                        <a:t> в </a:t>
                      </a:r>
                      <a:r>
                        <a:rPr lang="ru-RU" dirty="0" err="1"/>
                        <a:t>певний</a:t>
                      </a:r>
                      <a:r>
                        <a:rPr lang="ru-RU" dirty="0"/>
                        <a:t> момент </a:t>
                      </a:r>
                      <a:r>
                        <a:rPr lang="ru-RU" dirty="0" err="1"/>
                        <a:t>майбутнього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це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ідеальне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уявлення</a:t>
                      </a:r>
                      <a:r>
                        <a:rPr lang="ru-RU" dirty="0"/>
                        <a:t> про </a:t>
                      </a:r>
                      <a:r>
                        <a:rPr lang="ru-RU" dirty="0" err="1"/>
                        <a:t>майбутні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рубежі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корпорації</a:t>
                      </a:r>
                      <a:endParaRPr lang="en-US" dirty="0"/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3539859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02467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Сфери</a:t>
            </a:r>
            <a:r>
              <a:rPr lang="ru-RU" b="1" dirty="0"/>
              <a:t> </a:t>
            </a:r>
            <a:r>
              <a:rPr lang="ru-RU" b="1" dirty="0" err="1"/>
              <a:t>встановлення</a:t>
            </a:r>
            <a:r>
              <a:rPr lang="ru-RU" b="1" dirty="0"/>
              <a:t> </a:t>
            </a:r>
            <a:r>
              <a:rPr lang="ru-RU" b="1" dirty="0" err="1" smtClean="0"/>
              <a:t>цілей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723044"/>
              </p:ext>
            </p:extLst>
          </p:nvPr>
        </p:nvGraphicFramePr>
        <p:xfrm>
          <a:off x="395653" y="2042977"/>
          <a:ext cx="11509132" cy="45699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30262">
                  <a:extLst>
                    <a:ext uri="{9D8B030D-6E8A-4147-A177-3AD203B41FA5}">
                      <a16:colId xmlns:a16="http://schemas.microsoft.com/office/drawing/2014/main" val="1699841634"/>
                    </a:ext>
                  </a:extLst>
                </a:gridCol>
                <a:gridCol w="2171700">
                  <a:extLst>
                    <a:ext uri="{9D8B030D-6E8A-4147-A177-3AD203B41FA5}">
                      <a16:colId xmlns:a16="http://schemas.microsoft.com/office/drawing/2014/main" val="3465015440"/>
                    </a:ext>
                  </a:extLst>
                </a:gridCol>
                <a:gridCol w="2396264">
                  <a:extLst>
                    <a:ext uri="{9D8B030D-6E8A-4147-A177-3AD203B41FA5}">
                      <a16:colId xmlns:a16="http://schemas.microsoft.com/office/drawing/2014/main" val="4104220501"/>
                    </a:ext>
                  </a:extLst>
                </a:gridCol>
                <a:gridCol w="2210906">
                  <a:extLst>
                    <a:ext uri="{9D8B030D-6E8A-4147-A177-3AD203B41FA5}">
                      <a16:colId xmlns:a16="http://schemas.microsoft.com/office/drawing/2014/main" val="29858599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Доходи корпорації</a:t>
                      </a:r>
                      <a:endParaRPr lang="en-US" sz="1400"/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Робота з клієнтами</a:t>
                      </a:r>
                      <a:endParaRPr lang="en-US" sz="1400"/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Потреби і добробут співробітників</a:t>
                      </a:r>
                      <a:endParaRPr lang="en-US" sz="1400"/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/>
                        <a:t>Соціальна відповідальність</a:t>
                      </a:r>
                      <a:endParaRPr lang="en-US" sz="1400"/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31317435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1.1. </a:t>
                      </a:r>
                      <a:r>
                        <a:rPr lang="ru-RU" sz="1400" dirty="0" err="1"/>
                        <a:t>Прибутковість</a:t>
                      </a:r>
                      <a:r>
                        <a:rPr lang="ru-RU" sz="1400" dirty="0"/>
                        <a:t> (</a:t>
                      </a:r>
                      <a:r>
                        <a:rPr lang="ru-RU" sz="1400" dirty="0" err="1"/>
                        <a:t>обсяг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прибутку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рентабельність</a:t>
                      </a:r>
                      <a:r>
                        <a:rPr lang="ru-RU" sz="1400" dirty="0"/>
                        <a:t>, доход на </a:t>
                      </a:r>
                      <a:r>
                        <a:rPr lang="ru-RU" sz="1400" dirty="0" err="1"/>
                        <a:t>акцію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тощо</a:t>
                      </a:r>
                      <a:r>
                        <a:rPr lang="ru-RU" sz="1400" dirty="0"/>
                        <a:t>).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1.2. Становище на ринку (</a:t>
                      </a:r>
                      <a:r>
                        <a:rPr lang="ru-RU" sz="1400" dirty="0" err="1"/>
                        <a:t>частка</a:t>
                      </a:r>
                      <a:r>
                        <a:rPr lang="ru-RU" sz="1400" dirty="0"/>
                        <a:t> ринку, </a:t>
                      </a:r>
                      <a:r>
                        <a:rPr lang="ru-RU" sz="1400" dirty="0" err="1"/>
                        <a:t>обсяг</a:t>
                      </a:r>
                      <a:r>
                        <a:rPr lang="ru-RU" sz="1400" dirty="0"/>
                        <a:t> продажу, </a:t>
                      </a:r>
                      <a:r>
                        <a:rPr lang="ru-RU" sz="1400" dirty="0" err="1"/>
                        <a:t>частка</a:t>
                      </a:r>
                      <a:r>
                        <a:rPr lang="ru-RU" sz="1400" dirty="0"/>
                        <a:t> ринку </a:t>
                      </a:r>
                      <a:r>
                        <a:rPr lang="ru-RU" sz="1400" dirty="0" err="1"/>
                        <a:t>відносно</a:t>
                      </a:r>
                      <a:r>
                        <a:rPr lang="ru-RU" sz="1400" dirty="0"/>
                        <a:t> конкурента, </a:t>
                      </a:r>
                      <a:r>
                        <a:rPr lang="ru-RU" sz="1400" dirty="0" err="1"/>
                        <a:t>частка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окремих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продуктів</a:t>
                      </a:r>
                      <a:r>
                        <a:rPr lang="ru-RU" sz="1400" dirty="0"/>
                        <a:t> в </a:t>
                      </a:r>
                      <a:r>
                        <a:rPr lang="ru-RU" sz="1400" dirty="0" err="1"/>
                        <a:t>загальному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обсязі</a:t>
                      </a:r>
                      <a:r>
                        <a:rPr lang="ru-RU" sz="1400" dirty="0"/>
                        <a:t> продаж </a:t>
                      </a:r>
                      <a:r>
                        <a:rPr lang="ru-RU" sz="1400" dirty="0" err="1"/>
                        <a:t>тощо</a:t>
                      </a:r>
                      <a:r>
                        <a:rPr lang="ru-RU" sz="1400" dirty="0"/>
                        <a:t>).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1.3. </a:t>
                      </a:r>
                      <a:r>
                        <a:rPr lang="ru-RU" sz="1400" dirty="0" err="1"/>
                        <a:t>Продуктивність</a:t>
                      </a:r>
                      <a:r>
                        <a:rPr lang="ru-RU" sz="1400" dirty="0"/>
                        <a:t> (</a:t>
                      </a:r>
                      <a:r>
                        <a:rPr lang="ru-RU" sz="1400" dirty="0" err="1"/>
                        <a:t>витрати</a:t>
                      </a:r>
                      <a:r>
                        <a:rPr lang="ru-RU" sz="1400" dirty="0"/>
                        <a:t> на </a:t>
                      </a:r>
                      <a:r>
                        <a:rPr lang="ru-RU" sz="1400" dirty="0" err="1"/>
                        <a:t>одиницю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продукції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обсяг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продукції</a:t>
                      </a:r>
                      <a:r>
                        <a:rPr lang="ru-RU" sz="1400" dirty="0"/>
                        <a:t> на </a:t>
                      </a:r>
                      <a:r>
                        <a:rPr lang="ru-RU" sz="1400" dirty="0" err="1"/>
                        <a:t>одиницю</a:t>
                      </a:r>
                      <a:r>
                        <a:rPr lang="ru-RU" sz="1400" dirty="0"/>
                        <a:t> часу, </a:t>
                      </a:r>
                      <a:r>
                        <a:rPr lang="ru-RU" sz="1400" dirty="0" err="1"/>
                        <a:t>матеріалоємність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віддача</a:t>
                      </a:r>
                      <a:r>
                        <a:rPr lang="ru-RU" sz="1400" dirty="0"/>
                        <a:t> з </a:t>
                      </a:r>
                      <a:r>
                        <a:rPr lang="ru-RU" sz="1400" dirty="0" err="1"/>
                        <a:t>одиниці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виробничих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потужностей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тощо</a:t>
                      </a:r>
                      <a:r>
                        <a:rPr lang="ru-RU" sz="1400" dirty="0"/>
                        <a:t>).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1.4. </a:t>
                      </a:r>
                      <a:r>
                        <a:rPr lang="ru-RU" sz="1400" dirty="0" err="1"/>
                        <a:t>Фінансові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ресурси</a:t>
                      </a:r>
                      <a:r>
                        <a:rPr lang="ru-RU" sz="1400" dirty="0"/>
                        <a:t> (структура </a:t>
                      </a:r>
                      <a:r>
                        <a:rPr lang="ru-RU" sz="1400" dirty="0" err="1"/>
                        <a:t>капіталу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обсяг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обігового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капіталу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рух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коштів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кредитні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лінії</a:t>
                      </a:r>
                      <a:r>
                        <a:rPr lang="ru-RU" sz="1400" dirty="0"/>
                        <a:t>).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1.5. </a:t>
                      </a:r>
                      <a:r>
                        <a:rPr lang="ru-RU" sz="1400" dirty="0" err="1"/>
                        <a:t>Виробничі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потужності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1.6. </a:t>
                      </a:r>
                      <a:r>
                        <a:rPr lang="ru-RU" sz="1400" dirty="0" err="1"/>
                        <a:t>Розробка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виробництво</a:t>
                      </a:r>
                      <a:r>
                        <a:rPr lang="ru-RU" sz="1400" dirty="0"/>
                        <a:t> продукту, </a:t>
                      </a:r>
                      <a:r>
                        <a:rPr lang="ru-RU" sz="1400" dirty="0" err="1"/>
                        <a:t>оновлення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технології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2.1. </a:t>
                      </a:r>
                      <a:r>
                        <a:rPr lang="ru-RU" sz="1400" dirty="0" err="1"/>
                        <a:t>Швидкість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обслуговування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клієнтів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2.2. Культура </a:t>
                      </a:r>
                      <a:r>
                        <a:rPr lang="ru-RU" sz="1400" dirty="0" err="1"/>
                        <a:t>обслуговування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2.3. </a:t>
                      </a:r>
                      <a:r>
                        <a:rPr lang="ru-RU" sz="1400" dirty="0" err="1"/>
                        <a:t>Кількість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скарг</a:t>
                      </a:r>
                      <a:r>
                        <a:rPr lang="ru-RU" sz="1400" dirty="0"/>
                        <a:t> з боку </a:t>
                      </a:r>
                      <a:r>
                        <a:rPr lang="ru-RU" sz="1400" dirty="0" err="1"/>
                        <a:t>покупців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2.4. </a:t>
                      </a:r>
                      <a:r>
                        <a:rPr lang="ru-RU" sz="1400" dirty="0" err="1"/>
                        <a:t>Застосовані</a:t>
                      </a:r>
                      <a:r>
                        <a:rPr lang="ru-RU" sz="1400" dirty="0"/>
                        <a:t> до </a:t>
                      </a:r>
                      <a:r>
                        <a:rPr lang="ru-RU" sz="1400" dirty="0" err="1"/>
                        <a:t>корпорації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штрафні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санкції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контрагентів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3.1. </a:t>
                      </a:r>
                      <a:r>
                        <a:rPr lang="ru-RU" sz="1400" dirty="0" err="1"/>
                        <a:t>Зміни</a:t>
                      </a:r>
                      <a:r>
                        <a:rPr lang="ru-RU" sz="1400" dirty="0"/>
                        <a:t> в </a:t>
                      </a:r>
                      <a:r>
                        <a:rPr lang="ru-RU" sz="1400" dirty="0" err="1"/>
                        <a:t>організації</a:t>
                      </a:r>
                      <a:r>
                        <a:rPr lang="ru-RU" sz="1400" dirty="0"/>
                        <a:t> і </a:t>
                      </a:r>
                      <a:r>
                        <a:rPr lang="ru-RU" sz="1400" dirty="0" err="1"/>
                        <a:t>управлінні</a:t>
                      </a:r>
                      <a:r>
                        <a:rPr lang="ru-RU" sz="1400" dirty="0"/>
                        <a:t> в </a:t>
                      </a:r>
                      <a:r>
                        <a:rPr lang="ru-RU" sz="1400" dirty="0" err="1"/>
                        <a:t>показниках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що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встановлюють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завдання</a:t>
                      </a:r>
                      <a:r>
                        <a:rPr lang="ru-RU" sz="1400" dirty="0"/>
                        <a:t> по сторонах </a:t>
                      </a:r>
                      <a:r>
                        <a:rPr lang="ru-RU" sz="1400" dirty="0" err="1"/>
                        <a:t>організаційних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змін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3.2. </a:t>
                      </a:r>
                      <a:r>
                        <a:rPr lang="ru-RU" sz="1400" dirty="0" err="1"/>
                        <a:t>Людські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ресурси</a:t>
                      </a:r>
                      <a:r>
                        <a:rPr lang="ru-RU" sz="1400" dirty="0"/>
                        <a:t> (</a:t>
                      </a:r>
                      <a:r>
                        <a:rPr lang="ru-RU" sz="1400" dirty="0" err="1"/>
                        <a:t>прогули</a:t>
                      </a:r>
                      <a:r>
                        <a:rPr lang="ru-RU" sz="1400" dirty="0"/>
                        <a:t> і </a:t>
                      </a:r>
                      <a:r>
                        <a:rPr lang="ru-RU" sz="1400" dirty="0" err="1"/>
                        <a:t>невиходи</a:t>
                      </a:r>
                      <a:r>
                        <a:rPr lang="ru-RU" sz="1400" dirty="0"/>
                        <a:t> на роботу, </a:t>
                      </a:r>
                      <a:r>
                        <a:rPr lang="ru-RU" sz="1400" dirty="0" err="1"/>
                        <a:t>плинність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кадрів</a:t>
                      </a:r>
                      <a:r>
                        <a:rPr lang="ru-RU" sz="1400" dirty="0"/>
                        <a:t>, </a:t>
                      </a:r>
                      <a:r>
                        <a:rPr lang="ru-RU" sz="1400" dirty="0" err="1"/>
                        <a:t>підвищення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кваліфікації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працівників</a:t>
                      </a:r>
                      <a:r>
                        <a:rPr lang="ru-RU" sz="1400" dirty="0"/>
                        <a:t>).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3.3. Система </a:t>
                      </a:r>
                      <a:r>
                        <a:rPr lang="ru-RU" sz="1400" dirty="0" err="1"/>
                        <a:t>мотивації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3.4. </a:t>
                      </a:r>
                      <a:r>
                        <a:rPr lang="ru-RU" sz="1400" dirty="0" err="1"/>
                        <a:t>Поліпшення</a:t>
                      </a:r>
                      <a:r>
                        <a:rPr lang="ru-RU" sz="1400" dirty="0"/>
                        <a:t> умов </a:t>
                      </a:r>
                      <a:r>
                        <a:rPr lang="ru-RU" sz="1400" dirty="0" err="1"/>
                        <a:t>праці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4.1. </a:t>
                      </a:r>
                      <a:r>
                        <a:rPr lang="ru-RU" sz="1400" dirty="0" err="1"/>
                        <a:t>Допомога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суспільству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4.2. </a:t>
                      </a:r>
                      <a:r>
                        <a:rPr lang="ru-RU" sz="1400" dirty="0" err="1"/>
                        <a:t>Обсяг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благодійності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4.3. </a:t>
                      </a:r>
                      <a:r>
                        <a:rPr lang="ru-RU" sz="1400" dirty="0" err="1"/>
                        <a:t>Терміни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проведення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благодійних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акцій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4.4. </a:t>
                      </a:r>
                      <a:r>
                        <a:rPr lang="ru-RU" sz="1400" dirty="0" err="1"/>
                        <a:t>Безпека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споживачів</a:t>
                      </a:r>
                      <a:r>
                        <a:rPr lang="ru-RU" sz="1400" dirty="0"/>
                        <a:t> і </a:t>
                      </a:r>
                      <a:r>
                        <a:rPr lang="ru-RU" sz="1400" dirty="0" err="1"/>
                        <a:t>суспільства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/>
                        <a:t>4.5. </a:t>
                      </a:r>
                      <a:r>
                        <a:rPr lang="ru-RU" sz="1400" dirty="0" err="1"/>
                        <a:t>Екологічна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безпека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життєдіяльності</a:t>
                      </a:r>
                      <a:r>
                        <a:rPr lang="ru-RU" sz="1400" dirty="0"/>
                        <a:t> </a:t>
                      </a:r>
                      <a:r>
                        <a:rPr lang="ru-RU" sz="1400" dirty="0" err="1"/>
                        <a:t>корпорації</a:t>
                      </a:r>
                      <a:r>
                        <a:rPr lang="ru-RU" sz="1400" dirty="0"/>
                        <a:t>.</a:t>
                      </a:r>
                      <a:endParaRPr lang="en-US" sz="1400" dirty="0"/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12519697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0853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en-US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99014" y="2473334"/>
            <a:ext cx="6096000" cy="104797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1. </a:t>
            </a:r>
            <a:r>
              <a:rPr lang="ru-RU" dirty="0" err="1"/>
              <a:t>Поняття</a:t>
            </a:r>
            <a:r>
              <a:rPr lang="ru-RU" dirty="0"/>
              <a:t> і </a:t>
            </a:r>
            <a:r>
              <a:rPr lang="ru-RU" dirty="0" err="1"/>
              <a:t>сутність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  <a:endParaRPr lang="en-US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2.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місії</a:t>
            </a:r>
            <a:r>
              <a:rPr lang="ru-RU" dirty="0"/>
              <a:t> та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.</a:t>
            </a:r>
            <a:endParaRPr lang="en-US" dirty="0"/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3.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1479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помилки</a:t>
            </a:r>
            <a:r>
              <a:rPr lang="ru-RU" b="1" dirty="0"/>
              <a:t> при </a:t>
            </a:r>
            <a:r>
              <a:rPr lang="ru-RU" b="1" dirty="0" err="1"/>
              <a:t>встановленні</a:t>
            </a:r>
            <a:r>
              <a:rPr lang="ru-RU" b="1" dirty="0"/>
              <a:t> </a:t>
            </a:r>
            <a:r>
              <a:rPr lang="ru-RU" b="1" dirty="0" err="1"/>
              <a:t>цілей</a:t>
            </a:r>
            <a:r>
              <a:rPr lang="ru-RU" b="1" dirty="0"/>
              <a:t> і причини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 smtClean="0"/>
              <a:t>виникнення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849197"/>
              </p:ext>
            </p:extLst>
          </p:nvPr>
        </p:nvGraphicFramePr>
        <p:xfrm>
          <a:off x="681038" y="2410936"/>
          <a:ext cx="10924808" cy="36802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4882">
                  <a:extLst>
                    <a:ext uri="{9D8B030D-6E8A-4147-A177-3AD203B41FA5}">
                      <a16:colId xmlns:a16="http://schemas.microsoft.com/office/drawing/2014/main" val="2507844923"/>
                    </a:ext>
                  </a:extLst>
                </a:gridCol>
                <a:gridCol w="4051011">
                  <a:extLst>
                    <a:ext uri="{9D8B030D-6E8A-4147-A177-3AD203B41FA5}">
                      <a16:colId xmlns:a16="http://schemas.microsoft.com/office/drawing/2014/main" val="309572061"/>
                    </a:ext>
                  </a:extLst>
                </a:gridCol>
                <a:gridCol w="6268915">
                  <a:extLst>
                    <a:ext uri="{9D8B030D-6E8A-4147-A177-3AD203B41FA5}">
                      <a16:colId xmlns:a16="http://schemas.microsoft.com/office/drawing/2014/main" val="272567263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№ з/п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Основні помилки в процесі ціле-виявлення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Причини виникнення помилок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356707855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Встановлення невідповідних цілей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1.1. Обирається ціль, що виходить за межі місії корпорації, або така, що не забезпечує її реалізації</a:t>
                      </a:r>
                      <a:endParaRPr lang="en-US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1.2. Перетворення засобу досягнення цілі в саму ціль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28678198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Встановлення недосяжних цілей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2.1. Оцінка реальних можливостей корпорації з точки зору її ресурсів</a:t>
                      </a:r>
                      <a:endParaRPr lang="en-US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2.2. Неадекватна оцінка корпорацією свого зовнішнього середовища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3378273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Встановлення суперечливих цілей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3.1. Недостатня компетентність керівника</a:t>
                      </a:r>
                      <a:endParaRPr lang="en-US" sz="18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3.2. Невміле використання методу управління за цілями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21586713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4.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Вибір неадекватної системи винагород за досягнення цілі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4.1. Перед </a:t>
                      </a:r>
                      <a:r>
                        <a:rPr lang="ru-RU" sz="1400" dirty="0" err="1">
                          <a:effectLst/>
                        </a:rPr>
                        <a:t>виконавцем</a:t>
                      </a:r>
                      <a:r>
                        <a:rPr lang="ru-RU" sz="1400" dirty="0">
                          <a:effectLst/>
                        </a:rPr>
                        <a:t> поставлено не </a:t>
                      </a:r>
                      <a:r>
                        <a:rPr lang="ru-RU" sz="1400" dirty="0" err="1">
                          <a:effectLst/>
                        </a:rPr>
                        <a:t>конкретні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цілі</a:t>
                      </a:r>
                      <a:endParaRPr lang="en-US" sz="18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4.2. </a:t>
                      </a:r>
                      <a:r>
                        <a:rPr lang="ru-RU" sz="1400" dirty="0" err="1">
                          <a:effectLst/>
                        </a:rPr>
                        <a:t>Завчасно</a:t>
                      </a:r>
                      <a:r>
                        <a:rPr lang="ru-RU" sz="1400" dirty="0">
                          <a:effectLst/>
                        </a:rPr>
                        <a:t> не </a:t>
                      </a:r>
                      <a:r>
                        <a:rPr lang="ru-RU" sz="1400" dirty="0" err="1">
                          <a:effectLst/>
                        </a:rPr>
                        <a:t>узгоджено</a:t>
                      </a:r>
                      <a:r>
                        <a:rPr lang="ru-RU" sz="1400" dirty="0">
                          <a:effectLst/>
                        </a:rPr>
                        <a:t> систему </a:t>
                      </a:r>
                      <a:r>
                        <a:rPr lang="ru-RU" sz="1400" dirty="0" err="1">
                          <a:effectLst/>
                        </a:rPr>
                        <a:t>винагород</a:t>
                      </a:r>
                      <a:r>
                        <a:rPr lang="ru-RU" sz="1400" dirty="0">
                          <a:effectLst/>
                        </a:rPr>
                        <a:t> і </a:t>
                      </a:r>
                      <a:r>
                        <a:rPr lang="ru-RU" sz="1400" dirty="0" err="1">
                          <a:effectLst/>
                        </a:rPr>
                        <a:t>ступінь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досягнення</a:t>
                      </a:r>
                      <a:r>
                        <a:rPr lang="ru-RU" sz="1400" dirty="0">
                          <a:effectLst/>
                        </a:rPr>
                        <a:t> </a:t>
                      </a:r>
                      <a:r>
                        <a:rPr lang="ru-RU" sz="1400" dirty="0" err="1">
                          <a:effectLst/>
                        </a:rPr>
                        <a:t>цілі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99695" marR="99695" marT="99695" marB="99695" anchor="ctr"/>
                </a:tc>
                <a:extLst>
                  <a:ext uri="{0D108BD9-81ED-4DB2-BD59-A6C34878D82A}">
                    <a16:rowId xmlns:a16="http://schemas.microsoft.com/office/drawing/2014/main" val="2364981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9606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Управління</a:t>
            </a:r>
            <a:r>
              <a:rPr lang="ru-RU" dirty="0"/>
              <a:t> шляхом </a:t>
            </a:r>
            <a:r>
              <a:rPr lang="ru-RU" dirty="0" err="1"/>
              <a:t>ранжування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 smtClean="0"/>
              <a:t>завдань</a:t>
            </a:r>
            <a:endParaRPr lang="en-US" dirty="0"/>
          </a:p>
        </p:txBody>
      </p:sp>
      <p:pic>
        <p:nvPicPr>
          <p:cNvPr id="4" name="Рисунок 3" descr="Управління шляхом ранжування стратегічних завдань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570" y="2320924"/>
            <a:ext cx="4624778" cy="38600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752708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Процес</a:t>
            </a:r>
            <a:r>
              <a:rPr lang="ru-RU" b="1" dirty="0"/>
              <a:t> </a:t>
            </a:r>
            <a:r>
              <a:rPr lang="ru-RU" b="1" dirty="0" err="1"/>
              <a:t>управління</a:t>
            </a:r>
            <a:r>
              <a:rPr lang="ru-RU" b="1" dirty="0"/>
              <a:t> шляхом </a:t>
            </a:r>
            <a:r>
              <a:rPr lang="ru-RU" b="1" dirty="0" err="1"/>
              <a:t>ранжування</a:t>
            </a:r>
            <a:r>
              <a:rPr lang="ru-RU" b="1" dirty="0"/>
              <a:t> </a:t>
            </a:r>
            <a:r>
              <a:rPr lang="ru-RU" b="1" dirty="0" err="1"/>
              <a:t>стратегічних</a:t>
            </a:r>
            <a:r>
              <a:rPr lang="ru-RU" b="1" dirty="0"/>
              <a:t> </a:t>
            </a:r>
            <a:r>
              <a:rPr lang="ru-RU" b="1" dirty="0" smtClean="0"/>
              <a:t>задач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5443577"/>
              </p:ext>
            </p:extLst>
          </p:nvPr>
        </p:nvGraphicFramePr>
        <p:xfrm>
          <a:off x="457200" y="2011485"/>
          <a:ext cx="11394830" cy="48172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3769">
                  <a:extLst>
                    <a:ext uri="{9D8B030D-6E8A-4147-A177-3AD203B41FA5}">
                      <a16:colId xmlns:a16="http://schemas.microsoft.com/office/drawing/2014/main" val="1132410422"/>
                    </a:ext>
                  </a:extLst>
                </a:gridCol>
                <a:gridCol w="307730">
                  <a:extLst>
                    <a:ext uri="{9D8B030D-6E8A-4147-A177-3AD203B41FA5}">
                      <a16:colId xmlns:a16="http://schemas.microsoft.com/office/drawing/2014/main" val="989314698"/>
                    </a:ext>
                  </a:extLst>
                </a:gridCol>
                <a:gridCol w="10823331">
                  <a:extLst>
                    <a:ext uri="{9D8B030D-6E8A-4147-A177-3AD203B41FA5}">
                      <a16:colId xmlns:a16="http://schemas.microsoft.com/office/drawing/2014/main" val="3122770958"/>
                    </a:ext>
                  </a:extLst>
                </a:gridCol>
              </a:tblGrid>
              <a:tr h="5965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А</a:t>
                      </a:r>
                      <a:endParaRPr lang="en-US" sz="1600" dirty="0"/>
                    </a:p>
                  </a:txBody>
                  <a:tcPr marL="82006" marR="82006" marT="82006" marB="82006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Встановлення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потенційного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нагляду</a:t>
                      </a:r>
                      <a:r>
                        <a:rPr lang="ru-RU" sz="1600" dirty="0"/>
                        <a:t> (</a:t>
                      </a:r>
                      <a:r>
                        <a:rPr lang="ru-RU" sz="1600" dirty="0" err="1"/>
                        <a:t>моніторинг</a:t>
                      </a:r>
                      <a:r>
                        <a:rPr lang="ru-RU" sz="1600" dirty="0"/>
                        <a:t>) за </a:t>
                      </a:r>
                      <a:r>
                        <a:rPr lang="ru-RU" sz="1600" dirty="0" err="1"/>
                        <a:t>всіма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тенденціями</a:t>
                      </a:r>
                      <a:r>
                        <a:rPr lang="ru-RU" sz="1600" dirty="0"/>
                        <a:t> в </a:t>
                      </a:r>
                      <a:r>
                        <a:rPr lang="ru-RU" sz="1600" dirty="0" err="1"/>
                        <a:t>зовнішньому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оточенні</a:t>
                      </a:r>
                      <a:r>
                        <a:rPr lang="ru-RU" sz="1600" dirty="0"/>
                        <a:t>: </a:t>
                      </a:r>
                      <a:r>
                        <a:rPr lang="ru-RU" sz="1600" dirty="0" err="1"/>
                        <a:t>ринковими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технічними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загальноекономічними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соціальними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політичними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кліматичними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екологічними</a:t>
                      </a:r>
                      <a:endParaRPr lang="en-US" sz="1600" dirty="0"/>
                    </a:p>
                  </a:txBody>
                  <a:tcPr marL="82006" marR="82006" marT="82006" marB="82006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/>
                    </a:p>
                  </a:txBody>
                  <a:tcPr marL="82006" marR="82006" marT="82006" marB="82006" anchor="ctr"/>
                </a:tc>
                <a:extLst>
                  <a:ext uri="{0D108BD9-81ED-4DB2-BD59-A6C34878D82A}">
                    <a16:rowId xmlns:a16="http://schemas.microsoft.com/office/drawing/2014/main" val="3486912950"/>
                  </a:ext>
                </a:extLst>
              </a:tr>
              <a:tr h="4523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В</a:t>
                      </a:r>
                      <a:endParaRPr lang="en-US" sz="1600"/>
                    </a:p>
                  </a:txBody>
                  <a:tcPr marL="82006" marR="82006" marT="82006" marB="82006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Результати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аналізу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цих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тенденцій</a:t>
                      </a:r>
                      <a:r>
                        <a:rPr lang="ru-RU" sz="1600" dirty="0"/>
                        <a:t>: </a:t>
                      </a:r>
                      <a:r>
                        <a:rPr lang="ru-RU" sz="1600" dirty="0" err="1"/>
                        <a:t>оцінка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терміновості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рішень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доповідаються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вищому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керівництву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корпорації</a:t>
                      </a:r>
                      <a:endParaRPr lang="en-US" sz="1600" dirty="0"/>
                    </a:p>
                  </a:txBody>
                  <a:tcPr marL="82006" marR="82006" marT="82006" marB="82006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/>
                    </a:p>
                  </a:txBody>
                  <a:tcPr marL="82006" marR="82006" marT="82006" marB="82006" anchor="ctr"/>
                </a:tc>
                <a:extLst>
                  <a:ext uri="{0D108BD9-81ED-4DB2-BD59-A6C34878D82A}">
                    <a16:rowId xmlns:a16="http://schemas.microsoft.com/office/drawing/2014/main" val="1437075887"/>
                  </a:ext>
                </a:extLst>
              </a:tr>
              <a:tr h="4523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С</a:t>
                      </a:r>
                      <a:endParaRPr lang="en-US" sz="1600"/>
                    </a:p>
                  </a:txBody>
                  <a:tcPr marL="82006" marR="82006" marT="82006" marB="82006" anchor="ctr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Керівництво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корпорації</a:t>
                      </a:r>
                      <a:r>
                        <a:rPr lang="ru-RU" sz="1600" dirty="0"/>
                        <a:t> разом </a:t>
                      </a:r>
                      <a:r>
                        <a:rPr lang="ru-RU" sz="1600" dirty="0" err="1"/>
                        <a:t>зі</a:t>
                      </a:r>
                      <a:r>
                        <a:rPr lang="ru-RU" sz="1600" dirty="0"/>
                        <a:t> службою маркетингу, </a:t>
                      </a:r>
                      <a:r>
                        <a:rPr lang="ru-RU" sz="1600" dirty="0" err="1"/>
                        <a:t>або</a:t>
                      </a:r>
                      <a:r>
                        <a:rPr lang="ru-RU" sz="1600" dirty="0"/>
                        <a:t> службою перспективного </a:t>
                      </a:r>
                      <a:r>
                        <a:rPr lang="ru-RU" sz="1600" dirty="0" err="1"/>
                        <a:t>розвитку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розподіляє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всі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задачі</a:t>
                      </a:r>
                      <a:r>
                        <a:rPr lang="ru-RU" sz="1600" dirty="0"/>
                        <a:t> на 4 </a:t>
                      </a:r>
                      <a:r>
                        <a:rPr lang="ru-RU" sz="1600" dirty="0" err="1"/>
                        <a:t>категорії</a:t>
                      </a:r>
                      <a:r>
                        <a:rPr lang="ru-RU" sz="1600" dirty="0"/>
                        <a:t>:</a:t>
                      </a:r>
                      <a:endParaRPr lang="en-US" sz="1600" dirty="0"/>
                    </a:p>
                  </a:txBody>
                  <a:tcPr marL="82006" marR="82006" marT="82006" marB="82006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/>
                    </a:p>
                  </a:txBody>
                  <a:tcPr marL="82006" marR="82006" marT="82006" marB="82006" anchor="ctr"/>
                </a:tc>
                <a:extLst>
                  <a:ext uri="{0D108BD9-81ED-4DB2-BD59-A6C34878D82A}">
                    <a16:rowId xmlns:a16="http://schemas.microsoft.com/office/drawing/2014/main" val="891087345"/>
                  </a:ext>
                </a:extLst>
              </a:tr>
              <a:tr h="740666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1. </a:t>
                      </a:r>
                      <a:r>
                        <a:rPr lang="ru-RU" sz="1600" dirty="0" err="1"/>
                        <a:t>Самі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термінові</a:t>
                      </a:r>
                      <a:r>
                        <a:rPr lang="ru-RU" sz="1600" dirty="0"/>
                        <a:t> га </a:t>
                      </a:r>
                      <a:r>
                        <a:rPr lang="ru-RU" sz="1600" dirty="0" err="1"/>
                        <a:t>найважливіші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задачі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що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вимагають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негайного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розгляду</a:t>
                      </a:r>
                      <a:endParaRPr lang="en-US" sz="16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2. </a:t>
                      </a:r>
                      <a:r>
                        <a:rPr lang="ru-RU" sz="1600" dirty="0" err="1"/>
                        <a:t>Важливі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задачі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середньої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терміновості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що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можуть</a:t>
                      </a:r>
                      <a:r>
                        <a:rPr lang="ru-RU" sz="1600" dirty="0"/>
                        <a:t> бути </a:t>
                      </a:r>
                      <a:r>
                        <a:rPr lang="ru-RU" sz="1600" dirty="0" err="1"/>
                        <a:t>вирішені</a:t>
                      </a:r>
                      <a:r>
                        <a:rPr lang="ru-RU" sz="1600" dirty="0"/>
                        <a:t> в межах </a:t>
                      </a:r>
                      <a:r>
                        <a:rPr lang="ru-RU" sz="1600" dirty="0" err="1"/>
                        <a:t>наступного</a:t>
                      </a:r>
                      <a:r>
                        <a:rPr lang="ru-RU" sz="1600" dirty="0"/>
                        <a:t> планового циклу</a:t>
                      </a:r>
                      <a:endParaRPr lang="en-US" sz="16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3. </a:t>
                      </a:r>
                      <a:r>
                        <a:rPr lang="ru-RU" sz="1600" dirty="0" err="1"/>
                        <a:t>Важливі</a:t>
                      </a:r>
                      <a:r>
                        <a:rPr lang="ru-RU" sz="1600" dirty="0"/>
                        <a:t>, але </a:t>
                      </a:r>
                      <a:r>
                        <a:rPr lang="ru-RU" sz="1600" dirty="0" err="1"/>
                        <a:t>нетермінові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задачі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що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вимагають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постійного</a:t>
                      </a:r>
                      <a:r>
                        <a:rPr lang="ru-RU" sz="1600" dirty="0"/>
                        <a:t> контролю</a:t>
                      </a:r>
                      <a:endParaRPr lang="en-US" sz="1600" dirty="0"/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/>
                        <a:t>4. </a:t>
                      </a:r>
                      <a:r>
                        <a:rPr lang="ru-RU" sz="1600" dirty="0" err="1"/>
                        <a:t>Задачі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що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являють</a:t>
                      </a:r>
                      <a:r>
                        <a:rPr lang="ru-RU" sz="1600" dirty="0"/>
                        <a:t> собою </a:t>
                      </a:r>
                      <a:r>
                        <a:rPr lang="ru-RU" sz="1600" dirty="0" err="1"/>
                        <a:t>безпідставну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тривогу</a:t>
                      </a:r>
                      <a:r>
                        <a:rPr lang="ru-RU" sz="1600" dirty="0"/>
                        <a:t> і не </a:t>
                      </a:r>
                      <a:r>
                        <a:rPr lang="ru-RU" sz="1600" dirty="0" err="1"/>
                        <a:t>варті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подальшого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розгляду</a:t>
                      </a:r>
                      <a:endParaRPr lang="en-US" sz="1600" dirty="0"/>
                    </a:p>
                  </a:txBody>
                  <a:tcPr marL="82006" marR="82006" marT="82006" marB="82006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2735599"/>
                  </a:ext>
                </a:extLst>
              </a:tr>
              <a:tr h="45233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D</a:t>
                      </a:r>
                      <a:endParaRPr lang="en-US" sz="1600"/>
                    </a:p>
                  </a:txBody>
                  <a:tcPr marL="82006" marR="82006" marT="82006" marB="82006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Термінові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задачі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передаються</a:t>
                      </a:r>
                      <a:r>
                        <a:rPr lang="ru-RU" sz="1600" dirty="0"/>
                        <a:t> для </a:t>
                      </a:r>
                      <a:r>
                        <a:rPr lang="ru-RU" sz="1600" dirty="0" err="1"/>
                        <a:t>вивчення</a:t>
                      </a:r>
                      <a:r>
                        <a:rPr lang="ru-RU" sz="1600" dirty="0"/>
                        <a:t> та </a:t>
                      </a:r>
                      <a:r>
                        <a:rPr lang="ru-RU" sz="1600" dirty="0" err="1"/>
                        <a:t>прийняття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рішень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відповідним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підрозділам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корпорації</a:t>
                      </a:r>
                      <a:r>
                        <a:rPr lang="ru-RU" sz="1600" dirty="0"/>
                        <a:t>, </a:t>
                      </a:r>
                      <a:r>
                        <a:rPr lang="ru-RU" sz="1600" dirty="0" err="1"/>
                        <a:t>або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спеціально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створеним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оперативним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групам</a:t>
                      </a:r>
                      <a:endParaRPr lang="en-US" sz="1600" dirty="0"/>
                    </a:p>
                  </a:txBody>
                  <a:tcPr marL="82006" marR="82006" marT="82006" marB="82006" anchor="ctr"/>
                </a:tc>
                <a:extLst>
                  <a:ext uri="{0D108BD9-81ED-4DB2-BD59-A6C34878D82A}">
                    <a16:rowId xmlns:a16="http://schemas.microsoft.com/office/drawing/2014/main" val="3004871258"/>
                  </a:ext>
                </a:extLst>
              </a:tr>
              <a:tr h="45233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Е</a:t>
                      </a:r>
                      <a:endParaRPr lang="en-US" sz="1600"/>
                    </a:p>
                  </a:txBody>
                  <a:tcPr marL="82006" marR="82006" marT="82006" marB="82006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Прийняття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рішень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контролюється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керівництвом</a:t>
                      </a:r>
                      <a:r>
                        <a:rPr lang="ru-RU" sz="1600" dirty="0"/>
                        <a:t> на предмет </a:t>
                      </a:r>
                      <a:r>
                        <a:rPr lang="ru-RU" sz="1600" dirty="0" err="1"/>
                        <a:t>можливих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стратегічних</a:t>
                      </a:r>
                      <a:r>
                        <a:rPr lang="ru-RU" sz="1600" dirty="0"/>
                        <a:t> і </a:t>
                      </a:r>
                      <a:r>
                        <a:rPr lang="ru-RU" sz="1600" dirty="0" err="1"/>
                        <a:t>тактичних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наслідків</a:t>
                      </a:r>
                      <a:endParaRPr lang="en-US" sz="1600" dirty="0"/>
                    </a:p>
                  </a:txBody>
                  <a:tcPr marL="82006" marR="82006" marT="82006" marB="82006" anchor="ctr"/>
                </a:tc>
                <a:extLst>
                  <a:ext uri="{0D108BD9-81ED-4DB2-BD59-A6C34878D82A}">
                    <a16:rowId xmlns:a16="http://schemas.microsoft.com/office/drawing/2014/main" val="2471425734"/>
                  </a:ext>
                </a:extLst>
              </a:tr>
              <a:tr h="452339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/>
                        <a:t>F</a:t>
                      </a:r>
                      <a:endParaRPr lang="en-US" sz="1600"/>
                    </a:p>
                  </a:txBody>
                  <a:tcPr marL="82006" marR="82006" marT="82006" marB="82006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/>
                        <a:t>Вище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керівництво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постійно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переглядає</a:t>
                      </a:r>
                      <a:r>
                        <a:rPr lang="ru-RU" sz="1600" dirty="0"/>
                        <a:t> і </a:t>
                      </a:r>
                      <a:r>
                        <a:rPr lang="ru-RU" sz="1600" dirty="0" err="1"/>
                        <a:t>поновлює</a:t>
                      </a:r>
                      <a:r>
                        <a:rPr lang="ru-RU" sz="1600" dirty="0"/>
                        <a:t> список проблем та </a:t>
                      </a:r>
                      <a:r>
                        <a:rPr lang="ru-RU" sz="1600" dirty="0" err="1"/>
                        <a:t>їх</a:t>
                      </a:r>
                      <a:r>
                        <a:rPr lang="ru-RU" sz="1600" dirty="0"/>
                        <a:t> </a:t>
                      </a:r>
                      <a:r>
                        <a:rPr lang="ru-RU" sz="1600" dirty="0" err="1"/>
                        <a:t>пріоритетність</a:t>
                      </a:r>
                      <a:endParaRPr lang="en-US" sz="1600" dirty="0"/>
                    </a:p>
                  </a:txBody>
                  <a:tcPr marL="82006" marR="82006" marT="82006" marB="82006" anchor="ctr"/>
                </a:tc>
                <a:extLst>
                  <a:ext uri="{0D108BD9-81ED-4DB2-BD59-A6C34878D82A}">
                    <a16:rowId xmlns:a16="http://schemas.microsoft.com/office/drawing/2014/main" val="40924661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4629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К</a:t>
            </a:r>
            <a:r>
              <a:rPr lang="uk-UA" dirty="0" smtClean="0"/>
              <a:t>онцепції </a:t>
            </a:r>
            <a:r>
              <a:rPr lang="uk-UA" dirty="0"/>
              <a:t>стратегії 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01160" y="1947263"/>
            <a:ext cx="11262947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err="1"/>
              <a:t>Філософська</a:t>
            </a:r>
            <a:r>
              <a:rPr lang="ru-RU" sz="1600" b="1" i="1" dirty="0"/>
              <a:t> </a:t>
            </a:r>
            <a:r>
              <a:rPr lang="ru-RU" sz="1600" b="1" i="1" dirty="0" err="1"/>
              <a:t>концепція</a:t>
            </a:r>
            <a:r>
              <a:rPr lang="ru-RU" sz="1600" b="1" i="1" dirty="0"/>
              <a:t> </a:t>
            </a:r>
            <a:endParaRPr lang="ru-RU" sz="1600" b="1" i="1" dirty="0" smtClean="0"/>
          </a:p>
          <a:p>
            <a:r>
              <a:rPr lang="ru-RU" sz="1600" dirty="0" err="1" smtClean="0"/>
              <a:t>стратегія</a:t>
            </a:r>
            <a:r>
              <a:rPr lang="ru-RU" sz="1600" dirty="0" smtClean="0"/>
              <a:t> </a:t>
            </a:r>
            <a:r>
              <a:rPr lang="ru-RU" sz="1600" dirty="0" err="1" smtClean="0"/>
              <a:t>це</a:t>
            </a:r>
            <a:r>
              <a:rPr lang="ru-RU" sz="1600" dirty="0" smtClean="0"/>
              <a:t> - </a:t>
            </a:r>
            <a:r>
              <a:rPr lang="ru-RU" sz="1600" dirty="0" err="1" smtClean="0"/>
              <a:t>позиція</a:t>
            </a:r>
            <a:r>
              <a:rPr lang="ru-RU" sz="1600" dirty="0"/>
              <a:t>, </a:t>
            </a:r>
            <a:r>
              <a:rPr lang="ru-RU" sz="1600" dirty="0" err="1"/>
              <a:t>спосіб</a:t>
            </a:r>
            <a:r>
              <a:rPr lang="ru-RU" sz="1600" dirty="0"/>
              <a:t> </a:t>
            </a:r>
            <a:r>
              <a:rPr lang="ru-RU" sz="1600" dirty="0" err="1"/>
              <a:t>життя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не </a:t>
            </a:r>
            <a:r>
              <a:rPr lang="ru-RU" sz="1600" dirty="0" err="1"/>
              <a:t>дає</a:t>
            </a:r>
            <a:r>
              <a:rPr lang="ru-RU" sz="1600" dirty="0"/>
              <a:t> </a:t>
            </a:r>
            <a:r>
              <a:rPr lang="ru-RU" sz="1600" dirty="0" err="1"/>
              <a:t>зупинитися</a:t>
            </a:r>
            <a:r>
              <a:rPr lang="ru-RU" sz="1600" dirty="0"/>
              <a:t> на </a:t>
            </a:r>
            <a:r>
              <a:rPr lang="ru-RU" sz="1600" dirty="0" err="1"/>
              <a:t>досягнутому</a:t>
            </a:r>
            <a:r>
              <a:rPr lang="ru-RU" sz="1600" dirty="0"/>
              <a:t>, а </a:t>
            </a:r>
            <a:r>
              <a:rPr lang="ru-RU" sz="1600" dirty="0" err="1"/>
              <a:t>орієнтує</a:t>
            </a:r>
            <a:r>
              <a:rPr lang="ru-RU" sz="1600" dirty="0"/>
              <a:t> на </a:t>
            </a:r>
            <a:r>
              <a:rPr lang="ru-RU" sz="1600" dirty="0" err="1"/>
              <a:t>постійний</a:t>
            </a:r>
            <a:r>
              <a:rPr lang="ru-RU" sz="1600" dirty="0"/>
              <a:t> </a:t>
            </a:r>
            <a:r>
              <a:rPr lang="ru-RU" sz="1600" dirty="0" err="1"/>
              <a:t>розвиток</a:t>
            </a:r>
            <a:r>
              <a:rPr lang="ru-RU" sz="1600" dirty="0"/>
              <a:t>; </a:t>
            </a:r>
            <a:r>
              <a:rPr lang="ru-RU" sz="1600" dirty="0" err="1"/>
              <a:t>інтегральна</a:t>
            </a:r>
            <a:r>
              <a:rPr lang="ru-RU" sz="1600" dirty="0"/>
              <a:t> </a:t>
            </a:r>
            <a:r>
              <a:rPr lang="ru-RU" sz="1600" dirty="0" err="1"/>
              <a:t>частина</a:t>
            </a:r>
            <a:r>
              <a:rPr lang="ru-RU" sz="1600" dirty="0"/>
              <a:t> менеджменту,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дозволяє</a:t>
            </a:r>
            <a:r>
              <a:rPr lang="ru-RU" sz="1600" dirty="0"/>
              <a:t> </a:t>
            </a:r>
            <a:r>
              <a:rPr lang="ru-RU" sz="1600" dirty="0" err="1"/>
              <a:t>усвідомити</a:t>
            </a:r>
            <a:r>
              <a:rPr lang="ru-RU" sz="1600" dirty="0"/>
              <a:t> </a:t>
            </a:r>
            <a:r>
              <a:rPr lang="ru-RU" sz="1600" dirty="0" err="1"/>
              <a:t>майбутнє</a:t>
            </a:r>
            <a:r>
              <a:rPr lang="ru-RU" sz="1600" dirty="0"/>
              <a:t>; </a:t>
            </a:r>
            <a:r>
              <a:rPr lang="ru-RU" sz="1600" dirty="0" err="1"/>
              <a:t>процес</a:t>
            </a:r>
            <a:r>
              <a:rPr lang="ru-RU" sz="1600" dirty="0"/>
              <a:t> </a:t>
            </a:r>
            <a:r>
              <a:rPr lang="ru-RU" sz="1600" dirty="0" err="1"/>
              <a:t>мислення</a:t>
            </a:r>
            <a:r>
              <a:rPr lang="ru-RU" sz="1600" dirty="0"/>
              <a:t>, </a:t>
            </a:r>
            <a:r>
              <a:rPr lang="ru-RU" sz="1600" dirty="0" err="1"/>
              <a:t>інтелектуальні</a:t>
            </a:r>
            <a:r>
              <a:rPr lang="ru-RU" sz="1600" dirty="0"/>
              <a:t> </a:t>
            </a:r>
            <a:r>
              <a:rPr lang="ru-RU" sz="1600" dirty="0" err="1"/>
              <a:t>вправи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потребують</a:t>
            </a:r>
            <a:r>
              <a:rPr lang="ru-RU" sz="1600" dirty="0"/>
              <a:t> </a:t>
            </a:r>
            <a:r>
              <a:rPr lang="ru-RU" sz="1600" dirty="0" err="1"/>
              <a:t>спеціальної</a:t>
            </a:r>
            <a:r>
              <a:rPr lang="ru-RU" sz="1600" dirty="0"/>
              <a:t> </a:t>
            </a:r>
            <a:r>
              <a:rPr lang="ru-RU" sz="1600" dirty="0" err="1"/>
              <a:t>підготовки</a:t>
            </a:r>
            <a:r>
              <a:rPr lang="ru-RU" sz="1600" dirty="0"/>
              <a:t>, </a:t>
            </a:r>
            <a:r>
              <a:rPr lang="ru-RU" sz="1600" dirty="0" err="1"/>
              <a:t>навичок</a:t>
            </a:r>
            <a:r>
              <a:rPr lang="ru-RU" sz="1600" dirty="0"/>
              <a:t> і процедур: </a:t>
            </a:r>
            <a:r>
              <a:rPr lang="ru-RU" sz="1600" dirty="0" err="1"/>
              <a:t>відтворювана</a:t>
            </a:r>
            <a:r>
              <a:rPr lang="ru-RU" sz="1600" dirty="0"/>
              <a:t> </a:t>
            </a:r>
            <a:r>
              <a:rPr lang="ru-RU" sz="1600" dirty="0" err="1"/>
              <a:t>цінність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дає</a:t>
            </a:r>
            <a:r>
              <a:rPr lang="ru-RU" sz="1600" dirty="0"/>
              <a:t> </a:t>
            </a:r>
            <a:r>
              <a:rPr lang="ru-RU" sz="1600" dirty="0" err="1"/>
              <a:t>змогу</a:t>
            </a:r>
            <a:r>
              <a:rPr lang="ru-RU" sz="1600" dirty="0"/>
              <a:t> </a:t>
            </a:r>
            <a:r>
              <a:rPr lang="ru-RU" sz="1600" dirty="0" err="1"/>
              <a:t>досягти</a:t>
            </a:r>
            <a:r>
              <a:rPr lang="ru-RU" sz="1600" dirty="0"/>
              <a:t> </a:t>
            </a:r>
            <a:r>
              <a:rPr lang="ru-RU" sz="1600" dirty="0" err="1"/>
              <a:t>найкращих</a:t>
            </a:r>
            <a:r>
              <a:rPr lang="ru-RU" sz="1600" dirty="0"/>
              <a:t> </a:t>
            </a:r>
            <a:r>
              <a:rPr lang="ru-RU" sz="1600" dirty="0" err="1"/>
              <a:t>результатів</a:t>
            </a:r>
            <a:r>
              <a:rPr lang="ru-RU" sz="1600" dirty="0"/>
              <a:t> </a:t>
            </a:r>
            <a:r>
              <a:rPr lang="ru-RU" sz="1600" dirty="0" err="1"/>
              <a:t>активізацією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 </a:t>
            </a:r>
            <a:r>
              <a:rPr lang="ru-RU" sz="1600" dirty="0" err="1"/>
              <a:t>всього</a:t>
            </a:r>
            <a:r>
              <a:rPr lang="ru-RU" sz="1600" dirty="0"/>
              <a:t> персоналу</a:t>
            </a:r>
            <a:r>
              <a:rPr lang="ru-RU" sz="1600" dirty="0" smtClean="0"/>
              <a:t>.</a:t>
            </a:r>
          </a:p>
          <a:p>
            <a:endParaRPr lang="ru-RU" sz="1600" dirty="0"/>
          </a:p>
          <a:p>
            <a:r>
              <a:rPr lang="ru-RU" sz="1600" b="1" i="1" dirty="0" err="1"/>
              <a:t>Організаційно-управлінська</a:t>
            </a:r>
            <a:r>
              <a:rPr lang="ru-RU" sz="1600" b="1" i="1" dirty="0"/>
              <a:t> </a:t>
            </a:r>
            <a:r>
              <a:rPr lang="ru-RU" sz="1600" b="1" i="1" dirty="0" err="1"/>
              <a:t>концепція</a:t>
            </a:r>
            <a:r>
              <a:rPr lang="ru-RU" sz="1600" b="1" i="1" dirty="0"/>
              <a:t> </a:t>
            </a:r>
            <a:endParaRPr lang="ru-RU" sz="1600" b="1" i="1" dirty="0" smtClean="0"/>
          </a:p>
          <a:p>
            <a:r>
              <a:rPr lang="ru-RU" sz="1600" dirty="0" err="1" smtClean="0"/>
              <a:t>стратегії</a:t>
            </a:r>
            <a:r>
              <a:rPr lang="ru-RU" sz="1600" dirty="0" smtClean="0"/>
              <a:t> </a:t>
            </a:r>
            <a:r>
              <a:rPr lang="ru-RU" sz="1600" dirty="0" err="1"/>
              <a:t>пов'язана</a:t>
            </a:r>
            <a:r>
              <a:rPr lang="ru-RU" sz="1600" dirty="0"/>
              <a:t> з </a:t>
            </a:r>
            <a:r>
              <a:rPr lang="ru-RU" sz="1600" dirty="0" err="1"/>
              <a:t>конкурентними</a:t>
            </a:r>
            <a:r>
              <a:rPr lang="ru-RU" sz="1600" dirty="0"/>
              <a:t> </a:t>
            </a:r>
            <a:r>
              <a:rPr lang="ru-RU" sz="1600" dirty="0" err="1"/>
              <a:t>діями</a:t>
            </a:r>
            <a:r>
              <a:rPr lang="ru-RU" sz="1600" dirty="0"/>
              <a:t>, заходами та методами </a:t>
            </a:r>
            <a:r>
              <a:rPr lang="ru-RU" sz="1600" dirty="0" err="1"/>
              <a:t>здійснення</a:t>
            </a:r>
            <a:r>
              <a:rPr lang="ru-RU" sz="1600" dirty="0"/>
              <a:t> </a:t>
            </a:r>
            <a:r>
              <a:rPr lang="ru-RU" sz="1600" dirty="0" err="1"/>
              <a:t>стратегічної</a:t>
            </a:r>
            <a:r>
              <a:rPr lang="ru-RU" sz="1600" dirty="0"/>
              <a:t> </a:t>
            </a:r>
            <a:r>
              <a:rPr lang="ru-RU" sz="1600" dirty="0" err="1"/>
              <a:t>діяльності</a:t>
            </a:r>
            <a:r>
              <a:rPr lang="ru-RU" sz="1600" dirty="0"/>
              <a:t> </a:t>
            </a:r>
            <a:r>
              <a:rPr lang="ru-RU" sz="1600" dirty="0" err="1"/>
              <a:t>корпорації</a:t>
            </a:r>
            <a:r>
              <a:rPr lang="ru-RU" sz="1600" dirty="0"/>
              <a:t>.</a:t>
            </a:r>
            <a:endParaRPr lang="en-US" sz="1600" dirty="0"/>
          </a:p>
          <a:p>
            <a:r>
              <a:rPr lang="ru-RU" sz="1600" dirty="0" err="1" smtClean="0"/>
              <a:t>стратегія</a:t>
            </a:r>
            <a:r>
              <a:rPr lang="ru-RU" sz="1600" dirty="0" smtClean="0"/>
              <a:t> </a:t>
            </a:r>
            <a:r>
              <a:rPr lang="ru-RU" sz="1600" dirty="0"/>
              <a:t>– </a:t>
            </a:r>
            <a:r>
              <a:rPr lang="ru-RU" sz="1600" dirty="0" err="1"/>
              <a:t>це</a:t>
            </a:r>
            <a:r>
              <a:rPr lang="ru-RU" sz="1600" dirty="0"/>
              <a:t> </a:t>
            </a:r>
            <a:r>
              <a:rPr lang="ru-RU" sz="1600" dirty="0" err="1"/>
              <a:t>загальний</a:t>
            </a:r>
            <a:r>
              <a:rPr lang="ru-RU" sz="1600" dirty="0"/>
              <a:t>, </a:t>
            </a:r>
            <a:r>
              <a:rPr lang="ru-RU" sz="1600" dirty="0" err="1"/>
              <a:t>всебічний</a:t>
            </a:r>
            <a:r>
              <a:rPr lang="ru-RU" sz="1600" dirty="0"/>
              <a:t> план </a:t>
            </a:r>
            <a:r>
              <a:rPr lang="ru-RU" sz="1600" dirty="0" err="1"/>
              <a:t>досягнення</a:t>
            </a:r>
            <a:r>
              <a:rPr lang="ru-RU" sz="1600" dirty="0"/>
              <a:t> </a:t>
            </a:r>
            <a:r>
              <a:rPr lang="ru-RU" sz="1600" dirty="0" err="1" smtClean="0"/>
              <a:t>цілей</a:t>
            </a:r>
            <a:r>
              <a:rPr lang="ru-RU" sz="1600" dirty="0" smtClean="0"/>
              <a:t>.</a:t>
            </a:r>
            <a:endParaRPr lang="en-US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1160" y="4809585"/>
            <a:ext cx="11175025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 err="1"/>
              <a:t>Стратегія</a:t>
            </a:r>
            <a:r>
              <a:rPr lang="ru-RU" sz="1600" dirty="0"/>
              <a:t> – </a:t>
            </a:r>
            <a:r>
              <a:rPr lang="ru-RU" sz="1600" dirty="0" err="1"/>
              <a:t>специфічний</a:t>
            </a:r>
            <a:r>
              <a:rPr lang="ru-RU" sz="1600" dirty="0"/>
              <a:t> </a:t>
            </a:r>
            <a:r>
              <a:rPr lang="ru-RU" sz="1600" dirty="0" err="1"/>
              <a:t>управлінський</a:t>
            </a:r>
            <a:r>
              <a:rPr lang="ru-RU" sz="1600" dirty="0"/>
              <a:t> план </a:t>
            </a:r>
            <a:r>
              <a:rPr lang="ru-RU" sz="1600" dirty="0" err="1"/>
              <a:t>дій</a:t>
            </a:r>
            <a:r>
              <a:rPr lang="ru-RU" sz="1600" dirty="0"/>
              <a:t>. </a:t>
            </a:r>
            <a:r>
              <a:rPr lang="ru-RU" sz="1600" dirty="0" err="1"/>
              <a:t>спрямованих</a:t>
            </a:r>
            <a:r>
              <a:rPr lang="ru-RU" sz="1600" dirty="0"/>
              <a:t> на </a:t>
            </a:r>
            <a:r>
              <a:rPr lang="ru-RU" sz="1600" dirty="0" err="1"/>
              <a:t>досягнення</a:t>
            </a:r>
            <a:r>
              <a:rPr lang="ru-RU" sz="1600" dirty="0"/>
              <a:t> </a:t>
            </a:r>
            <a:r>
              <a:rPr lang="ru-RU" sz="1600" dirty="0" err="1"/>
              <a:t>встановлених</a:t>
            </a:r>
            <a:r>
              <a:rPr lang="ru-RU" sz="1600" dirty="0"/>
              <a:t> </a:t>
            </a:r>
            <a:r>
              <a:rPr lang="ru-RU" sz="1600" dirty="0" err="1"/>
              <a:t>цілей</a:t>
            </a:r>
            <a:r>
              <a:rPr lang="ru-RU" sz="1600" dirty="0"/>
              <a:t>. Вона </a:t>
            </a:r>
            <a:r>
              <a:rPr lang="ru-RU" sz="1600" dirty="0" err="1"/>
              <a:t>визначає</a:t>
            </a:r>
            <a:r>
              <a:rPr lang="ru-RU" sz="1600" dirty="0"/>
              <a:t>, як </a:t>
            </a:r>
            <a:r>
              <a:rPr lang="ru-RU" sz="1600" dirty="0" err="1"/>
              <a:t>організація</a:t>
            </a:r>
            <a:r>
              <a:rPr lang="ru-RU" sz="1600" dirty="0"/>
              <a:t> </a:t>
            </a:r>
            <a:r>
              <a:rPr lang="ru-RU" sz="1600" dirty="0" err="1"/>
              <a:t>функціонуватиме</a:t>
            </a:r>
            <a:r>
              <a:rPr lang="ru-RU" sz="1600" dirty="0"/>
              <a:t> та </a:t>
            </a:r>
            <a:r>
              <a:rPr lang="ru-RU" sz="1600" dirty="0" err="1"/>
              <a:t>розвиватиметься</a:t>
            </a:r>
            <a:r>
              <a:rPr lang="ru-RU" sz="1600" dirty="0"/>
              <a:t>, а </a:t>
            </a:r>
            <a:r>
              <a:rPr lang="ru-RU" sz="1600" dirty="0" err="1"/>
              <a:t>також</a:t>
            </a:r>
            <a:r>
              <a:rPr lang="ru-RU" sz="1600" dirty="0"/>
              <a:t> </a:t>
            </a:r>
            <a:r>
              <a:rPr lang="ru-RU" sz="1600" dirty="0" err="1"/>
              <a:t>яких</a:t>
            </a:r>
            <a:r>
              <a:rPr lang="ru-RU" sz="1600" dirty="0"/>
              <a:t> </a:t>
            </a:r>
            <a:r>
              <a:rPr lang="ru-RU" sz="1600" dirty="0" err="1"/>
              <a:t>підприємницьких</a:t>
            </a:r>
            <a:r>
              <a:rPr lang="ru-RU" sz="1600" dirty="0"/>
              <a:t>, </a:t>
            </a:r>
            <a:r>
              <a:rPr lang="ru-RU" sz="1600" dirty="0" err="1"/>
              <a:t>конкурентних</a:t>
            </a:r>
            <a:r>
              <a:rPr lang="ru-RU" sz="1600" dirty="0"/>
              <a:t> і </a:t>
            </a:r>
            <a:r>
              <a:rPr lang="ru-RU" sz="1600" dirty="0" err="1"/>
              <a:t>функціональних</a:t>
            </a:r>
            <a:r>
              <a:rPr lang="ru-RU" sz="1600" dirty="0"/>
              <a:t> </a:t>
            </a:r>
            <a:r>
              <a:rPr lang="ru-RU" sz="1600" dirty="0" err="1"/>
              <a:t>заходів</a:t>
            </a:r>
            <a:r>
              <a:rPr lang="ru-RU" sz="1600" dirty="0"/>
              <a:t> і </a:t>
            </a:r>
            <a:r>
              <a:rPr lang="ru-RU" sz="1600" dirty="0" err="1"/>
              <a:t>дій</a:t>
            </a:r>
            <a:r>
              <a:rPr lang="ru-RU" sz="1600" dirty="0"/>
              <a:t> буде </a:t>
            </a:r>
            <a:r>
              <a:rPr lang="ru-RU" sz="1600" dirty="0" err="1"/>
              <a:t>вжито</a:t>
            </a:r>
            <a:r>
              <a:rPr lang="ru-RU" sz="1600" dirty="0"/>
              <a:t> ятя того, </a:t>
            </a:r>
            <a:r>
              <a:rPr lang="ru-RU" sz="1600" dirty="0" err="1"/>
              <a:t>щоб</a:t>
            </a:r>
            <a:r>
              <a:rPr lang="ru-RU" sz="1600" dirty="0"/>
              <a:t> </a:t>
            </a:r>
            <a:r>
              <a:rPr lang="ru-RU" sz="1600" dirty="0" err="1"/>
              <a:t>організація</a:t>
            </a:r>
            <a:r>
              <a:rPr lang="ru-RU" sz="1600" dirty="0"/>
              <a:t> </a:t>
            </a:r>
            <a:r>
              <a:rPr lang="ru-RU" sz="1600" dirty="0" err="1"/>
              <a:t>досягла</a:t>
            </a:r>
            <a:r>
              <a:rPr lang="ru-RU" sz="1600" dirty="0"/>
              <a:t> </a:t>
            </a:r>
            <a:r>
              <a:rPr lang="ru-RU" sz="1600" dirty="0" err="1"/>
              <a:t>бажаного</a:t>
            </a:r>
            <a:r>
              <a:rPr lang="ru-RU" sz="1600" dirty="0"/>
              <a:t> стану та </a:t>
            </a:r>
            <a:r>
              <a:rPr lang="ru-RU" sz="1600" dirty="0" err="1"/>
              <a:t>виживала</a:t>
            </a:r>
            <a:r>
              <a:rPr lang="ru-RU" sz="1600" dirty="0"/>
              <a:t> у </a:t>
            </a:r>
            <a:r>
              <a:rPr lang="ru-RU" sz="1600" dirty="0" err="1"/>
              <a:t>довгостроковій</a:t>
            </a:r>
            <a:r>
              <a:rPr lang="ru-RU" sz="1600" dirty="0"/>
              <a:t> </a:t>
            </a:r>
            <a:r>
              <a:rPr lang="ru-RU" sz="1600" dirty="0" err="1"/>
              <a:t>перспективі</a:t>
            </a:r>
            <a:r>
              <a:rPr lang="ru-RU" sz="1600" dirty="0"/>
              <a:t>.</a:t>
            </a:r>
            <a:endParaRPr lang="en-US" sz="16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/>
              <a:t>         </a:t>
            </a:r>
            <a:r>
              <a:rPr lang="ru-RU" sz="1600" dirty="0" err="1"/>
              <a:t>Отже</a:t>
            </a:r>
            <a:r>
              <a:rPr lang="ru-RU" sz="1600" dirty="0"/>
              <a:t>, </a:t>
            </a:r>
            <a:r>
              <a:rPr lang="ru-RU" sz="1600" dirty="0" err="1"/>
              <a:t>стратегія</a:t>
            </a:r>
            <a:r>
              <a:rPr lang="ru-RU" sz="1600" dirty="0"/>
              <a:t> – </a:t>
            </a:r>
            <a:r>
              <a:rPr lang="ru-RU" sz="1600" dirty="0" err="1"/>
              <a:t>довгостроковий</a:t>
            </a:r>
            <a:r>
              <a:rPr lang="ru-RU" sz="1600" dirty="0"/>
              <a:t> курс </a:t>
            </a:r>
            <a:r>
              <a:rPr lang="ru-RU" sz="1600" dirty="0" err="1"/>
              <a:t>розвитку</a:t>
            </a:r>
            <a:r>
              <a:rPr lang="ru-RU" sz="1600" dirty="0"/>
              <a:t> </a:t>
            </a:r>
            <a:r>
              <a:rPr lang="ru-RU" sz="1600" dirty="0" err="1"/>
              <a:t>корпорації</a:t>
            </a:r>
            <a:r>
              <a:rPr lang="ru-RU" sz="1600" dirty="0"/>
              <a:t>, </a:t>
            </a:r>
            <a:r>
              <a:rPr lang="ru-RU" sz="1600" dirty="0" err="1"/>
              <a:t>спосіб</a:t>
            </a:r>
            <a:r>
              <a:rPr lang="ru-RU" sz="1600" dirty="0"/>
              <a:t> </a:t>
            </a:r>
            <a:r>
              <a:rPr lang="ru-RU" sz="1600" dirty="0" err="1"/>
              <a:t>досягнення</a:t>
            </a:r>
            <a:r>
              <a:rPr lang="ru-RU" sz="1600" dirty="0"/>
              <a:t> </a:t>
            </a:r>
            <a:r>
              <a:rPr lang="ru-RU" sz="1600" dirty="0" err="1"/>
              <a:t>цілей</a:t>
            </a:r>
            <a:r>
              <a:rPr lang="ru-RU" sz="1600" dirty="0"/>
              <a:t>, </a:t>
            </a:r>
            <a:r>
              <a:rPr lang="ru-RU" sz="1600" dirty="0" err="1"/>
              <a:t>який</a:t>
            </a:r>
            <a:r>
              <a:rPr lang="ru-RU" sz="1600" dirty="0"/>
              <a:t> вона </a:t>
            </a:r>
            <a:r>
              <a:rPr lang="ru-RU" sz="1600" dirty="0" err="1"/>
              <a:t>визначає</a:t>
            </a:r>
            <a:r>
              <a:rPr lang="ru-RU" sz="1600" dirty="0"/>
              <a:t> для себе, </a:t>
            </a:r>
            <a:r>
              <a:rPr lang="ru-RU" sz="1600" dirty="0" err="1"/>
              <a:t>керуючись</a:t>
            </a:r>
            <a:r>
              <a:rPr lang="ru-RU" sz="1600" dirty="0"/>
              <a:t> </a:t>
            </a:r>
            <a:r>
              <a:rPr lang="ru-RU" sz="1600" dirty="0" err="1"/>
              <a:t>власними</a:t>
            </a:r>
            <a:r>
              <a:rPr lang="ru-RU" sz="1600" dirty="0"/>
              <a:t> </a:t>
            </a:r>
            <a:r>
              <a:rPr lang="ru-RU" sz="1600" dirty="0" err="1"/>
              <a:t>міркуваннями</a:t>
            </a:r>
            <a:r>
              <a:rPr lang="ru-RU" sz="1600" dirty="0"/>
              <a:t> в меж ах </a:t>
            </a:r>
            <a:r>
              <a:rPr lang="ru-RU" sz="1600" dirty="0" err="1"/>
              <a:t>своєї</a:t>
            </a:r>
            <a:r>
              <a:rPr lang="ru-RU" sz="1600" dirty="0"/>
              <a:t> </a:t>
            </a:r>
            <a:r>
              <a:rPr lang="ru-RU" sz="1600" dirty="0" err="1"/>
              <a:t>політики</a:t>
            </a:r>
            <a:r>
              <a:rPr lang="ru-RU" sz="1600" dirty="0"/>
              <a:t>.</a:t>
            </a:r>
            <a:endParaRPr lang="en-US" sz="1600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2083777" y="4501662"/>
            <a:ext cx="6866792" cy="1758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3623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5992" y="915277"/>
            <a:ext cx="10032023" cy="5507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 err="1"/>
              <a:t>Особливості</a:t>
            </a:r>
            <a:r>
              <a:rPr lang="ru-RU" b="1" i="1" dirty="0"/>
              <a:t> </a:t>
            </a:r>
            <a:r>
              <a:rPr lang="ru-RU" b="1" i="1" dirty="0" err="1"/>
              <a:t>стратегічного</a:t>
            </a:r>
            <a:r>
              <a:rPr lang="ru-RU" b="1" i="1" dirty="0"/>
              <a:t> </a:t>
            </a:r>
            <a:r>
              <a:rPr lang="ru-RU" b="1" i="1" dirty="0" err="1"/>
              <a:t>управління</a:t>
            </a:r>
            <a:r>
              <a:rPr lang="ru-RU" b="1" i="1" dirty="0"/>
              <a:t>:</a:t>
            </a:r>
            <a:endParaRPr lang="en-US" b="1" i="1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1. </a:t>
            </a:r>
            <a:r>
              <a:rPr lang="ru-RU" dirty="0" err="1"/>
              <a:t>Стратегічне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не </a:t>
            </a:r>
            <a:r>
              <a:rPr lang="ru-RU" dirty="0" err="1"/>
              <a:t>дає</a:t>
            </a:r>
            <a:r>
              <a:rPr lang="ru-RU" dirty="0"/>
              <a:t> і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точної</a:t>
            </a:r>
            <a:r>
              <a:rPr lang="ru-RU" dirty="0"/>
              <a:t> </a:t>
            </a:r>
            <a:r>
              <a:rPr lang="ru-RU" dirty="0" err="1"/>
              <a:t>картини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.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опрацьовує</a:t>
            </a:r>
            <a:r>
              <a:rPr lang="ru-RU" dirty="0"/>
              <a:t> </a:t>
            </a:r>
            <a:r>
              <a:rPr lang="ru-RU" dirty="0" err="1"/>
              <a:t>описання</a:t>
            </a:r>
            <a:r>
              <a:rPr lang="ru-RU" dirty="0"/>
              <a:t> </a:t>
            </a:r>
            <a:r>
              <a:rPr lang="ru-RU" dirty="0" err="1"/>
              <a:t>бажаного</a:t>
            </a:r>
            <a:r>
              <a:rPr lang="ru-RU" dirty="0"/>
              <a:t> </a:t>
            </a:r>
            <a:r>
              <a:rPr lang="ru-RU" dirty="0" err="1"/>
              <a:t>майбутнього</a:t>
            </a:r>
            <a:r>
              <a:rPr lang="ru-RU" dirty="0"/>
              <a:t> стану </a:t>
            </a:r>
            <a:r>
              <a:rPr lang="ru-RU" dirty="0" err="1"/>
              <a:t>корпорації</a:t>
            </a:r>
            <a:r>
              <a:rPr lang="ru-RU" dirty="0"/>
              <a:t>.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2. </a:t>
            </a:r>
            <a:r>
              <a:rPr lang="ru-RU" dirty="0" err="1"/>
              <a:t>Стратегічне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не </a:t>
            </a:r>
            <a:r>
              <a:rPr lang="ru-RU" dirty="0" err="1"/>
              <a:t>зводиться</a:t>
            </a:r>
            <a:r>
              <a:rPr lang="ru-RU" dirty="0"/>
              <a:t> до набору правил, процедур, схем </a:t>
            </a:r>
            <a:r>
              <a:rPr lang="ru-RU" dirty="0" err="1"/>
              <a:t>стосовно</a:t>
            </a:r>
            <a:r>
              <a:rPr lang="ru-RU" dirty="0"/>
              <a:t> того,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при </a:t>
            </a:r>
            <a:r>
              <a:rPr lang="ru-RU" dirty="0" err="1"/>
              <a:t>вирішенні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задач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конкретних</a:t>
            </a:r>
            <a:r>
              <a:rPr lang="ru-RU" dirty="0"/>
              <a:t> </a:t>
            </a:r>
            <a:r>
              <a:rPr lang="ru-RU" dirty="0" err="1"/>
              <a:t>ситуацій</a:t>
            </a:r>
            <a:r>
              <a:rPr lang="ru-RU" dirty="0"/>
              <a:t> в </a:t>
            </a:r>
            <a:r>
              <a:rPr lang="ru-RU" dirty="0" err="1"/>
              <a:t>заданих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.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3.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помилок</a:t>
            </a:r>
            <a:r>
              <a:rPr lang="ru-RU" dirty="0"/>
              <a:t> </a:t>
            </a:r>
            <a:r>
              <a:rPr lang="ru-RU" dirty="0" err="1"/>
              <a:t>стратегічного</a:t>
            </a:r>
            <a:r>
              <a:rPr lang="ru-RU" dirty="0"/>
              <a:t> </a:t>
            </a:r>
            <a:r>
              <a:rPr lang="ru-RU" dirty="0" err="1"/>
              <a:t>передбачення</a:t>
            </a:r>
            <a:r>
              <a:rPr lang="ru-RU" dirty="0"/>
              <a:t> та </a:t>
            </a:r>
            <a:r>
              <a:rPr lang="ru-RU" dirty="0" err="1"/>
              <a:t>прогнозування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тенденцію</a:t>
            </a:r>
            <a:r>
              <a:rPr lang="ru-RU" dirty="0"/>
              <a:t> </a:t>
            </a:r>
            <a:r>
              <a:rPr lang="ru-RU" dirty="0" err="1"/>
              <a:t>призведення</a:t>
            </a:r>
            <a:r>
              <a:rPr lang="ru-RU" dirty="0"/>
              <a:t> до </a:t>
            </a:r>
            <a:r>
              <a:rPr lang="ru-RU" dirty="0" err="1"/>
              <a:t>катастрофічного</a:t>
            </a:r>
            <a:r>
              <a:rPr lang="ru-RU" dirty="0"/>
              <a:t> </a:t>
            </a:r>
            <a:r>
              <a:rPr lang="ru-RU" dirty="0" err="1"/>
              <a:t>фіналу</a:t>
            </a:r>
            <a:r>
              <a:rPr lang="ru-RU" dirty="0" smtClean="0"/>
              <a:t>.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uk-UA" dirty="0" smtClean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 err="1" smtClean="0"/>
              <a:t>Чинники</a:t>
            </a:r>
            <a:r>
              <a:rPr lang="ru-RU" b="1" i="1" dirty="0" smtClean="0"/>
              <a:t> </a:t>
            </a:r>
            <a:r>
              <a:rPr lang="ru-RU" b="1" i="1" dirty="0" err="1"/>
              <a:t>ефективності</a:t>
            </a:r>
            <a:r>
              <a:rPr lang="ru-RU" b="1" i="1" dirty="0"/>
              <a:t> </a:t>
            </a:r>
            <a:r>
              <a:rPr lang="ru-RU" b="1" i="1" dirty="0" err="1"/>
              <a:t>стратегічного</a:t>
            </a:r>
            <a:r>
              <a:rPr lang="ru-RU" b="1" i="1" dirty="0"/>
              <a:t> </a:t>
            </a:r>
            <a:r>
              <a:rPr lang="ru-RU" b="1" i="1" dirty="0" err="1"/>
              <a:t>управління</a:t>
            </a:r>
            <a:r>
              <a:rPr lang="ru-RU" b="1" i="1" dirty="0"/>
              <a:t> </a:t>
            </a:r>
            <a:r>
              <a:rPr lang="ru-RU" b="1" i="1" dirty="0" err="1"/>
              <a:t>корпораціями</a:t>
            </a:r>
            <a:r>
              <a:rPr lang="ru-RU" b="1" i="1" dirty="0"/>
              <a:t> </a:t>
            </a:r>
            <a:r>
              <a:rPr lang="ru-RU" b="1" i="1" dirty="0" err="1"/>
              <a:t>такі</a:t>
            </a:r>
            <a:r>
              <a:rPr lang="ru-RU" b="1" i="1" dirty="0"/>
              <a:t>:</a:t>
            </a:r>
            <a:endParaRPr lang="en-US" b="1" i="1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1.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орієнтує</a:t>
            </a:r>
            <a:r>
              <a:rPr lang="ru-RU" dirty="0"/>
              <a:t> </a:t>
            </a:r>
            <a:r>
              <a:rPr lang="ru-RU" dirty="0" err="1"/>
              <a:t>корпорація</a:t>
            </a:r>
            <a:r>
              <a:rPr lang="ru-RU" dirty="0"/>
              <a:t> не на </a:t>
            </a:r>
            <a:r>
              <a:rPr lang="ru-RU" dirty="0" err="1"/>
              <a:t>сьогодення</a:t>
            </a:r>
            <a:r>
              <a:rPr lang="ru-RU" dirty="0"/>
              <a:t>, а на перспективу. </a:t>
            </a:r>
            <a:r>
              <a:rPr lang="ru-RU" dirty="0" err="1"/>
              <a:t>Його</a:t>
            </a:r>
            <a:r>
              <a:rPr lang="ru-RU" dirty="0"/>
              <a:t> мета – </a:t>
            </a:r>
            <a:r>
              <a:rPr lang="ru-RU" dirty="0" err="1"/>
              <a:t>забезпечити</a:t>
            </a:r>
            <a:r>
              <a:rPr lang="ru-RU" dirty="0"/>
              <a:t> не </a:t>
            </a:r>
            <a:r>
              <a:rPr lang="ru-RU" dirty="0" err="1"/>
              <a:t>поточний</a:t>
            </a:r>
            <a:r>
              <a:rPr lang="ru-RU" dirty="0"/>
              <a:t> </a:t>
            </a:r>
            <a:r>
              <a:rPr lang="ru-RU" dirty="0" err="1"/>
              <a:t>успіх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, а </a:t>
            </a:r>
            <a:r>
              <a:rPr lang="ru-RU" dirty="0" err="1"/>
              <a:t>прискорений</a:t>
            </a:r>
            <a:r>
              <a:rPr lang="ru-RU" dirty="0"/>
              <a:t> </a:t>
            </a:r>
            <a:r>
              <a:rPr lang="ru-RU" dirty="0" err="1"/>
              <a:t>постійний</a:t>
            </a:r>
            <a:r>
              <a:rPr lang="ru-RU" dirty="0"/>
              <a:t> </a:t>
            </a:r>
            <a:r>
              <a:rPr lang="ru-RU" dirty="0" err="1"/>
              <a:t>розвиток</a:t>
            </a:r>
            <a:r>
              <a:rPr lang="ru-RU" dirty="0"/>
              <a:t> в </a:t>
            </a:r>
            <a:r>
              <a:rPr lang="ru-RU" dirty="0" err="1"/>
              <a:t>умовах</a:t>
            </a:r>
            <a:r>
              <a:rPr lang="ru-RU" dirty="0"/>
              <a:t> </a:t>
            </a:r>
            <a:r>
              <a:rPr lang="ru-RU" dirty="0" err="1"/>
              <a:t>конкуренції</a:t>
            </a:r>
            <a:r>
              <a:rPr lang="ru-RU" dirty="0"/>
              <a:t>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2. </a:t>
            </a:r>
            <a:r>
              <a:rPr lang="ru-RU" dirty="0" err="1"/>
              <a:t>Рішення</a:t>
            </a:r>
            <a:r>
              <a:rPr lang="ru-RU" dirty="0"/>
              <a:t> будь-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управлінських</a:t>
            </a:r>
            <a:r>
              <a:rPr lang="ru-RU" dirty="0"/>
              <a:t> </a:t>
            </a:r>
            <a:r>
              <a:rPr lang="ru-RU" dirty="0" err="1"/>
              <a:t>завдань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зіставляється</a:t>
            </a:r>
            <a:r>
              <a:rPr lang="ru-RU" dirty="0"/>
              <a:t> з </a:t>
            </a:r>
            <a:r>
              <a:rPr lang="ru-RU" dirty="0" err="1"/>
              <a:t>вимогами</a:t>
            </a:r>
            <a:r>
              <a:rPr lang="ru-RU" dirty="0"/>
              <a:t> </a:t>
            </a:r>
            <a:r>
              <a:rPr lang="ru-RU" dirty="0" err="1"/>
              <a:t>стратегії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3.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діючі</a:t>
            </a:r>
            <a:r>
              <a:rPr lang="ru-RU" dirty="0"/>
              <a:t> </a:t>
            </a:r>
            <a:r>
              <a:rPr lang="ru-RU" dirty="0" err="1"/>
              <a:t>стимули</a:t>
            </a:r>
            <a:r>
              <a:rPr lang="ru-RU" dirty="0"/>
              <a:t>, у </a:t>
            </a:r>
            <a:r>
              <a:rPr lang="ru-RU" dirty="0" err="1"/>
              <a:t>т.ч</a:t>
            </a:r>
            <a:r>
              <a:rPr lang="ru-RU" dirty="0"/>
              <a:t>. і </a:t>
            </a:r>
            <a:r>
              <a:rPr lang="ru-RU" dirty="0" err="1"/>
              <a:t>матеріальні</a:t>
            </a:r>
            <a:r>
              <a:rPr lang="ru-RU" dirty="0"/>
              <a:t>, </a:t>
            </a:r>
            <a:r>
              <a:rPr lang="ru-RU" dirty="0" err="1"/>
              <a:t>дістаються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вносять</a:t>
            </a:r>
            <a:r>
              <a:rPr lang="ru-RU" dirty="0"/>
              <a:t> </a:t>
            </a:r>
            <a:r>
              <a:rPr lang="ru-RU" dirty="0" err="1"/>
              <a:t>найбільшу</a:t>
            </a:r>
            <a:r>
              <a:rPr lang="ru-RU" dirty="0"/>
              <a:t> </a:t>
            </a:r>
            <a:r>
              <a:rPr lang="ru-RU" dirty="0" err="1"/>
              <a:t>частку</a:t>
            </a:r>
            <a:r>
              <a:rPr lang="ru-RU" dirty="0"/>
              <a:t> в </a:t>
            </a:r>
            <a:r>
              <a:rPr lang="ru-RU" dirty="0" err="1"/>
              <a:t>практичну</a:t>
            </a:r>
            <a:r>
              <a:rPr lang="ru-RU" dirty="0"/>
              <a:t>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цілей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4. </a:t>
            </a:r>
            <a:r>
              <a:rPr lang="ru-RU" dirty="0" err="1"/>
              <a:t>Основним</a:t>
            </a:r>
            <a:r>
              <a:rPr lang="ru-RU" dirty="0"/>
              <a:t> документом,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всі</a:t>
            </a:r>
            <a:r>
              <a:rPr lang="ru-RU" dirty="0"/>
              <a:t> напрямки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корпорації</a:t>
            </a:r>
            <a:r>
              <a:rPr lang="ru-RU" dirty="0"/>
              <a:t> є </a:t>
            </a:r>
            <a:r>
              <a:rPr lang="ru-RU" dirty="0" err="1"/>
              <a:t>стратегічний</a:t>
            </a:r>
            <a:r>
              <a:rPr lang="ru-RU" dirty="0"/>
              <a:t> план.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24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err="1"/>
              <a:t>Найбільш</a:t>
            </a:r>
            <a:r>
              <a:rPr lang="ru-RU" sz="2700" dirty="0"/>
              <a:t> </a:t>
            </a:r>
            <a:r>
              <a:rPr lang="ru-RU" sz="2700" dirty="0" err="1"/>
              <a:t>значними</a:t>
            </a:r>
            <a:r>
              <a:rPr lang="ru-RU" sz="2700" dirty="0"/>
              <a:t> є </a:t>
            </a:r>
            <a:r>
              <a:rPr lang="ru-RU" sz="2700" dirty="0" err="1"/>
              <a:t>наступні</a:t>
            </a:r>
            <a:r>
              <a:rPr lang="ru-RU" sz="2700" dirty="0"/>
              <a:t> </a:t>
            </a:r>
            <a:r>
              <a:rPr lang="ru-RU" sz="2700" dirty="0" err="1"/>
              <a:t>групи</a:t>
            </a:r>
            <a:r>
              <a:rPr lang="ru-RU" sz="2700" dirty="0"/>
              <a:t> </a:t>
            </a:r>
            <a:r>
              <a:rPr lang="ru-RU" sz="2700" dirty="0" err="1"/>
              <a:t>стратегічних</a:t>
            </a:r>
            <a:r>
              <a:rPr lang="ru-RU" sz="2700" dirty="0"/>
              <a:t> </a:t>
            </a:r>
            <a:r>
              <a:rPr lang="ru-RU" sz="2700" dirty="0" err="1"/>
              <a:t>рішень</a:t>
            </a:r>
            <a:r>
              <a:rPr lang="ru-RU" sz="2700" dirty="0"/>
              <a:t>, </a:t>
            </a:r>
            <a:r>
              <a:rPr lang="ru-RU" sz="2700" dirty="0" err="1"/>
              <a:t>варіанти</a:t>
            </a:r>
            <a:r>
              <a:rPr lang="ru-RU" sz="2700" dirty="0"/>
              <a:t> </a:t>
            </a:r>
            <a:r>
              <a:rPr lang="ru-RU" sz="2700" dirty="0" err="1"/>
              <a:t>яких</a:t>
            </a:r>
            <a:r>
              <a:rPr lang="ru-RU" sz="2700" dirty="0"/>
              <a:t> і </a:t>
            </a:r>
            <a:r>
              <a:rPr lang="ru-RU" sz="2700" dirty="0" err="1"/>
              <a:t>визначають</a:t>
            </a:r>
            <a:r>
              <a:rPr lang="ru-RU" sz="2700" dirty="0"/>
              <a:t> </a:t>
            </a:r>
            <a:r>
              <a:rPr lang="ru-RU" sz="2700" dirty="0" err="1"/>
              <a:t>стратегію</a:t>
            </a:r>
            <a:r>
              <a:rPr lang="ru-RU" sz="2700" dirty="0"/>
              <a:t> </a:t>
            </a:r>
            <a:r>
              <a:rPr lang="ru-RU" sz="2700" dirty="0" err="1"/>
              <a:t>управління</a:t>
            </a:r>
            <a:r>
              <a:rPr lang="ru-RU" sz="2700" dirty="0"/>
              <a:t> на </a:t>
            </a:r>
            <a:r>
              <a:rPr lang="ru-RU" sz="2700" dirty="0" err="1"/>
              <a:t>корпорації</a:t>
            </a:r>
            <a:r>
              <a:rPr lang="ru-RU" sz="2700" dirty="0" smtClean="0"/>
              <a:t>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29053" y="2655788"/>
            <a:ext cx="8566638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/>
              <a:t>• </a:t>
            </a:r>
            <a:r>
              <a:rPr lang="ru-RU" sz="2000" dirty="0" err="1"/>
              <a:t>вибір</a:t>
            </a:r>
            <a:r>
              <a:rPr lang="ru-RU" sz="2000" dirty="0"/>
              <a:t> характеру </a:t>
            </a:r>
            <a:r>
              <a:rPr lang="ru-RU" sz="2000" dirty="0" err="1"/>
              <a:t>управління</a:t>
            </a:r>
            <a:r>
              <a:rPr lang="ru-RU" sz="2000" dirty="0"/>
              <a:t>;</a:t>
            </a:r>
            <a:endParaRPr lang="en-US" sz="20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/>
              <a:t>• </a:t>
            </a:r>
            <a:r>
              <a:rPr lang="ru-RU" sz="2000" dirty="0" err="1"/>
              <a:t>визначення</a:t>
            </a:r>
            <a:r>
              <a:rPr lang="ru-RU" sz="2000" dirty="0"/>
              <a:t> </a:t>
            </a:r>
            <a:r>
              <a:rPr lang="ru-RU" sz="2000" dirty="0" err="1"/>
              <a:t>організаційної</a:t>
            </a:r>
            <a:r>
              <a:rPr lang="ru-RU" sz="2000" dirty="0"/>
              <a:t> й </a:t>
            </a:r>
            <a:r>
              <a:rPr lang="ru-RU" sz="2000" dirty="0" err="1"/>
              <a:t>управлінської</a:t>
            </a:r>
            <a:r>
              <a:rPr lang="ru-RU" sz="2000" dirty="0"/>
              <a:t> структур;</a:t>
            </a:r>
            <a:endParaRPr lang="en-US" sz="20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/>
              <a:t>• </a:t>
            </a:r>
            <a:r>
              <a:rPr lang="ru-RU" sz="2000" dirty="0" err="1"/>
              <a:t>визначення</a:t>
            </a:r>
            <a:r>
              <a:rPr lang="ru-RU" sz="2000" dirty="0"/>
              <a:t> </a:t>
            </a:r>
            <a:r>
              <a:rPr lang="ru-RU" sz="2000" dirty="0" err="1"/>
              <a:t>механізму</a:t>
            </a:r>
            <a:r>
              <a:rPr lang="ru-RU" sz="2000" dirty="0"/>
              <a:t> </a:t>
            </a:r>
            <a:r>
              <a:rPr lang="ru-RU" sz="2000" dirty="0" err="1"/>
              <a:t>прийняття</a:t>
            </a:r>
            <a:r>
              <a:rPr lang="ru-RU" sz="2000" dirty="0"/>
              <a:t> </a:t>
            </a:r>
            <a:r>
              <a:rPr lang="ru-RU" sz="2000" dirty="0" err="1"/>
              <a:t>рішень</a:t>
            </a:r>
            <a:r>
              <a:rPr lang="ru-RU" sz="2000" dirty="0"/>
              <a:t> на </a:t>
            </a:r>
            <a:r>
              <a:rPr lang="ru-RU" sz="2000" dirty="0" err="1"/>
              <a:t>корпорації</a:t>
            </a:r>
            <a:r>
              <a:rPr lang="ru-RU" sz="2000" dirty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9800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smtClean="0"/>
              <a:t>типу </a:t>
            </a:r>
            <a:r>
              <a:rPr lang="ru-RU" dirty="0" err="1" smtClean="0"/>
              <a:t>управління</a:t>
            </a:r>
            <a:r>
              <a:rPr lang="ru-RU" dirty="0"/>
              <a:t>: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74786" y="1976618"/>
            <a:ext cx="11350869" cy="45799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600" dirty="0"/>
              <a:t> </a:t>
            </a:r>
            <a:r>
              <a:rPr lang="ru-RU" sz="1700" dirty="0" err="1"/>
              <a:t>Стратегічний</a:t>
            </a:r>
            <a:r>
              <a:rPr lang="ru-RU" sz="1700" dirty="0"/>
              <a:t> менеджмент </a:t>
            </a:r>
            <a:r>
              <a:rPr lang="ru-RU" sz="1700" dirty="0" err="1"/>
              <a:t>заснований</a:t>
            </a:r>
            <a:r>
              <a:rPr lang="ru-RU" sz="1700" dirty="0"/>
              <a:t> на </a:t>
            </a:r>
            <a:r>
              <a:rPr lang="ru-RU" sz="1700" dirty="0" err="1"/>
              <a:t>уявленні</a:t>
            </a:r>
            <a:r>
              <a:rPr lang="ru-RU" sz="1700" dirty="0"/>
              <a:t> про </a:t>
            </a:r>
            <a:r>
              <a:rPr lang="ru-RU" sz="1700" dirty="0" err="1"/>
              <a:t>корпорацію</a:t>
            </a:r>
            <a:r>
              <a:rPr lang="ru-RU" sz="1700" dirty="0"/>
              <a:t> як про </a:t>
            </a:r>
            <a:r>
              <a:rPr lang="ru-RU" sz="1700" dirty="0" err="1"/>
              <a:t>відносно</a:t>
            </a:r>
            <a:r>
              <a:rPr lang="ru-RU" sz="1700" dirty="0"/>
              <a:t> </a:t>
            </a:r>
            <a:r>
              <a:rPr lang="ru-RU" sz="1700" dirty="0" err="1"/>
              <a:t>стабільну</a:t>
            </a:r>
            <a:r>
              <a:rPr lang="ru-RU" sz="1700" dirty="0"/>
              <a:t> й </a:t>
            </a:r>
            <a:r>
              <a:rPr lang="ru-RU" sz="1700" dirty="0" err="1"/>
              <a:t>відособлену</a:t>
            </a:r>
            <a:r>
              <a:rPr lang="ru-RU" sz="1700" dirty="0"/>
              <a:t> систему, </a:t>
            </a:r>
            <a:r>
              <a:rPr lang="ru-RU" sz="1700" dirty="0" err="1"/>
              <a:t>що</a:t>
            </a:r>
            <a:r>
              <a:rPr lang="ru-RU" sz="1700" dirty="0"/>
              <a:t> </a:t>
            </a:r>
            <a:r>
              <a:rPr lang="ru-RU" sz="1700" dirty="0" err="1"/>
              <a:t>інтегрує</a:t>
            </a:r>
            <a:r>
              <a:rPr lang="ru-RU" sz="1700" dirty="0"/>
              <a:t> в </a:t>
            </a:r>
            <a:r>
              <a:rPr lang="ru-RU" sz="1700" dirty="0" err="1"/>
              <a:t>часі</a:t>
            </a:r>
            <a:r>
              <a:rPr lang="ru-RU" sz="1700" dirty="0"/>
              <a:t> й в </a:t>
            </a:r>
            <a:r>
              <a:rPr lang="ru-RU" sz="1700" dirty="0" err="1"/>
              <a:t>економічному</a:t>
            </a:r>
            <a:r>
              <a:rPr lang="ru-RU" sz="1700" dirty="0"/>
              <a:t> </a:t>
            </a:r>
            <a:r>
              <a:rPr lang="ru-RU" sz="1700" dirty="0" err="1"/>
              <a:t>просторі</a:t>
            </a:r>
            <a:r>
              <a:rPr lang="ru-RU" sz="1700" dirty="0"/>
              <a:t> </a:t>
            </a:r>
            <a:r>
              <a:rPr lang="ru-RU" sz="1700" dirty="0" err="1"/>
              <a:t>різні</a:t>
            </a:r>
            <a:r>
              <a:rPr lang="ru-RU" sz="1700" dirty="0"/>
              <a:t> </a:t>
            </a:r>
            <a:r>
              <a:rPr lang="ru-RU" sz="1700" dirty="0" err="1"/>
              <a:t>форми</a:t>
            </a:r>
            <a:r>
              <a:rPr lang="ru-RU" sz="1700" dirty="0"/>
              <a:t> </a:t>
            </a:r>
            <a:r>
              <a:rPr lang="ru-RU" sz="1700" dirty="0" err="1"/>
              <a:t>ресурсів</a:t>
            </a:r>
            <a:r>
              <a:rPr lang="ru-RU" sz="1700" dirty="0"/>
              <a:t> і </a:t>
            </a:r>
            <a:r>
              <a:rPr lang="ru-RU" sz="1700" dirty="0" err="1"/>
              <a:t>зусиль</a:t>
            </a:r>
            <a:r>
              <a:rPr lang="ru-RU" sz="1700" dirty="0"/>
              <a:t>. В </a:t>
            </a:r>
            <a:r>
              <a:rPr lang="ru-RU" sz="1700" dirty="0" err="1"/>
              <a:t>основі</a:t>
            </a:r>
            <a:r>
              <a:rPr lang="ru-RU" sz="1700" dirty="0"/>
              <a:t> </a:t>
            </a:r>
            <a:r>
              <a:rPr lang="ru-RU" sz="1700" dirty="0" err="1"/>
              <a:t>стратегічного</a:t>
            </a:r>
            <a:r>
              <a:rPr lang="ru-RU" sz="1700" dirty="0"/>
              <a:t> </a:t>
            </a:r>
            <a:r>
              <a:rPr lang="ru-RU" sz="1700" dirty="0" err="1"/>
              <a:t>управління</a:t>
            </a:r>
            <a:r>
              <a:rPr lang="ru-RU" sz="1700" dirty="0"/>
              <a:t> лежать </a:t>
            </a:r>
            <a:r>
              <a:rPr lang="ru-RU" sz="1700" dirty="0" err="1"/>
              <a:t>спроби</a:t>
            </a:r>
            <a:r>
              <a:rPr lang="ru-RU" sz="1700" dirty="0"/>
              <a:t> </a:t>
            </a:r>
            <a:r>
              <a:rPr lang="ru-RU" sz="1700" dirty="0" err="1"/>
              <a:t>менеджерів</a:t>
            </a:r>
            <a:r>
              <a:rPr lang="ru-RU" sz="1700" dirty="0"/>
              <a:t> </a:t>
            </a:r>
            <a:r>
              <a:rPr lang="ru-RU" sz="1700" dirty="0" err="1"/>
              <a:t>проникнути</a:t>
            </a:r>
            <a:r>
              <a:rPr lang="ru-RU" sz="1700" dirty="0"/>
              <a:t> за </a:t>
            </a:r>
            <a:r>
              <a:rPr lang="ru-RU" sz="1700" dirty="0" err="1"/>
              <a:t>межі</a:t>
            </a:r>
            <a:r>
              <a:rPr lang="ru-RU" sz="1700" dirty="0"/>
              <a:t> </a:t>
            </a:r>
            <a:r>
              <a:rPr lang="ru-RU" sz="1700" dirty="0" err="1"/>
              <a:t>керованого</a:t>
            </a:r>
            <a:r>
              <a:rPr lang="ru-RU" sz="1700" dirty="0"/>
              <a:t> </a:t>
            </a:r>
            <a:r>
              <a:rPr lang="ru-RU" sz="1700" dirty="0" err="1"/>
              <a:t>процесу</a:t>
            </a:r>
            <a:r>
              <a:rPr lang="ru-RU" sz="1700" dirty="0"/>
              <a:t> </a:t>
            </a:r>
            <a:r>
              <a:rPr lang="ru-RU" sz="1700" dirty="0" err="1"/>
              <a:t>або</a:t>
            </a:r>
            <a:r>
              <a:rPr lang="ru-RU" sz="1700" dirty="0"/>
              <a:t> </a:t>
            </a:r>
            <a:r>
              <a:rPr lang="ru-RU" sz="1700" dirty="0" err="1"/>
              <a:t>підсистеми</a:t>
            </a:r>
            <a:r>
              <a:rPr lang="ru-RU" sz="1700" dirty="0"/>
              <a:t>, </a:t>
            </a:r>
            <a:r>
              <a:rPr lang="ru-RU" sz="1700" dirty="0" err="1"/>
              <a:t>передбачити</a:t>
            </a:r>
            <a:r>
              <a:rPr lang="ru-RU" sz="1700" dirty="0"/>
              <a:t> </a:t>
            </a:r>
            <a:r>
              <a:rPr lang="ru-RU" sz="1700" dirty="0" err="1"/>
              <a:t>результати</a:t>
            </a:r>
            <a:r>
              <a:rPr lang="ru-RU" sz="1700" dirty="0"/>
              <a:t> й </a:t>
            </a:r>
            <a:r>
              <a:rPr lang="ru-RU" sz="1700" dirty="0" err="1"/>
              <a:t>фактори</a:t>
            </a:r>
            <a:r>
              <a:rPr lang="ru-RU" sz="1700" dirty="0"/>
              <a:t> </a:t>
            </a:r>
            <a:r>
              <a:rPr lang="ru-RU" sz="1700" dirty="0" err="1"/>
              <a:t>функціонування</a:t>
            </a:r>
            <a:r>
              <a:rPr lang="ru-RU" sz="1700" dirty="0"/>
              <a:t>, </a:t>
            </a:r>
            <a:r>
              <a:rPr lang="ru-RU" sz="1700" dirty="0" err="1"/>
              <a:t>запобігти</a:t>
            </a:r>
            <a:r>
              <a:rPr lang="ru-RU" sz="1700" dirty="0"/>
              <a:t> </a:t>
            </a:r>
            <a:r>
              <a:rPr lang="ru-RU" sz="1700" dirty="0" err="1"/>
              <a:t>несприятливим</a:t>
            </a:r>
            <a:r>
              <a:rPr lang="ru-RU" sz="1700" dirty="0"/>
              <a:t> </a:t>
            </a:r>
            <a:r>
              <a:rPr lang="ru-RU" sz="1700" dirty="0" err="1"/>
              <a:t>подіям</a:t>
            </a:r>
            <a:r>
              <a:rPr lang="ru-RU" sz="1700" dirty="0"/>
              <a:t> і </a:t>
            </a:r>
            <a:r>
              <a:rPr lang="ru-RU" sz="1700" dirty="0" err="1"/>
              <a:t>потрапляння</a:t>
            </a:r>
            <a:r>
              <a:rPr lang="ru-RU" sz="1700" dirty="0"/>
              <a:t> в </a:t>
            </a:r>
            <a:r>
              <a:rPr lang="ru-RU" sz="1700" dirty="0" err="1"/>
              <a:t>ризиковані</a:t>
            </a:r>
            <a:r>
              <a:rPr lang="ru-RU" sz="1700" dirty="0"/>
              <a:t> </a:t>
            </a:r>
            <a:r>
              <a:rPr lang="ru-RU" sz="1700" dirty="0" err="1"/>
              <a:t>ситуації</a:t>
            </a:r>
            <a:r>
              <a:rPr lang="ru-RU" sz="1700" dirty="0"/>
              <a:t>. З </a:t>
            </a:r>
            <a:r>
              <a:rPr lang="ru-RU" sz="1700" dirty="0" err="1"/>
              <a:t>позицій</a:t>
            </a:r>
            <a:r>
              <a:rPr lang="ru-RU" sz="1700" dirty="0"/>
              <a:t> </a:t>
            </a:r>
            <a:r>
              <a:rPr lang="ru-RU" sz="1700" dirty="0" err="1"/>
              <a:t>економічної</a:t>
            </a:r>
            <a:r>
              <a:rPr lang="ru-RU" sz="1700" dirty="0"/>
              <a:t> </a:t>
            </a:r>
            <a:r>
              <a:rPr lang="ru-RU" sz="1700" dirty="0" err="1"/>
              <a:t>безпеки</a:t>
            </a:r>
            <a:r>
              <a:rPr lang="ru-RU" sz="1700" dirty="0"/>
              <a:t> </a:t>
            </a:r>
            <a:r>
              <a:rPr lang="ru-RU" sz="1700" dirty="0" err="1"/>
              <a:t>стратегічне</a:t>
            </a:r>
            <a:r>
              <a:rPr lang="ru-RU" sz="1700" dirty="0"/>
              <a:t> </a:t>
            </a:r>
            <a:r>
              <a:rPr lang="ru-RU" sz="1700" dirty="0" err="1"/>
              <a:t>управління</a:t>
            </a:r>
            <a:r>
              <a:rPr lang="ru-RU" sz="1700" dirty="0"/>
              <a:t> </a:t>
            </a:r>
            <a:r>
              <a:rPr lang="ru-RU" sz="1700" dirty="0" err="1"/>
              <a:t>робить</a:t>
            </a:r>
            <a:r>
              <a:rPr lang="ru-RU" sz="1700" dirty="0"/>
              <a:t> ставку на </a:t>
            </a:r>
            <a:r>
              <a:rPr lang="ru-RU" sz="1700" dirty="0" err="1"/>
              <a:t>культивування</a:t>
            </a:r>
            <a:r>
              <a:rPr lang="ru-RU" sz="1700" dirty="0"/>
              <a:t> "</a:t>
            </a:r>
            <a:r>
              <a:rPr lang="ru-RU" sz="1700" dirty="0" err="1"/>
              <a:t>здоровіших</a:t>
            </a:r>
            <a:r>
              <a:rPr lang="ru-RU" sz="1700" dirty="0"/>
              <a:t>" </a:t>
            </a:r>
            <a:r>
              <a:rPr lang="ru-RU" sz="1700" dirty="0" err="1"/>
              <a:t>сторін</a:t>
            </a:r>
            <a:r>
              <a:rPr lang="ru-RU" sz="1700" dirty="0"/>
              <a:t> </a:t>
            </a:r>
            <a:r>
              <a:rPr lang="ru-RU" sz="1700" dirty="0" err="1"/>
              <a:t>даного</a:t>
            </a:r>
            <a:r>
              <a:rPr lang="ru-RU" sz="1700" dirty="0"/>
              <a:t> </a:t>
            </a:r>
            <a:r>
              <a:rPr lang="ru-RU" sz="1700" dirty="0" err="1"/>
              <a:t>корпорації</a:t>
            </a:r>
            <a:r>
              <a:rPr lang="ru-RU" sz="1700" dirty="0"/>
              <a:t>, </a:t>
            </a:r>
            <a:r>
              <a:rPr lang="ru-RU" sz="1700" dirty="0" err="1"/>
              <a:t>його</a:t>
            </a:r>
            <a:r>
              <a:rPr lang="ru-RU" sz="1700" dirty="0"/>
              <a:t> </a:t>
            </a:r>
            <a:r>
              <a:rPr lang="ru-RU" sz="1700" dirty="0" err="1"/>
              <a:t>внутрішню</a:t>
            </a:r>
            <a:r>
              <a:rPr lang="ru-RU" sz="1700" dirty="0"/>
              <a:t> </a:t>
            </a:r>
            <a:r>
              <a:rPr lang="ru-RU" sz="1700" dirty="0" err="1"/>
              <a:t>стабільність</a:t>
            </a:r>
            <a:r>
              <a:rPr lang="ru-RU" sz="1700" dirty="0"/>
              <a:t>, </a:t>
            </a:r>
            <a:r>
              <a:rPr lang="ru-RU" sz="1700" dirty="0" err="1"/>
              <a:t>здатність</a:t>
            </a:r>
            <a:r>
              <a:rPr lang="ru-RU" sz="1700" dirty="0"/>
              <a:t> до </a:t>
            </a:r>
            <a:r>
              <a:rPr lang="ru-RU" sz="1700" dirty="0" err="1"/>
              <a:t>самовідновлення</a:t>
            </a:r>
            <a:r>
              <a:rPr lang="ru-RU" sz="1700" dirty="0"/>
              <a:t> у </a:t>
            </a:r>
            <a:r>
              <a:rPr lang="ru-RU" sz="1700" dirty="0" err="1"/>
              <a:t>випадку</a:t>
            </a:r>
            <a:r>
              <a:rPr lang="ru-RU" sz="1700" dirty="0"/>
              <a:t> </a:t>
            </a:r>
            <a:r>
              <a:rPr lang="ru-RU" sz="1700" dirty="0" err="1"/>
              <a:t>небажаного</a:t>
            </a:r>
            <a:r>
              <a:rPr lang="ru-RU" sz="1700" dirty="0"/>
              <a:t> </a:t>
            </a:r>
            <a:r>
              <a:rPr lang="ru-RU" sz="1700" dirty="0" err="1"/>
              <a:t>впливу</a:t>
            </a:r>
            <a:r>
              <a:rPr lang="ru-RU" sz="1700" dirty="0"/>
              <a:t> </a:t>
            </a:r>
            <a:r>
              <a:rPr lang="ru-RU" sz="1700" dirty="0" err="1"/>
              <a:t>зовнішнього</a:t>
            </a:r>
            <a:r>
              <a:rPr lang="ru-RU" sz="1700" dirty="0"/>
              <a:t> </a:t>
            </a:r>
            <a:r>
              <a:rPr lang="ru-RU" sz="1700" dirty="0" err="1"/>
              <a:t>середовища</a:t>
            </a:r>
            <a:r>
              <a:rPr lang="ru-RU" sz="1700" dirty="0"/>
              <a:t>.</a:t>
            </a:r>
            <a:endParaRPr lang="en-US" sz="17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sz="1700" dirty="0" smtClean="0"/>
              <a:t>Оперативний </a:t>
            </a:r>
            <a:r>
              <a:rPr lang="uk-UA" sz="1700" dirty="0"/>
              <a:t>менеджмент</a:t>
            </a:r>
            <a:r>
              <a:rPr lang="ru-RU" sz="1700" dirty="0"/>
              <a:t> </a:t>
            </a:r>
            <a:r>
              <a:rPr lang="uk-UA" sz="1700" dirty="0"/>
              <a:t>базується на створенні й підтримці високої мобільності, керованості й реактивності керованих процесів і об'єктів на корпорацій, негайному втручанні менеджера в хід роботи корпорації й миттєвої реакції керованого контуру. Тут культивуються гнучкість, швидкість реакції, </a:t>
            </a:r>
            <a:r>
              <a:rPr lang="uk-UA" sz="1700" dirty="0" err="1"/>
              <a:t>переналаштованість</a:t>
            </a:r>
            <a:r>
              <a:rPr lang="uk-UA" sz="1700" dirty="0"/>
              <a:t> елементарних виробничих і господарських процесів і в цілому відома несамостійність керованих елементів.</a:t>
            </a:r>
            <a:endParaRPr lang="en-US" sz="1700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700" dirty="0" err="1" smtClean="0"/>
              <a:t>Тактичний</a:t>
            </a:r>
            <a:r>
              <a:rPr lang="ru-RU" sz="1700" dirty="0" smtClean="0"/>
              <a:t> </a:t>
            </a:r>
            <a:r>
              <a:rPr lang="ru-RU" sz="1700" dirty="0"/>
              <a:t>тип менеджменту, </a:t>
            </a:r>
            <a:r>
              <a:rPr lang="ru-RU" sz="1700" dirty="0" err="1"/>
              <a:t>що</a:t>
            </a:r>
            <a:r>
              <a:rPr lang="ru-RU" sz="1700" dirty="0"/>
              <a:t> </a:t>
            </a:r>
            <a:r>
              <a:rPr lang="ru-RU" sz="1700" dirty="0" err="1"/>
              <a:t>посідає</a:t>
            </a:r>
            <a:r>
              <a:rPr lang="ru-RU" sz="1700" dirty="0"/>
              <a:t> </a:t>
            </a:r>
            <a:r>
              <a:rPr lang="ru-RU" sz="1700" dirty="0" err="1"/>
              <a:t>проміжне</a:t>
            </a:r>
            <a:r>
              <a:rPr lang="ru-RU" sz="1700" dirty="0"/>
              <a:t> становище </a:t>
            </a:r>
            <a:r>
              <a:rPr lang="ru-RU" sz="1700" dirty="0" err="1"/>
              <a:t>між</a:t>
            </a:r>
            <a:r>
              <a:rPr lang="ru-RU" sz="1700" dirty="0"/>
              <a:t> </a:t>
            </a:r>
            <a:r>
              <a:rPr lang="ru-RU" sz="1700" dirty="0" err="1"/>
              <a:t>цими</a:t>
            </a:r>
            <a:r>
              <a:rPr lang="ru-RU" sz="1700" dirty="0"/>
              <a:t> типами </a:t>
            </a:r>
            <a:r>
              <a:rPr lang="ru-RU" sz="1700" dirty="0" err="1"/>
              <a:t>управління</a:t>
            </a:r>
            <a:r>
              <a:rPr lang="ru-RU" sz="1700" dirty="0"/>
              <a:t>, </a:t>
            </a:r>
            <a:r>
              <a:rPr lang="ru-RU" sz="1700" dirty="0" err="1"/>
              <a:t>орієнтований</a:t>
            </a:r>
            <a:r>
              <a:rPr lang="ru-RU" sz="1700" dirty="0"/>
              <a:t> </a:t>
            </a:r>
            <a:r>
              <a:rPr lang="ru-RU" sz="1700" dirty="0" err="1"/>
              <a:t>одночасно</a:t>
            </a:r>
            <a:r>
              <a:rPr lang="ru-RU" sz="1700" dirty="0"/>
              <a:t> як на </a:t>
            </a:r>
            <a:r>
              <a:rPr lang="ru-RU" sz="1700" dirty="0" err="1"/>
              <a:t>короткострокову</a:t>
            </a:r>
            <a:r>
              <a:rPr lang="ru-RU" sz="1700" dirty="0"/>
              <a:t> </a:t>
            </a:r>
            <a:r>
              <a:rPr lang="ru-RU" sz="1700" dirty="0" err="1"/>
              <a:t>реакцію</a:t>
            </a:r>
            <a:r>
              <a:rPr lang="ru-RU" sz="1700" dirty="0"/>
              <a:t> на </a:t>
            </a:r>
            <a:r>
              <a:rPr lang="ru-RU" sz="1700" dirty="0" err="1"/>
              <a:t>збурення</a:t>
            </a:r>
            <a:r>
              <a:rPr lang="ru-RU" sz="1700" dirty="0"/>
              <a:t> у </a:t>
            </a:r>
            <a:r>
              <a:rPr lang="ru-RU" sz="1700" dirty="0" err="1"/>
              <a:t>внутрішній</a:t>
            </a:r>
            <a:r>
              <a:rPr lang="ru-RU" sz="1700" dirty="0"/>
              <a:t> </a:t>
            </a:r>
            <a:r>
              <a:rPr lang="ru-RU" sz="1700" dirty="0" err="1"/>
              <a:t>або</a:t>
            </a:r>
            <a:r>
              <a:rPr lang="ru-RU" sz="1700" dirty="0"/>
              <a:t> </a:t>
            </a:r>
            <a:r>
              <a:rPr lang="ru-RU" sz="1700" dirty="0" err="1"/>
              <a:t>зовнішньому</a:t>
            </a:r>
            <a:r>
              <a:rPr lang="ru-RU" sz="1700" dirty="0"/>
              <a:t> </a:t>
            </a:r>
            <a:r>
              <a:rPr lang="ru-RU" sz="1700" dirty="0" err="1"/>
              <a:t>середовищі</a:t>
            </a:r>
            <a:r>
              <a:rPr lang="ru-RU" sz="1700" dirty="0"/>
              <a:t> </a:t>
            </a:r>
            <a:r>
              <a:rPr lang="ru-RU" sz="1700" dirty="0" err="1"/>
              <a:t>корпорації</a:t>
            </a:r>
            <a:r>
              <a:rPr lang="ru-RU" sz="1700" dirty="0"/>
              <a:t>, так і на заходи, </a:t>
            </a:r>
            <a:r>
              <a:rPr lang="ru-RU" sz="1700" dirty="0" err="1"/>
              <a:t>що</a:t>
            </a:r>
            <a:r>
              <a:rPr lang="ru-RU" sz="1700" dirty="0"/>
              <a:t> </a:t>
            </a:r>
            <a:r>
              <a:rPr lang="ru-RU" sz="1700" dirty="0" err="1"/>
              <a:t>їх</a:t>
            </a:r>
            <a:r>
              <a:rPr lang="ru-RU" sz="1700" dirty="0"/>
              <a:t> </a:t>
            </a:r>
            <a:r>
              <a:rPr lang="ru-RU" sz="1700" dirty="0" err="1"/>
              <a:t>попереджають</a:t>
            </a:r>
            <a:r>
              <a:rPr lang="ru-RU" sz="1700" dirty="0"/>
              <a:t>, </a:t>
            </a:r>
            <a:r>
              <a:rPr lang="ru-RU" sz="1700" dirty="0" err="1"/>
              <a:t>проте</a:t>
            </a:r>
            <a:r>
              <a:rPr lang="ru-RU" sz="1700" dirty="0"/>
              <a:t> </a:t>
            </a:r>
            <a:r>
              <a:rPr lang="ru-RU" sz="1700" dirty="0" err="1"/>
              <a:t>він</a:t>
            </a:r>
            <a:r>
              <a:rPr lang="ru-RU" sz="1700" dirty="0"/>
              <a:t> не </a:t>
            </a:r>
            <a:r>
              <a:rPr lang="ru-RU" sz="1700" dirty="0" err="1"/>
              <a:t>розрахований</a:t>
            </a:r>
            <a:r>
              <a:rPr lang="ru-RU" sz="1700" dirty="0"/>
              <a:t> на </a:t>
            </a:r>
            <a:r>
              <a:rPr lang="ru-RU" sz="1700" dirty="0" err="1"/>
              <a:t>тривалий</a:t>
            </a:r>
            <a:r>
              <a:rPr lang="ru-RU" sz="1700" dirty="0"/>
              <a:t> </a:t>
            </a:r>
            <a:r>
              <a:rPr lang="ru-RU" sz="1700" dirty="0" err="1"/>
              <a:t>період</a:t>
            </a:r>
            <a:r>
              <a:rPr lang="ru-RU" sz="1700" dirty="0"/>
              <a:t>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628163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Рекомендації</a:t>
            </a:r>
            <a:r>
              <a:rPr lang="ru-RU" b="1" dirty="0"/>
              <a:t> з </a:t>
            </a:r>
            <a:r>
              <a:rPr lang="ru-RU" b="1" dirty="0" err="1"/>
              <a:t>вибору</a:t>
            </a:r>
            <a:r>
              <a:rPr lang="ru-RU" b="1" dirty="0"/>
              <a:t> типу </a:t>
            </a:r>
            <a:r>
              <a:rPr lang="ru-RU" b="1" dirty="0" err="1"/>
              <a:t>управління</a:t>
            </a:r>
            <a:r>
              <a:rPr lang="ru-RU" b="1" dirty="0"/>
              <a:t> (менеджменту)</a:t>
            </a:r>
            <a:endParaRPr lang="en-US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051622"/>
              </p:ext>
            </p:extLst>
          </p:nvPr>
        </p:nvGraphicFramePr>
        <p:xfrm>
          <a:off x="457201" y="2154115"/>
          <a:ext cx="10911252" cy="4638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37084">
                  <a:extLst>
                    <a:ext uri="{9D8B030D-6E8A-4147-A177-3AD203B41FA5}">
                      <a16:colId xmlns:a16="http://schemas.microsoft.com/office/drawing/2014/main" val="4070316284"/>
                    </a:ext>
                  </a:extLst>
                </a:gridCol>
                <a:gridCol w="3637084">
                  <a:extLst>
                    <a:ext uri="{9D8B030D-6E8A-4147-A177-3AD203B41FA5}">
                      <a16:colId xmlns:a16="http://schemas.microsoft.com/office/drawing/2014/main" val="2578653376"/>
                    </a:ext>
                  </a:extLst>
                </a:gridCol>
                <a:gridCol w="3637084">
                  <a:extLst>
                    <a:ext uri="{9D8B030D-6E8A-4147-A177-3AD203B41FA5}">
                      <a16:colId xmlns:a16="http://schemas.microsoft.com/office/drawing/2014/main" val="643117862"/>
                    </a:ext>
                  </a:extLst>
                </a:gridCol>
              </a:tblGrid>
              <a:tr h="3468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Технологічний тип корпорації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Розмір корпорації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Рекомендований тип менеджменту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2684499967"/>
                  </a:ext>
                </a:extLst>
              </a:tr>
              <a:tr h="27683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Кон'юнктурний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Мале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Тактичний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3844253652"/>
                  </a:ext>
                </a:extLst>
              </a:tr>
              <a:tr h="27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Середнє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Теж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3330980349"/>
                  </a:ext>
                </a:extLst>
              </a:tr>
              <a:tr h="27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Велике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Стратегічний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1039450386"/>
                  </a:ext>
                </a:extLst>
              </a:tr>
              <a:tr h="27683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Маркетинговий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Мале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Тактичний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349213659"/>
                  </a:ext>
                </a:extLst>
              </a:tr>
              <a:tr h="27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Середнє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Стратегічний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1866015528"/>
                  </a:ext>
                </a:extLst>
              </a:tr>
              <a:tr h="27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Велике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 ж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2067484891"/>
                  </a:ext>
                </a:extLst>
              </a:tr>
              <a:tr h="27683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Технологічний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Мале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Оперативний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1371330126"/>
                  </a:ext>
                </a:extLst>
              </a:tr>
              <a:tr h="27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Середнє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Тактичний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320355833"/>
                  </a:ext>
                </a:extLst>
              </a:tr>
              <a:tr h="27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Велике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Стратегічний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2420033463"/>
                  </a:ext>
                </a:extLst>
              </a:tr>
              <a:tr h="276836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Із технологією, що перебудовується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Мале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Стратегічний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3767476946"/>
                  </a:ext>
                </a:extLst>
              </a:tr>
              <a:tr h="27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Середнє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Те ж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484998876"/>
                  </a:ext>
                </a:extLst>
              </a:tr>
              <a:tr h="2768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Велике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 ж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73666" marR="73666" marT="73666" marB="73666" anchor="ctr"/>
                </a:tc>
                <a:extLst>
                  <a:ext uri="{0D108BD9-81ED-4DB2-BD59-A6C34878D82A}">
                    <a16:rowId xmlns:a16="http://schemas.microsoft.com/office/drawing/2014/main" val="4246508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857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організаційно-управлінських</a:t>
            </a:r>
            <a:r>
              <a:rPr lang="ru-RU" dirty="0" smtClean="0"/>
              <a:t> </a:t>
            </a:r>
            <a:r>
              <a:rPr lang="ru-RU" dirty="0"/>
              <a:t>структур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80321" y="2176628"/>
            <a:ext cx="10937630" cy="42334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b="1" i="1" dirty="0" smtClean="0"/>
              <a:t>Організаційна структура </a:t>
            </a:r>
            <a:r>
              <a:rPr lang="uk-UA" dirty="0" smtClean="0"/>
              <a:t>- це </a:t>
            </a:r>
            <a:r>
              <a:rPr lang="uk-UA" dirty="0"/>
              <a:t>розподіл корпорації на відносно самостійні підрозділи, для членів яких функціональні й неформальні зв'язки в цілому сильніше, ніж для членів різних підрозділів. </a:t>
            </a:r>
            <a:r>
              <a:rPr lang="ru-RU" dirty="0"/>
              <a:t>При </a:t>
            </a:r>
            <a:r>
              <a:rPr lang="ru-RU" dirty="0" err="1"/>
              <a:t>цьому</a:t>
            </a:r>
            <a:r>
              <a:rPr lang="ru-RU" dirty="0"/>
              <a:t> принцип </a:t>
            </a:r>
            <a:r>
              <a:rPr lang="ru-RU" dirty="0" err="1"/>
              <a:t>угруповання</a:t>
            </a:r>
            <a:r>
              <a:rPr lang="ru-RU" dirty="0"/>
              <a:t> </a:t>
            </a:r>
            <a:r>
              <a:rPr lang="ru-RU" dirty="0" err="1"/>
              <a:t>працівників</a:t>
            </a:r>
            <a:r>
              <a:rPr lang="ru-RU" dirty="0"/>
              <a:t> для </a:t>
            </a:r>
            <a:r>
              <a:rPr lang="ru-RU" dirty="0" err="1"/>
              <a:t>об'єднання</a:t>
            </a:r>
            <a:r>
              <a:rPr lang="ru-RU" dirty="0"/>
              <a:t> в </a:t>
            </a:r>
            <a:r>
              <a:rPr lang="ru-RU" dirty="0" err="1"/>
              <a:t>підрозділи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різним</a:t>
            </a:r>
            <a:r>
              <a:rPr lang="ru-RU" dirty="0"/>
              <a:t>. </a:t>
            </a:r>
            <a:endParaRPr lang="ru-RU" dirty="0" smtClean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i="1" dirty="0" err="1" smtClean="0"/>
              <a:t>Виділяються</a:t>
            </a:r>
            <a:r>
              <a:rPr lang="ru-RU" b="1" i="1" dirty="0" smtClean="0"/>
              <a:t> </a:t>
            </a:r>
            <a:r>
              <a:rPr lang="ru-RU" b="1" i="1" dirty="0" err="1"/>
              <a:t>наступні</a:t>
            </a:r>
            <a:r>
              <a:rPr lang="ru-RU" b="1" i="1" dirty="0"/>
              <a:t> </a:t>
            </a:r>
            <a:r>
              <a:rPr lang="ru-RU" b="1" i="1" dirty="0" err="1"/>
              <a:t>способи</a:t>
            </a:r>
            <a:r>
              <a:rPr lang="ru-RU" b="1" i="1" dirty="0"/>
              <a:t> </a:t>
            </a:r>
            <a:r>
              <a:rPr lang="ru-RU" b="1" i="1" dirty="0" err="1"/>
              <a:t>групування</a:t>
            </a:r>
            <a:r>
              <a:rPr lang="ru-RU" b="1" i="1" dirty="0"/>
              <a:t> </a:t>
            </a:r>
            <a:r>
              <a:rPr lang="ru-RU" b="1" i="1" dirty="0" err="1"/>
              <a:t>працівників</a:t>
            </a:r>
            <a:r>
              <a:rPr lang="ru-RU" b="1" i="1" dirty="0"/>
              <a:t>:</a:t>
            </a:r>
            <a:endParaRPr lang="en-US" b="1" i="1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• за </a:t>
            </a:r>
            <a:r>
              <a:rPr lang="ru-RU" dirty="0" err="1"/>
              <a:t>професійними</a:t>
            </a:r>
            <a:r>
              <a:rPr lang="ru-RU" dirty="0"/>
              <a:t> </a:t>
            </a:r>
            <a:r>
              <a:rPr lang="ru-RU" dirty="0" err="1"/>
              <a:t>знаннями</a:t>
            </a:r>
            <a:r>
              <a:rPr lang="ru-RU" dirty="0"/>
              <a:t> і </a:t>
            </a:r>
            <a:r>
              <a:rPr lang="ru-RU" dirty="0" err="1"/>
              <a:t>навичками</a:t>
            </a:r>
            <a:r>
              <a:rPr lang="ru-RU" dirty="0"/>
              <a:t> (у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випадку</a:t>
            </a:r>
            <a:r>
              <a:rPr lang="ru-RU" dirty="0"/>
              <a:t> </a:t>
            </a:r>
            <a:r>
              <a:rPr lang="ru-RU" dirty="0" err="1"/>
              <a:t>відповідна</a:t>
            </a:r>
            <a:r>
              <a:rPr lang="ru-RU" dirty="0"/>
              <a:t> </a:t>
            </a:r>
            <a:r>
              <a:rPr lang="ru-RU" dirty="0" err="1"/>
              <a:t>організаційна</a:t>
            </a:r>
            <a:r>
              <a:rPr lang="ru-RU" dirty="0"/>
              <a:t> структура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називатися</a:t>
            </a:r>
            <a:r>
              <a:rPr lang="ru-RU" dirty="0"/>
              <a:t> "</a:t>
            </a:r>
            <a:r>
              <a:rPr lang="ru-RU" dirty="0" err="1"/>
              <a:t>професійною</a:t>
            </a:r>
            <a:r>
              <a:rPr lang="ru-RU" dirty="0"/>
              <a:t>");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• за </a:t>
            </a:r>
            <a:r>
              <a:rPr lang="ru-RU" dirty="0" err="1"/>
              <a:t>функціональними</a:t>
            </a:r>
            <a:r>
              <a:rPr lang="ru-RU" dirty="0"/>
              <a:t> </a:t>
            </a:r>
            <a:r>
              <a:rPr lang="ru-RU" dirty="0" err="1"/>
              <a:t>ознаками</a:t>
            </a:r>
            <a:r>
              <a:rPr lang="ru-RU" dirty="0"/>
              <a:t> (</a:t>
            </a:r>
            <a:r>
              <a:rPr lang="ru-RU" dirty="0" err="1"/>
              <a:t>функціональна</a:t>
            </a:r>
            <a:r>
              <a:rPr lang="ru-RU" dirty="0"/>
              <a:t> структура);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• за видами </a:t>
            </a:r>
            <a:r>
              <a:rPr lang="ru-RU" dirty="0" err="1"/>
              <a:t>виробленої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(</a:t>
            </a:r>
            <a:r>
              <a:rPr lang="ru-RU" dirty="0" err="1"/>
              <a:t>продуктова</a:t>
            </a:r>
            <a:r>
              <a:rPr lang="ru-RU" dirty="0"/>
              <a:t> структура);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• за </a:t>
            </a:r>
            <a:r>
              <a:rPr lang="ru-RU" dirty="0" err="1"/>
              <a:t>технологічною</a:t>
            </a:r>
            <a:r>
              <a:rPr lang="ru-RU" dirty="0"/>
              <a:t> </a:t>
            </a:r>
            <a:r>
              <a:rPr lang="ru-RU" dirty="0" err="1"/>
              <a:t>ознакою</a:t>
            </a:r>
            <a:r>
              <a:rPr lang="ru-RU" dirty="0"/>
              <a:t> (</a:t>
            </a:r>
            <a:r>
              <a:rPr lang="ru-RU" dirty="0" err="1"/>
              <a:t>технологічна</a:t>
            </a:r>
            <a:r>
              <a:rPr lang="ru-RU" dirty="0"/>
              <a:t> структура);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• за сегментами ринку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виробленої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(</a:t>
            </a:r>
            <a:r>
              <a:rPr lang="ru-RU" dirty="0" err="1"/>
              <a:t>споживча</a:t>
            </a:r>
            <a:r>
              <a:rPr lang="ru-RU" dirty="0"/>
              <a:t> структура);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• за </a:t>
            </a:r>
            <a:r>
              <a:rPr lang="ru-RU" dirty="0" err="1"/>
              <a:t>місцезнаходженням</a:t>
            </a:r>
            <a:r>
              <a:rPr lang="ru-RU" dirty="0"/>
              <a:t> (</a:t>
            </a:r>
            <a:r>
              <a:rPr lang="ru-RU" dirty="0" err="1"/>
              <a:t>дивізіональна</a:t>
            </a:r>
            <a:r>
              <a:rPr lang="ru-RU" dirty="0"/>
              <a:t> структура);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• за </a:t>
            </a:r>
            <a:r>
              <a:rPr lang="ru-RU" dirty="0" err="1"/>
              <a:t>їхньою</a:t>
            </a:r>
            <a:r>
              <a:rPr lang="ru-RU" dirty="0"/>
              <a:t> </a:t>
            </a:r>
            <a:r>
              <a:rPr lang="ru-RU" dirty="0" err="1"/>
              <a:t>участю</a:t>
            </a:r>
            <a:r>
              <a:rPr lang="ru-RU" dirty="0"/>
              <a:t> в одному </a:t>
            </a:r>
            <a:r>
              <a:rPr lang="ru-RU" dirty="0" err="1"/>
              <a:t>проекті</a:t>
            </a:r>
            <a:r>
              <a:rPr lang="ru-RU" dirty="0"/>
              <a:t> (</a:t>
            </a:r>
            <a:r>
              <a:rPr lang="ru-RU" dirty="0" err="1"/>
              <a:t>тимчасова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проектна</a:t>
            </a:r>
            <a:r>
              <a:rPr lang="ru-RU" dirty="0"/>
              <a:t> </a:t>
            </a:r>
            <a:r>
              <a:rPr lang="ru-RU" dirty="0" err="1"/>
              <a:t>організаційна</a:t>
            </a:r>
            <a:r>
              <a:rPr lang="ru-RU" dirty="0"/>
              <a:t> структура).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419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err="1" smtClean="0"/>
              <a:t>Вибір</a:t>
            </a:r>
            <a:r>
              <a:rPr lang="ru-RU" i="1" dirty="0" smtClean="0"/>
              <a:t> </a:t>
            </a:r>
            <a:r>
              <a:rPr lang="ru-RU" i="1" dirty="0" err="1" smtClean="0"/>
              <a:t>механізмів</a:t>
            </a:r>
            <a:r>
              <a:rPr lang="ru-RU" i="1" dirty="0" smtClean="0"/>
              <a:t> </a:t>
            </a:r>
            <a:r>
              <a:rPr lang="ru-RU" i="1" dirty="0" err="1"/>
              <a:t>формування</a:t>
            </a:r>
            <a:r>
              <a:rPr lang="ru-RU" i="1" dirty="0"/>
              <a:t> й </a:t>
            </a:r>
            <a:r>
              <a:rPr lang="ru-RU" i="1" dirty="0" err="1"/>
              <a:t>прийняття</a:t>
            </a:r>
            <a:r>
              <a:rPr lang="ru-RU" i="1" dirty="0"/>
              <a:t> </a:t>
            </a:r>
            <a:r>
              <a:rPr lang="ru-RU" i="1" dirty="0" err="1"/>
              <a:t>рішень</a:t>
            </a:r>
            <a:r>
              <a:rPr lang="ru-RU" dirty="0"/>
              <a:t> </a:t>
            </a:r>
            <a:endParaRPr lang="en-US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83577" y="2611502"/>
            <a:ext cx="11403623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Система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у </a:t>
            </a:r>
            <a:r>
              <a:rPr lang="ru-RU" dirty="0" err="1"/>
              <a:t>корпорації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розглядатися</a:t>
            </a:r>
            <a:r>
              <a:rPr lang="ru-RU" dirty="0"/>
              <a:t> як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складових</a:t>
            </a:r>
            <a:r>
              <a:rPr lang="ru-RU" dirty="0"/>
              <a:t>: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/>
              <a:t> </a:t>
            </a:r>
            <a:r>
              <a:rPr lang="uk-UA" dirty="0"/>
              <a:t>        1.</a:t>
            </a:r>
            <a:r>
              <a:rPr lang="ru-RU" dirty="0"/>
              <a:t> </a:t>
            </a:r>
            <a:r>
              <a:rPr lang="uk-UA" dirty="0"/>
              <a:t>організаційного механізму прийняття рішень,</a:t>
            </a:r>
            <a:r>
              <a:rPr lang="ru-RU" dirty="0"/>
              <a:t> </a:t>
            </a:r>
            <a:r>
              <a:rPr lang="uk-UA" dirty="0"/>
              <a:t>що визначає порядок ініціації, підготовки, обговорення й прийняття рішень у корпорації;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         2.</a:t>
            </a:r>
            <a:r>
              <a:rPr lang="ru-RU" dirty="0"/>
              <a:t> </a:t>
            </a:r>
            <a:r>
              <a:rPr lang="uk-UA" dirty="0"/>
              <a:t>системи інтересів</a:t>
            </a:r>
            <a:r>
              <a:rPr lang="ru-RU" dirty="0"/>
              <a:t> </a:t>
            </a:r>
            <a:r>
              <a:rPr lang="uk-UA" dirty="0"/>
              <a:t>осіб, пов'язаних з корпораціям (працівників, власників, представників ділового й адміністративного середовища тощо), і врахування цих інтересів у процесі підготовки й прийняття рішень;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uk-UA" dirty="0"/>
              <a:t>         </a:t>
            </a:r>
            <a:r>
              <a:rPr lang="ru-RU" dirty="0"/>
              <a:t>3. </a:t>
            </a:r>
            <a:r>
              <a:rPr lang="ru-RU" dirty="0" err="1"/>
              <a:t>інформаційного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процесу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.</a:t>
            </a:r>
            <a:endParaRPr lang="en-US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 err="1"/>
              <a:t>Почнемо</a:t>
            </a:r>
            <a:r>
              <a:rPr lang="ru-RU" dirty="0"/>
              <a:t> з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організаційного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рішень</a:t>
            </a:r>
            <a:r>
              <a:rPr lang="ru-RU" dirty="0"/>
              <a:t> (МПСР).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компоненти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відповідями</a:t>
            </a:r>
            <a:r>
              <a:rPr lang="ru-RU" dirty="0"/>
              <a:t> на </a:t>
            </a:r>
            <a:r>
              <a:rPr lang="ru-RU" dirty="0" err="1"/>
              <a:t>наступні</a:t>
            </a:r>
            <a:r>
              <a:rPr lang="ru-RU" dirty="0"/>
              <a:t> три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питань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444842"/>
      </p:ext>
    </p:extLst>
  </p:cSld>
  <p:clrMapOvr>
    <a:masterClrMapping/>
  </p:clrMapOvr>
</p:sld>
</file>

<file path=ppt/theme/theme1.xml><?xml version="1.0" encoding="utf-8"?>
<a:theme xmlns:a="http://schemas.openxmlformats.org/drawingml/2006/main" name="Берлин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Берлин</Template>
  <TotalTime>700</TotalTime>
  <Words>2518</Words>
  <Application>Microsoft Office PowerPoint</Application>
  <PresentationFormat>Широкоэкранный</PresentationFormat>
  <Paragraphs>235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Trebuchet MS</vt:lpstr>
      <vt:lpstr>Берлин</vt:lpstr>
      <vt:lpstr>Стратегічне управління</vt:lpstr>
      <vt:lpstr>План</vt:lpstr>
      <vt:lpstr>Концепції стратегії </vt:lpstr>
      <vt:lpstr>Презентация PowerPoint</vt:lpstr>
      <vt:lpstr>Найбільш значними є наступні групи стратегічних рішень, варіанти яких і визначають стратегію управління на корпорації:</vt:lpstr>
      <vt:lpstr>вибір типу управління:</vt:lpstr>
      <vt:lpstr>Рекомендації з вибору типу управління (менеджменту)</vt:lpstr>
      <vt:lpstr>Вибір організаційно-управлінських структур.</vt:lpstr>
      <vt:lpstr>Вибір механізмів формування й прийняття рішень </vt:lpstr>
      <vt:lpstr>Презентация PowerPoint</vt:lpstr>
      <vt:lpstr>Презентация PowerPoint</vt:lpstr>
      <vt:lpstr>Варіанти відповідностей між варіантами врахування інтересів і типами організаційних механізмів прийняття рішень</vt:lpstr>
      <vt:lpstr>Презентация PowerPoint</vt:lpstr>
      <vt:lpstr>Поняття місії</vt:lpstr>
      <vt:lpstr>Місце визначення цілей серед етапів стратегічного планування бізнесу </vt:lpstr>
      <vt:lpstr>Елементи формування місії корпорації</vt:lpstr>
      <vt:lpstr>Цілі формування місії</vt:lpstr>
      <vt:lpstr>Поняття цілі корпорації</vt:lpstr>
      <vt:lpstr>Сфери встановлення цілей</vt:lpstr>
      <vt:lpstr>Основні помилки при встановленні цілей і причини їх виникнення</vt:lpstr>
      <vt:lpstr>Управління шляхом ранжування стратегічних завдань</vt:lpstr>
      <vt:lpstr>Процес управління шляхом ранжування стратегічних задач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Стратегічне управління</dc:title>
  <dc:creator>Света</dc:creator>
  <cp:lastModifiedBy>Света</cp:lastModifiedBy>
  <cp:revision>12</cp:revision>
  <dcterms:created xsi:type="dcterms:W3CDTF">2023-10-18T21:00:06Z</dcterms:created>
  <dcterms:modified xsi:type="dcterms:W3CDTF">2023-10-19T08:40:06Z</dcterms:modified>
</cp:coreProperties>
</file>