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64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2856786"/>
            <a:ext cx="622554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Системний аналіз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0232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uk-UA" sz="1750" dirty="0" smtClean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</a:t>
            </a:r>
            <a:r>
              <a:rPr lang="en-US" sz="1750" dirty="0" err="1" smtClean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истемний</a:t>
            </a:r>
            <a:r>
              <a:rPr lang="en-US" sz="1750" dirty="0" smtClean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аналіз, його визначення, об'єкт, та особливості проведення.</a:t>
            </a:r>
            <a:endParaRPr lang="en-US" sz="1750" dirty="0"/>
          </a:p>
        </p:txBody>
      </p:sp>
      <p:pic>
        <p:nvPicPr>
          <p:cNvPr id="1026" name="Picture 2" descr="Спеціальність &quot;Системний аналіз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" y="1554874"/>
            <a:ext cx="5853697" cy="5119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4490799" y="1083707"/>
            <a:ext cx="91897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Визначення системного аналізу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4490799" y="228492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6" name="Text 4"/>
          <p:cNvSpPr/>
          <p:nvPr/>
        </p:nvSpPr>
        <p:spPr>
          <a:xfrm>
            <a:off x="4672132" y="2326600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5212913" y="2361248"/>
            <a:ext cx="3878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Що таке системний аналіз?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212913" y="29306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 дисципліна, яка вивчає складні системи й процеси з метою їх розуміння, оптимізації та управління.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4490799" y="403717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0" name="Text 8"/>
          <p:cNvSpPr/>
          <p:nvPr/>
        </p:nvSpPr>
        <p:spPr>
          <a:xfrm>
            <a:off x="4649272" y="407884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5212913" y="4113490"/>
            <a:ext cx="5341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Для чого потрібен системний аналіз?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2129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Він дозволяє дослідити й аналізувати різні структури та їх взаємодії, виявити їхні проблеми та покращити їх ефективність.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4490799" y="578941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4" name="Text 12"/>
          <p:cNvSpPr/>
          <p:nvPr/>
        </p:nvSpPr>
        <p:spPr>
          <a:xfrm>
            <a:off x="4649272" y="583108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5212913" y="5865733"/>
            <a:ext cx="7322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Які принципи лежать в основі системного аналізу?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5212913" y="643509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 цілісність, ієрархічна організація, взаємодія та залежність внутрішніх елементів, динамічність, системний підхід до аналізу.</a:t>
            </a:r>
            <a:endParaRPr lang="en-US" sz="175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99053"/>
            <a:ext cx="74904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Об'єкт системного аналізу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137767"/>
            <a:ext cx="5166122" cy="2435304"/>
          </a:xfrm>
          <a:prstGeom prst="roundRect">
            <a:avLst>
              <a:gd name="adj" fmla="val 5474"/>
            </a:avLst>
          </a:prstGeom>
          <a:solidFill>
            <a:srgbClr val="161B23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359938"/>
            <a:ext cx="2499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Технічні системи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3" y="2929295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Об'єктами для аналізу можуть бути технічні системи будь-якої складності: від електричної схеми до великої промислової установки.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137767"/>
            <a:ext cx="5166122" cy="2435304"/>
          </a:xfrm>
          <a:prstGeom prst="roundRect">
            <a:avLst>
              <a:gd name="adj" fmla="val 5474"/>
            </a:avLst>
          </a:prstGeom>
          <a:solidFill>
            <a:srgbClr val="161B23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359938"/>
            <a:ext cx="2659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Соціальні системи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2929295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Системный аналіз можна застосовувати для вивчення соціальних систем, наприклад, економічних, політичних, соціальних.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435304"/>
          </a:xfrm>
          <a:prstGeom prst="roundRect">
            <a:avLst>
              <a:gd name="adj" fmla="val 5474"/>
            </a:avLst>
          </a:prstGeom>
          <a:solidFill>
            <a:srgbClr val="161B23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5017413"/>
            <a:ext cx="2621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Природні системи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0163" y="558677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Також системний аналіз можна використовувати для вивчення та аналізу природних систем, наприклад, кліматичних змін, лісів, екосистем.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435304"/>
          </a:xfrm>
          <a:prstGeom prst="roundRect">
            <a:avLst>
              <a:gd name="adj" fmla="val 5474"/>
            </a:avLst>
          </a:prstGeom>
          <a:solidFill>
            <a:srgbClr val="161B23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3215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Інформаційні системи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58677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Інформаційні системи, наприклад, комп'ютерні мережі та програмні продукти, також можуть бути об'єктом системного аналізу.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139238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3621167" y="427673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Особливості проведення системного аналізу</a:t>
            </a:r>
            <a:endParaRPr lang="en-US" sz="306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67" y="1710690"/>
            <a:ext cx="2307193" cy="142589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21167" y="3330893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Підготовка</a:t>
            </a:r>
            <a:endParaRPr lang="en-US" sz="1531" dirty="0"/>
          </a:p>
        </p:txBody>
      </p:sp>
      <p:sp>
        <p:nvSpPr>
          <p:cNvPr id="7" name="Text 4"/>
          <p:cNvSpPr/>
          <p:nvPr/>
        </p:nvSpPr>
        <p:spPr>
          <a:xfrm>
            <a:off x="3621167" y="3729395"/>
            <a:ext cx="230719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Перед проведенням системного аналізу необхідно зібрати всю необхідну інформацію про об'єкт аналізу.</a:t>
            </a:r>
            <a:endParaRPr lang="en-US" sz="1225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603" y="1710690"/>
            <a:ext cx="2307193" cy="14258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161603" y="3330893"/>
            <a:ext cx="222504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Брифінг з замовником</a:t>
            </a:r>
            <a:endParaRPr lang="en-US" sz="1531" dirty="0"/>
          </a:p>
        </p:txBody>
      </p:sp>
      <p:sp>
        <p:nvSpPr>
          <p:cNvPr id="10" name="Text 6"/>
          <p:cNvSpPr/>
          <p:nvPr/>
        </p:nvSpPr>
        <p:spPr>
          <a:xfrm>
            <a:off x="6161603" y="3729395"/>
            <a:ext cx="230719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Необхідний етап взаємодії з замовником, під час якого визначаються цілі та завдання системного аналізу.</a:t>
            </a:r>
            <a:endParaRPr lang="en-US" sz="1225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040" y="1710690"/>
            <a:ext cx="2307193" cy="142589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702040" y="3330893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Дослідження</a:t>
            </a:r>
            <a:endParaRPr lang="en-US" sz="1531" dirty="0"/>
          </a:p>
        </p:txBody>
      </p:sp>
      <p:sp>
        <p:nvSpPr>
          <p:cNvPr id="13" name="Text 8"/>
          <p:cNvSpPr/>
          <p:nvPr/>
        </p:nvSpPr>
        <p:spPr>
          <a:xfrm>
            <a:off x="8702040" y="3729395"/>
            <a:ext cx="2307193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Проводиться відбір методів для аналізу, наприклад, математичне моделювання, порівняльний аналіз, експертна оцінка.</a:t>
            </a:r>
            <a:endParaRPr lang="en-US" sz="1225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7" y="5206246"/>
            <a:ext cx="2307193" cy="1425893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621167" y="6826448"/>
            <a:ext cx="2307193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Результати системного аналізу</a:t>
            </a:r>
            <a:endParaRPr lang="en-US" sz="1531" dirty="0"/>
          </a:p>
        </p:txBody>
      </p:sp>
      <p:sp>
        <p:nvSpPr>
          <p:cNvPr id="16" name="Text 10"/>
          <p:cNvSpPr/>
          <p:nvPr/>
        </p:nvSpPr>
        <p:spPr>
          <a:xfrm>
            <a:off x="3621167" y="7467957"/>
            <a:ext cx="2307193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Оформляються у вигляді звіту, який містить аналіз проблем, запропоновані варіанти покращення системи та плани дій по їхньому впровадженню.</a:t>
            </a:r>
            <a:endParaRPr lang="en-US" sz="12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138601" y="600551"/>
            <a:ext cx="9204960" cy="6811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63"/>
              </a:lnSpc>
              <a:buNone/>
            </a:pPr>
            <a:r>
              <a:rPr lang="en-US" sz="4291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Інструменти системного аналізу</a:t>
            </a:r>
            <a:endParaRPr lang="en-US" sz="4291" dirty="0"/>
          </a:p>
        </p:txBody>
      </p:sp>
      <p:sp>
        <p:nvSpPr>
          <p:cNvPr id="5" name="Shape 3"/>
          <p:cNvSpPr/>
          <p:nvPr/>
        </p:nvSpPr>
        <p:spPr>
          <a:xfrm>
            <a:off x="7293293" y="1717596"/>
            <a:ext cx="43577" cy="5911334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6" name="Shape 4"/>
          <p:cNvSpPr/>
          <p:nvPr/>
        </p:nvSpPr>
        <p:spPr>
          <a:xfrm>
            <a:off x="7560231" y="2111216"/>
            <a:ext cx="762833" cy="43577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7" name="Shape 5"/>
          <p:cNvSpPr/>
          <p:nvPr/>
        </p:nvSpPr>
        <p:spPr>
          <a:xfrm>
            <a:off x="7069931" y="1887855"/>
            <a:ext cx="490299" cy="490299"/>
          </a:xfrm>
          <a:prstGeom prst="roundRect">
            <a:avLst>
              <a:gd name="adj" fmla="val 26673"/>
            </a:avLst>
          </a:prstGeom>
          <a:solidFill>
            <a:srgbClr val="161B23"/>
          </a:solidFill>
          <a:ln/>
        </p:spPr>
      </p:sp>
      <p:sp>
        <p:nvSpPr>
          <p:cNvPr id="8" name="Text 6"/>
          <p:cNvSpPr/>
          <p:nvPr/>
        </p:nvSpPr>
        <p:spPr>
          <a:xfrm>
            <a:off x="7246501" y="1928693"/>
            <a:ext cx="137160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8"/>
              </a:lnSpc>
              <a:buNone/>
            </a:pPr>
            <a:r>
              <a:rPr lang="en-US" sz="25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574" dirty="0"/>
          </a:p>
        </p:txBody>
      </p:sp>
      <p:sp>
        <p:nvSpPr>
          <p:cNvPr id="9" name="Text 7"/>
          <p:cNvSpPr/>
          <p:nvPr/>
        </p:nvSpPr>
        <p:spPr>
          <a:xfrm>
            <a:off x="8513802" y="1935480"/>
            <a:ext cx="2819400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2"/>
              </a:lnSpc>
              <a:buNone/>
            </a:pPr>
            <a:r>
              <a:rPr lang="en-US" sz="2145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Системне мислення</a:t>
            </a:r>
            <a:endParaRPr lang="en-US" sz="2145" dirty="0"/>
          </a:p>
        </p:txBody>
      </p:sp>
      <p:sp>
        <p:nvSpPr>
          <p:cNvPr id="10" name="Text 8"/>
          <p:cNvSpPr/>
          <p:nvPr/>
        </p:nvSpPr>
        <p:spPr>
          <a:xfrm>
            <a:off x="8513802" y="2493883"/>
            <a:ext cx="3977878" cy="6974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46"/>
              </a:lnSpc>
              <a:buNone/>
            </a:pPr>
            <a:r>
              <a:rPr lang="en-US" sz="1716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Методологія розуміння та вирішення проблем складних систем.</a:t>
            </a:r>
            <a:endParaRPr lang="en-US" sz="1716" dirty="0"/>
          </a:p>
        </p:txBody>
      </p:sp>
      <p:sp>
        <p:nvSpPr>
          <p:cNvPr id="11" name="Shape 9"/>
          <p:cNvSpPr/>
          <p:nvPr/>
        </p:nvSpPr>
        <p:spPr>
          <a:xfrm>
            <a:off x="6307098" y="3200876"/>
            <a:ext cx="762833" cy="43577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9931" y="2977515"/>
            <a:ext cx="490299" cy="490299"/>
          </a:xfrm>
          <a:prstGeom prst="roundRect">
            <a:avLst>
              <a:gd name="adj" fmla="val 26673"/>
            </a:avLst>
          </a:prstGeom>
          <a:solidFill>
            <a:srgbClr val="161B23"/>
          </a:solidFill>
          <a:ln/>
        </p:spPr>
      </p:sp>
      <p:sp>
        <p:nvSpPr>
          <p:cNvPr id="13" name="Text 11"/>
          <p:cNvSpPr/>
          <p:nvPr/>
        </p:nvSpPr>
        <p:spPr>
          <a:xfrm>
            <a:off x="7223641" y="3018353"/>
            <a:ext cx="182880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8"/>
              </a:lnSpc>
              <a:buNone/>
            </a:pPr>
            <a:r>
              <a:rPr lang="en-US" sz="25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574" dirty="0"/>
          </a:p>
        </p:txBody>
      </p:sp>
      <p:sp>
        <p:nvSpPr>
          <p:cNvPr id="14" name="Text 12"/>
          <p:cNvSpPr/>
          <p:nvPr/>
        </p:nvSpPr>
        <p:spPr>
          <a:xfrm>
            <a:off x="3936802" y="3025140"/>
            <a:ext cx="2179558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82"/>
              </a:lnSpc>
              <a:buNone/>
            </a:pPr>
            <a:r>
              <a:rPr lang="en-US" sz="2145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Моделювання</a:t>
            </a:r>
            <a:endParaRPr lang="en-US" sz="2145" dirty="0"/>
          </a:p>
        </p:txBody>
      </p:sp>
      <p:sp>
        <p:nvSpPr>
          <p:cNvPr id="15" name="Text 13"/>
          <p:cNvSpPr/>
          <p:nvPr/>
        </p:nvSpPr>
        <p:spPr>
          <a:xfrm>
            <a:off x="2138601" y="3583543"/>
            <a:ext cx="3977759" cy="1046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46"/>
              </a:lnSpc>
              <a:buNone/>
            </a:pPr>
            <a:r>
              <a:rPr lang="en-US" sz="1716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Створення моделі системи, яка дозволяє змоделювати її роботу в умовах змінних параметрів.</a:t>
            </a:r>
            <a:endParaRPr lang="en-US" sz="1716" dirty="0"/>
          </a:p>
        </p:txBody>
      </p:sp>
      <p:sp>
        <p:nvSpPr>
          <p:cNvPr id="16" name="Shape 14"/>
          <p:cNvSpPr/>
          <p:nvPr/>
        </p:nvSpPr>
        <p:spPr>
          <a:xfrm>
            <a:off x="7560231" y="4329946"/>
            <a:ext cx="762833" cy="43577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9931" y="4106585"/>
            <a:ext cx="490299" cy="490299"/>
          </a:xfrm>
          <a:prstGeom prst="roundRect">
            <a:avLst>
              <a:gd name="adj" fmla="val 26673"/>
            </a:avLst>
          </a:prstGeom>
          <a:solidFill>
            <a:srgbClr val="161B23"/>
          </a:solidFill>
          <a:ln/>
        </p:spPr>
      </p:sp>
      <p:sp>
        <p:nvSpPr>
          <p:cNvPr id="18" name="Text 16"/>
          <p:cNvSpPr/>
          <p:nvPr/>
        </p:nvSpPr>
        <p:spPr>
          <a:xfrm>
            <a:off x="7227451" y="4147423"/>
            <a:ext cx="175260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8"/>
              </a:lnSpc>
              <a:buNone/>
            </a:pPr>
            <a:r>
              <a:rPr lang="en-US" sz="25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574" dirty="0"/>
          </a:p>
        </p:txBody>
      </p:sp>
      <p:sp>
        <p:nvSpPr>
          <p:cNvPr id="19" name="Text 17"/>
          <p:cNvSpPr/>
          <p:nvPr/>
        </p:nvSpPr>
        <p:spPr>
          <a:xfrm>
            <a:off x="8513802" y="4154210"/>
            <a:ext cx="2179558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82"/>
              </a:lnSpc>
              <a:buNone/>
            </a:pPr>
            <a:r>
              <a:rPr lang="en-US" sz="2145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Аналіз даних</a:t>
            </a:r>
            <a:endParaRPr lang="en-US" sz="2145" dirty="0"/>
          </a:p>
        </p:txBody>
      </p:sp>
      <p:sp>
        <p:nvSpPr>
          <p:cNvPr id="20" name="Text 18"/>
          <p:cNvSpPr/>
          <p:nvPr/>
        </p:nvSpPr>
        <p:spPr>
          <a:xfrm>
            <a:off x="8513802" y="4712613"/>
            <a:ext cx="3977878" cy="1394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46"/>
              </a:lnSpc>
              <a:buNone/>
            </a:pPr>
            <a:r>
              <a:rPr lang="en-US" sz="1716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Дослідження даних про систему для вивчення її структури, функціонування та прогнозування майбутнього розвитку.</a:t>
            </a:r>
            <a:endParaRPr lang="en-US" sz="1716" dirty="0"/>
          </a:p>
        </p:txBody>
      </p:sp>
      <p:sp>
        <p:nvSpPr>
          <p:cNvPr id="21" name="Shape 19"/>
          <p:cNvSpPr/>
          <p:nvPr/>
        </p:nvSpPr>
        <p:spPr>
          <a:xfrm>
            <a:off x="6307098" y="5633442"/>
            <a:ext cx="762833" cy="43577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22" name="Shape 20"/>
          <p:cNvSpPr/>
          <p:nvPr/>
        </p:nvSpPr>
        <p:spPr>
          <a:xfrm>
            <a:off x="7069931" y="5410081"/>
            <a:ext cx="490299" cy="490299"/>
          </a:xfrm>
          <a:prstGeom prst="roundRect">
            <a:avLst>
              <a:gd name="adj" fmla="val 26673"/>
            </a:avLst>
          </a:prstGeom>
          <a:solidFill>
            <a:srgbClr val="161B23"/>
          </a:solidFill>
          <a:ln/>
        </p:spPr>
      </p:sp>
      <p:sp>
        <p:nvSpPr>
          <p:cNvPr id="23" name="Text 21"/>
          <p:cNvSpPr/>
          <p:nvPr/>
        </p:nvSpPr>
        <p:spPr>
          <a:xfrm>
            <a:off x="7219831" y="5450919"/>
            <a:ext cx="190500" cy="408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18"/>
              </a:lnSpc>
              <a:buNone/>
            </a:pPr>
            <a:r>
              <a:rPr lang="en-US" sz="25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574" dirty="0"/>
          </a:p>
        </p:txBody>
      </p:sp>
      <p:sp>
        <p:nvSpPr>
          <p:cNvPr id="24" name="Text 22"/>
          <p:cNvSpPr/>
          <p:nvPr/>
        </p:nvSpPr>
        <p:spPr>
          <a:xfrm>
            <a:off x="3655100" y="5457706"/>
            <a:ext cx="2461260" cy="340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682"/>
              </a:lnSpc>
              <a:buNone/>
            </a:pPr>
            <a:r>
              <a:rPr lang="en-US" sz="2145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Експертна оцінка</a:t>
            </a:r>
            <a:endParaRPr lang="en-US" sz="2145" dirty="0"/>
          </a:p>
        </p:txBody>
      </p:sp>
      <p:sp>
        <p:nvSpPr>
          <p:cNvPr id="25" name="Text 23"/>
          <p:cNvSpPr/>
          <p:nvPr/>
        </p:nvSpPr>
        <p:spPr>
          <a:xfrm>
            <a:off x="2138601" y="6016109"/>
            <a:ext cx="3977759" cy="1394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46"/>
              </a:lnSpc>
              <a:buNone/>
            </a:pPr>
            <a:r>
              <a:rPr lang="en-US" sz="1716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Отримання аналітичних оцінок від експертів з різних галузей знань про можливість функціонування системи або її частини.</a:t>
            </a:r>
            <a:endParaRPr lang="en-US" sz="17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24075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Найпоширеніші проблеми системних аналізів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184922"/>
            <a:ext cx="3156347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Відсутність повної інформації про об'єкт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656534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Необхідність більш детальної збір інформації про об'єкт системного аналізу, щоб розроблені моделі були максимально реалістичні.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184922"/>
            <a:ext cx="3156347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Суперечності між показниками ефективності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656534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Необхідність збалансованого підходу та аналізу всіх показників, щоб підвищити ефективність системи в цілому, а не лише окремих складників.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184922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Складність моделювання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240054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Необхідність відповідного вибору методів моделювання, які дозволяють отримувати максимально точні результати при меншому обсязі витрат.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372082" y="574000"/>
            <a:ext cx="4162544" cy="6503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21"/>
              </a:lnSpc>
              <a:buNone/>
            </a:pPr>
            <a:r>
              <a:rPr lang="en-US" sz="4097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Висновок</a:t>
            </a:r>
            <a:endParaRPr lang="en-US" sz="4097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82" y="1640562"/>
            <a:ext cx="3087172" cy="190797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72082" y="3808690"/>
            <a:ext cx="2081212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1"/>
              </a:lnSpc>
              <a:buNone/>
            </a:pPr>
            <a:r>
              <a:rPr lang="en-US" sz="2049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Шлях до успіху</a:t>
            </a:r>
            <a:endParaRPr lang="en-US" sz="2049" dirty="0"/>
          </a:p>
        </p:txBody>
      </p:sp>
      <p:sp>
        <p:nvSpPr>
          <p:cNvPr id="7" name="Text 4"/>
          <p:cNvSpPr/>
          <p:nvPr/>
        </p:nvSpPr>
        <p:spPr>
          <a:xfrm>
            <a:off x="2372082" y="4341971"/>
            <a:ext cx="3087172" cy="2663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2"/>
              </a:lnSpc>
              <a:buNone/>
            </a:pPr>
            <a:r>
              <a:rPr lang="en-US" sz="1639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Системний аналіз є цілісним підходом до дослідження систем, який дозволяє розуміти їх структуру та функціонування, виявляти проблеми та розробляти ефективні варіанти їхнього вирішення.</a:t>
            </a:r>
            <a:endParaRPr lang="en-US" sz="1639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436" y="1640562"/>
            <a:ext cx="3087291" cy="190797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1436" y="3808690"/>
            <a:ext cx="2781300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1"/>
              </a:lnSpc>
              <a:buNone/>
            </a:pPr>
            <a:r>
              <a:rPr lang="en-US" sz="2049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Управління змінами</a:t>
            </a:r>
            <a:endParaRPr lang="en-US" sz="2049" dirty="0"/>
          </a:p>
        </p:txBody>
      </p:sp>
      <p:sp>
        <p:nvSpPr>
          <p:cNvPr id="10" name="Text 6"/>
          <p:cNvSpPr/>
          <p:nvPr/>
        </p:nvSpPr>
        <p:spPr>
          <a:xfrm>
            <a:off x="5771436" y="4341971"/>
            <a:ext cx="3087291" cy="2330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2"/>
              </a:lnSpc>
              <a:buNone/>
            </a:pPr>
            <a:r>
              <a:rPr lang="en-US" sz="1639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Системний аналіз є ефективним інструментом управління змінами, дозволяє швидко адаптуватися до змінних умов, а також зменшувати імовірність помилок та недорозумінь.</a:t>
            </a:r>
            <a:endParaRPr lang="en-US" sz="1639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908" y="1640562"/>
            <a:ext cx="3087291" cy="190797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70908" y="3808690"/>
            <a:ext cx="3087291" cy="97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1"/>
              </a:lnSpc>
              <a:buNone/>
            </a:pPr>
            <a:r>
              <a:rPr lang="en-US" sz="2049" dirty="0">
                <a:solidFill>
                  <a:srgbClr val="60A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Важливість інтердисциплінарного підходу</a:t>
            </a:r>
            <a:endParaRPr lang="en-US" sz="2049" dirty="0"/>
          </a:p>
        </p:txBody>
      </p:sp>
      <p:sp>
        <p:nvSpPr>
          <p:cNvPr id="13" name="Text 8"/>
          <p:cNvSpPr/>
          <p:nvPr/>
        </p:nvSpPr>
        <p:spPr>
          <a:xfrm>
            <a:off x="9170908" y="4992291"/>
            <a:ext cx="3087291" cy="2663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2"/>
              </a:lnSpc>
              <a:buNone/>
            </a:pPr>
            <a:r>
              <a:rPr lang="en-US" sz="1639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Системний аналіз потребує інтердисциплінарного підходу, що полягає у залученні фахівців з різних галузей знань. Це підвищує точність аналізу та дозволяє вирішувати найскладніші завдання.</a:t>
            </a:r>
            <a:endParaRPr lang="en-US" sz="16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489</Words>
  <Application>Microsoft Office PowerPoint</Application>
  <PresentationFormat>Произвольный</PresentationFormat>
  <Paragraphs>64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Slab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2023-10-31T13:18:32Z</dcterms:created>
  <dcterms:modified xsi:type="dcterms:W3CDTF">2023-10-31T13:21:15Z</dcterms:modified>
</cp:coreProperties>
</file>