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152" y="10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9223C541-3132-4A3E-B416-A4C21DB52353}" type="datetimeFigureOut">
              <a:rPr lang="ru-RU" smtClean="0"/>
              <a:pPr/>
              <a:t>18.10.2023</a:t>
            </a:fld>
            <a:endParaRPr lang="ru-RU"/>
          </a:p>
        </p:txBody>
      </p:sp>
      <p:sp>
        <p:nvSpPr>
          <p:cNvPr id="16" name="Номер слайда 15"/>
          <p:cNvSpPr>
            <a:spLocks noGrp="1"/>
          </p:cNvSpPr>
          <p:nvPr>
            <p:ph type="sldNum" sz="quarter" idx="11"/>
          </p:nvPr>
        </p:nvSpPr>
        <p:spPr/>
        <p:txBody>
          <a:bodyPr/>
          <a:lstStyle/>
          <a:p>
            <a:fld id="{2DDA0C0A-BB91-4894-BAFC-95822EC6EA0E}"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223C541-3132-4A3E-B416-A4C21DB52353}" type="datetimeFigureOut">
              <a:rPr lang="ru-RU" smtClean="0"/>
              <a:pPr/>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DA0C0A-BB91-4894-BAFC-95822EC6EA0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223C541-3132-4A3E-B416-A4C21DB52353}" type="datetimeFigureOut">
              <a:rPr lang="ru-RU" smtClean="0"/>
              <a:pPr/>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DA0C0A-BB91-4894-BAFC-95822EC6EA0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9223C541-3132-4A3E-B416-A4C21DB52353}" type="datetimeFigureOut">
              <a:rPr lang="ru-RU" smtClean="0"/>
              <a:pPr/>
              <a:t>18.10.2023</a:t>
            </a:fld>
            <a:endParaRPr lang="ru-RU"/>
          </a:p>
        </p:txBody>
      </p:sp>
      <p:sp>
        <p:nvSpPr>
          <p:cNvPr id="15" name="Номер слайда 14"/>
          <p:cNvSpPr>
            <a:spLocks noGrp="1"/>
          </p:cNvSpPr>
          <p:nvPr>
            <p:ph type="sldNum" sz="quarter" idx="15"/>
          </p:nvPr>
        </p:nvSpPr>
        <p:spPr/>
        <p:txBody>
          <a:bodyPr/>
          <a:lstStyle>
            <a:lvl1pPr algn="ctr">
              <a:defRPr/>
            </a:lvl1pPr>
          </a:lstStyle>
          <a:p>
            <a:fld id="{2DDA0C0A-BB91-4894-BAFC-95822EC6EA0E}"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9223C541-3132-4A3E-B416-A4C21DB52353}" type="datetimeFigureOut">
              <a:rPr lang="ru-RU" smtClean="0"/>
              <a:pPr/>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DA0C0A-BB91-4894-BAFC-95822EC6EA0E}"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9223C541-3132-4A3E-B416-A4C21DB52353}" type="datetimeFigureOut">
              <a:rPr lang="ru-RU" smtClean="0"/>
              <a:pPr/>
              <a:t>18.10.2023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DA0C0A-BB91-4894-BAFC-95822EC6EA0E}"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2DDA0C0A-BB91-4894-BAFC-95822EC6EA0E}"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9223C541-3132-4A3E-B416-A4C21DB52353}" type="datetimeFigureOut">
              <a:rPr lang="ru-RU" smtClean="0"/>
              <a:pPr/>
              <a:t>18.10.2023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223C541-3132-4A3E-B416-A4C21DB52353}" type="datetimeFigureOut">
              <a:rPr lang="ru-RU" smtClean="0"/>
              <a:pPr/>
              <a:t>18.10.2023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DA0C0A-BB91-4894-BAFC-95822EC6EA0E}"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23C541-3132-4A3E-B416-A4C21DB52353}" type="datetimeFigureOut">
              <a:rPr lang="ru-RU" smtClean="0"/>
              <a:pPr/>
              <a:t>18.10.2023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DA0C0A-BB91-4894-BAFC-95822EC6EA0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9223C541-3132-4A3E-B416-A4C21DB52353}" type="datetimeFigureOut">
              <a:rPr lang="ru-RU" smtClean="0"/>
              <a:pPr/>
              <a:t>18.10.2023</a:t>
            </a:fld>
            <a:endParaRPr lang="ru-RU"/>
          </a:p>
        </p:txBody>
      </p:sp>
      <p:sp>
        <p:nvSpPr>
          <p:cNvPr id="9" name="Номер слайда 8"/>
          <p:cNvSpPr>
            <a:spLocks noGrp="1"/>
          </p:cNvSpPr>
          <p:nvPr>
            <p:ph type="sldNum" sz="quarter" idx="15"/>
          </p:nvPr>
        </p:nvSpPr>
        <p:spPr/>
        <p:txBody>
          <a:bodyPr/>
          <a:lstStyle/>
          <a:p>
            <a:fld id="{2DDA0C0A-BB91-4894-BAFC-95822EC6EA0E}"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9223C541-3132-4A3E-B416-A4C21DB52353}" type="datetimeFigureOut">
              <a:rPr lang="ru-RU" smtClean="0"/>
              <a:pPr/>
              <a:t>18.10.2023</a:t>
            </a:fld>
            <a:endParaRPr lang="ru-RU"/>
          </a:p>
        </p:txBody>
      </p:sp>
      <p:sp>
        <p:nvSpPr>
          <p:cNvPr id="9" name="Номер слайда 8"/>
          <p:cNvSpPr>
            <a:spLocks noGrp="1"/>
          </p:cNvSpPr>
          <p:nvPr>
            <p:ph type="sldNum" sz="quarter" idx="11"/>
          </p:nvPr>
        </p:nvSpPr>
        <p:spPr/>
        <p:txBody>
          <a:bodyPr/>
          <a:lstStyle/>
          <a:p>
            <a:fld id="{2DDA0C0A-BB91-4894-BAFC-95822EC6EA0E}"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223C541-3132-4A3E-B416-A4C21DB52353}" type="datetimeFigureOut">
              <a:rPr lang="ru-RU" smtClean="0"/>
              <a:pPr/>
              <a:t>18.10.2023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DDA0C0A-BB91-4894-BAFC-95822EC6EA0E}"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b="1" dirty="0" smtClean="0"/>
              <a:t>ТИПИ ПОВЕДІНКИ ТВАР</a:t>
            </a:r>
            <a:r>
              <a:rPr lang="ru-RU" dirty="0" smtClean="0"/>
              <a:t>И</a:t>
            </a:r>
            <a:r>
              <a:rPr lang="ru-RU" b="1" dirty="0" smtClean="0"/>
              <a:t>Н. СИСТЕМИ КОНТРОЛЮ ПОВЕДІНКИ ТВАРИН</a:t>
            </a:r>
            <a:endParaRPr lang="ru-RU" dirty="0" smtClean="0"/>
          </a:p>
          <a:p>
            <a:endParaRPr lang="ru-RU" dirty="0" smtClean="0"/>
          </a:p>
          <a:p>
            <a:endParaRPr lang="ru-RU" dirty="0"/>
          </a:p>
        </p:txBody>
      </p:sp>
      <p:sp>
        <p:nvSpPr>
          <p:cNvPr id="2" name="Заголовок 1"/>
          <p:cNvSpPr>
            <a:spLocks noGrp="1"/>
          </p:cNvSpPr>
          <p:nvPr>
            <p:ph type="ctrTitle"/>
          </p:nvPr>
        </p:nvSpPr>
        <p:spPr/>
        <p:txBody>
          <a:bodyPr/>
          <a:lstStyle/>
          <a:p>
            <a:r>
              <a:rPr lang="uk-UA" dirty="0" smtClean="0"/>
              <a:t>Лабораторна робота 2</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88640"/>
            <a:ext cx="9144000" cy="5909310"/>
          </a:xfrm>
          <a:prstGeom prst="rect">
            <a:avLst/>
          </a:prstGeom>
        </p:spPr>
        <p:txBody>
          <a:bodyPr wrap="square">
            <a:spAutoFit/>
          </a:bodyPr>
          <a:lstStyle/>
          <a:p>
            <a:r>
              <a:rPr lang="uk-UA" dirty="0">
                <a:latin typeface="Times New Roman" pitchFamily="18" charset="0"/>
                <a:cs typeface="Times New Roman" pitchFamily="18" charset="0"/>
              </a:rPr>
              <a:t>Часто горизонтальну активність поділяють на зовнішню (перетинання квадратів чи секторів, що знаходяться біля борта арени) та внутрішню (вихід тварини на середину арени та перетин центральних квадратів чи сегментів), а </a:t>
            </a:r>
            <a:r>
              <a:rPr lang="uk-UA" dirty="0" err="1">
                <a:latin typeface="Times New Roman" pitchFamily="18" charset="0"/>
                <a:cs typeface="Times New Roman" pitchFamily="18" charset="0"/>
              </a:rPr>
              <a:t>грумінг</a:t>
            </a:r>
            <a:r>
              <a:rPr lang="uk-UA" dirty="0">
                <a:latin typeface="Times New Roman" pitchFamily="18" charset="0"/>
                <a:cs typeface="Times New Roman" pitchFamily="18" charset="0"/>
              </a:rPr>
              <a:t> – на короткий (2–3 рухи лапками навколо мордочки) та довгий (8–10 рухів, перехід на вмивання інших частин тіла); як один з показників дослідної активності, фіксують </a:t>
            </a:r>
            <a:r>
              <a:rPr lang="uk-UA" dirty="0" err="1">
                <a:latin typeface="Times New Roman" pitchFamily="18" charset="0"/>
                <a:cs typeface="Times New Roman" pitchFamily="18" charset="0"/>
              </a:rPr>
              <a:t>нірковий</a:t>
            </a:r>
            <a:r>
              <a:rPr lang="uk-UA" dirty="0">
                <a:latin typeface="Times New Roman" pitchFamily="18" charset="0"/>
                <a:cs typeface="Times New Roman" pitchFamily="18" charset="0"/>
              </a:rPr>
              <a:t> рефлекс (обнюхування </a:t>
            </a:r>
            <a:r>
              <a:rPr lang="uk-UA" dirty="0" err="1">
                <a:latin typeface="Times New Roman" pitchFamily="18" charset="0"/>
                <a:cs typeface="Times New Roman" pitchFamily="18" charset="0"/>
              </a:rPr>
              <a:t>ніркоподібних</a:t>
            </a:r>
            <a:r>
              <a:rPr lang="uk-UA" dirty="0">
                <a:latin typeface="Times New Roman" pitchFamily="18" charset="0"/>
                <a:cs typeface="Times New Roman" pitchFamily="18" charset="0"/>
              </a:rPr>
              <a:t> отворів у підлозі). Деякі автори виділяють також окремо вільну (піднімання на задні лапи без опори) та пристінкову (з опорою на борт арени) вертикальну активність, фіксують кількість актів </a:t>
            </a:r>
            <a:r>
              <a:rPr lang="uk-UA" dirty="0" err="1">
                <a:latin typeface="Times New Roman" pitchFamily="18" charset="0"/>
                <a:cs typeface="Times New Roman" pitchFamily="18" charset="0"/>
              </a:rPr>
              <a:t>уринації</a:t>
            </a:r>
            <a:r>
              <a:rPr lang="uk-UA" dirty="0">
                <a:latin typeface="Times New Roman" pitchFamily="18" charset="0"/>
                <a:cs typeface="Times New Roman" pitchFamily="18" charset="0"/>
              </a:rPr>
              <a:t>. Є роботи, де враховують інші показники поведінки тварин – швидкість руху, частоту та тривалість зупинок, довжину пройденого шляху, тривалість перебування у певних ділянках арени та ін.</a:t>
            </a:r>
            <a:endParaRPr lang="ru-RU" dirty="0">
              <a:latin typeface="Times New Roman" pitchFamily="18" charset="0"/>
              <a:cs typeface="Times New Roman" pitchFamily="18" charset="0"/>
            </a:endParaRPr>
          </a:p>
          <a:p>
            <a:r>
              <a:rPr lang="uk-UA" i="1" u="sng" dirty="0">
                <a:latin typeface="Times New Roman" pitchFamily="18" charset="0"/>
                <a:cs typeface="Times New Roman" pitchFamily="18" charset="0"/>
              </a:rPr>
              <a:t>Результати досліджень: </a:t>
            </a:r>
            <a:r>
              <a:rPr lang="uk-UA" dirty="0">
                <a:latin typeface="Times New Roman" pitchFamily="18" charset="0"/>
                <a:cs typeface="Times New Roman" pitchFamily="18" charset="0"/>
              </a:rPr>
              <a:t>в результатах досліджень описати свої спостереження за поведінковими реакціями тварини та заповнити таблицю 3. При переважанні у тварини активної стратегії в умовах новизни вона більше проявляє дослідницьку активність – активне переміщення, а при переважанні пасивної – реакції завмирання (</a:t>
            </a:r>
            <a:r>
              <a:rPr lang="uk-UA" dirty="0" err="1">
                <a:latin typeface="Times New Roman" pitchFamily="18" charset="0"/>
                <a:cs typeface="Times New Roman" pitchFamily="18" charset="0"/>
              </a:rPr>
              <a:t>фризінгу</a:t>
            </a:r>
            <a:r>
              <a:rPr lang="uk-UA" dirty="0">
                <a:latin typeface="Times New Roman" pitchFamily="18" charset="0"/>
                <a:cs typeface="Times New Roman" pitchFamily="18" charset="0"/>
              </a:rPr>
              <a:t>), дефекацію та </a:t>
            </a:r>
            <a:r>
              <a:rPr lang="uk-UA" dirty="0" err="1">
                <a:latin typeface="Times New Roman" pitchFamily="18" charset="0"/>
                <a:cs typeface="Times New Roman" pitchFamily="18" charset="0"/>
              </a:rPr>
              <a:t>уринацію</a:t>
            </a:r>
            <a:r>
              <a:rPr lang="uk-UA" dirty="0">
                <a:latin typeface="Times New Roman" pitchFamily="18" charset="0"/>
                <a:cs typeface="Times New Roman" pitchFamily="18" charset="0"/>
              </a:rPr>
              <a:t>. Вважається, що головними показниками емоційності у гризунів є частота дефекації та </a:t>
            </a:r>
            <a:r>
              <a:rPr lang="uk-UA" dirty="0" err="1">
                <a:latin typeface="Times New Roman" pitchFamily="18" charset="0"/>
                <a:cs typeface="Times New Roman" pitchFamily="18" charset="0"/>
              </a:rPr>
              <a:t>грумінгу</a:t>
            </a:r>
            <a:r>
              <a:rPr lang="uk-UA" dirty="0">
                <a:latin typeface="Times New Roman" pitchFamily="18" charset="0"/>
                <a:cs typeface="Times New Roman" pitchFamily="18" charset="0"/>
              </a:rPr>
              <a:t>: що цих актів більше, то емоційнішою, зокрема тривожнішою, є тварина. Що ж до вертикальної та особливо горизонтальної активності, то ці показники є, навпаки, обернено пропорційними до умовного «індексу емоційності». У процесі ознайомлення із методом «відкритого поля» для дослідження вродженої орієнтувально-дослідницької поведінки лабораторних тварин внести отримані зміни в таблицю 3.</a:t>
            </a:r>
            <a:endParaRPr lang="ru-RU"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331640" y="980728"/>
          <a:ext cx="6095999" cy="1920240"/>
        </p:xfrm>
        <a:graphic>
          <a:graphicData uri="http://schemas.openxmlformats.org/drawingml/2006/table">
            <a:tbl>
              <a:tblPr/>
              <a:tblGrid>
                <a:gridCol w="309786"/>
                <a:gridCol w="483067"/>
                <a:gridCol w="1059632"/>
                <a:gridCol w="884481"/>
                <a:gridCol w="884481"/>
                <a:gridCol w="884481"/>
                <a:gridCol w="795347"/>
                <a:gridCol w="794724"/>
              </a:tblGrid>
              <a:tr h="1027220">
                <a:tc>
                  <a:txBody>
                    <a:bodyPr/>
                    <a:lstStyle/>
                    <a:p>
                      <a:pPr marL="69850">
                        <a:lnSpc>
                          <a:spcPts val="1575"/>
                        </a:lnSpc>
                        <a:spcAft>
                          <a:spcPts val="0"/>
                        </a:spcAft>
                      </a:pPr>
                      <a:r>
                        <a:rPr lang="uk-UA" sz="1400" dirty="0">
                          <a:latin typeface="Times New Roman" pitchFamily="18" charset="0"/>
                          <a:ea typeface="Times New Roman"/>
                          <a:cs typeface="Times New Roman" pitchFamily="18" charset="0"/>
                        </a:rPr>
                        <a:t>№</a:t>
                      </a:r>
                      <a:endParaRPr lang="ru-RU"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51435">
                        <a:spcAft>
                          <a:spcPts val="0"/>
                        </a:spcAft>
                      </a:pPr>
                      <a:r>
                        <a:rPr lang="uk-UA" sz="1400" dirty="0">
                          <a:latin typeface="Times New Roman" pitchFamily="18" charset="0"/>
                          <a:ea typeface="Times New Roman"/>
                          <a:cs typeface="Times New Roman" pitchFamily="18" charset="0"/>
                        </a:rPr>
                        <a:t>Час</a:t>
                      </a:r>
                      <a:r>
                        <a:rPr lang="uk-UA" sz="1400" spc="5" dirty="0">
                          <a:latin typeface="Times New Roman" pitchFamily="18" charset="0"/>
                          <a:ea typeface="Times New Roman"/>
                          <a:cs typeface="Times New Roman" pitchFamily="18" charset="0"/>
                        </a:rPr>
                        <a:t> </a:t>
                      </a:r>
                      <a:r>
                        <a:rPr lang="uk-UA" sz="1400" dirty="0" err="1">
                          <a:latin typeface="Times New Roman" pitchFamily="18" charset="0"/>
                          <a:ea typeface="Times New Roman"/>
                          <a:cs typeface="Times New Roman" pitchFamily="18" charset="0"/>
                        </a:rPr>
                        <a:t>поча</a:t>
                      </a:r>
                      <a:r>
                        <a:rPr lang="uk-UA" sz="1400" spc="-335" dirty="0">
                          <a:latin typeface="Times New Roman" pitchFamily="18" charset="0"/>
                          <a:ea typeface="Times New Roman"/>
                          <a:cs typeface="Times New Roman" pitchFamily="18" charset="0"/>
                        </a:rPr>
                        <a:t> </a:t>
                      </a:r>
                      <a:r>
                        <a:rPr lang="uk-UA" sz="1400" dirty="0" err="1">
                          <a:latin typeface="Times New Roman" pitchFamily="18" charset="0"/>
                          <a:ea typeface="Times New Roman"/>
                          <a:cs typeface="Times New Roman" pitchFamily="18" charset="0"/>
                        </a:rPr>
                        <a:t>тку</a:t>
                      </a:r>
                      <a:endParaRPr lang="ru-RU" sz="1400" dirty="0">
                        <a:latin typeface="Times New Roman" pitchFamily="18" charset="0"/>
                        <a:ea typeface="Times New Roman"/>
                        <a:cs typeface="Times New Roman" pitchFamily="18" charset="0"/>
                      </a:endParaRPr>
                    </a:p>
                    <a:p>
                      <a:pPr marL="69215" marR="56515">
                        <a:lnSpc>
                          <a:spcPts val="1610"/>
                        </a:lnSpc>
                        <a:spcAft>
                          <a:spcPts val="0"/>
                        </a:spcAft>
                      </a:pPr>
                      <a:r>
                        <a:rPr lang="uk-UA" sz="1400" dirty="0" err="1">
                          <a:latin typeface="Times New Roman" pitchFamily="18" charset="0"/>
                          <a:ea typeface="Times New Roman"/>
                          <a:cs typeface="Times New Roman" pitchFamily="18" charset="0"/>
                        </a:rPr>
                        <a:t>досл</a:t>
                      </a:r>
                      <a:r>
                        <a:rPr lang="uk-UA" sz="1400" spc="-335" dirty="0">
                          <a:latin typeface="Times New Roman" pitchFamily="18" charset="0"/>
                          <a:ea typeface="Times New Roman"/>
                          <a:cs typeface="Times New Roman" pitchFamily="18" charset="0"/>
                        </a:rPr>
                        <a:t> </a:t>
                      </a:r>
                      <a:r>
                        <a:rPr lang="uk-UA" sz="1400" dirty="0">
                          <a:latin typeface="Times New Roman" pitchFamily="18" charset="0"/>
                          <a:ea typeface="Times New Roman"/>
                          <a:cs typeface="Times New Roman" pitchFamily="18" charset="0"/>
                        </a:rPr>
                        <a:t>іду</a:t>
                      </a:r>
                      <a:endParaRPr lang="ru-RU"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127000">
                        <a:spcAft>
                          <a:spcPts val="0"/>
                        </a:spcAft>
                      </a:pPr>
                      <a:r>
                        <a:rPr lang="uk-UA" sz="1400" dirty="0">
                          <a:latin typeface="Times New Roman" pitchFamily="18" charset="0"/>
                          <a:ea typeface="Times New Roman"/>
                          <a:cs typeface="Times New Roman" pitchFamily="18" charset="0"/>
                        </a:rPr>
                        <a:t>Кількість</a:t>
                      </a:r>
                      <a:r>
                        <a:rPr lang="uk-UA" sz="1400" spc="5" dirty="0">
                          <a:latin typeface="Times New Roman" pitchFamily="18" charset="0"/>
                          <a:ea typeface="Times New Roman"/>
                          <a:cs typeface="Times New Roman" pitchFamily="18" charset="0"/>
                        </a:rPr>
                        <a:t> </a:t>
                      </a:r>
                      <a:r>
                        <a:rPr lang="uk-UA" sz="1400" dirty="0">
                          <a:latin typeface="Times New Roman" pitchFamily="18" charset="0"/>
                          <a:ea typeface="Times New Roman"/>
                          <a:cs typeface="Times New Roman" pitchFamily="18" charset="0"/>
                        </a:rPr>
                        <a:t>перетнутих</a:t>
                      </a:r>
                      <a:r>
                        <a:rPr lang="uk-UA" sz="1400" spc="-335" dirty="0">
                          <a:latin typeface="Times New Roman" pitchFamily="18" charset="0"/>
                          <a:ea typeface="Times New Roman"/>
                          <a:cs typeface="Times New Roman" pitchFamily="18" charset="0"/>
                        </a:rPr>
                        <a:t> </a:t>
                      </a:r>
                      <a:r>
                        <a:rPr lang="uk-UA" sz="1400" dirty="0">
                          <a:latin typeface="Times New Roman" pitchFamily="18" charset="0"/>
                          <a:ea typeface="Times New Roman"/>
                          <a:cs typeface="Times New Roman" pitchFamily="18" charset="0"/>
                        </a:rPr>
                        <a:t>твариною</a:t>
                      </a:r>
                      <a:r>
                        <a:rPr lang="uk-UA" sz="1400" spc="5" dirty="0">
                          <a:latin typeface="Times New Roman" pitchFamily="18" charset="0"/>
                          <a:ea typeface="Times New Roman"/>
                          <a:cs typeface="Times New Roman" pitchFamily="18" charset="0"/>
                        </a:rPr>
                        <a:t> </a:t>
                      </a:r>
                      <a:r>
                        <a:rPr lang="uk-UA" sz="1400" dirty="0">
                          <a:latin typeface="Times New Roman" pitchFamily="18" charset="0"/>
                          <a:ea typeface="Times New Roman"/>
                          <a:cs typeface="Times New Roman" pitchFamily="18" charset="0"/>
                        </a:rPr>
                        <a:t>квадратів</a:t>
                      </a:r>
                      <a:endParaRPr lang="ru-RU"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59690" algn="just">
                        <a:spcAft>
                          <a:spcPts val="0"/>
                        </a:spcAft>
                      </a:pPr>
                      <a:r>
                        <a:rPr lang="uk-UA" sz="1400" dirty="0">
                          <a:latin typeface="Times New Roman" pitchFamily="18" charset="0"/>
                          <a:ea typeface="Times New Roman"/>
                          <a:cs typeface="Times New Roman" pitchFamily="18" charset="0"/>
                        </a:rPr>
                        <a:t>Кількість</a:t>
                      </a:r>
                      <a:r>
                        <a:rPr lang="uk-UA" sz="1400" spc="5" dirty="0">
                          <a:latin typeface="Times New Roman" pitchFamily="18" charset="0"/>
                          <a:ea typeface="Times New Roman"/>
                          <a:cs typeface="Times New Roman" pitchFamily="18" charset="0"/>
                        </a:rPr>
                        <a:t> </a:t>
                      </a:r>
                      <a:r>
                        <a:rPr lang="uk-UA" sz="1400" dirty="0">
                          <a:latin typeface="Times New Roman" pitchFamily="18" charset="0"/>
                          <a:ea typeface="Times New Roman"/>
                          <a:cs typeface="Times New Roman" pitchFamily="18" charset="0"/>
                        </a:rPr>
                        <a:t>підйомів</a:t>
                      </a:r>
                      <a:r>
                        <a:rPr lang="uk-UA" sz="1400" spc="5" dirty="0">
                          <a:latin typeface="Times New Roman" pitchFamily="18" charset="0"/>
                          <a:ea typeface="Times New Roman"/>
                          <a:cs typeface="Times New Roman" pitchFamily="18" charset="0"/>
                        </a:rPr>
                        <a:t> </a:t>
                      </a:r>
                      <a:r>
                        <a:rPr lang="uk-UA" sz="1400" dirty="0">
                          <a:latin typeface="Times New Roman" pitchFamily="18" charset="0"/>
                          <a:ea typeface="Times New Roman"/>
                          <a:cs typeface="Times New Roman" pitchFamily="18" charset="0"/>
                        </a:rPr>
                        <a:t>на</a:t>
                      </a:r>
                      <a:r>
                        <a:rPr lang="uk-UA" sz="1400" spc="5" dirty="0">
                          <a:latin typeface="Times New Roman" pitchFamily="18" charset="0"/>
                          <a:ea typeface="Times New Roman"/>
                          <a:cs typeface="Times New Roman" pitchFamily="18" charset="0"/>
                        </a:rPr>
                        <a:t> </a:t>
                      </a:r>
                      <a:r>
                        <a:rPr lang="uk-UA" sz="1400" dirty="0">
                          <a:latin typeface="Times New Roman" pitchFamily="18" charset="0"/>
                          <a:ea typeface="Times New Roman"/>
                          <a:cs typeface="Times New Roman" pitchFamily="18" charset="0"/>
                        </a:rPr>
                        <a:t>задні</a:t>
                      </a:r>
                      <a:r>
                        <a:rPr lang="uk-UA" sz="1400" spc="-335" dirty="0">
                          <a:latin typeface="Times New Roman" pitchFamily="18" charset="0"/>
                          <a:ea typeface="Times New Roman"/>
                          <a:cs typeface="Times New Roman" pitchFamily="18" charset="0"/>
                        </a:rPr>
                        <a:t> </a:t>
                      </a:r>
                      <a:r>
                        <a:rPr lang="uk-UA" sz="1400" dirty="0">
                          <a:latin typeface="Times New Roman" pitchFamily="18" charset="0"/>
                          <a:ea typeface="Times New Roman"/>
                          <a:cs typeface="Times New Roman" pitchFamily="18" charset="0"/>
                        </a:rPr>
                        <a:t>лапи</a:t>
                      </a:r>
                      <a:endParaRPr lang="ru-RU"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60960" algn="just">
                        <a:spcAft>
                          <a:spcPts val="0"/>
                        </a:spcAft>
                      </a:pPr>
                      <a:r>
                        <a:rPr lang="uk-UA" sz="1400" dirty="0">
                          <a:latin typeface="Times New Roman" pitchFamily="18" charset="0"/>
                          <a:ea typeface="Times New Roman"/>
                          <a:cs typeface="Times New Roman" pitchFamily="18" charset="0"/>
                        </a:rPr>
                        <a:t>Кількість</a:t>
                      </a:r>
                      <a:r>
                        <a:rPr lang="uk-UA" sz="1400" spc="5" dirty="0">
                          <a:latin typeface="Times New Roman" pitchFamily="18" charset="0"/>
                          <a:ea typeface="Times New Roman"/>
                          <a:cs typeface="Times New Roman" pitchFamily="18" charset="0"/>
                        </a:rPr>
                        <a:t> </a:t>
                      </a:r>
                      <a:r>
                        <a:rPr lang="uk-UA" sz="1400" dirty="0">
                          <a:latin typeface="Times New Roman" pitchFamily="18" charset="0"/>
                          <a:ea typeface="Times New Roman"/>
                          <a:cs typeface="Times New Roman" pitchFamily="18" charset="0"/>
                        </a:rPr>
                        <a:t>та</a:t>
                      </a:r>
                      <a:r>
                        <a:rPr lang="uk-UA" sz="1400" spc="5" dirty="0">
                          <a:latin typeface="Times New Roman" pitchFamily="18" charset="0"/>
                          <a:ea typeface="Times New Roman"/>
                          <a:cs typeface="Times New Roman" pitchFamily="18" charset="0"/>
                        </a:rPr>
                        <a:t> </a:t>
                      </a:r>
                      <a:r>
                        <a:rPr lang="uk-UA" sz="1400" dirty="0">
                          <a:latin typeface="Times New Roman" pitchFamily="18" charset="0"/>
                          <a:ea typeface="Times New Roman"/>
                          <a:cs typeface="Times New Roman" pitchFamily="18" charset="0"/>
                        </a:rPr>
                        <a:t>час</a:t>
                      </a:r>
                      <a:r>
                        <a:rPr lang="uk-UA" sz="1400" spc="5" dirty="0">
                          <a:latin typeface="Times New Roman" pitchFamily="18" charset="0"/>
                          <a:ea typeface="Times New Roman"/>
                          <a:cs typeface="Times New Roman" pitchFamily="18" charset="0"/>
                        </a:rPr>
                        <a:t> </a:t>
                      </a:r>
                      <a:r>
                        <a:rPr lang="uk-UA" sz="1400" dirty="0" err="1">
                          <a:latin typeface="Times New Roman" pitchFamily="18" charset="0"/>
                          <a:ea typeface="Times New Roman"/>
                          <a:cs typeface="Times New Roman" pitchFamily="18" charset="0"/>
                        </a:rPr>
                        <a:t>грумінгу</a:t>
                      </a:r>
                      <a:endParaRPr lang="ru-RU"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marR="60960">
                        <a:lnSpc>
                          <a:spcPct val="100000"/>
                        </a:lnSpc>
                        <a:spcAft>
                          <a:spcPts val="0"/>
                        </a:spcAft>
                        <a:tabLst>
                          <a:tab pos="583565" algn="l"/>
                        </a:tabLst>
                      </a:pPr>
                      <a:r>
                        <a:rPr lang="uk-UA" sz="1400" dirty="0">
                          <a:latin typeface="Times New Roman" pitchFamily="18" charset="0"/>
                          <a:ea typeface="Times New Roman"/>
                          <a:cs typeface="Times New Roman" pitchFamily="18" charset="0"/>
                        </a:rPr>
                        <a:t>Кількість</a:t>
                      </a:r>
                      <a:r>
                        <a:rPr lang="uk-UA" sz="1400" spc="5" dirty="0">
                          <a:latin typeface="Times New Roman" pitchFamily="18" charset="0"/>
                          <a:ea typeface="Times New Roman"/>
                          <a:cs typeface="Times New Roman" pitchFamily="18" charset="0"/>
                        </a:rPr>
                        <a:t> </a:t>
                      </a:r>
                      <a:r>
                        <a:rPr lang="uk-UA" sz="1400" dirty="0">
                          <a:latin typeface="Times New Roman" pitchFamily="18" charset="0"/>
                          <a:ea typeface="Times New Roman"/>
                          <a:cs typeface="Times New Roman" pitchFamily="18" charset="0"/>
                        </a:rPr>
                        <a:t>і	</a:t>
                      </a:r>
                      <a:r>
                        <a:rPr lang="uk-UA" sz="1400" spc="-5" dirty="0">
                          <a:latin typeface="Times New Roman" pitchFamily="18" charset="0"/>
                          <a:ea typeface="Times New Roman"/>
                          <a:cs typeface="Times New Roman" pitchFamily="18" charset="0"/>
                        </a:rPr>
                        <a:t>час</a:t>
                      </a:r>
                      <a:endParaRPr lang="ru-RU" sz="1400" dirty="0">
                        <a:latin typeface="Times New Roman" pitchFamily="18" charset="0"/>
                        <a:ea typeface="Times New Roman"/>
                        <a:cs typeface="Times New Roman" pitchFamily="18" charset="0"/>
                      </a:endParaRPr>
                    </a:p>
                    <a:p>
                      <a:pPr marL="67310" marR="91440">
                        <a:spcAft>
                          <a:spcPts val="0"/>
                        </a:spcAft>
                      </a:pPr>
                      <a:r>
                        <a:rPr lang="uk-UA" sz="1400" dirty="0">
                          <a:latin typeface="Times New Roman" pitchFamily="18" charset="0"/>
                          <a:ea typeface="Times New Roman"/>
                          <a:cs typeface="Times New Roman" pitchFamily="18" charset="0"/>
                        </a:rPr>
                        <a:t>дефекації</a:t>
                      </a:r>
                      <a:r>
                        <a:rPr lang="uk-UA" sz="1400" spc="-335" dirty="0">
                          <a:latin typeface="Times New Roman" pitchFamily="18" charset="0"/>
                          <a:ea typeface="Times New Roman"/>
                          <a:cs typeface="Times New Roman" pitchFamily="18" charset="0"/>
                        </a:rPr>
                        <a:t> </a:t>
                      </a:r>
                      <a:r>
                        <a:rPr lang="uk-UA" sz="1400" dirty="0" err="1">
                          <a:latin typeface="Times New Roman" pitchFamily="18" charset="0"/>
                          <a:ea typeface="Times New Roman"/>
                          <a:cs typeface="Times New Roman" pitchFamily="18" charset="0"/>
                        </a:rPr>
                        <a:t>уринації</a:t>
                      </a:r>
                      <a:endParaRPr lang="ru-RU"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marR="83820">
                        <a:lnSpc>
                          <a:spcPct val="100000"/>
                        </a:lnSpc>
                        <a:spcAft>
                          <a:spcPts val="0"/>
                        </a:spcAft>
                      </a:pPr>
                      <a:r>
                        <a:rPr lang="uk-UA" sz="1400" dirty="0">
                          <a:latin typeface="Times New Roman" pitchFamily="18" charset="0"/>
                          <a:ea typeface="Times New Roman"/>
                          <a:cs typeface="Times New Roman" pitchFamily="18" charset="0"/>
                        </a:rPr>
                        <a:t>Позитив</a:t>
                      </a:r>
                      <a:r>
                        <a:rPr lang="uk-UA" sz="1400" spc="-335" dirty="0">
                          <a:latin typeface="Times New Roman" pitchFamily="18" charset="0"/>
                          <a:ea typeface="Times New Roman"/>
                          <a:cs typeface="Times New Roman" pitchFamily="18" charset="0"/>
                        </a:rPr>
                        <a:t> </a:t>
                      </a:r>
                      <a:r>
                        <a:rPr lang="uk-UA" sz="1400" dirty="0">
                          <a:latin typeface="Times New Roman" pitchFamily="18" charset="0"/>
                          <a:ea typeface="Times New Roman"/>
                          <a:cs typeface="Times New Roman" pitchFamily="18" charset="0"/>
                        </a:rPr>
                        <a:t>ні</a:t>
                      </a:r>
                      <a:endParaRPr lang="ru-RU" sz="1400" dirty="0">
                        <a:latin typeface="Times New Roman" pitchFamily="18" charset="0"/>
                        <a:ea typeface="Times New Roman"/>
                        <a:cs typeface="Times New Roman" pitchFamily="18" charset="0"/>
                      </a:endParaRPr>
                    </a:p>
                    <a:p>
                      <a:pPr marL="67310">
                        <a:lnSpc>
                          <a:spcPts val="1585"/>
                        </a:lnSpc>
                        <a:spcAft>
                          <a:spcPts val="0"/>
                        </a:spcAft>
                      </a:pPr>
                      <a:r>
                        <a:rPr lang="uk-UA" sz="1400" dirty="0">
                          <a:latin typeface="Times New Roman" pitchFamily="18" charset="0"/>
                          <a:ea typeface="Times New Roman"/>
                          <a:cs typeface="Times New Roman" pitchFamily="18" charset="0"/>
                        </a:rPr>
                        <a:t>/негатив</a:t>
                      </a:r>
                      <a:endParaRPr lang="ru-RU" sz="1400" dirty="0">
                        <a:latin typeface="Times New Roman" pitchFamily="18" charset="0"/>
                        <a:ea typeface="Times New Roman"/>
                        <a:cs typeface="Times New Roman" pitchFamily="18" charset="0"/>
                      </a:endParaRPr>
                    </a:p>
                    <a:p>
                      <a:pPr marL="67310" marR="132715">
                        <a:lnSpc>
                          <a:spcPts val="1610"/>
                        </a:lnSpc>
                        <a:spcAft>
                          <a:spcPts val="0"/>
                        </a:spcAft>
                      </a:pPr>
                      <a:r>
                        <a:rPr lang="uk-UA" sz="1400" dirty="0">
                          <a:latin typeface="Times New Roman" pitchFamily="18" charset="0"/>
                          <a:ea typeface="Times New Roman"/>
                          <a:cs typeface="Times New Roman" pitchFamily="18" charset="0"/>
                        </a:rPr>
                        <a:t>ні</a:t>
                      </a:r>
                      <a:r>
                        <a:rPr lang="uk-UA" sz="1400" spc="5" dirty="0">
                          <a:latin typeface="Times New Roman" pitchFamily="18" charset="0"/>
                          <a:ea typeface="Times New Roman"/>
                          <a:cs typeface="Times New Roman" pitchFamily="18" charset="0"/>
                        </a:rPr>
                        <a:t> </a:t>
                      </a:r>
                      <a:r>
                        <a:rPr lang="uk-UA" sz="1400" dirty="0">
                          <a:latin typeface="Times New Roman" pitchFamily="18" charset="0"/>
                          <a:ea typeface="Times New Roman"/>
                          <a:cs typeface="Times New Roman" pitchFamily="18" charset="0"/>
                        </a:rPr>
                        <a:t>таксиси</a:t>
                      </a:r>
                      <a:endParaRPr lang="ru-RU"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ts val="1575"/>
                        </a:lnSpc>
                        <a:spcAft>
                          <a:spcPts val="0"/>
                        </a:spcAft>
                      </a:pPr>
                      <a:r>
                        <a:rPr lang="uk-UA" sz="1400">
                          <a:latin typeface="Times New Roman" pitchFamily="18" charset="0"/>
                          <a:ea typeface="Times New Roman"/>
                          <a:cs typeface="Times New Roman" pitchFamily="18" charset="0"/>
                        </a:rPr>
                        <a:t>Активна</a:t>
                      </a:r>
                      <a:endParaRPr lang="ru-RU" sz="1400">
                        <a:latin typeface="Times New Roman" pitchFamily="18" charset="0"/>
                        <a:ea typeface="Times New Roman"/>
                        <a:cs typeface="Times New Roman" pitchFamily="18" charset="0"/>
                      </a:endParaRPr>
                    </a:p>
                    <a:p>
                      <a:pPr marL="66675" marR="67945">
                        <a:spcBef>
                          <a:spcPts val="10"/>
                        </a:spcBef>
                        <a:spcAft>
                          <a:spcPts val="0"/>
                        </a:spcAft>
                      </a:pPr>
                      <a:r>
                        <a:rPr lang="uk-UA" sz="1400">
                          <a:latin typeface="Times New Roman" pitchFamily="18" charset="0"/>
                          <a:ea typeface="Times New Roman"/>
                          <a:cs typeface="Times New Roman" pitchFamily="18" charset="0"/>
                        </a:rPr>
                        <a:t>/пасивна</a:t>
                      </a:r>
                      <a:r>
                        <a:rPr lang="uk-UA" sz="1400" spc="-335">
                          <a:latin typeface="Times New Roman" pitchFamily="18" charset="0"/>
                          <a:ea typeface="Times New Roman"/>
                          <a:cs typeface="Times New Roman" pitchFamily="18" charset="0"/>
                        </a:rPr>
                        <a:t> </a:t>
                      </a:r>
                      <a:r>
                        <a:rPr lang="uk-UA" sz="1400">
                          <a:latin typeface="Times New Roman" pitchFamily="18" charset="0"/>
                          <a:ea typeface="Times New Roman"/>
                          <a:cs typeface="Times New Roman" pitchFamily="18" charset="0"/>
                        </a:rPr>
                        <a:t>реакція</a:t>
                      </a:r>
                      <a:endParaRPr lang="ru-RU"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460">
                <a:tc>
                  <a:txBody>
                    <a:bodyPr/>
                    <a:lstStyle/>
                    <a:p>
                      <a:pPr marL="69850">
                        <a:lnSpc>
                          <a:spcPts val="1500"/>
                        </a:lnSpc>
                        <a:spcAft>
                          <a:spcPts val="0"/>
                        </a:spcAft>
                      </a:pPr>
                      <a:r>
                        <a:rPr lang="uk-UA" sz="1400">
                          <a:latin typeface="Times New Roman" pitchFamily="18" charset="0"/>
                          <a:ea typeface="Times New Roman"/>
                          <a:cs typeface="Times New Roman" pitchFamily="18" charset="0"/>
                        </a:rPr>
                        <a:t>1</a:t>
                      </a:r>
                      <a:endParaRPr lang="ru-RU"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30">
                <a:tc>
                  <a:txBody>
                    <a:bodyPr/>
                    <a:lstStyle/>
                    <a:p>
                      <a:pPr marL="69850">
                        <a:lnSpc>
                          <a:spcPts val="1520"/>
                        </a:lnSpc>
                        <a:spcAft>
                          <a:spcPts val="0"/>
                        </a:spcAft>
                      </a:pPr>
                      <a:r>
                        <a:rPr lang="uk-UA" sz="1400">
                          <a:latin typeface="Times New Roman" pitchFamily="18" charset="0"/>
                          <a:ea typeface="Times New Roman"/>
                          <a:cs typeface="Times New Roman" pitchFamily="18" charset="0"/>
                        </a:rPr>
                        <a:t>2</a:t>
                      </a:r>
                      <a:endParaRPr lang="ru-RU"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83">
                <a:tc>
                  <a:txBody>
                    <a:bodyPr/>
                    <a:lstStyle/>
                    <a:p>
                      <a:pPr marL="69850">
                        <a:lnSpc>
                          <a:spcPts val="1505"/>
                        </a:lnSpc>
                        <a:spcAft>
                          <a:spcPts val="0"/>
                        </a:spcAft>
                      </a:pPr>
                      <a:r>
                        <a:rPr lang="uk-UA" sz="1400">
                          <a:latin typeface="Times New Roman" pitchFamily="18" charset="0"/>
                          <a:ea typeface="Times New Roman"/>
                          <a:cs typeface="Times New Roman" pitchFamily="18" charset="0"/>
                        </a:rPr>
                        <a:t>3</a:t>
                      </a:r>
                      <a:endParaRPr lang="ru-RU"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4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793" name="Rectangle 1"/>
          <p:cNvSpPr>
            <a:spLocks noChangeArrowheads="1"/>
          </p:cNvSpPr>
          <p:nvPr/>
        </p:nvSpPr>
        <p:spPr bwMode="auto">
          <a:xfrm>
            <a:off x="0" y="161147"/>
            <a:ext cx="7825668" cy="8002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584200" algn="l"/>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Таблиця 3</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584200" algn="l"/>
              </a:tabLst>
            </a:pPr>
            <a:r>
              <a:rPr kumimoji="0" lang="uk-UA" sz="14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Висновки:</a:t>
            </a:r>
            <a:r>
              <a:rPr kumimoji="0" lang="uk-UA"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роблять на підставі аналізу отриманих результатів експериментальних досліджень.</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584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38472"/>
            <a:ext cx="8748464" cy="4272569"/>
          </a:xfrm>
          <a:prstGeom prst="rect">
            <a:avLst/>
          </a:prstGeom>
          <a:noFill/>
          <a:ln w="9525">
            <a:noFill/>
            <a:miter lim="800000"/>
            <a:headEnd/>
            <a:tailEnd/>
          </a:ln>
          <a:effectLst/>
        </p:spPr>
        <p:txBody>
          <a:bodyPr vert="horz" wrap="square" lIns="825240" tIns="482448" rIns="279312" bIns="76176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Дослідження рівня тривожності та активності дослідницької поведінки у лабораторних тварин методом «</a:t>
            </a:r>
            <a:r>
              <a:rPr kumimoji="0" lang="uk-UA"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Темно–світла</a:t>
            </a: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камера»</a:t>
            </a:r>
          </a:p>
          <a:p>
            <a:pPr marL="0" marR="0" lvl="0" indent="449263" algn="just" defTabSz="914400" rtl="0" eaLnBrk="1" fontAlgn="base" latinLnBrk="0" hangingPunct="1">
              <a:lnSpc>
                <a:spcPct val="100000"/>
              </a:lnSpc>
              <a:spcBef>
                <a:spcPct val="0"/>
              </a:spcBef>
              <a:spcAft>
                <a:spcPct val="0"/>
              </a:spcAft>
              <a:buClrTx/>
              <a:buSzTx/>
              <a:buFontTx/>
              <a:buNone/>
              <a:tabLst/>
            </a:pPr>
            <a:endParaRPr lang="uk-UA" sz="1400" b="1" dirty="0" smtClean="0">
              <a:latin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основу тесту «</a:t>
            </a:r>
            <a:r>
              <a:rPr kumimoji="0" lang="uk-UA"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темно–світла</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камера» покладено інстинктивне прагнення гризунів шукати сховок у затемнених закритих місцях, уникаючи відкритих та яскраво освітлених просторів. Цей тест використовують у дослідженні впливу</a:t>
            </a:r>
            <a:r>
              <a:rPr kumimoji="0" lang="uk-UA" sz="1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різноманітних факторів на функціональний стан нервової системи тварин, зокрема на рівень тривожності та активність дослідницької поведінки.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sz="14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Мета роботи:</a:t>
            </a:r>
            <a:r>
              <a:rPr kumimoji="0" lang="uk-UA"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ознайомитися із методом «</a:t>
            </a:r>
            <a:r>
              <a:rPr kumimoji="0" lang="uk-UA"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Темно–світла</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камера» для дослідження рівня тривожності та активності дослідницької поведінки лабораторних тварин.</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sz="14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Завдання роботи:</a:t>
            </a:r>
            <a:r>
              <a:rPr kumimoji="0" lang="uk-UA"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експериментально визначити рівень тривожності та активність дослідницької поведінки лабораторних тварин методом «</a:t>
            </a:r>
            <a:r>
              <a:rPr kumimoji="0" lang="uk-UA"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Темно–</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світла камера».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sz="14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Матеріальне забезпечення:</a:t>
            </a:r>
            <a:r>
              <a:rPr kumimoji="0" lang="uk-UA"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лабораторні миші, щурі, набір інструментів для фіксації, камера розділена перегородкою на два рівних відсіки.</a:t>
            </a:r>
            <a:endParaRPr kumimoji="0" lang="uk-UA"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23528" y="512386"/>
            <a:ext cx="8388424"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203200" algn="l"/>
              </a:tabLst>
            </a:pPr>
            <a:r>
              <a:rPr kumimoji="0" lang="uk-UA" sz="14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Хід роботи</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Установка для даного тесту (рис. 3) являє собою пластикову камеру прямокутної форми розмірами 60х30х30см, розділену перегородкою на два рівних відсіки (кожен площею 30х30см). Стінки одного з відсіків – темного</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tab pos="203200" algn="l"/>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мають чорний колір і закриваються змінною кришкою, у світлому відсіку стіни білі, без кришки. Над білою частиною камери закріплене джерело яскравого світла (лампу денного світла) з метою створення для тварин умов помірного стресу. У перегородці між відсіками розташовується «нірка» – отвір, через який тварина може ховатися у темну частину камери після поміщення в установку.</a:t>
            </a:r>
            <a:endParaRPr kumimoji="0" lang="uk-UA"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789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7890" name="image6.jpeg"/>
          <p:cNvPicPr>
            <a:picLocks noChangeAspect="1" noChangeArrowheads="1"/>
          </p:cNvPicPr>
          <p:nvPr/>
        </p:nvPicPr>
        <p:blipFill>
          <a:blip r:embed="rId2" cstate="print"/>
          <a:srcRect/>
          <a:stretch>
            <a:fillRect/>
          </a:stretch>
        </p:blipFill>
        <p:spPr bwMode="auto">
          <a:xfrm>
            <a:off x="2411760" y="3140968"/>
            <a:ext cx="3486150" cy="2390775"/>
          </a:xfrm>
          <a:prstGeom prst="rect">
            <a:avLst/>
          </a:prstGeom>
          <a:noFill/>
        </p:spPr>
      </p:pic>
      <p:sp>
        <p:nvSpPr>
          <p:cNvPr id="37892" name="Rectangle 4"/>
          <p:cNvSpPr>
            <a:spLocks noChangeArrowheads="1"/>
          </p:cNvSpPr>
          <p:nvPr/>
        </p:nvSpPr>
        <p:spPr bwMode="auto">
          <a:xfrm>
            <a:off x="0" y="609329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Рис. 3.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Темно–світла</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камера»</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836712"/>
            <a:ext cx="9144000" cy="4247317"/>
          </a:xfrm>
          <a:prstGeom prst="rect">
            <a:avLst/>
          </a:prstGeom>
        </p:spPr>
        <p:txBody>
          <a:bodyPr wrap="square">
            <a:spAutoFit/>
          </a:bodyPr>
          <a:lstStyle/>
          <a:p>
            <a:r>
              <a:rPr lang="uk-UA" dirty="0">
                <a:latin typeface="Times New Roman" pitchFamily="18" charset="0"/>
                <a:cs typeface="Times New Roman" pitchFamily="18" charset="0"/>
              </a:rPr>
              <a:t>Перед початком експерименту ознайомитися з методами фіксації та правилами етичної поведінки з лабораторними тваринами. Для фіксації мишей, щурів використовують </a:t>
            </a:r>
            <a:r>
              <a:rPr lang="uk-UA" dirty="0" err="1" smtClean="0">
                <a:latin typeface="Times New Roman" pitchFamily="18" charset="0"/>
                <a:cs typeface="Times New Roman" pitchFamily="18" charset="0"/>
              </a:rPr>
              <a:t>корцан</a:t>
            </a:r>
            <a:r>
              <a:rPr lang="uk-UA" dirty="0" smtClean="0">
                <a:latin typeface="Times New Roman" pitchFamily="18" charset="0"/>
                <a:cs typeface="Times New Roman" pitchFamily="18" charset="0"/>
              </a:rPr>
              <a:t> </a:t>
            </a:r>
            <a:r>
              <a:rPr lang="uk-UA" dirty="0">
                <a:latin typeface="Times New Roman" pitchFamily="18" charset="0"/>
                <a:cs typeface="Times New Roman" pitchFamily="18" charset="0"/>
              </a:rPr>
              <a:t>(пінцет), яким захоплюють тварину за кінчик хвоста та переміщають з </a:t>
            </a:r>
            <a:r>
              <a:rPr lang="uk-UA" dirty="0" err="1">
                <a:latin typeface="Times New Roman" pitchFamily="18" charset="0"/>
                <a:cs typeface="Times New Roman" pitchFamily="18" charset="0"/>
              </a:rPr>
              <a:t>бокса</a:t>
            </a:r>
            <a:r>
              <a:rPr lang="uk-UA" dirty="0">
                <a:latin typeface="Times New Roman" pitchFamily="18" charset="0"/>
                <a:cs typeface="Times New Roman" pitchFamily="18" charset="0"/>
              </a:rPr>
              <a:t> у стартову камеру. Тварину залишають на деякий час у спокої для адаптації та пригнічення внаслідок переляку пасивно оборонної реакції. Після адаптаційного періоду починають експеримент. Тварину поміщають в освітлену білу частину камери та спостерігають за її поведінкою. Зокрема, фіксують час, за який тварина заходила у темну частину установки, а також кількість </a:t>
            </a:r>
            <a:r>
              <a:rPr lang="uk-UA" dirty="0" err="1">
                <a:latin typeface="Times New Roman" pitchFamily="18" charset="0"/>
                <a:cs typeface="Times New Roman" pitchFamily="18" charset="0"/>
              </a:rPr>
              <a:t>виглядувань</a:t>
            </a:r>
            <a:r>
              <a:rPr lang="uk-UA" dirty="0">
                <a:latin typeface="Times New Roman" pitchFamily="18" charset="0"/>
                <a:cs typeface="Times New Roman" pitchFamily="18" charset="0"/>
              </a:rPr>
              <a:t> та виходів з нірки та загальний час, проведений щуром у світлій частині камери після того, як він побував у темній частині та повернувся у освітлену. </a:t>
            </a:r>
            <a:r>
              <a:rPr lang="uk-UA" dirty="0" err="1">
                <a:latin typeface="Times New Roman" pitchFamily="18" charset="0"/>
                <a:cs typeface="Times New Roman" pitchFamily="18" charset="0"/>
              </a:rPr>
              <a:t>Виглядуванням</a:t>
            </a:r>
            <a:r>
              <a:rPr lang="uk-UA" dirty="0">
                <a:latin typeface="Times New Roman" pitchFamily="18" charset="0"/>
                <a:cs typeface="Times New Roman" pitchFamily="18" charset="0"/>
              </a:rPr>
              <a:t> з нірки вважається такий випадок, коли ніс, голова чи передня частина тіла тварини видніється в отворі, а виходом у світлу частину </a:t>
            </a:r>
            <a:r>
              <a:rPr lang="uk-UA" dirty="0" err="1">
                <a:latin typeface="Times New Roman" pitchFamily="18" charset="0"/>
                <a:cs typeface="Times New Roman" pitchFamily="18" charset="0"/>
              </a:rPr>
              <a:t>–переміщення</a:t>
            </a:r>
            <a:r>
              <a:rPr lang="uk-UA" dirty="0">
                <a:latin typeface="Times New Roman" pitchFamily="18" charset="0"/>
                <a:cs typeface="Times New Roman" pitchFamily="18" charset="0"/>
              </a:rPr>
              <a:t> всіх чотирьох кінцівок тварини у світлу частину</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камери після того, як вона побувала у темній. Тривалість кожного сеансу становить 3 </a:t>
            </a:r>
            <a:r>
              <a:rPr lang="uk-UA" dirty="0" err="1">
                <a:latin typeface="Times New Roman" pitchFamily="18" charset="0"/>
                <a:cs typeface="Times New Roman" pitchFamily="18" charset="0"/>
              </a:rPr>
              <a:t>хв</a:t>
            </a:r>
            <a:r>
              <a:rPr lang="uk-UA" dirty="0">
                <a:latin typeface="Times New Roman" pitchFamily="18" charset="0"/>
                <a:cs typeface="Times New Roman" pitchFamily="18" charset="0"/>
              </a:rPr>
              <a:t>, інтервал між повторними дослідженнями – 10 діб.</a:t>
            </a:r>
            <a:endParaRPr lang="ru-RU"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403648" y="1484784"/>
          <a:ext cx="6026785" cy="1443355"/>
        </p:xfrm>
        <a:graphic>
          <a:graphicData uri="http://schemas.openxmlformats.org/drawingml/2006/table">
            <a:tbl>
              <a:tblPr/>
              <a:tblGrid>
                <a:gridCol w="315595"/>
                <a:gridCol w="941705"/>
                <a:gridCol w="990600"/>
                <a:gridCol w="808990"/>
                <a:gridCol w="1438275"/>
                <a:gridCol w="810895"/>
                <a:gridCol w="720725"/>
              </a:tblGrid>
              <a:tr h="817880">
                <a:tc>
                  <a:txBody>
                    <a:bodyPr/>
                    <a:lstStyle/>
                    <a:p>
                      <a:pPr marL="69850">
                        <a:lnSpc>
                          <a:spcPts val="1575"/>
                        </a:lnSpc>
                        <a:spcAft>
                          <a:spcPts val="0"/>
                        </a:spcAft>
                      </a:pPr>
                      <a:r>
                        <a:rPr lang="uk-UA" sz="1400" dirty="0">
                          <a:latin typeface="Times New Roman"/>
                          <a:ea typeface="Times New Roman"/>
                          <a:cs typeface="Times New Roman"/>
                        </a:rPr>
                        <a:t>№</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247650">
                        <a:spcAft>
                          <a:spcPts val="0"/>
                        </a:spcAft>
                      </a:pPr>
                      <a:r>
                        <a:rPr lang="uk-UA" sz="1400">
                          <a:latin typeface="Times New Roman"/>
                          <a:ea typeface="Times New Roman"/>
                          <a:cs typeface="Times New Roman"/>
                        </a:rPr>
                        <a:t>Час</a:t>
                      </a:r>
                      <a:r>
                        <a:rPr lang="uk-UA" sz="1400" spc="5">
                          <a:latin typeface="Times New Roman"/>
                          <a:ea typeface="Times New Roman"/>
                          <a:cs typeface="Times New Roman"/>
                        </a:rPr>
                        <a:t> </a:t>
                      </a:r>
                      <a:r>
                        <a:rPr lang="uk-UA" sz="1400">
                          <a:latin typeface="Times New Roman"/>
                          <a:ea typeface="Times New Roman"/>
                          <a:cs typeface="Times New Roman"/>
                        </a:rPr>
                        <a:t>початку</a:t>
                      </a:r>
                      <a:r>
                        <a:rPr lang="uk-UA" sz="1400" spc="-335">
                          <a:latin typeface="Times New Roman"/>
                          <a:ea typeface="Times New Roman"/>
                          <a:cs typeface="Times New Roman"/>
                        </a:rPr>
                        <a:t> </a:t>
                      </a:r>
                      <a:r>
                        <a:rPr lang="uk-UA" sz="1400">
                          <a:latin typeface="Times New Roman"/>
                          <a:ea typeface="Times New Roman"/>
                          <a:cs typeface="Times New Roman"/>
                        </a:rPr>
                        <a:t>досліду</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marR="142240">
                        <a:spcAft>
                          <a:spcPts val="0"/>
                        </a:spcAft>
                      </a:pPr>
                      <a:r>
                        <a:rPr lang="uk-UA" sz="1400">
                          <a:latin typeface="Times New Roman"/>
                          <a:ea typeface="Times New Roman"/>
                          <a:cs typeface="Times New Roman"/>
                        </a:rPr>
                        <a:t>Кількість</a:t>
                      </a:r>
                      <a:r>
                        <a:rPr lang="uk-UA" sz="1400" spc="5">
                          <a:latin typeface="Times New Roman"/>
                          <a:ea typeface="Times New Roman"/>
                          <a:cs typeface="Times New Roman"/>
                        </a:rPr>
                        <a:t> </a:t>
                      </a:r>
                      <a:r>
                        <a:rPr lang="uk-UA" sz="1400" spc="-5">
                          <a:latin typeface="Times New Roman"/>
                          <a:ea typeface="Times New Roman"/>
                          <a:cs typeface="Times New Roman"/>
                        </a:rPr>
                        <a:t>виглядува</a:t>
                      </a:r>
                      <a:r>
                        <a:rPr lang="uk-UA" sz="1400" spc="-335">
                          <a:latin typeface="Times New Roman"/>
                          <a:ea typeface="Times New Roman"/>
                          <a:cs typeface="Times New Roman"/>
                        </a:rPr>
                        <a:t> </a:t>
                      </a:r>
                      <a:r>
                        <a:rPr lang="uk-UA" sz="1400">
                          <a:latin typeface="Times New Roman"/>
                          <a:ea typeface="Times New Roman"/>
                          <a:cs typeface="Times New Roman"/>
                        </a:rPr>
                        <a:t>нь</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90805">
                        <a:spcAft>
                          <a:spcPts val="0"/>
                        </a:spcAft>
                      </a:pPr>
                      <a:r>
                        <a:rPr lang="uk-UA" sz="1400">
                          <a:latin typeface="Times New Roman"/>
                          <a:ea typeface="Times New Roman"/>
                          <a:cs typeface="Times New Roman"/>
                        </a:rPr>
                        <a:t>Кількіст</a:t>
                      </a:r>
                      <a:r>
                        <a:rPr lang="uk-UA" sz="1400" spc="-335">
                          <a:latin typeface="Times New Roman"/>
                          <a:ea typeface="Times New Roman"/>
                          <a:cs typeface="Times New Roman"/>
                        </a:rPr>
                        <a:t> </a:t>
                      </a:r>
                      <a:r>
                        <a:rPr lang="uk-UA" sz="1400">
                          <a:latin typeface="Times New Roman"/>
                          <a:ea typeface="Times New Roman"/>
                          <a:cs typeface="Times New Roman"/>
                        </a:rPr>
                        <a:t>ь</a:t>
                      </a:r>
                      <a:r>
                        <a:rPr lang="uk-UA" sz="1400" spc="5">
                          <a:latin typeface="Times New Roman"/>
                          <a:ea typeface="Times New Roman"/>
                          <a:cs typeface="Times New Roman"/>
                        </a:rPr>
                        <a:t> </a:t>
                      </a:r>
                      <a:r>
                        <a:rPr lang="uk-UA" sz="1400">
                          <a:latin typeface="Times New Roman"/>
                          <a:ea typeface="Times New Roman"/>
                          <a:cs typeface="Times New Roman"/>
                        </a:rPr>
                        <a:t>виходів</a:t>
                      </a:r>
                      <a:endParaRPr lang="ru-RU" sz="1100">
                        <a:latin typeface="Times New Roman"/>
                        <a:ea typeface="Times New Roman"/>
                        <a:cs typeface="Times New Roman"/>
                      </a:endParaRPr>
                    </a:p>
                    <a:p>
                      <a:pPr marL="68580">
                        <a:lnSpc>
                          <a:spcPts val="1540"/>
                        </a:lnSpc>
                        <a:spcAft>
                          <a:spcPts val="0"/>
                        </a:spcAft>
                      </a:pPr>
                      <a:r>
                        <a:rPr lang="uk-UA" sz="1400">
                          <a:latin typeface="Times New Roman"/>
                          <a:ea typeface="Times New Roman"/>
                          <a:cs typeface="Times New Roman"/>
                        </a:rPr>
                        <a:t>з</a:t>
                      </a:r>
                      <a:r>
                        <a:rPr lang="uk-UA" sz="1400" spc="-5">
                          <a:latin typeface="Times New Roman"/>
                          <a:ea typeface="Times New Roman"/>
                          <a:cs typeface="Times New Roman"/>
                        </a:rPr>
                        <a:t> </a:t>
                      </a:r>
                      <a:r>
                        <a:rPr lang="uk-UA" sz="1400">
                          <a:latin typeface="Times New Roman"/>
                          <a:ea typeface="Times New Roman"/>
                          <a:cs typeface="Times New Roman"/>
                        </a:rPr>
                        <a:t>нірки</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0485" marR="57785" algn="just">
                        <a:spcAft>
                          <a:spcPts val="0"/>
                        </a:spcAft>
                      </a:pPr>
                      <a:r>
                        <a:rPr lang="uk-UA" sz="1400">
                          <a:latin typeface="Times New Roman"/>
                          <a:ea typeface="Times New Roman"/>
                          <a:cs typeface="Times New Roman"/>
                        </a:rPr>
                        <a:t>Загальний</a:t>
                      </a:r>
                      <a:r>
                        <a:rPr lang="uk-UA" sz="1400" spc="5">
                          <a:latin typeface="Times New Roman"/>
                          <a:ea typeface="Times New Roman"/>
                          <a:cs typeface="Times New Roman"/>
                        </a:rPr>
                        <a:t> </a:t>
                      </a:r>
                      <a:r>
                        <a:rPr lang="uk-UA" sz="1400">
                          <a:latin typeface="Times New Roman"/>
                          <a:ea typeface="Times New Roman"/>
                          <a:cs typeface="Times New Roman"/>
                        </a:rPr>
                        <a:t>час,</a:t>
                      </a:r>
                      <a:r>
                        <a:rPr lang="uk-UA" sz="1400" spc="-335">
                          <a:latin typeface="Times New Roman"/>
                          <a:ea typeface="Times New Roman"/>
                          <a:cs typeface="Times New Roman"/>
                        </a:rPr>
                        <a:t> </a:t>
                      </a:r>
                      <a:r>
                        <a:rPr lang="uk-UA" sz="1400">
                          <a:latin typeface="Times New Roman"/>
                          <a:ea typeface="Times New Roman"/>
                          <a:cs typeface="Times New Roman"/>
                        </a:rPr>
                        <a:t>проведений</a:t>
                      </a:r>
                      <a:r>
                        <a:rPr lang="uk-UA" sz="1400" spc="5">
                          <a:latin typeface="Times New Roman"/>
                          <a:ea typeface="Times New Roman"/>
                          <a:cs typeface="Times New Roman"/>
                        </a:rPr>
                        <a:t> </a:t>
                      </a:r>
                      <a:r>
                        <a:rPr lang="uk-UA" sz="1400">
                          <a:latin typeface="Times New Roman"/>
                          <a:ea typeface="Times New Roman"/>
                          <a:cs typeface="Times New Roman"/>
                        </a:rPr>
                        <a:t>у</a:t>
                      </a:r>
                      <a:r>
                        <a:rPr lang="uk-UA" sz="1400" spc="-335">
                          <a:latin typeface="Times New Roman"/>
                          <a:ea typeface="Times New Roman"/>
                          <a:cs typeface="Times New Roman"/>
                        </a:rPr>
                        <a:t> </a:t>
                      </a:r>
                      <a:r>
                        <a:rPr lang="uk-UA" sz="1400">
                          <a:latin typeface="Times New Roman"/>
                          <a:ea typeface="Times New Roman"/>
                          <a:cs typeface="Times New Roman"/>
                        </a:rPr>
                        <a:t>світлій</a:t>
                      </a:r>
                      <a:r>
                        <a:rPr lang="uk-UA" sz="1400" spc="220">
                          <a:latin typeface="Times New Roman"/>
                          <a:ea typeface="Times New Roman"/>
                          <a:cs typeface="Times New Roman"/>
                        </a:rPr>
                        <a:t> </a:t>
                      </a:r>
                      <a:r>
                        <a:rPr lang="uk-UA" sz="1400">
                          <a:latin typeface="Times New Roman"/>
                          <a:ea typeface="Times New Roman"/>
                          <a:cs typeface="Times New Roman"/>
                        </a:rPr>
                        <a:t>частині</a:t>
                      </a:r>
                      <a:endParaRPr lang="ru-RU" sz="1100">
                        <a:latin typeface="Times New Roman"/>
                        <a:ea typeface="Times New Roman"/>
                        <a:cs typeface="Times New Roman"/>
                      </a:endParaRPr>
                    </a:p>
                    <a:p>
                      <a:pPr marL="70485">
                        <a:lnSpc>
                          <a:spcPts val="1540"/>
                        </a:lnSpc>
                        <a:spcAft>
                          <a:spcPts val="0"/>
                        </a:spcAft>
                      </a:pPr>
                      <a:r>
                        <a:rPr lang="uk-UA" sz="1400">
                          <a:latin typeface="Times New Roman"/>
                          <a:ea typeface="Times New Roman"/>
                          <a:cs typeface="Times New Roman"/>
                        </a:rPr>
                        <a:t>камери</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0485" marR="132715" algn="just">
                        <a:spcAft>
                          <a:spcPts val="0"/>
                        </a:spcAft>
                      </a:pPr>
                      <a:r>
                        <a:rPr lang="uk-UA" sz="1400">
                          <a:latin typeface="Times New Roman"/>
                          <a:ea typeface="Times New Roman"/>
                          <a:cs typeface="Times New Roman"/>
                        </a:rPr>
                        <a:t>Неофілі</a:t>
                      </a:r>
                      <a:r>
                        <a:rPr lang="uk-UA" sz="1400" spc="-340">
                          <a:latin typeface="Times New Roman"/>
                          <a:ea typeface="Times New Roman"/>
                          <a:cs typeface="Times New Roman"/>
                        </a:rPr>
                        <a:t> </a:t>
                      </a:r>
                      <a:r>
                        <a:rPr lang="uk-UA" sz="1400">
                          <a:latin typeface="Times New Roman"/>
                          <a:ea typeface="Times New Roman"/>
                          <a:cs typeface="Times New Roman"/>
                        </a:rPr>
                        <a:t>я/неофо</a:t>
                      </a:r>
                      <a:r>
                        <a:rPr lang="uk-UA" sz="1400" spc="-340">
                          <a:latin typeface="Times New Roman"/>
                          <a:ea typeface="Times New Roman"/>
                          <a:cs typeface="Times New Roman"/>
                        </a:rPr>
                        <a:t> </a:t>
                      </a:r>
                      <a:r>
                        <a:rPr lang="uk-UA" sz="1400">
                          <a:latin typeface="Times New Roman"/>
                          <a:ea typeface="Times New Roman"/>
                          <a:cs typeface="Times New Roman"/>
                        </a:rPr>
                        <a:t>бія</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215" marR="74930">
                        <a:spcAft>
                          <a:spcPts val="0"/>
                        </a:spcAft>
                      </a:pPr>
                      <a:r>
                        <a:rPr lang="uk-UA" sz="1400">
                          <a:latin typeface="Times New Roman"/>
                          <a:ea typeface="Times New Roman"/>
                          <a:cs typeface="Times New Roman"/>
                        </a:rPr>
                        <a:t>Рівень</a:t>
                      </a:r>
                      <a:r>
                        <a:rPr lang="uk-UA" sz="1400" spc="5">
                          <a:latin typeface="Times New Roman"/>
                          <a:ea typeface="Times New Roman"/>
                          <a:cs typeface="Times New Roman"/>
                        </a:rPr>
                        <a:t> </a:t>
                      </a:r>
                      <a:r>
                        <a:rPr lang="uk-UA" sz="1400">
                          <a:latin typeface="Times New Roman"/>
                          <a:ea typeface="Times New Roman"/>
                          <a:cs typeface="Times New Roman"/>
                        </a:rPr>
                        <a:t>тривож</a:t>
                      </a:r>
                      <a:r>
                        <a:rPr lang="uk-UA" sz="1400" spc="-335">
                          <a:latin typeface="Times New Roman"/>
                          <a:ea typeface="Times New Roman"/>
                          <a:cs typeface="Times New Roman"/>
                        </a:rPr>
                        <a:t> </a:t>
                      </a:r>
                      <a:r>
                        <a:rPr lang="uk-UA" sz="1400">
                          <a:latin typeface="Times New Roman"/>
                          <a:ea typeface="Times New Roman"/>
                          <a:cs typeface="Times New Roman"/>
                        </a:rPr>
                        <a:t>ності</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835">
                <a:tc>
                  <a:txBody>
                    <a:bodyPr/>
                    <a:lstStyle/>
                    <a:p>
                      <a:pPr marL="69850">
                        <a:lnSpc>
                          <a:spcPts val="1505"/>
                        </a:lnSpc>
                        <a:spcAft>
                          <a:spcPts val="0"/>
                        </a:spcAft>
                      </a:pPr>
                      <a:r>
                        <a:rPr lang="uk-UA" sz="1400">
                          <a:latin typeface="Times New Roman"/>
                          <a:ea typeface="Times New Roman"/>
                          <a:cs typeface="Times New Roman"/>
                        </a:rPr>
                        <a:t>1</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835">
                <a:tc>
                  <a:txBody>
                    <a:bodyPr/>
                    <a:lstStyle/>
                    <a:p>
                      <a:pPr marL="69850">
                        <a:lnSpc>
                          <a:spcPts val="1505"/>
                        </a:lnSpc>
                        <a:spcAft>
                          <a:spcPts val="0"/>
                        </a:spcAft>
                      </a:pPr>
                      <a:r>
                        <a:rPr lang="uk-UA" sz="1400">
                          <a:latin typeface="Times New Roman"/>
                          <a:ea typeface="Times New Roman"/>
                          <a:cs typeface="Times New Roman"/>
                        </a:rPr>
                        <a:t>2</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105">
                <a:tc>
                  <a:txBody>
                    <a:bodyPr/>
                    <a:lstStyle/>
                    <a:p>
                      <a:pPr marL="69850">
                        <a:lnSpc>
                          <a:spcPts val="1520"/>
                        </a:lnSpc>
                        <a:spcAft>
                          <a:spcPts val="0"/>
                        </a:spcAft>
                      </a:pPr>
                      <a:r>
                        <a:rPr lang="uk-UA" sz="1400">
                          <a:latin typeface="Times New Roman"/>
                          <a:ea typeface="Times New Roman"/>
                          <a:cs typeface="Times New Roman"/>
                        </a:rPr>
                        <a:t>3</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913" name="Rectangle 1"/>
          <p:cNvSpPr>
            <a:spLocks noChangeArrowheads="1"/>
          </p:cNvSpPr>
          <p:nvPr/>
        </p:nvSpPr>
        <p:spPr bwMode="auto">
          <a:xfrm>
            <a:off x="0" y="413465"/>
            <a:ext cx="853244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1625600" algn="l"/>
                <a:tab pos="2744788" algn="l"/>
                <a:tab pos="3001963" algn="l"/>
                <a:tab pos="4073525" algn="l"/>
                <a:tab pos="5108575" algn="l"/>
                <a:tab pos="5892800" algn="l"/>
              </a:tabLst>
            </a:pPr>
            <a:r>
              <a:rPr kumimoji="0" lang="uk-UA" sz="14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Результати	досліджень:	</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результатах	досліджень	описати	свої спостереження за поведінковими реакціями тварини та заповнити таблицю 4.</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1625600" algn="l"/>
                <a:tab pos="2744788" algn="l"/>
                <a:tab pos="3001963" algn="l"/>
                <a:tab pos="4073525" algn="l"/>
                <a:tab pos="5108575" algn="l"/>
                <a:tab pos="5892800"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Таблиця 4</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1625600" algn="l"/>
                <a:tab pos="2744788" algn="l"/>
                <a:tab pos="3001963" algn="l"/>
                <a:tab pos="4073525" algn="l"/>
                <a:tab pos="5108575" algn="l"/>
                <a:tab pos="58928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32656"/>
            <a:ext cx="9144000" cy="4801314"/>
          </a:xfrm>
          <a:prstGeom prst="rect">
            <a:avLst/>
          </a:prstGeom>
        </p:spPr>
        <p:txBody>
          <a:bodyPr wrap="square">
            <a:spAutoFit/>
          </a:bodyPr>
          <a:lstStyle/>
          <a:p>
            <a:r>
              <a:rPr lang="uk-UA" dirty="0">
                <a:latin typeface="Times New Roman" pitchFamily="18" charset="0"/>
                <a:cs typeface="Times New Roman" pitchFamily="18" charset="0"/>
              </a:rPr>
              <a:t>У </a:t>
            </a:r>
            <a:r>
              <a:rPr lang="uk-UA" dirty="0" err="1">
                <a:latin typeface="Times New Roman" pitchFamily="18" charset="0"/>
                <a:cs typeface="Times New Roman" pitchFamily="18" charset="0"/>
              </a:rPr>
              <a:t>темно–світлій</a:t>
            </a:r>
            <a:r>
              <a:rPr lang="uk-UA" dirty="0">
                <a:latin typeface="Times New Roman" pitchFamily="18" charset="0"/>
                <a:cs typeface="Times New Roman" pitchFamily="18" charset="0"/>
              </a:rPr>
              <a:t> камері тварина переживає конфлікт протилежних інстинктивних мотивацій – до дослідження нового простору (неофілія) та до втечі у безпечну темряву (неофобія). Яка з цих мотивацій переможе, визначає рівень тривожності – що він вищий, то менше часу тварина проведе в освітленому відсіку і тим менше разів виглядатиме з нірки. Навпаки, за дії факторів, що зменшують тривожність, піддослідні тварини більше часу проводять у відкритій освітленій частині камери, частіше виглядають з нірки, а то й повертаються в світлу частину, побувавши у темній. Таким чином, при зменшенні тривожності у гризунів бере гору інстинкт дослідження нового (неофілія). Вважається, що час, проведений у світлій частині камери, та кількість </a:t>
            </a:r>
            <a:r>
              <a:rPr lang="uk-UA" dirty="0" err="1">
                <a:latin typeface="Times New Roman" pitchFamily="18" charset="0"/>
                <a:cs typeface="Times New Roman" pitchFamily="18" charset="0"/>
              </a:rPr>
              <a:t>виглядувань</a:t>
            </a:r>
            <a:r>
              <a:rPr lang="uk-UA" dirty="0">
                <a:latin typeface="Times New Roman" pitchFamily="18" charset="0"/>
                <a:cs typeface="Times New Roman" pitchFamily="18" charset="0"/>
              </a:rPr>
              <a:t> з нірки залежать від рівня тривожності тварин: що вища тривожність, то більше тварини схильні ховатися та завмирати у темних закритих місцях. Окрім того аномально висока кількість </a:t>
            </a:r>
            <a:r>
              <a:rPr lang="uk-UA" dirty="0" err="1">
                <a:latin typeface="Times New Roman" pitchFamily="18" charset="0"/>
                <a:cs typeface="Times New Roman" pitchFamily="18" charset="0"/>
              </a:rPr>
              <a:t>виглядувань</a:t>
            </a:r>
            <a:r>
              <a:rPr lang="uk-UA" dirty="0">
                <a:latin typeface="Times New Roman" pitchFamily="18" charset="0"/>
                <a:cs typeface="Times New Roman" pitchFamily="18" charset="0"/>
              </a:rPr>
              <a:t> та переходів у світлу частину може свідчити про надмірне рухове збудження тварини. Відсутність реакції втечі, коли тварина взагалі не ховається у темну частину камери або проводить більшу частину часу тестування у світлій, перш ніж зайти в темну, також може свідчити про певні патологічні відхилення у функціонуванні ЦНС тварини.</a:t>
            </a:r>
            <a:endParaRPr lang="ru-RU" dirty="0">
              <a:latin typeface="Times New Roman" pitchFamily="18" charset="0"/>
              <a:cs typeface="Times New Roman" pitchFamily="18" charset="0"/>
            </a:endParaRPr>
          </a:p>
          <a:p>
            <a:r>
              <a:rPr lang="uk-UA" i="1" u="sng" dirty="0">
                <a:latin typeface="Times New Roman" pitchFamily="18" charset="0"/>
                <a:cs typeface="Times New Roman" pitchFamily="18" charset="0"/>
              </a:rPr>
              <a:t>Висновки:</a:t>
            </a:r>
            <a:r>
              <a:rPr lang="uk-UA" i="1" dirty="0">
                <a:latin typeface="Times New Roman" pitchFamily="18" charset="0"/>
                <a:cs typeface="Times New Roman" pitchFamily="18" charset="0"/>
              </a:rPr>
              <a:t> </a:t>
            </a:r>
            <a:r>
              <a:rPr lang="uk-UA" dirty="0">
                <a:latin typeface="Times New Roman" pitchFamily="18" charset="0"/>
                <a:cs typeface="Times New Roman" pitchFamily="18" charset="0"/>
              </a:rPr>
              <a:t>роблять на підставі аналізу отриманих результатів експериментальних досліджень</a:t>
            </a:r>
            <a:endParaRPr lang="ru-RU"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0"/>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Дослідження інстинкту лабораторних тварин в умовах гострого стресу за методикою «Екстраполяційне позбавлення»</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Тест «Екстраполяційне позбавлення» використовується для оцінювання роботи інстинктивних механізмів тварин при поміщенні їх в умови гострого стресу. Тест «Екстраполяційне позбавлення» є відносно новою тестовою методикою, в основі якої, як і у лабіринті </a:t>
            </a:r>
            <a:r>
              <a:rPr kumimoji="0" lang="uk-UA"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Морріса</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лежить інстинктивне прагнення щурів врятуватися з ситуації гострого стресу, спричиненого водним середовищем.</a:t>
            </a:r>
            <a:endParaRPr kumimoji="0" lang="uk-U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0962" name="Rectangle 2"/>
          <p:cNvSpPr>
            <a:spLocks noChangeArrowheads="1"/>
          </p:cNvSpPr>
          <p:nvPr/>
        </p:nvSpPr>
        <p:spPr bwMode="auto">
          <a:xfrm>
            <a:off x="0" y="1673602"/>
            <a:ext cx="860444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14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Мета роботи:</a:t>
            </a:r>
            <a:r>
              <a:rPr kumimoji="0" lang="uk-UA"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дослідити інстинкти лабораторних тварин в умовах гострого стресу за методикою «Екстраполяційне позбавлення».</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sz="14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Завдання роботи:</a:t>
            </a:r>
            <a:r>
              <a:rPr kumimoji="0" lang="uk-UA"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експериментально дослідити інстинкти у лабораторних тварин.</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sz="14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Матеріальне забезпечення:</a:t>
            </a:r>
            <a:r>
              <a:rPr kumimoji="0" lang="uk-UA"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лабораторні миші, набір інструментів для фіксації, пластиковий циліндр з водою діаметром 35 см та 9 см.</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sz="14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Хід роботи</a:t>
            </a:r>
            <a:r>
              <a:rPr kumimoji="0" lang="uk-UA"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Перед початком експерименту ознайомитися з методами фіксації та правилами етичної поведінки з лабораторними тваринами. Для фіксації мишей/щурів використовують </a:t>
            </a:r>
            <a:r>
              <a:rPr kumimoji="0" lang="uk-UA"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корцан</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(пінцет), яким захоплюють тварину за кінчик хвоста та переміщають з </a:t>
            </a:r>
            <a:r>
              <a:rPr kumimoji="0" lang="uk-UA"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бокса</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 циліндр з водою. У пластиковому циліндрі з водою діаметром 35 см закріплюють менший за діаметром (9 см), прозорий плексигласовий циліндр так, щоб його нижній край був на 2,5 см занурений у воду (рис. 4). Тварину поміщають у циліндр хвостом вниз і спостерігають за її поведінкою. Вибратися зі стресової ситуації тварина може, лише пірнувши під край внутрішнього циліндра та випірнувши з іншого боку. Коли тварина випливає зовні циліндра, її виймають з установки. При поміщенні тварини у циліндр розпочинається відлік часу, за який вона знайде вихід; якщо ж цього не відбувалося, то через 2 хвилини щура виймають з установки. Однак, виймання проводиться через занурений у воду край </a:t>
            </a:r>
            <a:r>
              <a:rPr kumimoji="0" lang="uk-UA"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цилідра</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щоб тварина зрозуміла спосіб виходу з пастки та могла його відтворити у наступній спробі. Заміряють такі показники: тривалість початкової </a:t>
            </a:r>
            <a:r>
              <a:rPr kumimoji="0" lang="uk-UA"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іммобільності</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(завмирання), що є ознакою рівня тривожності; час, який витратила тварина на пошук виходу (від поміщення в циліндр до пірнання під його край); частку вдалих спроб від загальної кількості. Окрім часу пірнання, реєстрували також частку вдалих спроб (кількість спроб, у яких тварина пірнула і вибралася з установки, ділили на загальну кількість спроб) та тривалість початкової </a:t>
            </a:r>
            <a:r>
              <a:rPr kumimoji="0" lang="uk-UA"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іммобільності</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(завмирання тварини при поміщенні у циліндр, що являється нормальною реакцією гризунів на гостру стресову ситуацію); останній параметр дозволив оцінити рівень рухової збудженості та тривожності піддослідних щурів в умовах гострого стресу.</a:t>
            </a:r>
            <a:endParaRPr kumimoji="0" lang="uk-U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88640"/>
            <a:ext cx="9144000" cy="5078313"/>
          </a:xfrm>
          <a:prstGeom prst="rect">
            <a:avLst/>
          </a:prstGeom>
        </p:spPr>
        <p:txBody>
          <a:bodyPr wrap="square">
            <a:spAutoFit/>
          </a:bodyPr>
          <a:lstStyle/>
          <a:p>
            <a:r>
              <a:rPr lang="uk-UA" dirty="0">
                <a:latin typeface="Times New Roman" pitchFamily="18" charset="0"/>
                <a:cs typeface="Times New Roman" pitchFamily="18" charset="0"/>
              </a:rPr>
              <a:t>У порівнянні з іншими тестами дана установка має ряд суттєвих переваг. </a:t>
            </a:r>
            <a:r>
              <a:rPr lang="uk-UA" dirty="0" err="1">
                <a:latin typeface="Times New Roman" pitchFamily="18" charset="0"/>
                <a:cs typeface="Times New Roman" pitchFamily="18" charset="0"/>
              </a:rPr>
              <a:t>По–перше</a:t>
            </a:r>
            <a:r>
              <a:rPr lang="uk-UA" dirty="0">
                <a:latin typeface="Times New Roman" pitchFamily="18" charset="0"/>
                <a:cs typeface="Times New Roman" pitchFamily="18" charset="0"/>
              </a:rPr>
              <a:t>, у водному середовищі не залишається пахучих міток та інших ознак, за якими тварина може відшукати правильний шлях без залучення просторової пам’яті. </a:t>
            </a:r>
            <a:r>
              <a:rPr lang="uk-UA" dirty="0" err="1">
                <a:latin typeface="Times New Roman" pitchFamily="18" charset="0"/>
                <a:cs typeface="Times New Roman" pitchFamily="18" charset="0"/>
              </a:rPr>
              <a:t>По–</a:t>
            </a:r>
            <a:r>
              <a:rPr lang="uk-UA" dirty="0">
                <a:latin typeface="Times New Roman" pitchFamily="18" charset="0"/>
                <a:cs typeface="Times New Roman" pitchFamily="18" charset="0"/>
              </a:rPr>
              <a:t> друге, що дуже </a:t>
            </a:r>
            <a:r>
              <a:rPr lang="uk-UA" dirty="0" smtClean="0">
                <a:latin typeface="Times New Roman" pitchFamily="18" charset="0"/>
                <a:cs typeface="Times New Roman" pitchFamily="18" charset="0"/>
              </a:rPr>
              <a:t>суттєва </a:t>
            </a:r>
            <a:r>
              <a:rPr lang="uk-UA" dirty="0">
                <a:latin typeface="Times New Roman" pitchFamily="18" charset="0"/>
                <a:cs typeface="Times New Roman" pitchFamily="18" charset="0"/>
              </a:rPr>
              <a:t>– успішність проходження цього тесту практично не залежить від бажання, «настрою», біоритмів тварини, її ситості та інших суб’єктивних факторів, які неминуче позначаються на аналогічних тестах, побудованих на основі дослідження нових територій чи підкріпленого навчання. Адже мотивація є надзвичайно сильною – порятунок життя. Однак, саме цей фактор є водночас і серйозним недоліком тесту: дослідження є дуже </a:t>
            </a:r>
            <a:r>
              <a:rPr lang="uk-UA" dirty="0" err="1">
                <a:latin typeface="Times New Roman" pitchFamily="18" charset="0"/>
                <a:cs typeface="Times New Roman" pitchFamily="18" charset="0"/>
              </a:rPr>
              <a:t>стресогенним</a:t>
            </a:r>
            <a:r>
              <a:rPr lang="uk-UA" dirty="0">
                <a:latin typeface="Times New Roman" pitchFamily="18" charset="0"/>
                <a:cs typeface="Times New Roman" pitchFamily="18" charset="0"/>
              </a:rPr>
              <a:t> та </a:t>
            </a:r>
            <a:r>
              <a:rPr lang="uk-UA" dirty="0" err="1">
                <a:latin typeface="Times New Roman" pitchFamily="18" charset="0"/>
                <a:cs typeface="Times New Roman" pitchFamily="18" charset="0"/>
              </a:rPr>
              <a:t>енергозатратним</a:t>
            </a:r>
            <a:r>
              <a:rPr lang="uk-UA" dirty="0">
                <a:latin typeface="Times New Roman" pitchFamily="18" charset="0"/>
                <a:cs typeface="Times New Roman" pitchFamily="18" charset="0"/>
              </a:rPr>
              <a:t> для тварини, тому не можна проводити понад</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6 спроб на добу (оптимально – 2–3), а між тестуваннями потрібно робити кількаденну перерву. Потрібно слідкувати за станом тварин – можуть виникнути судоми, носова кровотеча або інші симптоми небезпечної перевтоми; якщо тварини ослаблені, час тестування доцільно скорочувати до 3 чи й 2 хвилин (в разі, якщо за цей час гризун не знайде платформу, його виймають з води). </a:t>
            </a:r>
            <a:r>
              <a:rPr lang="uk-UA" dirty="0" smtClean="0">
                <a:latin typeface="Times New Roman" pitchFamily="18" charset="0"/>
                <a:cs typeface="Times New Roman" pitchFamily="18" charset="0"/>
              </a:rPr>
              <a:t>Вода</a:t>
            </a:r>
            <a:r>
              <a:rPr lang="ru-RU"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у </a:t>
            </a:r>
            <a:r>
              <a:rPr lang="uk-UA" dirty="0">
                <a:latin typeface="Times New Roman" pitchFamily="18" charset="0"/>
                <a:cs typeface="Times New Roman" pitchFamily="18" charset="0"/>
              </a:rPr>
              <a:t>басейні повинна бути оптимальної температури (26±2˚С), оскільки переохолодження не лише може спричинити проблеми зі здоров’ям тварин, але й погіршує їхню здатність до навчання, викривлюючи результати досліджень. Після виймання з циліндра хутро тварин висушували за допомогою рушника та поміщали щурів у тепле приміщення.</a:t>
            </a:r>
            <a:endParaRPr lang="ru-RU"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827584" y="170080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Рис. 4. Камери методу «Екстраполяційне позбавлення»</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7.jpeg"/>
          <p:cNvPicPr/>
          <p:nvPr/>
        </p:nvPicPr>
        <p:blipFill>
          <a:blip r:embed="rId2" cstate="print"/>
          <a:stretch>
            <a:fillRect/>
          </a:stretch>
        </p:blipFill>
        <p:spPr>
          <a:xfrm>
            <a:off x="3851920" y="0"/>
            <a:ext cx="1502797" cy="1693627"/>
          </a:xfrm>
          <a:prstGeom prst="rect">
            <a:avLst/>
          </a:prstGeom>
        </p:spPr>
      </p:pic>
      <p:graphicFrame>
        <p:nvGraphicFramePr>
          <p:cNvPr id="6" name="Таблица 5"/>
          <p:cNvGraphicFramePr>
            <a:graphicFrameLocks noGrp="1"/>
          </p:cNvGraphicFramePr>
          <p:nvPr/>
        </p:nvGraphicFramePr>
        <p:xfrm>
          <a:off x="755576" y="4293096"/>
          <a:ext cx="7704857" cy="1608876"/>
        </p:xfrm>
        <a:graphic>
          <a:graphicData uri="http://schemas.openxmlformats.org/drawingml/2006/table">
            <a:tbl>
              <a:tblPr/>
              <a:tblGrid>
                <a:gridCol w="388710"/>
                <a:gridCol w="1153664"/>
                <a:gridCol w="1656883"/>
                <a:gridCol w="994753"/>
                <a:gridCol w="1877333"/>
                <a:gridCol w="1633514"/>
              </a:tblGrid>
              <a:tr h="599061">
                <a:tc>
                  <a:txBody>
                    <a:bodyPr/>
                    <a:lstStyle/>
                    <a:p>
                      <a:pPr marL="69850">
                        <a:lnSpc>
                          <a:spcPts val="1575"/>
                        </a:lnSpc>
                        <a:spcAft>
                          <a:spcPts val="0"/>
                        </a:spcAft>
                      </a:pPr>
                      <a:r>
                        <a:rPr lang="uk-UA" sz="1400" dirty="0">
                          <a:latin typeface="Times New Roman"/>
                          <a:ea typeface="Times New Roman"/>
                          <a:cs typeface="Times New Roman"/>
                        </a:rPr>
                        <a:t>№</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marR="48895">
                        <a:spcAft>
                          <a:spcPts val="0"/>
                        </a:spcAft>
                      </a:pPr>
                      <a:r>
                        <a:rPr lang="uk-UA" sz="1400">
                          <a:latin typeface="Times New Roman"/>
                          <a:ea typeface="Times New Roman"/>
                          <a:cs typeface="Times New Roman"/>
                        </a:rPr>
                        <a:t>Лаборатор</a:t>
                      </a:r>
                      <a:r>
                        <a:rPr lang="uk-UA" sz="1400" spc="-335">
                          <a:latin typeface="Times New Roman"/>
                          <a:ea typeface="Times New Roman"/>
                          <a:cs typeface="Times New Roman"/>
                        </a:rPr>
                        <a:t> </a:t>
                      </a:r>
                      <a:r>
                        <a:rPr lang="uk-UA" sz="1400">
                          <a:latin typeface="Times New Roman"/>
                          <a:ea typeface="Times New Roman"/>
                          <a:cs typeface="Times New Roman"/>
                        </a:rPr>
                        <a:t>ні</a:t>
                      </a:r>
                      <a:r>
                        <a:rPr lang="uk-UA" sz="1400" spc="-75">
                          <a:latin typeface="Times New Roman"/>
                          <a:ea typeface="Times New Roman"/>
                          <a:cs typeface="Times New Roman"/>
                        </a:rPr>
                        <a:t> </a:t>
                      </a:r>
                      <a:r>
                        <a:rPr lang="uk-UA" sz="1400">
                          <a:latin typeface="Times New Roman"/>
                          <a:ea typeface="Times New Roman"/>
                          <a:cs typeface="Times New Roman"/>
                        </a:rPr>
                        <a:t>тварини</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marR="429895">
                        <a:spcAft>
                          <a:spcPts val="0"/>
                        </a:spcAft>
                      </a:pPr>
                      <a:r>
                        <a:rPr lang="uk-UA" sz="1400" dirty="0">
                          <a:latin typeface="Times New Roman"/>
                          <a:ea typeface="Times New Roman"/>
                          <a:cs typeface="Times New Roman"/>
                        </a:rPr>
                        <a:t>Тривалість</a:t>
                      </a:r>
                      <a:r>
                        <a:rPr lang="uk-UA" sz="1400" spc="-335" dirty="0">
                          <a:latin typeface="Times New Roman"/>
                          <a:ea typeface="Times New Roman"/>
                          <a:cs typeface="Times New Roman"/>
                        </a:rPr>
                        <a:t> </a:t>
                      </a:r>
                      <a:r>
                        <a:rPr lang="uk-UA" sz="1400" dirty="0">
                          <a:latin typeface="Times New Roman"/>
                          <a:ea typeface="Times New Roman"/>
                          <a:cs typeface="Times New Roman"/>
                        </a:rPr>
                        <a:t>початкової</a:t>
                      </a:r>
                      <a:endParaRPr lang="ru-RU" sz="1100" dirty="0">
                        <a:latin typeface="Times New Roman"/>
                        <a:ea typeface="Times New Roman"/>
                        <a:cs typeface="Times New Roman"/>
                      </a:endParaRPr>
                    </a:p>
                    <a:p>
                      <a:pPr marL="69850">
                        <a:lnSpc>
                          <a:spcPts val="1540"/>
                        </a:lnSpc>
                        <a:spcAft>
                          <a:spcPts val="0"/>
                        </a:spcAft>
                      </a:pPr>
                      <a:r>
                        <a:rPr lang="uk-UA" sz="1400" dirty="0" err="1">
                          <a:latin typeface="Times New Roman"/>
                          <a:ea typeface="Times New Roman"/>
                          <a:cs typeface="Times New Roman"/>
                        </a:rPr>
                        <a:t>іммобільності</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60325">
                        <a:spcAft>
                          <a:spcPts val="0"/>
                        </a:spcAft>
                        <a:tabLst>
                          <a:tab pos="567690" algn="l"/>
                        </a:tabLst>
                      </a:pPr>
                      <a:r>
                        <a:rPr lang="uk-UA" sz="1400">
                          <a:latin typeface="Times New Roman"/>
                          <a:ea typeface="Times New Roman"/>
                          <a:cs typeface="Times New Roman"/>
                        </a:rPr>
                        <a:t>Час	</a:t>
                      </a:r>
                      <a:r>
                        <a:rPr lang="uk-UA" sz="1400" spc="-10">
                          <a:latin typeface="Times New Roman"/>
                          <a:ea typeface="Times New Roman"/>
                          <a:cs typeface="Times New Roman"/>
                        </a:rPr>
                        <a:t>на</a:t>
                      </a:r>
                      <a:r>
                        <a:rPr lang="uk-UA" sz="1400" spc="-335">
                          <a:latin typeface="Times New Roman"/>
                          <a:ea typeface="Times New Roman"/>
                          <a:cs typeface="Times New Roman"/>
                        </a:rPr>
                        <a:t> </a:t>
                      </a:r>
                      <a:r>
                        <a:rPr lang="uk-UA" sz="1400">
                          <a:latin typeface="Times New Roman"/>
                          <a:ea typeface="Times New Roman"/>
                          <a:cs typeface="Times New Roman"/>
                        </a:rPr>
                        <a:t>пошук</a:t>
                      </a:r>
                      <a:endParaRPr lang="ru-RU" sz="1100">
                        <a:latin typeface="Times New Roman"/>
                        <a:ea typeface="Times New Roman"/>
                        <a:cs typeface="Times New Roman"/>
                      </a:endParaRPr>
                    </a:p>
                    <a:p>
                      <a:pPr marL="67945">
                        <a:lnSpc>
                          <a:spcPts val="1540"/>
                        </a:lnSpc>
                        <a:spcAft>
                          <a:spcPts val="0"/>
                        </a:spcAft>
                      </a:pPr>
                      <a:r>
                        <a:rPr lang="uk-UA" sz="1400">
                          <a:latin typeface="Times New Roman"/>
                          <a:ea typeface="Times New Roman"/>
                          <a:cs typeface="Times New Roman"/>
                        </a:rPr>
                        <a:t>виходу</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60960">
                        <a:spcAft>
                          <a:spcPts val="0"/>
                        </a:spcAft>
                        <a:tabLst>
                          <a:tab pos="1020445" algn="l"/>
                        </a:tabLst>
                      </a:pPr>
                      <a:r>
                        <a:rPr lang="uk-UA" sz="1400">
                          <a:latin typeface="Times New Roman"/>
                          <a:ea typeface="Times New Roman"/>
                          <a:cs typeface="Times New Roman"/>
                        </a:rPr>
                        <a:t>Кількість	</a:t>
                      </a:r>
                      <a:r>
                        <a:rPr lang="uk-UA" sz="1400" spc="-10">
                          <a:latin typeface="Times New Roman"/>
                          <a:ea typeface="Times New Roman"/>
                          <a:cs typeface="Times New Roman"/>
                        </a:rPr>
                        <a:t>спроб</a:t>
                      </a:r>
                      <a:r>
                        <a:rPr lang="uk-UA" sz="1400" spc="-335">
                          <a:latin typeface="Times New Roman"/>
                          <a:ea typeface="Times New Roman"/>
                          <a:cs typeface="Times New Roman"/>
                        </a:rPr>
                        <a:t> </a:t>
                      </a:r>
                      <a:r>
                        <a:rPr lang="uk-UA" sz="1400">
                          <a:latin typeface="Times New Roman"/>
                          <a:ea typeface="Times New Roman"/>
                          <a:cs typeface="Times New Roman"/>
                        </a:rPr>
                        <a:t>пірнання</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480060">
                        <a:spcAft>
                          <a:spcPts val="0"/>
                        </a:spcAft>
                      </a:pPr>
                      <a:r>
                        <a:rPr lang="uk-UA" sz="1400" dirty="0">
                          <a:latin typeface="Times New Roman"/>
                          <a:ea typeface="Times New Roman"/>
                          <a:cs typeface="Times New Roman"/>
                        </a:rPr>
                        <a:t>Зміни</a:t>
                      </a:r>
                      <a:r>
                        <a:rPr lang="uk-UA" sz="1400" spc="5" dirty="0">
                          <a:latin typeface="Times New Roman"/>
                          <a:ea typeface="Times New Roman"/>
                          <a:cs typeface="Times New Roman"/>
                        </a:rPr>
                        <a:t> </a:t>
                      </a:r>
                      <a:r>
                        <a:rPr lang="uk-UA" sz="1400" dirty="0">
                          <a:latin typeface="Times New Roman"/>
                          <a:ea typeface="Times New Roman"/>
                          <a:cs typeface="Times New Roman"/>
                        </a:rPr>
                        <a:t>поведінки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071">
                <a:tc>
                  <a:txBody>
                    <a:bodyPr/>
                    <a:lstStyle/>
                    <a:p>
                      <a:pPr marL="69850">
                        <a:lnSpc>
                          <a:spcPts val="1520"/>
                        </a:lnSpc>
                        <a:spcAft>
                          <a:spcPts val="0"/>
                        </a:spcAft>
                      </a:pPr>
                      <a:r>
                        <a:rPr lang="uk-UA" sz="1400">
                          <a:latin typeface="Times New Roman"/>
                          <a:ea typeface="Times New Roman"/>
                          <a:cs typeface="Times New Roman"/>
                        </a:rPr>
                        <a:t>1</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838">
                <a:tc>
                  <a:txBody>
                    <a:bodyPr/>
                    <a:lstStyle/>
                    <a:p>
                      <a:pPr marL="69850">
                        <a:lnSpc>
                          <a:spcPts val="1510"/>
                        </a:lnSpc>
                        <a:spcAft>
                          <a:spcPts val="0"/>
                        </a:spcAft>
                      </a:pPr>
                      <a:r>
                        <a:rPr lang="uk-UA" sz="1400">
                          <a:latin typeface="Times New Roman"/>
                          <a:ea typeface="Times New Roman"/>
                          <a:cs typeface="Times New Roman"/>
                        </a:rPr>
                        <a:t>2</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838">
                <a:tc>
                  <a:txBody>
                    <a:bodyPr/>
                    <a:lstStyle/>
                    <a:p>
                      <a:pPr marL="69850">
                        <a:lnSpc>
                          <a:spcPts val="1505"/>
                        </a:lnSpc>
                        <a:spcAft>
                          <a:spcPts val="0"/>
                        </a:spcAft>
                      </a:pPr>
                      <a:r>
                        <a:rPr lang="uk-UA" sz="1400">
                          <a:latin typeface="Times New Roman"/>
                          <a:ea typeface="Times New Roman"/>
                          <a:cs typeface="Times New Roman"/>
                        </a:rPr>
                        <a:t>3</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071">
                <a:tc>
                  <a:txBody>
                    <a:bodyPr/>
                    <a:lstStyle/>
                    <a:p>
                      <a:pPr marL="69850">
                        <a:lnSpc>
                          <a:spcPts val="1520"/>
                        </a:lnSpc>
                        <a:spcAft>
                          <a:spcPts val="0"/>
                        </a:spcAft>
                      </a:pPr>
                      <a:r>
                        <a:rPr lang="uk-UA" sz="1400">
                          <a:latin typeface="Times New Roman"/>
                          <a:ea typeface="Times New Roman"/>
                          <a:cs typeface="Times New Roman"/>
                        </a:rPr>
                        <a:t>4</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838">
                <a:tc>
                  <a:txBody>
                    <a:bodyPr/>
                    <a:lstStyle/>
                    <a:p>
                      <a:pPr marL="69850">
                        <a:lnSpc>
                          <a:spcPts val="1505"/>
                        </a:lnSpc>
                        <a:spcAft>
                          <a:spcPts val="0"/>
                        </a:spcAft>
                      </a:pPr>
                      <a:r>
                        <a:rPr lang="uk-UA" sz="1400">
                          <a:latin typeface="Times New Roman"/>
                          <a:ea typeface="Times New Roman"/>
                          <a:cs typeface="Times New Roman"/>
                        </a:rPr>
                        <a:t>5</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2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3010" name="Rectangle 2"/>
          <p:cNvSpPr>
            <a:spLocks noChangeArrowheads="1"/>
          </p:cNvSpPr>
          <p:nvPr/>
        </p:nvSpPr>
        <p:spPr bwMode="auto">
          <a:xfrm>
            <a:off x="395536" y="2132856"/>
            <a:ext cx="820891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1020763" algn="l"/>
              </a:tabLst>
            </a:pPr>
            <a:r>
              <a:rPr kumimoji="0" lang="uk-UA" sz="14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Результати досліджень: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результатах досліджень описати свої спостереження за поведінковими реакціями тварини та заповнити таблицю 5. Провести аналіз рухової активності тварин, спрямованої на пристосування до стресових умов зовнішнього середовища, що дає можливість одержати максимально цілісне уявлення про інстинктивні здібності тварин.</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1020763" algn="l"/>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Таблиця 5</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1020763" algn="l"/>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вивчення стану довготривалої пам’яті тварин тестування повторити з інтервалом в 11 діб (провести 2 сеанси по 2 спроби кожен).</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1020763" algn="l"/>
              </a:tabLst>
            </a:pPr>
            <a:r>
              <a:rPr kumimoji="0" lang="uk-UA" sz="14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Висновки:</a:t>
            </a:r>
            <a:r>
              <a:rPr kumimoji="0" lang="uk-UA"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роблять на підставі аналізу отриманих результатів експериментальних досліджень.</a:t>
            </a:r>
            <a:endParaRPr kumimoji="0" lang="uk-U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79512" y="1700808"/>
          <a:ext cx="6077585" cy="1962912"/>
        </p:xfrm>
        <a:graphic>
          <a:graphicData uri="http://schemas.openxmlformats.org/drawingml/2006/table">
            <a:tbl>
              <a:tblPr/>
              <a:tblGrid>
                <a:gridCol w="2025650"/>
                <a:gridCol w="2025650"/>
                <a:gridCol w="2026285"/>
              </a:tblGrid>
              <a:tr h="0">
                <a:tc>
                  <a:txBody>
                    <a:bodyPr/>
                    <a:lstStyle/>
                    <a:p>
                      <a:pPr algn="just">
                        <a:lnSpc>
                          <a:spcPct val="115000"/>
                        </a:lnSpc>
                        <a:spcAft>
                          <a:spcPts val="0"/>
                        </a:spcAft>
                      </a:pPr>
                      <a:r>
                        <a:rPr lang="uk-UA" sz="1400" dirty="0">
                          <a:latin typeface="Times New Roman" pitchFamily="18" charset="0"/>
                          <a:ea typeface="Calibri"/>
                          <a:cs typeface="Times New Roman" pitchFamily="18" charset="0"/>
                        </a:rPr>
                        <a:t>Тип поведінки</a:t>
                      </a:r>
                      <a:endParaRPr lang="ru-RU"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a:latin typeface="Times New Roman" pitchFamily="18" charset="0"/>
                          <a:ea typeface="Calibri"/>
                          <a:cs typeface="Times New Roman" pitchFamily="18" charset="0"/>
                        </a:rPr>
                        <a:t>Характеристика типу поведінки</a:t>
                      </a:r>
                      <a:endParaRPr lang="ru-RU" sz="1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a:latin typeface="Times New Roman" pitchFamily="18" charset="0"/>
                          <a:ea typeface="Calibri"/>
                          <a:cs typeface="Times New Roman" pitchFamily="18" charset="0"/>
                        </a:rPr>
                        <a:t>Приклади</a:t>
                      </a:r>
                      <a:endParaRPr lang="ru-RU" sz="1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uk-UA" sz="1400" dirty="0" smtClean="0">
                          <a:latin typeface="Times New Roman" pitchFamily="18" charset="0"/>
                          <a:ea typeface="Calibri"/>
                          <a:cs typeface="Times New Roman" pitchFamily="18" charset="0"/>
                        </a:rPr>
                        <a:t>Кормова</a:t>
                      </a:r>
                      <a:endParaRPr lang="ru-RU"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uk-UA" sz="1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uk-UA" sz="1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uk-UA" sz="1400" dirty="0" smtClean="0">
                          <a:latin typeface="Times New Roman" pitchFamily="18" charset="0"/>
                          <a:ea typeface="Calibri"/>
                          <a:cs typeface="Times New Roman" pitchFamily="18" charset="0"/>
                        </a:rPr>
                        <a:t>Захисна</a:t>
                      </a:r>
                      <a:endParaRPr lang="ru-RU"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uk-UA" sz="1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uk-UA" sz="1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r>
                        <a:rPr lang="uk-UA" sz="1400" dirty="0" smtClean="0">
                          <a:latin typeface="Times New Roman" pitchFamily="18" charset="0"/>
                          <a:cs typeface="Times New Roman" pitchFamily="18" charset="0"/>
                        </a:rPr>
                        <a:t>Гігієнічна</a:t>
                      </a:r>
                      <a:endParaRPr lang="ru-RU" sz="140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uk-UA" sz="1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uk-UA" sz="1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r>
                        <a:rPr lang="uk-UA" sz="1400" dirty="0" smtClean="0">
                          <a:latin typeface="Times New Roman" pitchFamily="18" charset="0"/>
                          <a:cs typeface="Times New Roman" pitchFamily="18" charset="0"/>
                        </a:rPr>
                        <a:t>Репродуктивна</a:t>
                      </a:r>
                      <a:endParaRPr lang="ru-RU" sz="140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uk-UA"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uk-UA" sz="1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uk-UA" sz="1400" dirty="0" smtClean="0">
                          <a:latin typeface="Times New Roman" pitchFamily="18" charset="0"/>
                          <a:ea typeface="Calibri"/>
                          <a:cs typeface="Times New Roman" pitchFamily="18" charset="0"/>
                        </a:rPr>
                        <a:t>Соціальна</a:t>
                      </a:r>
                      <a:endParaRPr lang="ru-RU"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uk-UA"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uk-UA" sz="1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uk-UA" sz="1400" dirty="0" smtClean="0">
                          <a:latin typeface="Times New Roman" pitchFamily="18" charset="0"/>
                          <a:ea typeface="Calibri"/>
                          <a:cs typeface="Times New Roman" pitchFamily="18" charset="0"/>
                        </a:rPr>
                        <a:t>Комунікативна</a:t>
                      </a:r>
                      <a:endParaRPr lang="ru-RU"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uk-UA"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uk-UA" sz="1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3275856" y="620688"/>
            <a:ext cx="259231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Завдання</a:t>
            </a: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Заповніть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таблицю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Прямоугольник 7"/>
          <p:cNvSpPr/>
          <p:nvPr/>
        </p:nvSpPr>
        <p:spPr>
          <a:xfrm>
            <a:off x="2915816" y="260648"/>
            <a:ext cx="3573992" cy="369332"/>
          </a:xfrm>
          <a:prstGeom prst="rect">
            <a:avLst/>
          </a:prstGeom>
        </p:spPr>
        <p:txBody>
          <a:bodyPr wrap="none">
            <a:spAutoFit/>
          </a:bodyPr>
          <a:lstStyle/>
          <a:p>
            <a:r>
              <a:rPr lang="ru-RU" b="1" dirty="0" smtClean="0"/>
              <a:t>ТИПИ ПОВЕДІНКИ ТВАР</a:t>
            </a:r>
            <a:r>
              <a:rPr lang="ru-RU" dirty="0" smtClean="0"/>
              <a:t>И</a:t>
            </a:r>
            <a:r>
              <a:rPr lang="ru-RU" b="1" dirty="0" smtClean="0"/>
              <a:t>Н. </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1" y="4149080"/>
            <a:ext cx="2627783" cy="1703096"/>
          </a:xfrm>
          <a:prstGeom prst="rect">
            <a:avLst/>
          </a:prstGeom>
          <a:noFill/>
          <a:ln w="9525">
            <a:noFill/>
            <a:miter lim="800000"/>
            <a:headEnd/>
            <a:tailEnd/>
          </a:ln>
          <a:effectLst/>
        </p:spPr>
      </p:pic>
      <p:sp>
        <p:nvSpPr>
          <p:cNvPr id="6" name="Прямоугольник 5"/>
          <p:cNvSpPr/>
          <p:nvPr/>
        </p:nvSpPr>
        <p:spPr>
          <a:xfrm>
            <a:off x="611560" y="5517232"/>
            <a:ext cx="1247265" cy="307777"/>
          </a:xfrm>
          <a:prstGeom prst="rect">
            <a:avLst/>
          </a:prstGeom>
        </p:spPr>
        <p:txBody>
          <a:bodyPr wrap="none">
            <a:spAutoFit/>
          </a:bodyPr>
          <a:lstStyle/>
          <a:p>
            <a:r>
              <a:rPr lang="ru-RU" sz="1400" dirty="0" err="1" smtClean="0">
                <a:solidFill>
                  <a:schemeClr val="bg1"/>
                </a:solidFill>
              </a:rPr>
              <a:t>Пересування</a:t>
            </a:r>
            <a:endParaRPr lang="ru-RU" sz="1400" dirty="0">
              <a:solidFill>
                <a:schemeClr val="bg1"/>
              </a:solidFill>
            </a:endParaRPr>
          </a:p>
        </p:txBody>
      </p:sp>
      <p:pic>
        <p:nvPicPr>
          <p:cNvPr id="1027" name="Picture 3"/>
          <p:cNvPicPr>
            <a:picLocks noChangeAspect="1" noChangeArrowheads="1"/>
          </p:cNvPicPr>
          <p:nvPr/>
        </p:nvPicPr>
        <p:blipFill>
          <a:blip r:embed="rId3" cstate="print"/>
          <a:srcRect/>
          <a:stretch>
            <a:fillRect/>
          </a:stretch>
        </p:blipFill>
        <p:spPr bwMode="auto">
          <a:xfrm>
            <a:off x="2555777" y="4149080"/>
            <a:ext cx="2592288" cy="1354633"/>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5076057" y="4149080"/>
            <a:ext cx="2592287" cy="1368152"/>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0" y="5816859"/>
            <a:ext cx="2360315" cy="1041141"/>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cstate="print"/>
          <a:srcRect/>
          <a:stretch>
            <a:fillRect/>
          </a:stretch>
        </p:blipFill>
        <p:spPr bwMode="auto">
          <a:xfrm>
            <a:off x="2267744" y="5445225"/>
            <a:ext cx="3384376" cy="1412776"/>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cstate="print"/>
          <a:srcRect/>
          <a:stretch>
            <a:fillRect/>
          </a:stretch>
        </p:blipFill>
        <p:spPr bwMode="auto">
          <a:xfrm>
            <a:off x="5508104" y="5427737"/>
            <a:ext cx="2160240" cy="1430263"/>
          </a:xfrm>
          <a:prstGeom prst="rect">
            <a:avLst/>
          </a:prstGeom>
          <a:noFill/>
          <a:ln w="9525">
            <a:noFill/>
            <a:miter lim="800000"/>
            <a:headEnd/>
            <a:tailEnd/>
          </a:ln>
          <a:effectLst/>
        </p:spPr>
      </p:pic>
      <p:pic>
        <p:nvPicPr>
          <p:cNvPr id="1032" name="Picture 8"/>
          <p:cNvPicPr>
            <a:picLocks noChangeAspect="1" noChangeArrowheads="1"/>
          </p:cNvPicPr>
          <p:nvPr/>
        </p:nvPicPr>
        <p:blipFill>
          <a:blip r:embed="rId8" cstate="print"/>
          <a:srcRect/>
          <a:stretch>
            <a:fillRect/>
          </a:stretch>
        </p:blipFill>
        <p:spPr bwMode="auto">
          <a:xfrm>
            <a:off x="6220302" y="1628800"/>
            <a:ext cx="2923698" cy="108012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403648" y="2564904"/>
          <a:ext cx="6077585" cy="736092"/>
        </p:xfrm>
        <a:graphic>
          <a:graphicData uri="http://schemas.openxmlformats.org/drawingml/2006/table">
            <a:tbl>
              <a:tblPr/>
              <a:tblGrid>
                <a:gridCol w="3038475"/>
                <a:gridCol w="3039110"/>
              </a:tblGrid>
              <a:tr h="0">
                <a:tc>
                  <a:txBody>
                    <a:bodyPr/>
                    <a:lstStyle/>
                    <a:p>
                      <a:pPr algn="just">
                        <a:lnSpc>
                          <a:spcPct val="115000"/>
                        </a:lnSpc>
                        <a:spcAft>
                          <a:spcPts val="0"/>
                        </a:spcAft>
                      </a:pPr>
                      <a:r>
                        <a:rPr lang="uk-UA" sz="1400" dirty="0">
                          <a:latin typeface="Times New Roman"/>
                          <a:ea typeface="Calibri"/>
                          <a:cs typeface="Times New Roman"/>
                        </a:rPr>
                        <a:t>Тварина</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a:latin typeface="Times New Roman"/>
                          <a:ea typeface="Calibri"/>
                          <a:cs typeface="Times New Roman"/>
                        </a:rPr>
                        <a:t>Результати спостереження</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uk-UA" sz="1400">
                          <a:latin typeface="Times New Roman"/>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uk-UA"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uk-UA" sz="1400">
                          <a:latin typeface="Times New Roman"/>
                          <a:ea typeface="Calibri"/>
                          <a:cs typeface="Times New Roman"/>
                        </a:rPr>
                        <a:t>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uk-UA"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649" name="Rectangle 1"/>
          <p:cNvSpPr>
            <a:spLocks noChangeArrowheads="1"/>
          </p:cNvSpPr>
          <p:nvPr/>
        </p:nvSpPr>
        <p:spPr bwMode="auto">
          <a:xfrm>
            <a:off x="0" y="373395"/>
            <a:ext cx="831641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Завдання</a:t>
            </a: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Проведіть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експеримент</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оцінці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орієнтовно-дослідницької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тераріумі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створіть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внутрішню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обстановку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гілочки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камінчики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папір</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інше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помістіть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тераріум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спочатку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одну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простежте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опишіть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Потім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прибравши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помістіть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тераріум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другу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простежте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її</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опишіть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Зробіть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висновок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результати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спостереження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Висновок</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________________________________________________________________</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________________________________________________________________________________________________________________________________________________________________________________________________</a:t>
            </a:r>
            <a:endParaRPr kumimoji="0" lang="ru-RU" sz="1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188640"/>
            <a:ext cx="889248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effectLst/>
                <a:latin typeface="Times New Roman" pitchFamily="18" charset="0"/>
                <a:ea typeface="Calibri" pitchFamily="34" charset="0"/>
                <a:cs typeface="Times New Roman" pitchFamily="18" charset="0"/>
              </a:rPr>
              <a:t>Завдання</a:t>
            </a:r>
            <a:r>
              <a:rPr kumimoji="0" lang="ru-RU" sz="1400" b="1" i="0" u="none" strike="noStrike" cap="none" normalizeH="0" baseline="0" dirty="0" smtClean="0">
                <a:ln>
                  <a:noFill/>
                </a:ln>
                <a:effectLst/>
                <a:latin typeface="Times New Roman" pitchFamily="18" charset="0"/>
                <a:ea typeface="Calibri" pitchFamily="34" charset="0"/>
                <a:cs typeface="Times New Roman" pitchFamily="18" charset="0"/>
              </a:rPr>
              <a:t> 3.</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Дайте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відповіді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питання</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1.Наведіть приклад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жорсткого</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інстинкту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._______________________________________________________________</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_________________________________________________________________________________________________</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2.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Наведіть</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приклади</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адаптації</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низької</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температури</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фізіологічної</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.________________________________________________________________________________________________________________________________________________________________________________________________</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3.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Чому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крокодили</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можуть</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обходитися</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без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їжі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протягом</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тривалого</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часу? ________________________________________________________________</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________________________________________________________________________________________________________________________________</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4.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Смуги</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зебр, як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механізм</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адаптації</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._____________________________</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________________________________________________________________________________________________________________________________________________________________________________________________</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5. Яку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енергію</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використовують</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метелики-аделаїди</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для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перельоту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________________________________________________________________</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________________________________________________________________________________________________________________________________</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6.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Поясніть</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механізми</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занурення</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китів</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перешкоду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тиску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________________________________________________________________________________________________________________________________</a:t>
            </a:r>
            <a:r>
              <a:rPr kumimoji="0" lang="ru-RU" sz="800" b="0" i="0" u="none" strike="noStrike" cap="none" normalizeH="0" baseline="0" dirty="0" smtClean="0">
                <a:ln>
                  <a:noFill/>
                </a:ln>
                <a:effectLst/>
                <a:latin typeface="Arial" pitchFamily="34" charset="0"/>
                <a:cs typeface="Arial" pitchFamily="34" charset="0"/>
              </a:rPr>
              <a:t> </a:t>
            </a:r>
            <a:endParaRPr kumimoji="0" lang="ru-RU" sz="1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524000" y="1983105"/>
          <a:ext cx="6095999" cy="3925824"/>
        </p:xfrm>
        <a:graphic>
          <a:graphicData uri="http://schemas.openxmlformats.org/drawingml/2006/table">
            <a:tbl>
              <a:tblPr/>
              <a:tblGrid>
                <a:gridCol w="1681342"/>
                <a:gridCol w="1681342"/>
                <a:gridCol w="1681342"/>
                <a:gridCol w="1051973"/>
              </a:tblGrid>
              <a:tr h="369026">
                <a:tc gridSpan="2">
                  <a:txBody>
                    <a:bodyPr/>
                    <a:lstStyle/>
                    <a:p>
                      <a:pPr algn="ctr">
                        <a:lnSpc>
                          <a:spcPct val="115000"/>
                        </a:lnSpc>
                        <a:spcAft>
                          <a:spcPts val="0"/>
                        </a:spcAft>
                      </a:pPr>
                      <a:r>
                        <a:rPr lang="uk-UA" sz="1400" dirty="0">
                          <a:latin typeface="Times New Roman"/>
                          <a:ea typeface="Calibri"/>
                          <a:cs typeface="Times New Roman"/>
                        </a:rPr>
                        <a:t>Системи контролю</a:t>
                      </a:r>
                      <a:endParaRPr lang="ru-RU" sz="1400" dirty="0">
                        <a:latin typeface="Calibri"/>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uk-UA" sz="1400">
                          <a:latin typeface="Times New Roman"/>
                          <a:ea typeface="Calibri"/>
                          <a:cs typeface="Times New Roman"/>
                        </a:rPr>
                        <a:t>Особливості системи контролю</a:t>
                      </a:r>
                      <a:endParaRPr lang="ru-RU" sz="1400">
                        <a:latin typeface="Calibri"/>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a:latin typeface="Times New Roman"/>
                          <a:ea typeface="Calibri"/>
                          <a:cs typeface="Times New Roman"/>
                        </a:rPr>
                        <a:t>Приклади</a:t>
                      </a:r>
                      <a:endParaRPr lang="ru-RU" sz="1400">
                        <a:latin typeface="Calibri"/>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513">
                <a:tc gridSpan="4">
                  <a:txBody>
                    <a:bodyPr/>
                    <a:lstStyle/>
                    <a:p>
                      <a:pPr algn="ctr">
                        <a:lnSpc>
                          <a:spcPct val="115000"/>
                        </a:lnSpc>
                        <a:spcAft>
                          <a:spcPts val="0"/>
                        </a:spcAft>
                      </a:pPr>
                      <a:r>
                        <a:rPr lang="uk-UA" sz="1400" dirty="0">
                          <a:latin typeface="Times New Roman"/>
                          <a:ea typeface="Calibri"/>
                          <a:cs typeface="Times New Roman"/>
                        </a:rPr>
                        <a:t>Екзогенні</a:t>
                      </a:r>
                      <a:endParaRPr lang="ru-RU" sz="1400" dirty="0">
                        <a:latin typeface="Calibri"/>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184513">
                <a:tc rowSpan="2">
                  <a:txBody>
                    <a:bodyPr/>
                    <a:lstStyle/>
                    <a:p>
                      <a:pPr algn="ctr">
                        <a:lnSpc>
                          <a:spcPct val="115000"/>
                        </a:lnSpc>
                        <a:spcAft>
                          <a:spcPts val="0"/>
                        </a:spcAft>
                      </a:pPr>
                      <a:r>
                        <a:rPr lang="uk-UA" sz="1400">
                          <a:latin typeface="Times New Roman"/>
                          <a:ea typeface="Calibri"/>
                          <a:cs typeface="Times New Roman"/>
                        </a:rPr>
                        <a:t>Фізичні (абіотичні)</a:t>
                      </a:r>
                      <a:endParaRPr lang="ru-RU" sz="1400">
                        <a:latin typeface="Calibri"/>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dirty="0">
                          <a:latin typeface="Times New Roman"/>
                          <a:ea typeface="Calibri"/>
                          <a:cs typeface="Times New Roman"/>
                        </a:rPr>
                        <a:t>астрономічні</a:t>
                      </a:r>
                      <a:endParaRPr lang="ru-RU" sz="1400" dirty="0">
                        <a:latin typeface="Calibri"/>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uk-UA" sz="1400" dirty="0">
                        <a:latin typeface="Times New Roman"/>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uk-UA" sz="1400">
                        <a:latin typeface="Times New Roman"/>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513">
                <a:tc vMerge="1">
                  <a:txBody>
                    <a:bodyPr/>
                    <a:lstStyle/>
                    <a:p>
                      <a:endParaRPr lang="ru-RU"/>
                    </a:p>
                  </a:txBody>
                  <a:tcPr/>
                </a:tc>
                <a:tc>
                  <a:txBody>
                    <a:bodyPr/>
                    <a:lstStyle/>
                    <a:p>
                      <a:pPr algn="ctr">
                        <a:lnSpc>
                          <a:spcPct val="115000"/>
                        </a:lnSpc>
                        <a:spcAft>
                          <a:spcPts val="0"/>
                        </a:spcAft>
                      </a:pPr>
                      <a:r>
                        <a:rPr lang="uk-UA" sz="1400">
                          <a:latin typeface="Times New Roman"/>
                          <a:ea typeface="Calibri"/>
                          <a:cs typeface="Times New Roman"/>
                        </a:rPr>
                        <a:t>екологічні</a:t>
                      </a:r>
                      <a:endParaRPr lang="ru-RU" sz="1400">
                        <a:latin typeface="Calibri"/>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uk-UA" sz="1400" dirty="0">
                        <a:latin typeface="Times New Roman"/>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uk-UA" sz="1400">
                        <a:latin typeface="Times New Roman"/>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513">
                <a:tc rowSpan="2">
                  <a:txBody>
                    <a:bodyPr/>
                    <a:lstStyle/>
                    <a:p>
                      <a:pPr algn="ctr">
                        <a:lnSpc>
                          <a:spcPct val="115000"/>
                        </a:lnSpc>
                        <a:spcAft>
                          <a:spcPts val="0"/>
                        </a:spcAft>
                      </a:pPr>
                      <a:r>
                        <a:rPr lang="uk-UA" sz="1400">
                          <a:latin typeface="Times New Roman"/>
                          <a:ea typeface="Calibri"/>
                          <a:cs typeface="Times New Roman"/>
                        </a:rPr>
                        <a:t>Біологічні (біотичні)</a:t>
                      </a:r>
                      <a:endParaRPr lang="ru-RU" sz="1400">
                        <a:latin typeface="Calibri"/>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a:latin typeface="Times New Roman"/>
                          <a:ea typeface="Calibri"/>
                          <a:cs typeface="Times New Roman"/>
                        </a:rPr>
                        <a:t>флористичні</a:t>
                      </a:r>
                      <a:endParaRPr lang="ru-RU" sz="1400">
                        <a:latin typeface="Calibri"/>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uk-UA" sz="1400" dirty="0">
                        <a:latin typeface="Times New Roman"/>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uk-UA" sz="1400">
                        <a:latin typeface="Times New Roman"/>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513">
                <a:tc vMerge="1">
                  <a:txBody>
                    <a:bodyPr/>
                    <a:lstStyle/>
                    <a:p>
                      <a:endParaRPr lang="ru-RU"/>
                    </a:p>
                  </a:txBody>
                  <a:tcPr/>
                </a:tc>
                <a:tc>
                  <a:txBody>
                    <a:bodyPr/>
                    <a:lstStyle/>
                    <a:p>
                      <a:pPr algn="ctr">
                        <a:lnSpc>
                          <a:spcPct val="115000"/>
                        </a:lnSpc>
                        <a:spcAft>
                          <a:spcPts val="0"/>
                        </a:spcAft>
                      </a:pPr>
                      <a:r>
                        <a:rPr lang="uk-UA" sz="1400">
                          <a:latin typeface="Times New Roman"/>
                          <a:ea typeface="Calibri"/>
                          <a:cs typeface="Times New Roman"/>
                        </a:rPr>
                        <a:t>фауністичні</a:t>
                      </a:r>
                      <a:endParaRPr lang="ru-RU" sz="1400">
                        <a:latin typeface="Calibri"/>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uk-UA" sz="1400" dirty="0">
                        <a:latin typeface="Times New Roman"/>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uk-UA" sz="1400">
                        <a:latin typeface="Times New Roman"/>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539">
                <a:tc rowSpan="2">
                  <a:txBody>
                    <a:bodyPr/>
                    <a:lstStyle/>
                    <a:p>
                      <a:pPr algn="ctr">
                        <a:lnSpc>
                          <a:spcPct val="115000"/>
                        </a:lnSpc>
                        <a:spcAft>
                          <a:spcPts val="0"/>
                        </a:spcAft>
                      </a:pPr>
                      <a:r>
                        <a:rPr lang="uk-UA" sz="1400">
                          <a:latin typeface="Times New Roman"/>
                          <a:ea typeface="Calibri"/>
                          <a:cs typeface="Times New Roman"/>
                        </a:rPr>
                        <a:t>Генетичні</a:t>
                      </a:r>
                      <a:endParaRPr lang="ru-RU" sz="1400">
                        <a:latin typeface="Calibri"/>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400">
                          <a:latin typeface="Times New Roman"/>
                          <a:ea typeface="Calibri"/>
                          <a:cs typeface="Times New Roman"/>
                        </a:rPr>
                        <a:t>Поведінкові реакції, які визначаються окремими генами</a:t>
                      </a:r>
                      <a:endParaRPr lang="ru-RU" sz="1400">
                        <a:latin typeface="Calibri"/>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uk-UA" sz="1400" dirty="0">
                        <a:latin typeface="Times New Roman"/>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uk-UA" sz="1400" dirty="0">
                        <a:latin typeface="Times New Roman"/>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539">
                <a:tc vMerge="1">
                  <a:txBody>
                    <a:bodyPr/>
                    <a:lstStyle/>
                    <a:p>
                      <a:endParaRPr lang="ru-RU"/>
                    </a:p>
                  </a:txBody>
                  <a:tcPr/>
                </a:tc>
                <a:tc>
                  <a:txBody>
                    <a:bodyPr/>
                    <a:lstStyle/>
                    <a:p>
                      <a:pPr algn="ctr">
                        <a:lnSpc>
                          <a:spcPct val="115000"/>
                        </a:lnSpc>
                        <a:spcAft>
                          <a:spcPts val="0"/>
                        </a:spcAft>
                      </a:pPr>
                      <a:r>
                        <a:rPr lang="uk-UA" sz="1400">
                          <a:latin typeface="Times New Roman"/>
                          <a:ea typeface="Calibri"/>
                          <a:cs typeface="Times New Roman"/>
                        </a:rPr>
                        <a:t>Форми поведінки, контрольовані одночасно багатьма генами</a:t>
                      </a:r>
                      <a:endParaRPr lang="ru-RU" sz="1400">
                        <a:latin typeface="Calibri"/>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uk-UA" sz="1400">
                        <a:latin typeface="Times New Roman"/>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uk-UA" sz="1400" dirty="0">
                        <a:latin typeface="Times New Roman"/>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513">
                <a:tc rowSpan="2" gridSpan="2">
                  <a:txBody>
                    <a:bodyPr/>
                    <a:lstStyle/>
                    <a:p>
                      <a:pPr algn="ctr">
                        <a:lnSpc>
                          <a:spcPct val="115000"/>
                        </a:lnSpc>
                        <a:spcAft>
                          <a:spcPts val="0"/>
                        </a:spcAft>
                      </a:pPr>
                      <a:r>
                        <a:rPr lang="uk-UA" sz="1400">
                          <a:latin typeface="Times New Roman"/>
                          <a:ea typeface="Calibri"/>
                          <a:cs typeface="Times New Roman"/>
                        </a:rPr>
                        <a:t>Гормональні</a:t>
                      </a:r>
                      <a:endParaRPr lang="ru-RU" sz="1400">
                        <a:latin typeface="Calibri"/>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a:txBody>
                    <a:bodyPr/>
                    <a:lstStyle/>
                    <a:p>
                      <a:pPr algn="ctr">
                        <a:lnSpc>
                          <a:spcPct val="115000"/>
                        </a:lnSpc>
                        <a:spcAft>
                          <a:spcPts val="0"/>
                        </a:spcAft>
                      </a:pPr>
                      <a:endParaRPr lang="uk-UA" sz="1400">
                        <a:latin typeface="Times New Roman"/>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uk-UA" sz="1400" dirty="0">
                        <a:latin typeface="Times New Roman"/>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513">
                <a:tc gridSpan="2" vMerge="1">
                  <a:txBody>
                    <a:bodyPr/>
                    <a:lstStyle/>
                    <a:p>
                      <a:endParaRPr lang="ru-RU"/>
                    </a:p>
                  </a:txBody>
                  <a:tcPr/>
                </a:tc>
                <a:tc hMerge="1" vMerge="1">
                  <a:txBody>
                    <a:bodyPr/>
                    <a:lstStyle/>
                    <a:p>
                      <a:endParaRPr lang="ru-RU"/>
                    </a:p>
                  </a:txBody>
                  <a:tcPr/>
                </a:tc>
                <a:tc>
                  <a:txBody>
                    <a:bodyPr/>
                    <a:lstStyle/>
                    <a:p>
                      <a:pPr algn="ctr">
                        <a:lnSpc>
                          <a:spcPct val="115000"/>
                        </a:lnSpc>
                        <a:spcAft>
                          <a:spcPts val="0"/>
                        </a:spcAft>
                      </a:pPr>
                      <a:endParaRPr lang="uk-UA" sz="1400">
                        <a:latin typeface="Times New Roman"/>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uk-UA" sz="1400" dirty="0">
                        <a:latin typeface="Times New Roman"/>
                        <a:ea typeface="Calibri"/>
                        <a:cs typeface="Times New Roman"/>
                      </a:endParaRPr>
                    </a:p>
                  </a:txBody>
                  <a:tcPr marL="51572" marR="5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697" name="Rectangle 1"/>
          <p:cNvSpPr>
            <a:spLocks noChangeArrowheads="1"/>
          </p:cNvSpPr>
          <p:nvPr/>
        </p:nvSpPr>
        <p:spPr bwMode="auto">
          <a:xfrm>
            <a:off x="0" y="62068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9"/>
                </a:solidFill>
                <a:effectLst/>
                <a:latin typeface="Times New Roman" pitchFamily="18" charset="0"/>
                <a:ea typeface="Calibri" pitchFamily="34" charset="0"/>
                <a:cs typeface="Times New Roman" pitchFamily="18" charset="0"/>
              </a:rPr>
              <a:t>СИСТЕМИ КОНТРОЛЮ ПОВЕДІНКИ ТВАРИН</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Завдання</a:t>
            </a: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Заповніть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таблицю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системи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контролю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тварин</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517802"/>
            <a:ext cx="860444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effectLst/>
                <a:latin typeface="Times New Roman" pitchFamily="18" charset="0"/>
                <a:ea typeface="Calibri" pitchFamily="34" charset="0"/>
                <a:cs typeface="Times New Roman" pitchFamily="18" charset="0"/>
              </a:rPr>
              <a:t>Завдання</a:t>
            </a:r>
            <a:r>
              <a:rPr kumimoji="0" lang="ru-RU" sz="1400" b="1" i="0" u="none" strike="noStrike" cap="none" normalizeH="0" baseline="0" dirty="0" smtClean="0">
                <a:ln>
                  <a:noFill/>
                </a:ln>
                <a:effectLst/>
                <a:latin typeface="Times New Roman" pitchFamily="18" charset="0"/>
                <a:ea typeface="Calibri" pitchFamily="34" charset="0"/>
                <a:cs typeface="Times New Roman" pitchFamily="18" charset="0"/>
              </a:rPr>
              <a:t> 2.</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Надайте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відповіді</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1. У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чому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полягає</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турбота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про потомство в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ранній</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період</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____________________________________________________________________________________________________________________________________________________________________________________________</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2. Яка роль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самця</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у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вихованні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дітей</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____________________________________________________________________________________________________________________________________________________________________________________________</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3. У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чому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проявляється</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тренування</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мисливської</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хижаків</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________________________________________________________________</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effectLst/>
                <a:latin typeface="Times New Roman" pitchFamily="18" charset="0"/>
                <a:ea typeface="Calibri" pitchFamily="34" charset="0"/>
                <a:cs typeface="Times New Roman" pitchFamily="18" charset="0"/>
              </a:rPr>
              <a:t>Завдання</a:t>
            </a:r>
            <a:r>
              <a:rPr kumimoji="0" lang="ru-RU" sz="1400" b="1" i="0" u="none" strike="noStrike" cap="none" normalizeH="0" baseline="0" dirty="0" smtClean="0">
                <a:ln>
                  <a:noFill/>
                </a:ln>
                <a:effectLst/>
                <a:latin typeface="Times New Roman" pitchFamily="18" charset="0"/>
                <a:ea typeface="Calibri" pitchFamily="34" charset="0"/>
                <a:cs typeface="Times New Roman" pitchFamily="18" charset="0"/>
              </a:rPr>
              <a:t> 3.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Надайте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обгрунтовану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відповідь</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питання</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1.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Фактори</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що</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впливають</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навчання</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тварин</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____________________________________________________________________________________________________________________________________________________________________________________________</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2.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Адаптація</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тварин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до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урбанізованого</a:t>
            </a:r>
            <a:r>
              <a:rPr kumimoji="0" lang="ru-RU" sz="1400" b="0" i="0" u="none" strike="noStrike" cap="none" normalizeH="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середовища</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____________________________________________________________________________________________________________________________________________________________________________________________</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3.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Вплив</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чоловічих</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статевих</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гормонів</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формування</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тварини</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____________________________________________________________________________________________________________________________________________________________________________________________</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4.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Вплив</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жіночих</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статевих</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гормонів</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формування</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поведінки</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тварини</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____________________________________________________________________________________________________________________________________________________________________________________________</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5.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Вплив</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температури</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навколишнього</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середовища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поведінку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тварин</a:t>
            </a:r>
            <a:endParaRPr kumimoji="0" lang="ru-RU" sz="8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____________________________________________________________________________________________________________________________________________________________________________________________</a:t>
            </a:r>
            <a:endParaRPr kumimoji="0" lang="ru-RU" sz="1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107721"/>
            <a:ext cx="9144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Дослідження вродженої орієнтувально-дослідницької поведінки лабораторних тварин методом «Відкритого поля»</a:t>
            </a:r>
          </a:p>
          <a:p>
            <a:pPr marL="0" marR="0" lvl="0" indent="449263" algn="just" defTabSz="914400" rtl="0" eaLnBrk="1" fontAlgn="base" latinLnBrk="0" hangingPunct="1">
              <a:lnSpc>
                <a:spcPct val="100000"/>
              </a:lnSpc>
              <a:spcBef>
                <a:spcPct val="0"/>
              </a:spcBef>
              <a:spcAft>
                <a:spcPct val="0"/>
              </a:spcAft>
              <a:buClrTx/>
              <a:buSzTx/>
              <a:buFontTx/>
              <a:buNone/>
              <a:tabLst/>
            </a:pPr>
            <a:endParaRPr lang="uk-UA" sz="1400" b="1" dirty="0">
              <a:latin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Інстинктивне, вибіркове відношення тварини до середовища виявляється, насамперед, в активному пошуку необхідних пускових ситуацій та у виборі найефективніших можливостей для виконання поведінкових актів. Загальна орієнтація інстинктивних рухів здійснюється таксисами, що завжди перетинаються з природженими руховими </a:t>
            </a:r>
            <a:r>
              <a:rPr kumimoji="0" lang="uk-UA"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координаціями</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та разом із ними утворюють єдині інстинктивні реакції або ланцюги з таких реакцій. Таксиси, як інстинкти, будучи природженими, генетично фіксованими реакціями на певні агенти середовища, на відміну від інстинктів, виникають у відповідь не на пускові, а на спрямовуючі ключові подразники, які не зумовлюють початок або кінець інстинктивних реакцій, а лише змінюють їх напрямок (вектор). Таксиси забезпечують просторову орієнтацію рухової активності тварин у бік сприятливих або життєво необхідних умов середовища (</a:t>
            </a:r>
            <a:r>
              <a:rPr kumimoji="0" lang="uk-UA" sz="14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позитивні таксиси</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або, навпаки, від біологічно незначущих або небезпечних (</a:t>
            </a:r>
            <a:r>
              <a:rPr kumimoji="0" lang="uk-UA" sz="14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негативні таксиси</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uk-U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1746" name="Rectangle 2"/>
          <p:cNvSpPr>
            <a:spLocks noChangeArrowheads="1"/>
          </p:cNvSpPr>
          <p:nvPr/>
        </p:nvSpPr>
        <p:spPr bwMode="auto">
          <a:xfrm>
            <a:off x="-612576" y="2949624"/>
            <a:ext cx="9756576" cy="4272569"/>
          </a:xfrm>
          <a:prstGeom prst="rect">
            <a:avLst/>
          </a:prstGeom>
          <a:noFill/>
          <a:ln w="9525">
            <a:noFill/>
            <a:miter lim="800000"/>
            <a:headEnd/>
            <a:tailEnd/>
          </a:ln>
          <a:effectLst/>
        </p:spPr>
        <p:txBody>
          <a:bodyPr vert="horz" wrap="square" lIns="825240" tIns="482448" rIns="279312" bIns="76176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230188" algn="l"/>
              </a:tabLst>
            </a:pP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 «Відкритого поля» – надання тварині можливості вільного вибору шляху й місцезнаходження в просторі, обгородженому стінками, і, в міру потреби, ускладненому структурними компонентами – предметами, притулками тощо. Методика «відкритого поля» – одна з найбільш розповсюджених методик для дослідження вродженої орієнтувально-дослідницької активності щурів, мишей, морських свинок, кролів та інших тварин в умовах новизни. Основою методики є оцінка двох фундаментальних стратегій пристосування за таких умов</a:t>
            </a:r>
            <a:r>
              <a:rPr lang="ru-RU" sz="800" dirty="0" smtClean="0">
                <a:latin typeface="Times New Roman" pitchFamily="18"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активної і пасивної. При переважанні у тварини активної стратегії в умовах</a:t>
            </a:r>
            <a:r>
              <a:rPr kumimoji="0" lang="uk-UA" sz="1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новизни вона більше проявляє дослідницьку активність – активне переміщення, а при переважанні пасивної – реакції завмирання (</a:t>
            </a:r>
            <a:r>
              <a:rPr kumimoji="0" lang="uk-UA"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фризінгу</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дефекацію та </a:t>
            </a:r>
            <a:r>
              <a:rPr kumimoji="0" lang="uk-UA"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уринацію</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230188" algn="l"/>
              </a:tabLst>
            </a:pPr>
            <a:r>
              <a:rPr kumimoji="0" lang="uk-UA" sz="14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Мета роботи:</a:t>
            </a:r>
            <a:r>
              <a:rPr kumimoji="0" lang="uk-UA"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ознайомитися із методом «Відкритого поля» для дослідження вродженої орієнтувально-дослідницької поведінки лабораторних тварин.</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230188" algn="l"/>
              </a:tabLst>
            </a:pPr>
            <a:r>
              <a:rPr kumimoji="0" lang="uk-UA" sz="14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Завдання роботи:</a:t>
            </a:r>
            <a:r>
              <a:rPr kumimoji="0" lang="uk-UA"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експериментально відтворити надання тварині можливості вільного вибору шляху й місцезнаходження методом «Відкритого поля».</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230188" algn="l"/>
              </a:tabLst>
            </a:pPr>
            <a:r>
              <a:rPr kumimoji="0" lang="uk-UA" sz="14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Матеріальне забезпечення:</a:t>
            </a:r>
            <a:r>
              <a:rPr kumimoji="0" lang="uk-UA"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лабораторні миші, щурі, морські свинки, кролики, набір інструментів для фіксації, камера «поля».</a:t>
            </a:r>
            <a:endParaRPr kumimoji="0" lang="uk-U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2585323"/>
          </a:xfrm>
          <a:prstGeom prst="rect">
            <a:avLst/>
          </a:prstGeom>
        </p:spPr>
        <p:txBody>
          <a:bodyPr wrap="square">
            <a:spAutoFit/>
          </a:bodyPr>
          <a:lstStyle/>
          <a:p>
            <a:r>
              <a:rPr lang="uk-UA" i="1" u="sng" dirty="0">
                <a:latin typeface="Times New Roman" pitchFamily="18" charset="0"/>
                <a:cs typeface="Times New Roman" pitchFamily="18" charset="0"/>
              </a:rPr>
              <a:t>Хід роботи</a:t>
            </a:r>
            <a:r>
              <a:rPr lang="uk-UA" dirty="0">
                <a:latin typeface="Times New Roman" pitchFamily="18" charset="0"/>
                <a:cs typeface="Times New Roman" pitchFamily="18" charset="0"/>
              </a:rPr>
              <a:t>. Перед початком експерименту ознайомитися з методами фіксації та правилами етичної поведінки з лабораторними тваринами. Для фіксації мишей, щурів використовують </a:t>
            </a:r>
            <a:r>
              <a:rPr lang="uk-UA" dirty="0" err="1" smtClean="0">
                <a:latin typeface="Times New Roman" pitchFamily="18" charset="0"/>
                <a:cs typeface="Times New Roman" pitchFamily="18" charset="0"/>
              </a:rPr>
              <a:t>корцанг</a:t>
            </a:r>
            <a:r>
              <a:rPr lang="uk-UA" dirty="0" smtClean="0">
                <a:latin typeface="Times New Roman" pitchFamily="18" charset="0"/>
                <a:cs typeface="Times New Roman" pitchFamily="18" charset="0"/>
              </a:rPr>
              <a:t> </a:t>
            </a:r>
            <a:r>
              <a:rPr lang="uk-UA" dirty="0">
                <a:latin typeface="Times New Roman" pitchFamily="18" charset="0"/>
                <a:cs typeface="Times New Roman" pitchFamily="18" charset="0"/>
              </a:rPr>
              <a:t>(пінцет), яким захоплюють тварину за кінчик хвоста та переміщають з </a:t>
            </a:r>
            <a:r>
              <a:rPr lang="uk-UA" dirty="0" err="1">
                <a:latin typeface="Times New Roman" pitchFamily="18" charset="0"/>
                <a:cs typeface="Times New Roman" pitchFamily="18" charset="0"/>
              </a:rPr>
              <a:t>бокса</a:t>
            </a:r>
            <a:r>
              <a:rPr lang="uk-UA" dirty="0">
                <a:latin typeface="Times New Roman" pitchFamily="18" charset="0"/>
                <a:cs typeface="Times New Roman" pitchFamily="18" charset="0"/>
              </a:rPr>
              <a:t> у стартову камеру поля. Кролів переміщають, фіксуючи за вуха та шкіру в ділянці холки, морських свинок – за шкіру в ділянці холки. Тварину залишають на деякий час у спокої для адаптації </a:t>
            </a:r>
            <a:r>
              <a:rPr lang="uk-UA" dirty="0" smtClean="0">
                <a:latin typeface="Times New Roman" pitchFamily="18" charset="0"/>
                <a:cs typeface="Times New Roman" pitchFamily="18" charset="0"/>
              </a:rPr>
              <a:t>та пригнічення</a:t>
            </a:r>
            <a:r>
              <a:rPr lang="uk-UA" dirty="0">
                <a:latin typeface="Times New Roman" pitchFamily="18" charset="0"/>
                <a:cs typeface="Times New Roman" pitchFamily="18" charset="0"/>
              </a:rPr>
              <a:t> </a:t>
            </a:r>
            <a:r>
              <a:rPr lang="uk-UA" dirty="0" smtClean="0">
                <a:latin typeface="Times New Roman" pitchFamily="18" charset="0"/>
                <a:cs typeface="Times New Roman" pitchFamily="18" charset="0"/>
              </a:rPr>
              <a:t>внаслідок переляку</a:t>
            </a:r>
            <a:r>
              <a:rPr lang="uk-UA" dirty="0">
                <a:latin typeface="Times New Roman" pitchFamily="18" charset="0"/>
                <a:cs typeface="Times New Roman" pitchFamily="18" charset="0"/>
              </a:rPr>
              <a:t> </a:t>
            </a:r>
            <a:r>
              <a:rPr lang="uk-UA" dirty="0" smtClean="0">
                <a:latin typeface="Times New Roman" pitchFamily="18" charset="0"/>
                <a:cs typeface="Times New Roman" pitchFamily="18" charset="0"/>
              </a:rPr>
              <a:t>пасивно</a:t>
            </a:r>
            <a:r>
              <a:rPr lang="uk-UA" dirty="0">
                <a:latin typeface="Times New Roman" pitchFamily="18" charset="0"/>
                <a:cs typeface="Times New Roman" pitchFamily="18" charset="0"/>
              </a:rPr>
              <a:t> </a:t>
            </a:r>
            <a:r>
              <a:rPr lang="uk-UA" dirty="0" smtClean="0">
                <a:latin typeface="Times New Roman" pitchFamily="18" charset="0"/>
                <a:cs typeface="Times New Roman" pitchFamily="18" charset="0"/>
              </a:rPr>
              <a:t>оборонної</a:t>
            </a:r>
            <a:r>
              <a:rPr lang="uk-UA" dirty="0">
                <a:latin typeface="Times New Roman" pitchFamily="18" charset="0"/>
                <a:cs typeface="Times New Roman" pitchFamily="18" charset="0"/>
              </a:rPr>
              <a:t> </a:t>
            </a:r>
            <a:r>
              <a:rPr lang="uk-UA" dirty="0" smtClean="0">
                <a:latin typeface="Times New Roman" pitchFamily="18" charset="0"/>
                <a:cs typeface="Times New Roman" pitchFamily="18" charset="0"/>
              </a:rPr>
              <a:t>реакції. Після адаптаційного </a:t>
            </a:r>
            <a:r>
              <a:rPr lang="uk-UA" dirty="0">
                <a:latin typeface="Times New Roman" pitchFamily="18" charset="0"/>
                <a:cs typeface="Times New Roman" pitchFamily="18" charset="0"/>
              </a:rPr>
              <a:t>періоду починають експеримент, відмічаючи час початку досліду.</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Відкрите поле, як правило, представляє собою відкриту зверху пластикову камеру, дно якої розграфлюють на певну кількість квадратів (рис. 2).</a:t>
            </a:r>
            <a:endParaRPr lang="ru-RU" dirty="0">
              <a:latin typeface="Times New Roman" pitchFamily="18" charset="0"/>
              <a:cs typeface="Times New Roman" pitchFamily="18" charset="0"/>
            </a:endParaRPr>
          </a:p>
        </p:txBody>
      </p:sp>
      <p:pic>
        <p:nvPicPr>
          <p:cNvPr id="32770" name="image4.jpeg"/>
          <p:cNvPicPr>
            <a:picLocks noChangeAspect="1" noChangeArrowheads="1"/>
          </p:cNvPicPr>
          <p:nvPr/>
        </p:nvPicPr>
        <p:blipFill>
          <a:blip r:embed="rId2" cstate="print"/>
          <a:srcRect/>
          <a:stretch>
            <a:fillRect/>
          </a:stretch>
        </p:blipFill>
        <p:spPr bwMode="auto">
          <a:xfrm>
            <a:off x="827584" y="3212976"/>
            <a:ext cx="3590925" cy="1609725"/>
          </a:xfrm>
          <a:prstGeom prst="rect">
            <a:avLst/>
          </a:prstGeom>
          <a:noFill/>
        </p:spPr>
      </p:pic>
      <p:pic>
        <p:nvPicPr>
          <p:cNvPr id="32769" name="image5.jpeg"/>
          <p:cNvPicPr>
            <a:picLocks noChangeAspect="1" noChangeArrowheads="1"/>
          </p:cNvPicPr>
          <p:nvPr/>
        </p:nvPicPr>
        <p:blipFill>
          <a:blip r:embed="rId3" cstate="print"/>
          <a:srcRect/>
          <a:stretch>
            <a:fillRect/>
          </a:stretch>
        </p:blipFill>
        <p:spPr bwMode="auto">
          <a:xfrm>
            <a:off x="4572000" y="3212976"/>
            <a:ext cx="1943100" cy="1657350"/>
          </a:xfrm>
          <a:prstGeom prst="rect">
            <a:avLst/>
          </a:prstGeom>
          <a:noFill/>
        </p:spPr>
      </p:pic>
      <p:sp>
        <p:nvSpPr>
          <p:cNvPr id="3277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2772" name="Rectangle 4"/>
          <p:cNvSpPr>
            <a:spLocks noChangeArrowheads="1"/>
          </p:cNvSpPr>
          <p:nvPr/>
        </p:nvSpPr>
        <p:spPr bwMode="auto">
          <a:xfrm>
            <a:off x="523875" y="2066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544522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Рис. 2. Камера «Відкритого поля»</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76672"/>
            <a:ext cx="9144000" cy="3970318"/>
          </a:xfrm>
          <a:prstGeom prst="rect">
            <a:avLst/>
          </a:prstGeom>
        </p:spPr>
        <p:txBody>
          <a:bodyPr wrap="square">
            <a:spAutoFit/>
          </a:bodyPr>
          <a:lstStyle/>
          <a:p>
            <a:r>
              <a:rPr lang="uk-UA" dirty="0">
                <a:latin typeface="Times New Roman" pitchFamily="18" charset="0"/>
                <a:cs typeface="Times New Roman" pitchFamily="18" charset="0"/>
              </a:rPr>
              <a:t>Під час дослідів камера знаходиться в звукоізольованому приміщенні і освітлюється зверху. Під час дослідів кожну тварину садять в центр відкритого поля і з допомогою спеціального приладу типу «</a:t>
            </a:r>
            <a:r>
              <a:rPr lang="uk-UA" dirty="0" err="1">
                <a:latin typeface="Times New Roman" pitchFamily="18" charset="0"/>
                <a:cs typeface="Times New Roman" pitchFamily="18" charset="0"/>
              </a:rPr>
              <a:t>Етограф</a:t>
            </a:r>
            <a:r>
              <a:rPr lang="uk-UA" dirty="0">
                <a:latin typeface="Times New Roman" pitchFamily="18" charset="0"/>
                <a:cs typeface="Times New Roman" pitchFamily="18" charset="0"/>
              </a:rPr>
              <a:t>», або просто спостерігаючи </a:t>
            </a:r>
            <a:r>
              <a:rPr lang="uk-UA" dirty="0" smtClean="0">
                <a:latin typeface="Times New Roman" pitchFamily="18" charset="0"/>
                <a:cs typeface="Times New Roman" pitchFamily="18" charset="0"/>
              </a:rPr>
              <a:t>за </a:t>
            </a:r>
            <a:r>
              <a:rPr lang="uk-UA" dirty="0">
                <a:latin typeface="Times New Roman" pitchFamily="18" charset="0"/>
                <a:cs typeface="Times New Roman" pitchFamily="18" charset="0"/>
              </a:rPr>
              <a:t>твариною чи знімаючи її поведінку на відео, реєструють: латентний період початку рухової активності, який визначається часом від моменту посадки тварини у відкрите поле до моменту відривання задніх лап від підлоги; горизонтальну рухову активність (кількість перетнутих твариною квадратів); вертикальну рухову активність (кількість та час підйомів тварини на задні лапи); рівень </a:t>
            </a:r>
            <a:r>
              <a:rPr lang="uk-UA" dirty="0" err="1">
                <a:latin typeface="Times New Roman" pitchFamily="18" charset="0"/>
                <a:cs typeface="Times New Roman" pitchFamily="18" charset="0"/>
              </a:rPr>
              <a:t>грумінгу</a:t>
            </a:r>
            <a:r>
              <a:rPr lang="uk-UA" dirty="0">
                <a:latin typeface="Times New Roman" pitchFamily="18" charset="0"/>
                <a:cs typeface="Times New Roman" pitchFamily="18" charset="0"/>
              </a:rPr>
              <a:t> (кількість реакцій та їхній час); </a:t>
            </a:r>
            <a:r>
              <a:rPr lang="uk-UA" dirty="0" err="1">
                <a:latin typeface="Times New Roman" pitchFamily="18" charset="0"/>
                <a:cs typeface="Times New Roman" pitchFamily="18" charset="0"/>
              </a:rPr>
              <a:t>час</a:t>
            </a:r>
            <a:r>
              <a:rPr lang="uk-UA" dirty="0">
                <a:latin typeface="Times New Roman" pitchFamily="18" charset="0"/>
                <a:cs typeface="Times New Roman" pitchFamily="18" charset="0"/>
              </a:rPr>
              <a:t>, рівень, </a:t>
            </a:r>
            <a:r>
              <a:rPr lang="uk-UA" dirty="0" err="1">
                <a:latin typeface="Times New Roman" pitchFamily="18" charset="0"/>
                <a:cs typeface="Times New Roman" pitchFamily="18" charset="0"/>
              </a:rPr>
              <a:t>навність</a:t>
            </a:r>
            <a:r>
              <a:rPr lang="uk-UA" dirty="0">
                <a:latin typeface="Times New Roman" pitchFamily="18" charset="0"/>
                <a:cs typeface="Times New Roman" pitchFamily="18" charset="0"/>
              </a:rPr>
              <a:t>/відсутність дефекації (кількість фекальних болів) та </a:t>
            </a:r>
            <a:r>
              <a:rPr lang="uk-UA" dirty="0" err="1">
                <a:latin typeface="Times New Roman" pitchFamily="18" charset="0"/>
                <a:cs typeface="Times New Roman" pitchFamily="18" charset="0"/>
              </a:rPr>
              <a:t>уринації</a:t>
            </a:r>
            <a:r>
              <a:rPr lang="uk-UA" dirty="0">
                <a:latin typeface="Times New Roman" pitchFamily="18" charset="0"/>
                <a:cs typeface="Times New Roman" pitchFamily="18" charset="0"/>
              </a:rPr>
              <a:t>, кількість та тривалість завмирань (позитивні /негативні таксиси).</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Час перебування тварини у відкритому полі складає 3-5 хвилин. Після тестування кожної тварини відкрите поле промивається і висушується </a:t>
            </a:r>
            <a:r>
              <a:rPr lang="uk-UA" dirty="0" smtClean="0">
                <a:latin typeface="Times New Roman" pitchFamily="18" charset="0"/>
                <a:cs typeface="Times New Roman" pitchFamily="18" charset="0"/>
              </a:rPr>
              <a:t>для</a:t>
            </a:r>
            <a:r>
              <a:rPr lang="ru-RU"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усунення </a:t>
            </a:r>
            <a:r>
              <a:rPr lang="uk-UA" dirty="0">
                <a:latin typeface="Times New Roman" pitchFamily="18" charset="0"/>
                <a:cs typeface="Times New Roman" pitchFamily="18" charset="0"/>
              </a:rPr>
              <a:t>запахів. У процесі проведення </a:t>
            </a:r>
            <a:r>
              <a:rPr lang="uk-UA" dirty="0" smtClean="0">
                <a:latin typeface="Times New Roman" pitchFamily="18" charset="0"/>
                <a:cs typeface="Times New Roman" pitchFamily="18" charset="0"/>
              </a:rPr>
              <a:t>експерименту </a:t>
            </a:r>
            <a:r>
              <a:rPr lang="uk-UA" dirty="0">
                <a:latin typeface="Times New Roman" pitchFamily="18" charset="0"/>
                <a:cs typeface="Times New Roman" pitchFamily="18" charset="0"/>
              </a:rPr>
              <a:t>відмічають та реєструють усі зміни поведінки, </a:t>
            </a:r>
            <a:r>
              <a:rPr lang="uk-UA" dirty="0" smtClean="0">
                <a:latin typeface="Times New Roman" pitchFamily="18" charset="0"/>
                <a:cs typeface="Times New Roman" pitchFamily="18" charset="0"/>
              </a:rPr>
              <a:t>які спостерігаються</a:t>
            </a:r>
            <a:r>
              <a:rPr lang="uk-UA" dirty="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210</TotalTime>
  <Words>2614</Words>
  <Application>Microsoft Office PowerPoint</Application>
  <PresentationFormat>Экран (4:3)</PresentationFormat>
  <Paragraphs>152</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Бумажная</vt:lpstr>
      <vt:lpstr>Лабораторна робота 2</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Лабораторна робота 2</dc:title>
  <dc:creator>Руслан Аминов</dc:creator>
  <cp:lastModifiedBy>Руслан Аминов</cp:lastModifiedBy>
  <cp:revision>30</cp:revision>
  <dcterms:created xsi:type="dcterms:W3CDTF">2023-10-14T14:08:45Z</dcterms:created>
  <dcterms:modified xsi:type="dcterms:W3CDTF">2023-10-18T07:26:39Z</dcterms:modified>
</cp:coreProperties>
</file>