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F83470-66BA-4EE7-BE12-CDE76BDBA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E9502A-21B6-42B7-91E3-5E39EF3C4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6009FA-DC2F-476D-A648-EC98B775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12F471-E71B-4653-99A1-9BBB642C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3F255-AF66-40C0-986E-727E1D74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73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57709-C937-4CF4-BEF3-7EDAE7DD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DF4C14-DBCD-42E6-8533-9524DC3DB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A9174B-483C-46C8-B878-DE89BB83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207F69-9F09-494F-A3F4-1F5B43B0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E08E57-17D4-4D0A-82F7-51C91BBC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4169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3C431F-95B6-4D7F-8231-AD461C66E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480A2B-B3F0-414C-A1CE-F3B1D3663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C83470-4CC0-4B84-984A-A8E44321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2EBCB1-62D4-492F-A907-7C7D54EC8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4812BE-F516-41C0-8DEE-BCCA6E9E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5206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3C0F3-681E-4BCB-BB24-CB418D302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F5B54A-A15D-4B93-A728-6E8F45427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9F04C3-B09C-4B17-8B83-F8E3975C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CBA29B-4CB1-4CE9-8C29-4A3B1DD7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5BAF4-041C-4921-8431-CFF966CC1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096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D06CC-26E3-43A9-A060-BC0B8753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8817A4-A3A2-40F6-8544-61165BDD6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B3D21A-D928-4904-A3FD-DDE6085E4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CA06A9-BD58-4DC0-BF55-52A73C72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37FFFC-B588-4581-A01D-0D6EAFB8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855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D6D2D-229E-417F-88A8-F0F72853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DB5000-0DB3-4D61-9011-E70EB89BA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6779DF-0DF3-4098-BDEC-DEB59F32A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79CA25-3430-4567-9880-A742E44F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886130-D880-4AF3-AD58-E77C9940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1A83A3-2525-4F67-93BA-1D8649E5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4702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275C7-C322-45E0-99EE-DADFDECE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550FA9-C414-4229-9913-206CA8EF2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0A6BF4-5091-4C6A-8268-D03093327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47EE51-443D-4589-BA67-4461E58D5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825B58-7E5D-46C5-9B8C-AEA84CAFF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F906DD-356A-466B-8B59-9D873416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62EBA60-A200-42C2-8B2F-E22ED0A6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2780EB-978F-48F9-8FF3-05171B2B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962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FA53E-D4EF-4F63-820C-125D2AB0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85B224-2FE9-421A-AE6C-646CE1A3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FCAB3F-034F-4642-AF45-256E07BC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4ACC423-733A-4D6D-80AD-D62CB846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4385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47D63FE-E56D-40BE-81BF-3535F29D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B54461-0A55-48E2-A819-76FA3C1E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B7699F-8266-452B-8C71-15A0A1D3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9887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17D35-38CC-4E18-87B0-AFD04B16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417E3E-A8F9-4036-B880-CFCFD2737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0A82DE-CD6A-4644-BC81-EC503CB89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4C8866-3A08-4E6C-9DB8-BB807F12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B33C20-7FED-4A70-A8AE-C84FA8592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B50E25-CC72-4867-879F-24A5E2652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754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EBCC2-BE19-4A65-AD3D-DFEC124B5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5A6C78-98AF-4BF3-954D-74C9EFF95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AA2589-61E5-4B06-B4F3-1B59C53D5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735730-E0A0-403A-9A22-F66C0F012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648985-615F-4831-9878-DDD198BD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0A75D3-B13C-41F1-8F0B-54E0EAEF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98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406C9-CD14-41AB-A492-9DED4C496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13822A-C963-43B8-9851-6A7E17BF0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B63E70-37B3-4FC7-B3B2-A7D469889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5F46C-9407-4137-BB2D-36DB9A75AEB4}" type="datetimeFigureOut">
              <a:rPr lang="ru-UA" smtClean="0"/>
              <a:t>25.03.2024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532BDC-198D-408D-9034-EDE1E0F64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742AC6-BE36-4CEC-BEE0-ABF50E31B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1658E-2D8A-4222-9733-0C984724222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6585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684090-8995-431E-92EA-0D7F5C92F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id="{8A8002BB-6CD3-499E-B7CC-8BCB4EB3C77E}"/>
              </a:ext>
            </a:extLst>
          </p:cNvPr>
          <p:cNvSpPr/>
          <p:nvPr/>
        </p:nvSpPr>
        <p:spPr>
          <a:xfrm>
            <a:off x="3371850" y="685799"/>
            <a:ext cx="6991350" cy="161925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ОСНОВИ ЗОВНІШНЬОЕКОНОМІЧНОЇ ДІЯЛЬНОСТІ</a:t>
            </a:r>
            <a:endParaRPr lang="ru-UA" sz="3600" dirty="0"/>
          </a:p>
        </p:txBody>
      </p:sp>
      <p:sp>
        <p:nvSpPr>
          <p:cNvPr id="7" name="Пятиугольник 6">
            <a:extLst>
              <a:ext uri="{FF2B5EF4-FFF2-40B4-BE49-F238E27FC236}">
                <a16:creationId xmlns:a16="http://schemas.microsoft.com/office/drawing/2014/main" id="{8948022E-4294-4FAE-AA1A-F447AD8475AA}"/>
              </a:ext>
            </a:extLst>
          </p:cNvPr>
          <p:cNvSpPr/>
          <p:nvPr/>
        </p:nvSpPr>
        <p:spPr>
          <a:xfrm>
            <a:off x="7143750" y="3667124"/>
            <a:ext cx="3571876" cy="2257426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srgbClr val="002060"/>
                </a:solidFill>
              </a:rPr>
              <a:t>ТЕРМІНОЛОГІЧНЕ ЗАСВОЄННЯ МАТЕРІАЛУ</a:t>
            </a:r>
            <a:endParaRPr lang="ru-UA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4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684090-8995-431E-92EA-0D7F5C92F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32E0C0-8A3D-487A-8465-D3382026E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0" y="1736598"/>
            <a:ext cx="9029700" cy="474040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0CA4FF-9F56-4B04-B81C-FA4422D6C953}"/>
              </a:ext>
            </a:extLst>
          </p:cNvPr>
          <p:cNvSpPr txBox="1"/>
          <p:nvPr/>
        </p:nvSpPr>
        <p:spPr>
          <a:xfrm>
            <a:off x="4981575" y="514356"/>
            <a:ext cx="6743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Знайти відповідне визначення для кожного наведеного терміну</a:t>
            </a:r>
            <a:endParaRPr kumimoji="0" lang="ru-UA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753AAED-337D-48C8-A851-8A9B1F9D1469}"/>
              </a:ext>
            </a:extLst>
          </p:cNvPr>
          <p:cNvSpPr/>
          <p:nvPr/>
        </p:nvSpPr>
        <p:spPr>
          <a:xfrm>
            <a:off x="1971675" y="180981"/>
            <a:ext cx="212407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ЗАВДАННЯ 1</a:t>
            </a:r>
            <a:endParaRPr kumimoji="0" lang="ru-UA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39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684090-8995-431E-92EA-0D7F5C92F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0CA4FF-9F56-4B04-B81C-FA4422D6C953}"/>
              </a:ext>
            </a:extLst>
          </p:cNvPr>
          <p:cNvSpPr txBox="1"/>
          <p:nvPr/>
        </p:nvSpPr>
        <p:spPr>
          <a:xfrm>
            <a:off x="4981575" y="514356"/>
            <a:ext cx="6743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Знайти відповідне визначення для кожного наведеного терміну</a:t>
            </a:r>
            <a:endParaRPr kumimoji="0" lang="ru-UA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753AAED-337D-48C8-A851-8A9B1F9D1469}"/>
              </a:ext>
            </a:extLst>
          </p:cNvPr>
          <p:cNvSpPr/>
          <p:nvPr/>
        </p:nvSpPr>
        <p:spPr>
          <a:xfrm>
            <a:off x="1971675" y="180981"/>
            <a:ext cx="212407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ЗАВДАННЯ 2</a:t>
            </a:r>
            <a:endParaRPr kumimoji="0" lang="ru-UA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E6543B6-C1FE-4CE2-A1A9-9DCBC79D7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257678"/>
              </p:ext>
            </p:extLst>
          </p:nvPr>
        </p:nvGraphicFramePr>
        <p:xfrm>
          <a:off x="1971675" y="2068194"/>
          <a:ext cx="9534525" cy="4330065"/>
        </p:xfrm>
        <a:graphic>
          <a:graphicData uri="http://schemas.openxmlformats.org/drawingml/2006/table">
            <a:tbl>
              <a:tblPr/>
              <a:tblGrid>
                <a:gridCol w="2854826">
                  <a:extLst>
                    <a:ext uri="{9D8B030D-6E8A-4147-A177-3AD203B41FA5}">
                      <a16:colId xmlns:a16="http://schemas.microsoft.com/office/drawing/2014/main" val="1930639781"/>
                    </a:ext>
                  </a:extLst>
                </a:gridCol>
                <a:gridCol w="6679699">
                  <a:extLst>
                    <a:ext uri="{9D8B030D-6E8A-4147-A177-3AD203B41FA5}">
                      <a16:colId xmlns:a16="http://schemas.microsoft.com/office/drawing/2014/main" val="10459831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604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 Представництво іноземного суб'єкта господарської діяльності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(А) Фізичні особи (громадяни України, іноземні громадяни, особи без громадянства), що постійно проживають на території України, в тому числі й ті, що тимчасово перебувають за кордоном.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858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(2) Іноземні суб'єкти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господарської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(Б) Юридичні особи, суб'єкти підприємницької діяльності, що не мають статусу юридичної особи (філії, представництва тощо) з місцем розташування за межами України, що створені і діють відповідно до законодавства іноземної держави.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533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(3) Резидент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(В) Суб'єкти господарської діяльності, що мають постійне місце розташування або постійне місце проживання за межами України.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84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(4) Нерезидент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(Г) Установа або особа, яка представляє інтереси іноземного суб'єкта господарської діяльності в Україні і має на це належним чином оформлені відповідні повноваження.</a:t>
                      </a:r>
                      <a:endParaRPr lang="ru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780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3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684090-8995-431E-92EA-0D7F5C92F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1C0742A8-8389-4445-B8BE-83703895493F}"/>
              </a:ext>
            </a:extLst>
          </p:cNvPr>
          <p:cNvSpPr/>
          <p:nvPr/>
        </p:nvSpPr>
        <p:spPr>
          <a:xfrm>
            <a:off x="1971675" y="180981"/>
            <a:ext cx="212407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ЗАВДАННЯ 1</a:t>
            </a:r>
            <a:endParaRPr kumimoji="0" lang="ru-UA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CF9FD75-A0CE-4FF6-B202-3B77FC1E7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60998"/>
              </p:ext>
            </p:extLst>
          </p:nvPr>
        </p:nvGraphicFramePr>
        <p:xfrm>
          <a:off x="1523999" y="2017394"/>
          <a:ext cx="9763125" cy="4632262"/>
        </p:xfrm>
        <a:graphic>
          <a:graphicData uri="http://schemas.openxmlformats.org/drawingml/2006/table">
            <a:tbl>
              <a:tblPr/>
              <a:tblGrid>
                <a:gridCol w="2819573">
                  <a:extLst>
                    <a:ext uri="{9D8B030D-6E8A-4147-A177-3AD203B41FA5}">
                      <a16:colId xmlns:a16="http://schemas.microsoft.com/office/drawing/2014/main" val="1357665620"/>
                    </a:ext>
                  </a:extLst>
                </a:gridCol>
                <a:gridCol w="6943552">
                  <a:extLst>
                    <a:ext uri="{9D8B030D-6E8A-4147-A177-3AD203B41FA5}">
                      <a16:colId xmlns:a16="http://schemas.microsoft.com/office/drawing/2014/main" val="25719331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</a:t>
                      </a:r>
                      <a:endParaRPr lang="ru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95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(1) Торгівля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(А) Велике поширення в міжнародному бізнесі належить посередницьким, банківським, біржовим послугам, страхуванню, туризму, міжнародним перевезенням вантажів. Швидко зростає обсяг послуг, які надають комп'ютерні мережі, що існують в розвинених країнах світу.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156018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(2) Спільне підприємництво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(Б) Наукове, технічне й економічне співробітництво.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627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(3) Надання послуг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(В) За допомогою цієї форми здійснюється купівля-продаж товарів широкого споживання, устаткування, відбувається товарний обмін (бартер) продукцією, здійснюється купівля-продаж продукції інтелектуальної праці, ліцензій і «ноу-хау», інжинірингової продукції.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452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(4) Співробітництво</a:t>
                      </a:r>
                      <a:endParaRPr lang="ru-UA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(Г) Дана форма зовнішньоекономічних зв '</a:t>
                      </a:r>
                      <a:r>
                        <a:rPr lang="uk-UA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язків</a:t>
                      </a: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реалізується у вигляді інвестиційних проектів у всіх сферах промисловості, науки, освіти, медицини, кредитно-фінансової сфери.</a:t>
                      </a:r>
                      <a:endParaRPr lang="ru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6607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A611C35-6631-440E-BBFB-E70486969AB2}"/>
              </a:ext>
            </a:extLst>
          </p:cNvPr>
          <p:cNvSpPr txBox="1"/>
          <p:nvPr/>
        </p:nvSpPr>
        <p:spPr>
          <a:xfrm>
            <a:off x="4981575" y="514356"/>
            <a:ext cx="6743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Знайти відповідне визначення для кожного наведеного терміну</a:t>
            </a:r>
            <a:endParaRPr kumimoji="0" lang="ru-UA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3337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314</Words>
  <Application>Microsoft Office PowerPoint</Application>
  <PresentationFormat>Широкоэкранный</PresentationFormat>
  <Paragraphs>31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2024-03-24T23:59:23Z</dcterms:created>
  <dcterms:modified xsi:type="dcterms:W3CDTF">2024-03-25T00:46:14Z</dcterms:modified>
</cp:coreProperties>
</file>