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78"/>
  </p:normalViewPr>
  <p:slideViewPr>
    <p:cSldViewPr snapToGrid="0">
      <p:cViewPr varScale="1">
        <p:scale>
          <a:sx n="110" d="100"/>
          <a:sy n="110" d="100"/>
        </p:scale>
        <p:origin x="6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7A2BDB7-18D6-4C44-BE7C-5D4716E46AC5}" type="datetimeFigureOut">
              <a:rPr lang="ru-UA" smtClean="0"/>
              <a:t>10.04.2024</a:t>
            </a:fld>
            <a:endParaRPr lang="ru-UA"/>
          </a:p>
        </p:txBody>
      </p:sp>
      <p:sp>
        <p:nvSpPr>
          <p:cNvPr id="5" name="Footer Placeholder 4"/>
          <p:cNvSpPr>
            <a:spLocks noGrp="1"/>
          </p:cNvSpPr>
          <p:nvPr>
            <p:ph type="ftr" sz="quarter" idx="11"/>
          </p:nvPr>
        </p:nvSpPr>
        <p:spPr/>
        <p:txBody>
          <a:bodyPr/>
          <a:lstStyle/>
          <a:p>
            <a:endParaRPr lang="ru-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219532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7A2BDB7-18D6-4C44-BE7C-5D4716E46AC5}" type="datetimeFigureOut">
              <a:rPr lang="ru-UA" smtClean="0"/>
              <a:t>10.04.2024</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367859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7A2BDB7-18D6-4C44-BE7C-5D4716E46AC5}" type="datetimeFigureOut">
              <a:rPr lang="ru-UA" smtClean="0"/>
              <a:t>10.04.2024</a:t>
            </a:fld>
            <a:endParaRPr lang="ru-UA"/>
          </a:p>
        </p:txBody>
      </p:sp>
      <p:sp>
        <p:nvSpPr>
          <p:cNvPr id="5" name="Footer Placeholder 4"/>
          <p:cNvSpPr>
            <a:spLocks noGrp="1"/>
          </p:cNvSpPr>
          <p:nvPr>
            <p:ph type="ftr" sz="quarter" idx="11"/>
          </p:nvPr>
        </p:nvSpPr>
        <p:spPr/>
        <p:txBody>
          <a:bodyPr/>
          <a:lstStyle/>
          <a:p>
            <a:endParaRPr lang="ru-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A6AA89-84A1-7F48-96B6-4F59AA72BD1C}" type="slidenum">
              <a:rPr lang="ru-UA" smtClean="0"/>
              <a:t>‹#›</a:t>
            </a:fld>
            <a:endParaRPr lang="ru-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1109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C7A2BDB7-18D6-4C44-BE7C-5D4716E46AC5}" type="datetimeFigureOut">
              <a:rPr lang="ru-UA" smtClean="0"/>
              <a:t>10.04.2024</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795958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C7A2BDB7-18D6-4C44-BE7C-5D4716E46AC5}" type="datetimeFigureOut">
              <a:rPr lang="ru-UA" smtClean="0"/>
              <a:t>10.04.2024</a:t>
            </a:fld>
            <a:endParaRPr lang="ru-UA"/>
          </a:p>
        </p:txBody>
      </p:sp>
      <p:sp>
        <p:nvSpPr>
          <p:cNvPr id="6" name="Footer Placeholder 5"/>
          <p:cNvSpPr>
            <a:spLocks noGrp="1"/>
          </p:cNvSpPr>
          <p:nvPr>
            <p:ph type="ftr" sz="quarter" idx="11"/>
          </p:nvPr>
        </p:nvSpPr>
        <p:spPr/>
        <p:txBody>
          <a:bodyPr/>
          <a:lstStyle/>
          <a:p>
            <a:endParaRPr lang="ru-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A6AA89-84A1-7F48-96B6-4F59AA72BD1C}" type="slidenum">
              <a:rPr lang="ru-UA" smtClean="0"/>
              <a:t>‹#›</a:t>
            </a:fld>
            <a:endParaRPr lang="ru-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9797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C7A2BDB7-18D6-4C44-BE7C-5D4716E46AC5}" type="datetimeFigureOut">
              <a:rPr lang="ru-UA" smtClean="0"/>
              <a:t>10.04.2024</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3585092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7A2BDB7-18D6-4C44-BE7C-5D4716E46AC5}" type="datetimeFigureOut">
              <a:rPr lang="ru-UA" smtClean="0"/>
              <a:t>10.04.2024</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3899342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7A2BDB7-18D6-4C44-BE7C-5D4716E46AC5}" type="datetimeFigureOut">
              <a:rPr lang="ru-UA" smtClean="0"/>
              <a:t>10.04.2024</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77111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7A2BDB7-18D6-4C44-BE7C-5D4716E46AC5}" type="datetimeFigureOut">
              <a:rPr lang="ru-UA" smtClean="0"/>
              <a:t>10.04.2024</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4117307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7A2BDB7-18D6-4C44-BE7C-5D4716E46AC5}" type="datetimeFigureOut">
              <a:rPr lang="ru-UA" smtClean="0"/>
              <a:t>10.04.2024</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396810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7A2BDB7-18D6-4C44-BE7C-5D4716E46AC5}" type="datetimeFigureOut">
              <a:rPr lang="ru-UA" smtClean="0"/>
              <a:t>10.04.2024</a:t>
            </a:fld>
            <a:endParaRPr lang="ru-UA"/>
          </a:p>
        </p:txBody>
      </p:sp>
      <p:sp>
        <p:nvSpPr>
          <p:cNvPr id="6" name="Footer Placeholder 5"/>
          <p:cNvSpPr>
            <a:spLocks noGrp="1"/>
          </p:cNvSpPr>
          <p:nvPr>
            <p:ph type="ftr" sz="quarter" idx="11"/>
          </p:nvPr>
        </p:nvSpPr>
        <p:spPr/>
        <p:txBody>
          <a:bodyPr/>
          <a:lstStyle/>
          <a:p>
            <a:endParaRPr lang="ru-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384960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7A2BDB7-18D6-4C44-BE7C-5D4716E46AC5}" type="datetimeFigureOut">
              <a:rPr lang="ru-UA" smtClean="0"/>
              <a:t>10.04.2024</a:t>
            </a:fld>
            <a:endParaRPr lang="ru-UA"/>
          </a:p>
        </p:txBody>
      </p:sp>
      <p:sp>
        <p:nvSpPr>
          <p:cNvPr id="8" name="Footer Placeholder 7"/>
          <p:cNvSpPr>
            <a:spLocks noGrp="1"/>
          </p:cNvSpPr>
          <p:nvPr>
            <p:ph type="ftr" sz="quarter" idx="11"/>
          </p:nvPr>
        </p:nvSpPr>
        <p:spPr/>
        <p:txBody>
          <a:bodyPr/>
          <a:lstStyle/>
          <a:p>
            <a:endParaRPr lang="ru-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2479674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7A2BDB7-18D6-4C44-BE7C-5D4716E46AC5}" type="datetimeFigureOut">
              <a:rPr lang="ru-UA" smtClean="0"/>
              <a:t>10.04.2024</a:t>
            </a:fld>
            <a:endParaRPr lang="ru-UA"/>
          </a:p>
        </p:txBody>
      </p:sp>
      <p:sp>
        <p:nvSpPr>
          <p:cNvPr id="4" name="Footer Placeholder 3"/>
          <p:cNvSpPr>
            <a:spLocks noGrp="1"/>
          </p:cNvSpPr>
          <p:nvPr>
            <p:ph type="ftr" sz="quarter" idx="11"/>
          </p:nvPr>
        </p:nvSpPr>
        <p:spPr/>
        <p:txBody>
          <a:bodyPr/>
          <a:lstStyle/>
          <a:p>
            <a:endParaRPr lang="ru-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573439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2BDB7-18D6-4C44-BE7C-5D4716E46AC5}" type="datetimeFigureOut">
              <a:rPr lang="ru-UA" smtClean="0"/>
              <a:t>10.04.2024</a:t>
            </a:fld>
            <a:endParaRPr lang="ru-UA"/>
          </a:p>
        </p:txBody>
      </p:sp>
      <p:sp>
        <p:nvSpPr>
          <p:cNvPr id="3" name="Footer Placeholder 2"/>
          <p:cNvSpPr>
            <a:spLocks noGrp="1"/>
          </p:cNvSpPr>
          <p:nvPr>
            <p:ph type="ftr" sz="quarter" idx="11"/>
          </p:nvPr>
        </p:nvSpPr>
        <p:spPr/>
        <p:txBody>
          <a:bodyPr/>
          <a:lstStyle/>
          <a:p>
            <a:endParaRPr lang="ru-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43146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7A2BDB7-18D6-4C44-BE7C-5D4716E46AC5}" type="datetimeFigureOut">
              <a:rPr lang="ru-UA" smtClean="0"/>
              <a:t>10.04.2024</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33445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7A2BDB7-18D6-4C44-BE7C-5D4716E46AC5}" type="datetimeFigureOut">
              <a:rPr lang="ru-UA" smtClean="0"/>
              <a:t>10.04.2024</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A6AA89-84A1-7F48-96B6-4F59AA72BD1C}" type="slidenum">
              <a:rPr lang="ru-UA" smtClean="0"/>
              <a:t>‹#›</a:t>
            </a:fld>
            <a:endParaRPr lang="ru-UA"/>
          </a:p>
        </p:txBody>
      </p:sp>
    </p:spTree>
    <p:extLst>
      <p:ext uri="{BB962C8B-B14F-4D97-AF65-F5344CB8AC3E}">
        <p14:creationId xmlns:p14="http://schemas.microsoft.com/office/powerpoint/2010/main" val="3933683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7A2BDB7-18D6-4C44-BE7C-5D4716E46AC5}" type="datetimeFigureOut">
              <a:rPr lang="ru-UA" smtClean="0"/>
              <a:t>10.04.2024</a:t>
            </a:fld>
            <a:endParaRPr lang="ru-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EA6AA89-84A1-7F48-96B6-4F59AA72BD1C}" type="slidenum">
              <a:rPr lang="ru-UA" smtClean="0"/>
              <a:t>‹#›</a:t>
            </a:fld>
            <a:endParaRPr lang="ru-UA"/>
          </a:p>
        </p:txBody>
      </p:sp>
    </p:spTree>
    <p:extLst>
      <p:ext uri="{BB962C8B-B14F-4D97-AF65-F5344CB8AC3E}">
        <p14:creationId xmlns:p14="http://schemas.microsoft.com/office/powerpoint/2010/main" val="4090692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2ADF40-2EB2-9B8C-7E8B-0200E5F6DA56}"/>
              </a:ext>
            </a:extLst>
          </p:cNvPr>
          <p:cNvSpPr>
            <a:spLocks noGrp="1"/>
          </p:cNvSpPr>
          <p:nvPr>
            <p:ph type="ctrTitle"/>
          </p:nvPr>
        </p:nvSpPr>
        <p:spPr>
          <a:xfrm>
            <a:off x="2334570" y="1993739"/>
            <a:ext cx="8915399" cy="2262781"/>
          </a:xfrm>
        </p:spPr>
        <p:txBody>
          <a:bodyPr>
            <a:normAutofit/>
          </a:bodyPr>
          <a:lstStyle/>
          <a:p>
            <a:r>
              <a:rPr lang="ru-RU" sz="2800" b="1" dirty="0">
                <a:effectLst/>
                <a:latin typeface="Calibri" panose="020F0502020204030204" pitchFamily="34" charset="0"/>
                <a:ea typeface="Calibri" panose="020F0502020204030204" pitchFamily="34" charset="0"/>
                <a:cs typeface="Times New Roman" panose="02020603050405020304" pitchFamily="18" charset="0"/>
              </a:rPr>
              <a:t>ЙМОВІРНІСНО-СТАТИСТИЧНИЙ АНАЛІЗ В ЕНЕРГЕТИЦІ</a:t>
            </a:r>
            <a:r>
              <a:rPr lang="ru-UA" sz="2800" dirty="0">
                <a:effectLst/>
              </a:rPr>
              <a:t> </a:t>
            </a:r>
            <a:endParaRPr lang="ru-UA" sz="2800" dirty="0"/>
          </a:p>
        </p:txBody>
      </p:sp>
      <p:sp>
        <p:nvSpPr>
          <p:cNvPr id="3" name="Подзаголовок 2">
            <a:extLst>
              <a:ext uri="{FF2B5EF4-FFF2-40B4-BE49-F238E27FC236}">
                <a16:creationId xmlns:a16="http://schemas.microsoft.com/office/drawing/2014/main" id="{484339F3-66F9-30F2-1493-EAFF97BD78DD}"/>
              </a:ext>
            </a:extLst>
          </p:cNvPr>
          <p:cNvSpPr>
            <a:spLocks noGrp="1"/>
          </p:cNvSpPr>
          <p:nvPr>
            <p:ph type="subTitle" idx="1"/>
          </p:nvPr>
        </p:nvSpPr>
        <p:spPr/>
        <p:txBody>
          <a:bodyPr/>
          <a:lstStyle/>
          <a:p>
            <a:r>
              <a:rPr lang="uk-UA" sz="2400" b="1" dirty="0">
                <a:effectLst/>
                <a:latin typeface="Calibri" panose="020F0502020204030204" pitchFamily="34" charset="0"/>
                <a:ea typeface="Times New Roman" panose="02020603050405020304" pitchFamily="18" charset="0"/>
                <a:cs typeface="Calibri" panose="020F0502020204030204" pitchFamily="34" charset="0"/>
              </a:rPr>
              <a:t>Випадкові події</a:t>
            </a:r>
            <a:endParaRPr lang="ru-UA" sz="2400" dirty="0">
              <a:effectLst/>
              <a:latin typeface="Calibri" panose="020F0502020204030204" pitchFamily="34" charset="0"/>
              <a:ea typeface="Times New Roman" panose="02020603050405020304" pitchFamily="18" charset="0"/>
              <a:cs typeface="Calibri" panose="020F0502020204030204" pitchFamily="34" charset="0"/>
            </a:endParaRPr>
          </a:p>
          <a:p>
            <a:endParaRPr lang="ru-UA" dirty="0"/>
          </a:p>
        </p:txBody>
      </p:sp>
    </p:spTree>
    <p:extLst>
      <p:ext uri="{BB962C8B-B14F-4D97-AF65-F5344CB8AC3E}">
        <p14:creationId xmlns:p14="http://schemas.microsoft.com/office/powerpoint/2010/main" val="442473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1BD3A85-4BA2-79AB-A26C-2EAE05CF09F1}"/>
              </a:ext>
            </a:extLst>
          </p:cNvPr>
          <p:cNvSpPr txBox="1"/>
          <p:nvPr/>
        </p:nvSpPr>
        <p:spPr>
          <a:xfrm>
            <a:off x="1513390" y="272698"/>
            <a:ext cx="9899248" cy="2493247"/>
          </a:xfrm>
          <a:prstGeom prst="rect">
            <a:avLst/>
          </a:prstGeom>
          <a:noFill/>
        </p:spPr>
        <p:txBody>
          <a:bodyPr wrap="square">
            <a:spAutoFit/>
          </a:bodyPr>
          <a:lstStyle/>
          <a:p>
            <a:pPr indent="449580"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Зазвичай в енергетиці доводиться визначати ймовірності не простих випадкових подій, а складних, які є комбінаціями ряду простих подій. Розрахунки ймовірності складних подій через відомі ймовірності простих подій виконуються на основі законів ймовірності складних випадкових подій. Для незалежних випадкових подій ці закони можна сформулювати таким чином: </a:t>
            </a:r>
          </a:p>
          <a:p>
            <a:pPr indent="449580" algn="just">
              <a:lnSpc>
                <a:spcPct val="115000"/>
              </a:lnSpc>
              <a:spcAft>
                <a:spcPts val="1000"/>
              </a:spcAft>
            </a:pPr>
            <a:r>
              <a:rPr lang="uk-UA" sz="1800" dirty="0">
                <a:effectLst/>
                <a:latin typeface="Times New Roman" panose="02020603050405020304" pitchFamily="18" charset="0"/>
                <a:ea typeface="Times New Roman" panose="02020603050405020304" pitchFamily="18" charset="0"/>
              </a:rPr>
              <a:t>1) ймовірність виникнення навіть однієї з </a:t>
            </a:r>
            <a:r>
              <a:rPr lang="uk-UA" sz="1800" dirty="0" err="1">
                <a:effectLst/>
                <a:latin typeface="Times New Roman" panose="02020603050405020304" pitchFamily="18" charset="0"/>
                <a:ea typeface="Times New Roman" panose="02020603050405020304" pitchFamily="18" charset="0"/>
              </a:rPr>
              <a:t>n</a:t>
            </a:r>
            <a:r>
              <a:rPr lang="uk-UA" sz="1800" dirty="0">
                <a:effectLst/>
                <a:latin typeface="Times New Roman" panose="02020603050405020304" pitchFamily="18" charset="0"/>
                <a:ea typeface="Times New Roman" panose="02020603050405020304" pitchFamily="18" charset="0"/>
              </a:rPr>
              <a:t> незалежних та несумісних подій </a:t>
            </a:r>
            <a:r>
              <a:rPr lang="uk-UA" sz="1800" dirty="0" err="1">
                <a:effectLst/>
                <a:latin typeface="Times New Roman" panose="02020603050405020304" pitchFamily="18" charset="0"/>
                <a:ea typeface="Times New Roman" panose="02020603050405020304" pitchFamily="18" charset="0"/>
              </a:rPr>
              <a:t>Ai</a:t>
            </a:r>
            <a:r>
              <a:rPr lang="uk-UA" sz="1800" dirty="0">
                <a:effectLst/>
                <a:latin typeface="Times New Roman" panose="02020603050405020304" pitchFamily="18" charset="0"/>
                <a:ea typeface="Times New Roman" panose="02020603050405020304" pitchFamily="18" charset="0"/>
              </a:rPr>
              <a:t> дорівнює сумі ймовірностей цих подій:</a:t>
            </a:r>
            <a:endParaRPr lang="ru-UA" sz="1800" dirty="0">
              <a:effectLst/>
              <a:latin typeface="Times New Roman" panose="02020603050405020304" pitchFamily="18" charset="0"/>
              <a:ea typeface="Times New Roman" panose="02020603050405020304" pitchFamily="18" charset="0"/>
            </a:endParaRPr>
          </a:p>
          <a:p>
            <a:pPr indent="449580" algn="just">
              <a:lnSpc>
                <a:spcPct val="115000"/>
              </a:lnSpc>
              <a:spcAft>
                <a:spcPts val="1000"/>
              </a:spcAft>
            </a:pP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a:extLst>
              <a:ext uri="{FF2B5EF4-FFF2-40B4-BE49-F238E27FC236}">
                <a16:creationId xmlns:a16="http://schemas.microsoft.com/office/drawing/2014/main" id="{D6F2C60C-FE59-A51C-CD6A-C9A274134C3A}"/>
              </a:ext>
            </a:extLst>
          </p:cNvPr>
          <p:cNvPicPr>
            <a:picLocks noChangeAspect="1"/>
          </p:cNvPicPr>
          <p:nvPr/>
        </p:nvPicPr>
        <p:blipFill>
          <a:blip r:embed="rId2"/>
          <a:stretch>
            <a:fillRect/>
          </a:stretch>
        </p:blipFill>
        <p:spPr>
          <a:xfrm>
            <a:off x="4633008" y="2416695"/>
            <a:ext cx="2324100" cy="698500"/>
          </a:xfrm>
          <a:prstGeom prst="rect">
            <a:avLst/>
          </a:prstGeom>
        </p:spPr>
      </p:pic>
      <p:sp>
        <p:nvSpPr>
          <p:cNvPr id="9" name="TextBox 8">
            <a:extLst>
              <a:ext uri="{FF2B5EF4-FFF2-40B4-BE49-F238E27FC236}">
                <a16:creationId xmlns:a16="http://schemas.microsoft.com/office/drawing/2014/main" id="{012CBF97-1D9D-1EDB-14AC-C3FA516F6CCC}"/>
              </a:ext>
            </a:extLst>
          </p:cNvPr>
          <p:cNvSpPr txBox="1"/>
          <p:nvPr/>
        </p:nvSpPr>
        <p:spPr>
          <a:xfrm>
            <a:off x="1906928" y="3139949"/>
            <a:ext cx="9505709" cy="646331"/>
          </a:xfrm>
          <a:prstGeom prst="rect">
            <a:avLst/>
          </a:prstGeom>
          <a:noFill/>
        </p:spPr>
        <p:txBody>
          <a:bodyPr wrap="square">
            <a:spAutoFit/>
          </a:bodyPr>
          <a:lstStyle/>
          <a:p>
            <a:pPr algn="just"/>
            <a:r>
              <a:rPr lang="uk-UA" sz="1800" dirty="0">
                <a:effectLst/>
                <a:latin typeface="Times New Roman" panose="02020603050405020304" pitchFamily="18" charset="0"/>
                <a:ea typeface="Times New Roman" panose="02020603050405020304" pitchFamily="18" charset="0"/>
              </a:rPr>
              <a:t>2) ймовірність виникнення хоча б однієї з двох незалежних і сумісних подій А і В може бути записана як:</a:t>
            </a:r>
            <a:endParaRPr lang="ru-UA" sz="1800" dirty="0">
              <a:effectLst/>
              <a:latin typeface="Times New Roman" panose="02020603050405020304" pitchFamily="18" charset="0"/>
              <a:ea typeface="Times New Roman" panose="02020603050405020304" pitchFamily="18" charset="0"/>
            </a:endParaRPr>
          </a:p>
        </p:txBody>
      </p:sp>
      <p:pic>
        <p:nvPicPr>
          <p:cNvPr id="11" name="Рисунок 10">
            <a:extLst>
              <a:ext uri="{FF2B5EF4-FFF2-40B4-BE49-F238E27FC236}">
                <a16:creationId xmlns:a16="http://schemas.microsoft.com/office/drawing/2014/main" id="{563968A9-A32D-2554-5E78-C2E6B6BBECB9}"/>
              </a:ext>
            </a:extLst>
          </p:cNvPr>
          <p:cNvPicPr>
            <a:picLocks noChangeAspect="1"/>
          </p:cNvPicPr>
          <p:nvPr/>
        </p:nvPicPr>
        <p:blipFill>
          <a:blip r:embed="rId3"/>
          <a:stretch>
            <a:fillRect/>
          </a:stretch>
        </p:blipFill>
        <p:spPr>
          <a:xfrm>
            <a:off x="4038680" y="4160284"/>
            <a:ext cx="3721100" cy="495300"/>
          </a:xfrm>
          <a:prstGeom prst="rect">
            <a:avLst/>
          </a:prstGeom>
        </p:spPr>
      </p:pic>
      <p:sp>
        <p:nvSpPr>
          <p:cNvPr id="13" name="TextBox 12">
            <a:extLst>
              <a:ext uri="{FF2B5EF4-FFF2-40B4-BE49-F238E27FC236}">
                <a16:creationId xmlns:a16="http://schemas.microsoft.com/office/drawing/2014/main" id="{9B39D0E1-D22B-942F-1678-CD2C3A1BDADB}"/>
              </a:ext>
            </a:extLst>
          </p:cNvPr>
          <p:cNvSpPr txBox="1"/>
          <p:nvPr/>
        </p:nvSpPr>
        <p:spPr>
          <a:xfrm>
            <a:off x="1906928" y="4909942"/>
            <a:ext cx="9505708" cy="646331"/>
          </a:xfrm>
          <a:prstGeom prst="rect">
            <a:avLst/>
          </a:prstGeom>
          <a:noFill/>
        </p:spPr>
        <p:txBody>
          <a:bodyPr wrap="square">
            <a:spAutoFit/>
          </a:bodyPr>
          <a:lstStyle/>
          <a:p>
            <a:pPr algn="just"/>
            <a:r>
              <a:rPr lang="uk-UA" sz="1800" dirty="0">
                <a:effectLst/>
                <a:latin typeface="Times New Roman" panose="02020603050405020304" pitchFamily="18" charset="0"/>
                <a:ea typeface="Times New Roman" panose="02020603050405020304" pitchFamily="18" charset="0"/>
              </a:rPr>
              <a:t>3) ймовірність одночасного виникнення двох несумісних подій А і В дорівнює нулю. Одночасне виникнення двох подій А і В символічно позначається їх добутком АВ:</a:t>
            </a:r>
            <a:endParaRPr lang="ru-UA" sz="1800" dirty="0">
              <a:effectLst/>
              <a:latin typeface="Times New Roman" panose="02020603050405020304" pitchFamily="18" charset="0"/>
              <a:ea typeface="Times New Roman" panose="02020603050405020304" pitchFamily="18" charset="0"/>
            </a:endParaRPr>
          </a:p>
        </p:txBody>
      </p:sp>
      <p:pic>
        <p:nvPicPr>
          <p:cNvPr id="15" name="Рисунок 14">
            <a:extLst>
              <a:ext uri="{FF2B5EF4-FFF2-40B4-BE49-F238E27FC236}">
                <a16:creationId xmlns:a16="http://schemas.microsoft.com/office/drawing/2014/main" id="{ABA24D74-60AA-5088-7052-1CC25478D70E}"/>
              </a:ext>
            </a:extLst>
          </p:cNvPr>
          <p:cNvPicPr>
            <a:picLocks noChangeAspect="1"/>
          </p:cNvPicPr>
          <p:nvPr/>
        </p:nvPicPr>
        <p:blipFill>
          <a:blip r:embed="rId4"/>
          <a:stretch>
            <a:fillRect/>
          </a:stretch>
        </p:blipFill>
        <p:spPr>
          <a:xfrm>
            <a:off x="4841514" y="5948101"/>
            <a:ext cx="1536700" cy="355600"/>
          </a:xfrm>
          <a:prstGeom prst="rect">
            <a:avLst/>
          </a:prstGeom>
        </p:spPr>
      </p:pic>
    </p:spTree>
    <p:extLst>
      <p:ext uri="{BB962C8B-B14F-4D97-AF65-F5344CB8AC3E}">
        <p14:creationId xmlns:p14="http://schemas.microsoft.com/office/powerpoint/2010/main" val="2711088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BF85C3-7D1F-D8EC-B91B-C9DE8B6E43FC}"/>
              </a:ext>
            </a:extLst>
          </p:cNvPr>
          <p:cNvSpPr txBox="1"/>
          <p:nvPr/>
        </p:nvSpPr>
        <p:spPr>
          <a:xfrm>
            <a:off x="1802757" y="463913"/>
            <a:ext cx="9528858" cy="646331"/>
          </a:xfrm>
          <a:prstGeom prst="rect">
            <a:avLst/>
          </a:prstGeom>
          <a:noFill/>
        </p:spPr>
        <p:txBody>
          <a:bodyPr wrap="square">
            <a:spAutoFit/>
          </a:bodyPr>
          <a:lstStyle/>
          <a:p>
            <a:pPr algn="just"/>
            <a:r>
              <a:rPr lang="uk-UA" sz="1800" dirty="0">
                <a:effectLst/>
                <a:latin typeface="Times New Roman" panose="02020603050405020304" pitchFamily="18" charset="0"/>
                <a:ea typeface="Times New Roman" panose="02020603050405020304" pitchFamily="18" charset="0"/>
              </a:rPr>
              <a:t>4) ймовірність одночасного виникнення двох незалежних і сумісних подій дорівнює добутку їх ймовірностей:</a:t>
            </a:r>
            <a:endParaRPr lang="ru-UA" sz="1800" dirty="0">
              <a:effectLst/>
              <a:latin typeface="Times New Roman" panose="02020603050405020304" pitchFamily="18" charset="0"/>
              <a:ea typeface="Times New Roman" panose="02020603050405020304" pitchFamily="18" charset="0"/>
            </a:endParaRPr>
          </a:p>
        </p:txBody>
      </p:sp>
      <p:pic>
        <p:nvPicPr>
          <p:cNvPr id="5" name="Рисунок 4">
            <a:extLst>
              <a:ext uri="{FF2B5EF4-FFF2-40B4-BE49-F238E27FC236}">
                <a16:creationId xmlns:a16="http://schemas.microsoft.com/office/drawing/2014/main" id="{72BC13C2-A6EA-E52D-A2E4-9E0AB4864229}"/>
              </a:ext>
            </a:extLst>
          </p:cNvPr>
          <p:cNvPicPr>
            <a:picLocks noChangeAspect="1"/>
          </p:cNvPicPr>
          <p:nvPr/>
        </p:nvPicPr>
        <p:blipFill>
          <a:blip r:embed="rId2"/>
          <a:stretch>
            <a:fillRect/>
          </a:stretch>
        </p:blipFill>
        <p:spPr>
          <a:xfrm>
            <a:off x="4613556" y="1341378"/>
            <a:ext cx="2501900" cy="355600"/>
          </a:xfrm>
          <a:prstGeom prst="rect">
            <a:avLst/>
          </a:prstGeom>
        </p:spPr>
      </p:pic>
      <p:sp>
        <p:nvSpPr>
          <p:cNvPr id="7" name="TextBox 6">
            <a:extLst>
              <a:ext uri="{FF2B5EF4-FFF2-40B4-BE49-F238E27FC236}">
                <a16:creationId xmlns:a16="http://schemas.microsoft.com/office/drawing/2014/main" id="{0F65252C-BB45-4C56-D061-8CB8B8E4B4F0}"/>
              </a:ext>
            </a:extLst>
          </p:cNvPr>
          <p:cNvSpPr txBox="1"/>
          <p:nvPr/>
        </p:nvSpPr>
        <p:spPr>
          <a:xfrm>
            <a:off x="1845196" y="2026495"/>
            <a:ext cx="9370671" cy="369332"/>
          </a:xfrm>
          <a:prstGeom prst="rect">
            <a:avLst/>
          </a:prstGeom>
          <a:noFill/>
        </p:spPr>
        <p:txBody>
          <a:bodyPr wrap="square">
            <a:spAutoFit/>
          </a:bodyPr>
          <a:lstStyle/>
          <a:p>
            <a:pPr algn="just"/>
            <a:r>
              <a:rPr lang="uk-UA" sz="1800" dirty="0">
                <a:effectLst/>
                <a:latin typeface="Times New Roman" panose="02020603050405020304" pitchFamily="18" charset="0"/>
                <a:ea typeface="Times New Roman" panose="02020603050405020304" pitchFamily="18" charset="0"/>
              </a:rPr>
              <a:t>Якщо кількість подій </a:t>
            </a:r>
            <a:r>
              <a:rPr lang="uk-UA" sz="1800" dirty="0" err="1">
                <a:effectLst/>
                <a:latin typeface="Times New Roman" panose="02020603050405020304" pitchFamily="18" charset="0"/>
                <a:ea typeface="Times New Roman" panose="02020603050405020304" pitchFamily="18" charset="0"/>
              </a:rPr>
              <a:t>n</a:t>
            </a:r>
            <a:r>
              <a:rPr lang="uk-UA" sz="1800" dirty="0">
                <a:effectLst/>
                <a:latin typeface="Times New Roman" panose="02020603050405020304" pitchFamily="18" charset="0"/>
                <a:ea typeface="Times New Roman" panose="02020603050405020304" pitchFamily="18" charset="0"/>
              </a:rPr>
              <a:t>, то у загальному вигляді формула виглядатиме таким чином:</a:t>
            </a:r>
            <a:endParaRPr lang="ru-UA" sz="1800" dirty="0">
              <a:effectLst/>
              <a:latin typeface="Times New Roman" panose="02020603050405020304" pitchFamily="18" charset="0"/>
              <a:ea typeface="Times New Roman" panose="02020603050405020304" pitchFamily="18" charset="0"/>
            </a:endParaRPr>
          </a:p>
        </p:txBody>
      </p:sp>
      <p:pic>
        <p:nvPicPr>
          <p:cNvPr id="9" name="Рисунок 8">
            <a:extLst>
              <a:ext uri="{FF2B5EF4-FFF2-40B4-BE49-F238E27FC236}">
                <a16:creationId xmlns:a16="http://schemas.microsoft.com/office/drawing/2014/main" id="{D55E232B-497F-BEE2-1E9A-E2B890C68AEE}"/>
              </a:ext>
            </a:extLst>
          </p:cNvPr>
          <p:cNvPicPr>
            <a:picLocks noChangeAspect="1"/>
          </p:cNvPicPr>
          <p:nvPr/>
        </p:nvPicPr>
        <p:blipFill>
          <a:blip r:embed="rId3"/>
          <a:stretch>
            <a:fillRect/>
          </a:stretch>
        </p:blipFill>
        <p:spPr>
          <a:xfrm>
            <a:off x="4569106" y="2306244"/>
            <a:ext cx="2590800" cy="838200"/>
          </a:xfrm>
          <a:prstGeom prst="rect">
            <a:avLst/>
          </a:prstGeom>
        </p:spPr>
      </p:pic>
      <p:sp>
        <p:nvSpPr>
          <p:cNvPr id="11" name="TextBox 10">
            <a:extLst>
              <a:ext uri="{FF2B5EF4-FFF2-40B4-BE49-F238E27FC236}">
                <a16:creationId xmlns:a16="http://schemas.microsoft.com/office/drawing/2014/main" id="{601FEA2A-5070-B459-E66D-498189BDE627}"/>
              </a:ext>
            </a:extLst>
          </p:cNvPr>
          <p:cNvSpPr txBox="1"/>
          <p:nvPr/>
        </p:nvSpPr>
        <p:spPr>
          <a:xfrm>
            <a:off x="1471834" y="3205463"/>
            <a:ext cx="6105644" cy="369332"/>
          </a:xfrm>
          <a:prstGeom prst="rect">
            <a:avLst/>
          </a:prstGeom>
          <a:noFill/>
        </p:spPr>
        <p:txBody>
          <a:bodyPr wrap="square">
            <a:spAutoFit/>
          </a:bodyPr>
          <a:lstStyle/>
          <a:p>
            <a:pPr indent="449580" algn="just"/>
            <a:r>
              <a:rPr lang="uk-UA" sz="1800" dirty="0">
                <a:effectLst/>
                <a:latin typeface="Times New Roman" panose="02020603050405020304" pitchFamily="18" charset="0"/>
                <a:ea typeface="Times New Roman" panose="02020603050405020304" pitchFamily="18" charset="0"/>
              </a:rPr>
              <a:t>де </a:t>
            </a:r>
            <a:r>
              <a:rPr lang="uk-UA" sz="1800" dirty="0" err="1">
                <a:effectLst/>
                <a:latin typeface="Times New Roman" panose="02020603050405020304" pitchFamily="18" charset="0"/>
                <a:ea typeface="Times New Roman" panose="02020603050405020304" pitchFamily="18" charset="0"/>
              </a:rPr>
              <a:t>П</a:t>
            </a:r>
            <a:r>
              <a:rPr lang="uk-UA" sz="1800" dirty="0">
                <a:effectLst/>
                <a:latin typeface="Times New Roman" panose="02020603050405020304" pitchFamily="18" charset="0"/>
                <a:ea typeface="Times New Roman" panose="02020603050405020304" pitchFamily="18" charset="0"/>
              </a:rPr>
              <a:t> – символ добутку.</a:t>
            </a:r>
            <a:endParaRPr lang="ru-UA" sz="18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7FA81D2F-7EF0-A41D-99B4-FDCD0DC8286B}"/>
              </a:ext>
            </a:extLst>
          </p:cNvPr>
          <p:cNvSpPr txBox="1"/>
          <p:nvPr/>
        </p:nvSpPr>
        <p:spPr>
          <a:xfrm>
            <a:off x="1833622" y="3769414"/>
            <a:ext cx="6105644" cy="369332"/>
          </a:xfrm>
          <a:prstGeom prst="rect">
            <a:avLst/>
          </a:prstGeom>
          <a:noFill/>
        </p:spPr>
        <p:txBody>
          <a:bodyPr wrap="square">
            <a:spAutoFit/>
          </a:bodyPr>
          <a:lstStyle/>
          <a:p>
            <a:pPr algn="just"/>
            <a:r>
              <a:rPr lang="uk-UA" sz="1800" dirty="0">
                <a:effectLst/>
                <a:latin typeface="Times New Roman" panose="02020603050405020304" pitchFamily="18" charset="0"/>
                <a:ea typeface="Times New Roman" panose="02020603050405020304" pitchFamily="18" charset="0"/>
              </a:rPr>
              <a:t>5) сума ймовірностей протилежних подій дорівнює одиниці:</a:t>
            </a:r>
            <a:endParaRPr lang="ru-UA" sz="1800" dirty="0">
              <a:effectLst/>
              <a:latin typeface="Times New Roman" panose="02020603050405020304" pitchFamily="18" charset="0"/>
              <a:ea typeface="Times New Roman" panose="02020603050405020304" pitchFamily="18" charset="0"/>
            </a:endParaRPr>
          </a:p>
        </p:txBody>
      </p:sp>
      <p:pic>
        <p:nvPicPr>
          <p:cNvPr id="15" name="Рисунок 14">
            <a:extLst>
              <a:ext uri="{FF2B5EF4-FFF2-40B4-BE49-F238E27FC236}">
                <a16:creationId xmlns:a16="http://schemas.microsoft.com/office/drawing/2014/main" id="{C8D205CA-D07F-72A0-AE53-476946C350B4}"/>
              </a:ext>
            </a:extLst>
          </p:cNvPr>
          <p:cNvPicPr>
            <a:picLocks noChangeAspect="1"/>
          </p:cNvPicPr>
          <p:nvPr/>
        </p:nvPicPr>
        <p:blipFill>
          <a:blip r:embed="rId4"/>
          <a:stretch>
            <a:fillRect/>
          </a:stretch>
        </p:blipFill>
        <p:spPr>
          <a:xfrm>
            <a:off x="4886444" y="4244744"/>
            <a:ext cx="1879600" cy="355600"/>
          </a:xfrm>
          <a:prstGeom prst="rect">
            <a:avLst/>
          </a:prstGeom>
        </p:spPr>
      </p:pic>
      <p:sp>
        <p:nvSpPr>
          <p:cNvPr id="26" name="TextBox 25">
            <a:extLst>
              <a:ext uri="{FF2B5EF4-FFF2-40B4-BE49-F238E27FC236}">
                <a16:creationId xmlns:a16="http://schemas.microsoft.com/office/drawing/2014/main" id="{881EB899-F25D-03EB-E0E6-62CE5CF026D6}"/>
              </a:ext>
            </a:extLst>
          </p:cNvPr>
          <p:cNvSpPr txBox="1"/>
          <p:nvPr/>
        </p:nvSpPr>
        <p:spPr>
          <a:xfrm>
            <a:off x="1687010" y="4711864"/>
            <a:ext cx="6105644" cy="369332"/>
          </a:xfrm>
          <a:prstGeom prst="rect">
            <a:avLst/>
          </a:prstGeom>
          <a:noFill/>
        </p:spPr>
        <p:txBody>
          <a:bodyPr wrap="square">
            <a:spAutoFit/>
          </a:bodyPr>
          <a:lstStyle/>
          <a:p>
            <a:pPr indent="450215" algn="just"/>
            <a:r>
              <a:rPr lang="uk-UA" sz="1800" dirty="0">
                <a:effectLst/>
                <a:latin typeface="Times New Roman" panose="02020603050405020304" pitchFamily="18" charset="0"/>
                <a:ea typeface="Times New Roman" panose="02020603050405020304" pitchFamily="18" charset="0"/>
              </a:rPr>
              <a:t>Подія        протилежна даній події А.</a:t>
            </a:r>
            <a:endParaRPr lang="ru-UA" sz="1800" dirty="0">
              <a:effectLst/>
              <a:latin typeface="Times New Roman" panose="02020603050405020304" pitchFamily="18" charset="0"/>
              <a:ea typeface="Times New Roman" panose="02020603050405020304" pitchFamily="18" charset="0"/>
            </a:endParaRPr>
          </a:p>
        </p:txBody>
      </p:sp>
      <p:sp>
        <p:nvSpPr>
          <p:cNvPr id="27" name="Rectangle 11">
            <a:extLst>
              <a:ext uri="{FF2B5EF4-FFF2-40B4-BE49-F238E27FC236}">
                <a16:creationId xmlns:a16="http://schemas.microsoft.com/office/drawing/2014/main" id="{758861CE-D66C-0DED-111E-B577E960C3B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UA"/>
          </a:p>
        </p:txBody>
      </p:sp>
      <p:graphicFrame>
        <p:nvGraphicFramePr>
          <p:cNvPr id="28" name="Объект 27">
            <a:extLst>
              <a:ext uri="{FF2B5EF4-FFF2-40B4-BE49-F238E27FC236}">
                <a16:creationId xmlns:a16="http://schemas.microsoft.com/office/drawing/2014/main" id="{2C1F73C1-637A-5D96-94D3-D1AE2349A1F3}"/>
              </a:ext>
            </a:extLst>
          </p:cNvPr>
          <p:cNvGraphicFramePr>
            <a:graphicFrameLocks noChangeAspect="1"/>
          </p:cNvGraphicFramePr>
          <p:nvPr>
            <p:extLst>
              <p:ext uri="{D42A27DB-BD31-4B8C-83A1-F6EECF244321}">
                <p14:modId xmlns:p14="http://schemas.microsoft.com/office/powerpoint/2010/main" val="3358509911"/>
              </p:ext>
            </p:extLst>
          </p:nvPr>
        </p:nvGraphicFramePr>
        <p:xfrm>
          <a:off x="2870522" y="4711864"/>
          <a:ext cx="277792" cy="337319"/>
        </p:xfrm>
        <a:graphic>
          <a:graphicData uri="http://schemas.openxmlformats.org/presentationml/2006/ole">
            <mc:AlternateContent xmlns:mc="http://schemas.openxmlformats.org/markup-compatibility/2006">
              <mc:Choice xmlns:v="urn:schemas-microsoft-com:vml" Requires="v">
                <p:oleObj r:id="rId5" imgW="4394200" imgH="4978400" progId="Equation.3">
                  <p:embed/>
                </p:oleObj>
              </mc:Choice>
              <mc:Fallback>
                <p:oleObj r:id="rId5" imgW="4394200" imgH="497840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0522" y="4711864"/>
                        <a:ext cx="277792" cy="337319"/>
                      </a:xfrm>
                      <a:prstGeom prst="rect">
                        <a:avLst/>
                      </a:prstGeom>
                      <a:noFill/>
                    </p:spPr>
                  </p:pic>
                </p:oleObj>
              </mc:Fallback>
            </mc:AlternateContent>
          </a:graphicData>
        </a:graphic>
      </p:graphicFrame>
      <p:sp>
        <p:nvSpPr>
          <p:cNvPr id="30" name="TextBox 29">
            <a:extLst>
              <a:ext uri="{FF2B5EF4-FFF2-40B4-BE49-F238E27FC236}">
                <a16:creationId xmlns:a16="http://schemas.microsoft.com/office/drawing/2014/main" id="{313A6E5F-F5F8-5C6A-9AEF-CB12FAC6679F}"/>
              </a:ext>
            </a:extLst>
          </p:cNvPr>
          <p:cNvSpPr txBox="1"/>
          <p:nvPr/>
        </p:nvSpPr>
        <p:spPr>
          <a:xfrm>
            <a:off x="1471834" y="5308681"/>
            <a:ext cx="6105644" cy="369332"/>
          </a:xfrm>
          <a:prstGeom prst="rect">
            <a:avLst/>
          </a:prstGeom>
          <a:noFill/>
        </p:spPr>
        <p:txBody>
          <a:bodyPr wrap="square">
            <a:spAutoFit/>
          </a:bodyPr>
          <a:lstStyle/>
          <a:p>
            <a:pPr indent="450215" algn="just"/>
            <a:r>
              <a:rPr lang="uk-UA" sz="1800" dirty="0">
                <a:effectLst/>
                <a:latin typeface="Times New Roman" panose="02020603050405020304" pitchFamily="18" charset="0"/>
                <a:ea typeface="Times New Roman" panose="02020603050405020304" pitchFamily="18" charset="0"/>
              </a:rPr>
              <a:t>Ймовірність протилежної події визначається так:</a:t>
            </a:r>
            <a:endParaRPr lang="ru-UA" sz="1800" dirty="0">
              <a:effectLst/>
              <a:latin typeface="Times New Roman" panose="02020603050405020304" pitchFamily="18" charset="0"/>
              <a:ea typeface="Times New Roman" panose="02020603050405020304" pitchFamily="18" charset="0"/>
            </a:endParaRPr>
          </a:p>
        </p:txBody>
      </p:sp>
      <p:pic>
        <p:nvPicPr>
          <p:cNvPr id="32" name="Рисунок 31">
            <a:extLst>
              <a:ext uri="{FF2B5EF4-FFF2-40B4-BE49-F238E27FC236}">
                <a16:creationId xmlns:a16="http://schemas.microsoft.com/office/drawing/2014/main" id="{402B2518-EC8A-4044-7259-37884D591013}"/>
              </a:ext>
            </a:extLst>
          </p:cNvPr>
          <p:cNvPicPr>
            <a:picLocks noChangeAspect="1"/>
          </p:cNvPicPr>
          <p:nvPr/>
        </p:nvPicPr>
        <p:blipFill>
          <a:blip r:embed="rId7"/>
          <a:stretch>
            <a:fillRect/>
          </a:stretch>
        </p:blipFill>
        <p:spPr>
          <a:xfrm>
            <a:off x="5052348" y="5981606"/>
            <a:ext cx="1866900" cy="368300"/>
          </a:xfrm>
          <a:prstGeom prst="rect">
            <a:avLst/>
          </a:prstGeom>
        </p:spPr>
      </p:pic>
    </p:spTree>
    <p:extLst>
      <p:ext uri="{BB962C8B-B14F-4D97-AF65-F5344CB8AC3E}">
        <p14:creationId xmlns:p14="http://schemas.microsoft.com/office/powerpoint/2010/main" val="164321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12B579-024F-F392-D32C-2EDBB9CE6020}"/>
              </a:ext>
            </a:extLst>
          </p:cNvPr>
          <p:cNvSpPr>
            <a:spLocks noGrp="1"/>
          </p:cNvSpPr>
          <p:nvPr>
            <p:ph type="title"/>
          </p:nvPr>
        </p:nvSpPr>
        <p:spPr>
          <a:xfrm>
            <a:off x="3958736" y="276870"/>
            <a:ext cx="8911687" cy="1280890"/>
          </a:xfrm>
        </p:spPr>
        <p:txBody>
          <a:bodyPr>
            <a:normAutofit/>
          </a:bodyPr>
          <a:lstStyle/>
          <a:p>
            <a:r>
              <a:rPr lang="ru-UA" sz="2800" dirty="0">
                <a:latin typeface="Calibri" panose="020F0502020204030204" pitchFamily="34" charset="0"/>
                <a:cs typeface="Calibri" panose="020F0502020204030204" pitchFamily="34" charset="0"/>
              </a:rPr>
              <a:t>Приклади вирішення задач</a:t>
            </a:r>
          </a:p>
        </p:txBody>
      </p:sp>
      <p:sp>
        <p:nvSpPr>
          <p:cNvPr id="4" name="TextBox 3">
            <a:extLst>
              <a:ext uri="{FF2B5EF4-FFF2-40B4-BE49-F238E27FC236}">
                <a16:creationId xmlns:a16="http://schemas.microsoft.com/office/drawing/2014/main" id="{0AF20FA2-495E-AFA7-843D-61D35E4AD718}"/>
              </a:ext>
            </a:extLst>
          </p:cNvPr>
          <p:cNvSpPr txBox="1"/>
          <p:nvPr/>
        </p:nvSpPr>
        <p:spPr>
          <a:xfrm>
            <a:off x="1357131" y="917315"/>
            <a:ext cx="10437471" cy="1664879"/>
          </a:xfrm>
          <a:prstGeom prst="rect">
            <a:avLst/>
          </a:prstGeom>
          <a:noFill/>
        </p:spPr>
        <p:txBody>
          <a:bodyPr wrap="square">
            <a:spAutoFit/>
          </a:bodyPr>
          <a:lstStyle/>
          <a:p>
            <a:pPr indent="450215" algn="just">
              <a:lnSpc>
                <a:spcPct val="115000"/>
              </a:lnSpc>
              <a:spcAft>
                <a:spcPts val="10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Приклад 1.1.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Визначити імовірність пошкодження енергетичного блоку, що містить послідовно з’єднані паровий котел, парову турбіну та генератор. Парова турбіна отримує пару від парового котла. Генератор розташований на одному валу з турбіною і використовує всю її потужність. Імовірності пошкодження окремих елементів блоку відомі: </a:t>
            </a:r>
            <a:r>
              <a:rPr lang="uk-UA" sz="1800" i="1" dirty="0" err="1">
                <a:effectLst/>
                <a:latin typeface="Times New Roman" panose="02020603050405020304" pitchFamily="18" charset="0"/>
                <a:ea typeface="Calibri" panose="020F0502020204030204" pitchFamily="34" charset="0"/>
                <a:cs typeface="Times New Roman" panose="02020603050405020304" pitchFamily="18" charset="0"/>
              </a:rPr>
              <a:t>q</a:t>
            </a:r>
            <a:r>
              <a:rPr lang="uk-UA" sz="1800" i="1" baseline="-25000" dirty="0" err="1">
                <a:effectLst/>
                <a:latin typeface="Times New Roman" panose="02020603050405020304" pitchFamily="18" charset="0"/>
                <a:ea typeface="Calibri" panose="020F0502020204030204" pitchFamily="34" charset="0"/>
                <a:cs typeface="Times New Roman" panose="02020603050405020304" pitchFamily="18" charset="0"/>
              </a:rPr>
              <a:t>к</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=0,02; </a:t>
            </a:r>
            <a:r>
              <a:rPr lang="uk-UA" sz="1800" i="1" dirty="0" err="1">
                <a:effectLst/>
                <a:latin typeface="Times New Roman" panose="02020603050405020304" pitchFamily="18" charset="0"/>
                <a:ea typeface="Calibri" panose="020F0502020204030204" pitchFamily="34" charset="0"/>
                <a:cs typeface="Times New Roman" panose="02020603050405020304" pitchFamily="18" charset="0"/>
              </a:rPr>
              <a:t>q</a:t>
            </a:r>
            <a:r>
              <a:rPr lang="uk-UA" sz="1800" i="1" baseline="-25000" dirty="0" err="1">
                <a:effectLst/>
                <a:latin typeface="Times New Roman" panose="02020603050405020304" pitchFamily="18" charset="0"/>
                <a:ea typeface="Calibri" panose="020F0502020204030204" pitchFamily="34" charset="0"/>
                <a:cs typeface="Times New Roman" panose="02020603050405020304" pitchFamily="18" charset="0"/>
              </a:rPr>
              <a:t>т</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=0,01; </a:t>
            </a:r>
            <a:r>
              <a:rPr lang="uk-UA" sz="1800" i="1" dirty="0" err="1">
                <a:effectLst/>
                <a:latin typeface="Times New Roman" panose="02020603050405020304" pitchFamily="18" charset="0"/>
                <a:ea typeface="Calibri" panose="020F0502020204030204" pitchFamily="34" charset="0"/>
                <a:cs typeface="Times New Roman" panose="02020603050405020304" pitchFamily="18" charset="0"/>
              </a:rPr>
              <a:t>q</a:t>
            </a:r>
            <a:r>
              <a:rPr lang="uk-UA" sz="1800" i="1" baseline="-25000" dirty="0" err="1">
                <a:effectLst/>
                <a:latin typeface="Times New Roman" panose="02020603050405020304" pitchFamily="18" charset="0"/>
                <a:ea typeface="Calibri" panose="020F0502020204030204" pitchFamily="34" charset="0"/>
                <a:cs typeface="Times New Roman" panose="02020603050405020304" pitchFamily="18" charset="0"/>
              </a:rPr>
              <a:t>г</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=0,001 для котла, турбіни та генератора відповідно.</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DF44D4F-7603-9777-16CA-A9BDC5C50295}"/>
              </a:ext>
            </a:extLst>
          </p:cNvPr>
          <p:cNvSpPr txBox="1"/>
          <p:nvPr/>
        </p:nvSpPr>
        <p:spPr>
          <a:xfrm>
            <a:off x="1438154" y="2767287"/>
            <a:ext cx="10356448" cy="1027782"/>
          </a:xfrm>
          <a:prstGeom prst="rect">
            <a:avLst/>
          </a:prstGeom>
          <a:noFill/>
        </p:spPr>
        <p:txBody>
          <a:bodyPr wrap="square">
            <a:spAutoFit/>
          </a:bodyPr>
          <a:lstStyle/>
          <a:p>
            <a:pPr indent="450215" algn="just">
              <a:lnSpc>
                <a:spcPct val="115000"/>
              </a:lnSpc>
              <a:spcAft>
                <a:spcPts val="10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Розв’язок.</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Аварійний вихід з роботи всього блоку може мати місце при пошкодженні хоча б одного з трьох вказаних елементів блоку. Оскільки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непошкодження</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є випадковою подією, протилежною пошкодженню, то імовірності не пошкодження елементів блоку визначаються наступним чином:</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Рисунок 7">
            <a:extLst>
              <a:ext uri="{FF2B5EF4-FFF2-40B4-BE49-F238E27FC236}">
                <a16:creationId xmlns:a16="http://schemas.microsoft.com/office/drawing/2014/main" id="{31234504-75FC-0788-5CF2-BDEF02A1101D}"/>
              </a:ext>
            </a:extLst>
          </p:cNvPr>
          <p:cNvPicPr>
            <a:picLocks noChangeAspect="1"/>
          </p:cNvPicPr>
          <p:nvPr/>
        </p:nvPicPr>
        <p:blipFill>
          <a:blip r:embed="rId2"/>
          <a:stretch>
            <a:fillRect/>
          </a:stretch>
        </p:blipFill>
        <p:spPr>
          <a:xfrm>
            <a:off x="2374900" y="3936757"/>
            <a:ext cx="7442200" cy="495300"/>
          </a:xfrm>
          <a:prstGeom prst="rect">
            <a:avLst/>
          </a:prstGeom>
        </p:spPr>
      </p:pic>
      <p:sp>
        <p:nvSpPr>
          <p:cNvPr id="10" name="TextBox 9">
            <a:extLst>
              <a:ext uri="{FF2B5EF4-FFF2-40B4-BE49-F238E27FC236}">
                <a16:creationId xmlns:a16="http://schemas.microsoft.com/office/drawing/2014/main" id="{5F2335DA-69DD-E8AC-9FB1-07CBEDB4AF3C}"/>
              </a:ext>
            </a:extLst>
          </p:cNvPr>
          <p:cNvSpPr txBox="1"/>
          <p:nvPr/>
        </p:nvSpPr>
        <p:spPr>
          <a:xfrm>
            <a:off x="1438154" y="4827581"/>
            <a:ext cx="10356448" cy="1027782"/>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Знайдемо імовірність того, що всі елементи блоку непошкоджені, тобто блок працює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справно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Так як аварійність кожного елемента можна вважати незалежною від інших елементів, то імовірність того, що всі три елементи неушкоджені, тобто імовірність роботи всього блоку:</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Рисунок 11">
            <a:extLst>
              <a:ext uri="{FF2B5EF4-FFF2-40B4-BE49-F238E27FC236}">
                <a16:creationId xmlns:a16="http://schemas.microsoft.com/office/drawing/2014/main" id="{121AB93B-CC43-0E37-BFED-E13D680E41F8}"/>
              </a:ext>
            </a:extLst>
          </p:cNvPr>
          <p:cNvPicPr>
            <a:picLocks noChangeAspect="1"/>
          </p:cNvPicPr>
          <p:nvPr/>
        </p:nvPicPr>
        <p:blipFill>
          <a:blip r:embed="rId3"/>
          <a:stretch>
            <a:fillRect/>
          </a:stretch>
        </p:blipFill>
        <p:spPr>
          <a:xfrm>
            <a:off x="3906079" y="6085830"/>
            <a:ext cx="4508500" cy="495300"/>
          </a:xfrm>
          <a:prstGeom prst="rect">
            <a:avLst/>
          </a:prstGeom>
        </p:spPr>
      </p:pic>
    </p:spTree>
    <p:extLst>
      <p:ext uri="{BB962C8B-B14F-4D97-AF65-F5344CB8AC3E}">
        <p14:creationId xmlns:p14="http://schemas.microsoft.com/office/powerpoint/2010/main" val="214833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B6C8DA8-1613-BA8F-6872-2084D912320C}"/>
              </a:ext>
            </a:extLst>
          </p:cNvPr>
          <p:cNvSpPr txBox="1"/>
          <p:nvPr/>
        </p:nvSpPr>
        <p:spPr>
          <a:xfrm>
            <a:off x="1999525" y="203739"/>
            <a:ext cx="9355239" cy="709233"/>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Пошкодження блоку з будь-якої причини є подією, протилежною відносно не ушкодження блоку, тому імовірність пошкодження блоку:</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a:extLst>
              <a:ext uri="{FF2B5EF4-FFF2-40B4-BE49-F238E27FC236}">
                <a16:creationId xmlns:a16="http://schemas.microsoft.com/office/drawing/2014/main" id="{1EB3BBF4-602A-0CA1-FC2B-1A3E7FB95B6D}"/>
              </a:ext>
            </a:extLst>
          </p:cNvPr>
          <p:cNvPicPr>
            <a:picLocks noChangeAspect="1"/>
          </p:cNvPicPr>
          <p:nvPr/>
        </p:nvPicPr>
        <p:blipFill>
          <a:blip r:embed="rId2"/>
          <a:stretch>
            <a:fillRect/>
          </a:stretch>
        </p:blipFill>
        <p:spPr>
          <a:xfrm>
            <a:off x="4464050" y="1050884"/>
            <a:ext cx="3263900" cy="381000"/>
          </a:xfrm>
          <a:prstGeom prst="rect">
            <a:avLst/>
          </a:prstGeom>
        </p:spPr>
      </p:pic>
      <p:sp>
        <p:nvSpPr>
          <p:cNvPr id="8" name="TextBox 7">
            <a:extLst>
              <a:ext uri="{FF2B5EF4-FFF2-40B4-BE49-F238E27FC236}">
                <a16:creationId xmlns:a16="http://schemas.microsoft.com/office/drawing/2014/main" id="{3C3FDAC3-91BB-EFEC-8A69-9B8887027B03}"/>
              </a:ext>
            </a:extLst>
          </p:cNvPr>
          <p:cNvSpPr txBox="1"/>
          <p:nvPr/>
        </p:nvSpPr>
        <p:spPr>
          <a:xfrm>
            <a:off x="1235597" y="1431884"/>
            <a:ext cx="10663177" cy="4730334"/>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Цю ж величину можна визначити, якщо розглянути окремі випадки (їх може бути 7) пошкодження елементів блоку:</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а) котла;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б) турбіни;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в) генератора;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г) котла і турбіни;</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15000"/>
              </a:lnSpc>
              <a:spcAft>
                <a:spcPts val="1000"/>
              </a:spcAft>
            </a:pP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котла і генератора;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е) турбіни і генератора;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ж) котла, турбіни і генератора.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Знайдемо імовірність кожного з окремих випадків пошкодження блоку:</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Імовірність пошкодження котла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a:extLst>
              <a:ext uri="{FF2B5EF4-FFF2-40B4-BE49-F238E27FC236}">
                <a16:creationId xmlns:a16="http://schemas.microsoft.com/office/drawing/2014/main" id="{6C4EC809-2921-591B-8BAE-C7AEF11B64DB}"/>
              </a:ext>
            </a:extLst>
          </p:cNvPr>
          <p:cNvPicPr>
            <a:picLocks noChangeAspect="1"/>
          </p:cNvPicPr>
          <p:nvPr/>
        </p:nvPicPr>
        <p:blipFill>
          <a:blip r:embed="rId3"/>
          <a:stretch>
            <a:fillRect/>
          </a:stretch>
        </p:blipFill>
        <p:spPr>
          <a:xfrm>
            <a:off x="4305943" y="6162218"/>
            <a:ext cx="4089400" cy="368300"/>
          </a:xfrm>
          <a:prstGeom prst="rect">
            <a:avLst/>
          </a:prstGeom>
        </p:spPr>
      </p:pic>
    </p:spTree>
    <p:extLst>
      <p:ext uri="{BB962C8B-B14F-4D97-AF65-F5344CB8AC3E}">
        <p14:creationId xmlns:p14="http://schemas.microsoft.com/office/powerpoint/2010/main" val="243042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957082-6600-3FA4-40AB-E8A8D95663AC}"/>
              </a:ext>
            </a:extLst>
          </p:cNvPr>
          <p:cNvSpPr txBox="1"/>
          <p:nvPr/>
        </p:nvSpPr>
        <p:spPr>
          <a:xfrm>
            <a:off x="1582838" y="254798"/>
            <a:ext cx="10038144" cy="2218556"/>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Було б невірним вважати, що імовірність пошкодження лише котла дорівнює 0,2, оскільки в число подій «пошкодження котла» увійшли би події одночасного пошкодження котла та інших елементів, в той час як у випадку а) необхідно визначити пошкодження лише котла при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неушкодженні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інших елементів.</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Аналогічним чином визначаємо імовірності для інших випадків:</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r>
              <a:rPr lang="uk-UA" sz="1800" dirty="0">
                <a:effectLst/>
                <a:latin typeface="Times New Roman" panose="02020603050405020304" pitchFamily="18" charset="0"/>
                <a:ea typeface="Calibri" panose="020F0502020204030204" pitchFamily="34" charset="0"/>
              </a:rPr>
              <a:t>б) турбіни </a:t>
            </a:r>
            <a:endParaRPr lang="ru-UA" dirty="0"/>
          </a:p>
        </p:txBody>
      </p:sp>
      <p:pic>
        <p:nvPicPr>
          <p:cNvPr id="5" name="Рисунок 4">
            <a:extLst>
              <a:ext uri="{FF2B5EF4-FFF2-40B4-BE49-F238E27FC236}">
                <a16:creationId xmlns:a16="http://schemas.microsoft.com/office/drawing/2014/main" id="{1823BDCF-CA5A-F684-8894-6E5F550549A1}"/>
              </a:ext>
            </a:extLst>
          </p:cNvPr>
          <p:cNvPicPr>
            <a:picLocks noChangeAspect="1"/>
          </p:cNvPicPr>
          <p:nvPr/>
        </p:nvPicPr>
        <p:blipFill>
          <a:blip r:embed="rId2"/>
          <a:stretch>
            <a:fillRect/>
          </a:stretch>
        </p:blipFill>
        <p:spPr>
          <a:xfrm>
            <a:off x="4025900" y="2110130"/>
            <a:ext cx="4140200" cy="508000"/>
          </a:xfrm>
          <a:prstGeom prst="rect">
            <a:avLst/>
          </a:prstGeom>
        </p:spPr>
      </p:pic>
      <p:sp>
        <p:nvSpPr>
          <p:cNvPr id="7" name="TextBox 6">
            <a:extLst>
              <a:ext uri="{FF2B5EF4-FFF2-40B4-BE49-F238E27FC236}">
                <a16:creationId xmlns:a16="http://schemas.microsoft.com/office/drawing/2014/main" id="{420BCA1E-7970-6B9B-DE30-CC591CE3E17D}"/>
              </a:ext>
            </a:extLst>
          </p:cNvPr>
          <p:cNvSpPr txBox="1"/>
          <p:nvPr/>
        </p:nvSpPr>
        <p:spPr>
          <a:xfrm>
            <a:off x="1108276" y="2618130"/>
            <a:ext cx="6105644" cy="390684"/>
          </a:xfrm>
          <a:prstGeom prst="rect">
            <a:avLst/>
          </a:prstGeom>
          <a:noFill/>
        </p:spPr>
        <p:txBody>
          <a:bodyPr wrap="square">
            <a:spAutoFit/>
          </a:bodyPr>
          <a:lstStyle/>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в) генератора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a:extLst>
              <a:ext uri="{FF2B5EF4-FFF2-40B4-BE49-F238E27FC236}">
                <a16:creationId xmlns:a16="http://schemas.microsoft.com/office/drawing/2014/main" id="{B304F8E8-ADA4-D6AF-7132-F41CBB0864FD}"/>
              </a:ext>
            </a:extLst>
          </p:cNvPr>
          <p:cNvPicPr>
            <a:picLocks noChangeAspect="1"/>
          </p:cNvPicPr>
          <p:nvPr/>
        </p:nvPicPr>
        <p:blipFill>
          <a:blip r:embed="rId3"/>
          <a:stretch>
            <a:fillRect/>
          </a:stretch>
        </p:blipFill>
        <p:spPr>
          <a:xfrm>
            <a:off x="4161098" y="2642022"/>
            <a:ext cx="4127500" cy="342900"/>
          </a:xfrm>
          <a:prstGeom prst="rect">
            <a:avLst/>
          </a:prstGeom>
        </p:spPr>
      </p:pic>
      <p:sp>
        <p:nvSpPr>
          <p:cNvPr id="11" name="TextBox 10">
            <a:extLst>
              <a:ext uri="{FF2B5EF4-FFF2-40B4-BE49-F238E27FC236}">
                <a16:creationId xmlns:a16="http://schemas.microsoft.com/office/drawing/2014/main" id="{8841BF42-A02D-9682-95E3-32D14EC31075}"/>
              </a:ext>
            </a:extLst>
          </p:cNvPr>
          <p:cNvSpPr txBox="1"/>
          <p:nvPr/>
        </p:nvSpPr>
        <p:spPr>
          <a:xfrm>
            <a:off x="1108276" y="3089113"/>
            <a:ext cx="6105644" cy="390684"/>
          </a:xfrm>
          <a:prstGeom prst="rect">
            <a:avLst/>
          </a:prstGeom>
          <a:noFill/>
        </p:spPr>
        <p:txBody>
          <a:bodyPr wrap="square">
            <a:spAutoFit/>
          </a:bodyPr>
          <a:lstStyle/>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г) котла і турбіни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Рисунок 12">
            <a:extLst>
              <a:ext uri="{FF2B5EF4-FFF2-40B4-BE49-F238E27FC236}">
                <a16:creationId xmlns:a16="http://schemas.microsoft.com/office/drawing/2014/main" id="{5AA1E2A4-ADB6-9A90-DCE3-CFD260D92FBF}"/>
              </a:ext>
            </a:extLst>
          </p:cNvPr>
          <p:cNvPicPr>
            <a:picLocks noChangeAspect="1"/>
          </p:cNvPicPr>
          <p:nvPr/>
        </p:nvPicPr>
        <p:blipFill>
          <a:blip r:embed="rId4"/>
          <a:stretch>
            <a:fillRect/>
          </a:stretch>
        </p:blipFill>
        <p:spPr>
          <a:xfrm>
            <a:off x="4025900" y="3144909"/>
            <a:ext cx="4013200" cy="355600"/>
          </a:xfrm>
          <a:prstGeom prst="rect">
            <a:avLst/>
          </a:prstGeom>
        </p:spPr>
      </p:pic>
      <p:sp>
        <p:nvSpPr>
          <p:cNvPr id="15" name="TextBox 14">
            <a:extLst>
              <a:ext uri="{FF2B5EF4-FFF2-40B4-BE49-F238E27FC236}">
                <a16:creationId xmlns:a16="http://schemas.microsoft.com/office/drawing/2014/main" id="{10D70436-D489-3B1F-E302-837EB44BC1BA}"/>
              </a:ext>
            </a:extLst>
          </p:cNvPr>
          <p:cNvSpPr txBox="1"/>
          <p:nvPr/>
        </p:nvSpPr>
        <p:spPr>
          <a:xfrm>
            <a:off x="1108276" y="3607899"/>
            <a:ext cx="6105644" cy="390684"/>
          </a:xfrm>
          <a:prstGeom prst="rect">
            <a:avLst/>
          </a:prstGeom>
          <a:noFill/>
        </p:spPr>
        <p:txBody>
          <a:bodyPr wrap="square">
            <a:spAutoFit/>
          </a:bodyPr>
          <a:lstStyle/>
          <a:p>
            <a:pPr marL="450215" algn="just">
              <a:lnSpc>
                <a:spcPct val="115000"/>
              </a:lnSpc>
              <a:spcAft>
                <a:spcPts val="1000"/>
              </a:spcAft>
            </a:pP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котла і генератора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Рисунок 16">
            <a:extLst>
              <a:ext uri="{FF2B5EF4-FFF2-40B4-BE49-F238E27FC236}">
                <a16:creationId xmlns:a16="http://schemas.microsoft.com/office/drawing/2014/main" id="{7B7B4AAE-0174-C191-1F8E-489F4D8F4273}"/>
              </a:ext>
            </a:extLst>
          </p:cNvPr>
          <p:cNvPicPr>
            <a:picLocks noChangeAspect="1"/>
          </p:cNvPicPr>
          <p:nvPr/>
        </p:nvPicPr>
        <p:blipFill>
          <a:blip r:embed="rId5"/>
          <a:stretch>
            <a:fillRect/>
          </a:stretch>
        </p:blipFill>
        <p:spPr>
          <a:xfrm>
            <a:off x="4025900" y="3623284"/>
            <a:ext cx="4229100" cy="381000"/>
          </a:xfrm>
          <a:prstGeom prst="rect">
            <a:avLst/>
          </a:prstGeom>
        </p:spPr>
      </p:pic>
      <p:sp>
        <p:nvSpPr>
          <p:cNvPr id="19" name="TextBox 18">
            <a:extLst>
              <a:ext uri="{FF2B5EF4-FFF2-40B4-BE49-F238E27FC236}">
                <a16:creationId xmlns:a16="http://schemas.microsoft.com/office/drawing/2014/main" id="{AB39682F-6494-1CF9-ADD8-7A4FB61119CF}"/>
              </a:ext>
            </a:extLst>
          </p:cNvPr>
          <p:cNvSpPr txBox="1"/>
          <p:nvPr/>
        </p:nvSpPr>
        <p:spPr>
          <a:xfrm>
            <a:off x="1108276" y="4082778"/>
            <a:ext cx="6105644" cy="390684"/>
          </a:xfrm>
          <a:prstGeom prst="rect">
            <a:avLst/>
          </a:prstGeom>
          <a:noFill/>
        </p:spPr>
        <p:txBody>
          <a:bodyPr wrap="square">
            <a:spAutoFit/>
          </a:bodyPr>
          <a:lstStyle/>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е) турбіни і генератора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1" name="Рисунок 20">
            <a:extLst>
              <a:ext uri="{FF2B5EF4-FFF2-40B4-BE49-F238E27FC236}">
                <a16:creationId xmlns:a16="http://schemas.microsoft.com/office/drawing/2014/main" id="{8BA87FAC-E2E6-2962-C2BD-93E44E623B51}"/>
              </a:ext>
            </a:extLst>
          </p:cNvPr>
          <p:cNvPicPr>
            <a:picLocks noChangeAspect="1"/>
          </p:cNvPicPr>
          <p:nvPr/>
        </p:nvPicPr>
        <p:blipFill>
          <a:blip r:embed="rId6"/>
          <a:stretch>
            <a:fillRect/>
          </a:stretch>
        </p:blipFill>
        <p:spPr>
          <a:xfrm>
            <a:off x="4064000" y="4118270"/>
            <a:ext cx="4064000" cy="355600"/>
          </a:xfrm>
          <a:prstGeom prst="rect">
            <a:avLst/>
          </a:prstGeom>
        </p:spPr>
      </p:pic>
      <p:sp>
        <p:nvSpPr>
          <p:cNvPr id="23" name="TextBox 22">
            <a:extLst>
              <a:ext uri="{FF2B5EF4-FFF2-40B4-BE49-F238E27FC236}">
                <a16:creationId xmlns:a16="http://schemas.microsoft.com/office/drawing/2014/main" id="{5060875F-925D-0D05-A419-4D3F663BED6D}"/>
              </a:ext>
            </a:extLst>
          </p:cNvPr>
          <p:cNvSpPr txBox="1"/>
          <p:nvPr/>
        </p:nvSpPr>
        <p:spPr>
          <a:xfrm>
            <a:off x="1108276" y="4587448"/>
            <a:ext cx="6105644" cy="390684"/>
          </a:xfrm>
          <a:prstGeom prst="rect">
            <a:avLst/>
          </a:prstGeom>
          <a:noFill/>
        </p:spPr>
        <p:txBody>
          <a:bodyPr wrap="square">
            <a:spAutoFit/>
          </a:bodyPr>
          <a:lstStyle/>
          <a:p>
            <a:pPr marL="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ж) котла, турбіни і генератора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5" name="Рисунок 24">
            <a:extLst>
              <a:ext uri="{FF2B5EF4-FFF2-40B4-BE49-F238E27FC236}">
                <a16:creationId xmlns:a16="http://schemas.microsoft.com/office/drawing/2014/main" id="{841344E5-BD7E-ABE6-8A71-039EEEC95679}"/>
              </a:ext>
            </a:extLst>
          </p:cNvPr>
          <p:cNvPicPr>
            <a:picLocks noChangeAspect="1"/>
          </p:cNvPicPr>
          <p:nvPr/>
        </p:nvPicPr>
        <p:blipFill>
          <a:blip r:embed="rId7"/>
          <a:stretch>
            <a:fillRect/>
          </a:stretch>
        </p:blipFill>
        <p:spPr>
          <a:xfrm>
            <a:off x="4506410" y="4660632"/>
            <a:ext cx="4191000" cy="317500"/>
          </a:xfrm>
          <a:prstGeom prst="rect">
            <a:avLst/>
          </a:prstGeom>
        </p:spPr>
      </p:pic>
      <p:sp>
        <p:nvSpPr>
          <p:cNvPr id="27" name="TextBox 26">
            <a:extLst>
              <a:ext uri="{FF2B5EF4-FFF2-40B4-BE49-F238E27FC236}">
                <a16:creationId xmlns:a16="http://schemas.microsoft.com/office/drawing/2014/main" id="{AB1B745A-19EE-02B3-3323-4A77B9886176}"/>
              </a:ext>
            </a:extLst>
          </p:cNvPr>
          <p:cNvSpPr txBox="1"/>
          <p:nvPr/>
        </p:nvSpPr>
        <p:spPr>
          <a:xfrm>
            <a:off x="556228" y="5051316"/>
            <a:ext cx="11539317" cy="1664879"/>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Якщо додати імовірності для всіх 7 окремих випадків, то отримаємо імовірність пошкодження блоку, що дорівнює 0,0307702. Як бачимо, перший шлях простіше та потребує набагато менше розрахунків. Проте другий шлях дозволяє не тільки отримати величину загальної імовірності пошкодження блоку, але й проаналізувати імовірності різних причин ушкодження всього блоку. Найбільше значення має ймовірність пошкодження котла, потім – турбіни. Імовірність цих двох випадків складає 0,02957 із загальної імовірності 0,03077.</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7818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114D36-2FB1-01AD-2232-F18A62CFC53F}"/>
              </a:ext>
            </a:extLst>
          </p:cNvPr>
          <p:cNvSpPr txBox="1"/>
          <p:nvPr/>
        </p:nvSpPr>
        <p:spPr>
          <a:xfrm>
            <a:off x="1524964" y="361685"/>
            <a:ext cx="10200189" cy="1793120"/>
          </a:xfrm>
          <a:prstGeom prst="rect">
            <a:avLst/>
          </a:prstGeom>
          <a:noFill/>
        </p:spPr>
        <p:txBody>
          <a:bodyPr wrap="square">
            <a:spAutoFit/>
          </a:bodyPr>
          <a:lstStyle/>
          <a:p>
            <a:pPr indent="450215" algn="just">
              <a:lnSpc>
                <a:spcPct val="115000"/>
              </a:lnSpc>
              <a:spcAft>
                <a:spcPts val="10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Приклад 1.2.</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Споживач отримує живлення двоколовою лінією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електропередач</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Імовірність пошкодження та виходу з ладу кожного кола складає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q</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=0,001. Кожним колом споживач може отримати всю необхідну йому потужність. Яка ймовірність збереження електропостачання даного споживача?</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15000"/>
              </a:lnSpc>
              <a:spcAft>
                <a:spcPts val="10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Розв’язок.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Споживач втрачає електропостачання лише у випадку аварійного виходу двох кіл. Імовірність цього дорівнює:</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F1F19CB4-1DF3-C7C7-AE18-A070E238624D}"/>
              </a:ext>
            </a:extLst>
          </p:cNvPr>
          <p:cNvPicPr>
            <a:picLocks noChangeAspect="1"/>
          </p:cNvPicPr>
          <p:nvPr/>
        </p:nvPicPr>
        <p:blipFill>
          <a:blip r:embed="rId2"/>
          <a:stretch>
            <a:fillRect/>
          </a:stretch>
        </p:blipFill>
        <p:spPr>
          <a:xfrm>
            <a:off x="4737100" y="1970655"/>
            <a:ext cx="2717800" cy="368300"/>
          </a:xfrm>
          <a:prstGeom prst="rect">
            <a:avLst/>
          </a:prstGeom>
        </p:spPr>
      </p:pic>
      <p:sp>
        <p:nvSpPr>
          <p:cNvPr id="7" name="TextBox 6">
            <a:extLst>
              <a:ext uri="{FF2B5EF4-FFF2-40B4-BE49-F238E27FC236}">
                <a16:creationId xmlns:a16="http://schemas.microsoft.com/office/drawing/2014/main" id="{E6EEA38F-15B8-7272-E7BB-9300F02B9DB4}"/>
              </a:ext>
            </a:extLst>
          </p:cNvPr>
          <p:cNvSpPr txBox="1"/>
          <p:nvPr/>
        </p:nvSpPr>
        <p:spPr>
          <a:xfrm>
            <a:off x="1349256" y="2469607"/>
            <a:ext cx="10200188" cy="390684"/>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Імовірність збереження живлення, тобто надійність енергопостачання дорівнює:</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a:extLst>
              <a:ext uri="{FF2B5EF4-FFF2-40B4-BE49-F238E27FC236}">
                <a16:creationId xmlns:a16="http://schemas.microsoft.com/office/drawing/2014/main" id="{18F79B42-13CD-DD97-49B0-7415E94E56B2}"/>
              </a:ext>
            </a:extLst>
          </p:cNvPr>
          <p:cNvPicPr>
            <a:picLocks noChangeAspect="1"/>
          </p:cNvPicPr>
          <p:nvPr/>
        </p:nvPicPr>
        <p:blipFill>
          <a:blip r:embed="rId3"/>
          <a:stretch>
            <a:fillRect/>
          </a:stretch>
        </p:blipFill>
        <p:spPr>
          <a:xfrm>
            <a:off x="4408508" y="3035300"/>
            <a:ext cx="2819400" cy="393700"/>
          </a:xfrm>
          <a:prstGeom prst="rect">
            <a:avLst/>
          </a:prstGeom>
        </p:spPr>
      </p:pic>
      <p:sp>
        <p:nvSpPr>
          <p:cNvPr id="11" name="TextBox 10">
            <a:extLst>
              <a:ext uri="{FF2B5EF4-FFF2-40B4-BE49-F238E27FC236}">
                <a16:creationId xmlns:a16="http://schemas.microsoft.com/office/drawing/2014/main" id="{9606B97D-CB74-4D7B-9386-9C1169BCF4E4}"/>
              </a:ext>
            </a:extLst>
          </p:cNvPr>
          <p:cNvSpPr txBox="1"/>
          <p:nvPr/>
        </p:nvSpPr>
        <p:spPr>
          <a:xfrm>
            <a:off x="1355685" y="3604009"/>
            <a:ext cx="10369467" cy="1027782"/>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Якщо одним з кіл може бути передано тільки 50% потужності, то імовірність передачі лише 50% потужності можна визначити так. Імовірність пошкодження першого кола при збереженні другого дорівнює:</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Рисунок 12">
            <a:extLst>
              <a:ext uri="{FF2B5EF4-FFF2-40B4-BE49-F238E27FC236}">
                <a16:creationId xmlns:a16="http://schemas.microsoft.com/office/drawing/2014/main" id="{4BB0196E-25D4-0CEA-AF9D-2D65EEEFFC90}"/>
              </a:ext>
            </a:extLst>
          </p:cNvPr>
          <p:cNvPicPr>
            <a:picLocks noChangeAspect="1"/>
          </p:cNvPicPr>
          <p:nvPr/>
        </p:nvPicPr>
        <p:blipFill>
          <a:blip r:embed="rId4"/>
          <a:stretch>
            <a:fillRect/>
          </a:stretch>
        </p:blipFill>
        <p:spPr>
          <a:xfrm>
            <a:off x="4548208" y="4502000"/>
            <a:ext cx="2540000" cy="304800"/>
          </a:xfrm>
          <a:prstGeom prst="rect">
            <a:avLst/>
          </a:prstGeom>
        </p:spPr>
      </p:pic>
      <p:sp>
        <p:nvSpPr>
          <p:cNvPr id="15" name="TextBox 14">
            <a:extLst>
              <a:ext uri="{FF2B5EF4-FFF2-40B4-BE49-F238E27FC236}">
                <a16:creationId xmlns:a16="http://schemas.microsoft.com/office/drawing/2014/main" id="{4F17C03A-98FE-230C-EB42-8DA1A74153EA}"/>
              </a:ext>
            </a:extLst>
          </p:cNvPr>
          <p:cNvSpPr txBox="1"/>
          <p:nvPr/>
        </p:nvSpPr>
        <p:spPr>
          <a:xfrm>
            <a:off x="1122264" y="5015891"/>
            <a:ext cx="10602888" cy="709233"/>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де другий множник відповідає імовірності збереження другого кола. Імовірність пошкодження другого кола при збереженні першого дорівнює:</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Рисунок 16">
            <a:extLst>
              <a:ext uri="{FF2B5EF4-FFF2-40B4-BE49-F238E27FC236}">
                <a16:creationId xmlns:a16="http://schemas.microsoft.com/office/drawing/2014/main" id="{E4F21745-65D3-262F-FCE4-72E4315C710B}"/>
              </a:ext>
            </a:extLst>
          </p:cNvPr>
          <p:cNvPicPr>
            <a:picLocks noChangeAspect="1"/>
          </p:cNvPicPr>
          <p:nvPr/>
        </p:nvPicPr>
        <p:blipFill>
          <a:blip r:embed="rId5"/>
          <a:stretch>
            <a:fillRect/>
          </a:stretch>
        </p:blipFill>
        <p:spPr>
          <a:xfrm>
            <a:off x="4548208" y="5903195"/>
            <a:ext cx="2565400" cy="355600"/>
          </a:xfrm>
          <a:prstGeom prst="rect">
            <a:avLst/>
          </a:prstGeom>
        </p:spPr>
      </p:pic>
    </p:spTree>
    <p:extLst>
      <p:ext uri="{BB962C8B-B14F-4D97-AF65-F5344CB8AC3E}">
        <p14:creationId xmlns:p14="http://schemas.microsoft.com/office/powerpoint/2010/main" val="27229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F4EABD-E980-B3C9-2B71-23B8D4066D57}"/>
              </a:ext>
            </a:extLst>
          </p:cNvPr>
          <p:cNvSpPr txBox="1"/>
          <p:nvPr/>
        </p:nvSpPr>
        <p:spPr>
          <a:xfrm>
            <a:off x="1756457" y="363014"/>
            <a:ext cx="9575157" cy="709233"/>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Сумарна імовірність пошкодження лише одного кола визначиться як сума двох ймовірностей, тобто 0,001998.</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597E0435-D72E-0809-A3F6-2D8C9AEEB56F}"/>
              </a:ext>
            </a:extLst>
          </p:cNvPr>
          <p:cNvSpPr txBox="1"/>
          <p:nvPr/>
        </p:nvSpPr>
        <p:spPr>
          <a:xfrm>
            <a:off x="1455517" y="1254265"/>
            <a:ext cx="9575156" cy="390684"/>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Імовірність збереження повного навантаження дорівнює </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a:extLst>
              <a:ext uri="{FF2B5EF4-FFF2-40B4-BE49-F238E27FC236}">
                <a16:creationId xmlns:a16="http://schemas.microsoft.com/office/drawing/2014/main" id="{F723EEBA-907B-49CF-5425-A1F03A45D1AE}"/>
              </a:ext>
            </a:extLst>
          </p:cNvPr>
          <p:cNvPicPr>
            <a:picLocks noChangeAspect="1"/>
          </p:cNvPicPr>
          <p:nvPr/>
        </p:nvPicPr>
        <p:blipFill>
          <a:blip r:embed="rId2"/>
          <a:stretch>
            <a:fillRect/>
          </a:stretch>
        </p:blipFill>
        <p:spPr>
          <a:xfrm>
            <a:off x="4369684" y="1655517"/>
            <a:ext cx="2781300" cy="342900"/>
          </a:xfrm>
          <a:prstGeom prst="rect">
            <a:avLst/>
          </a:prstGeom>
        </p:spPr>
      </p:pic>
      <p:sp>
        <p:nvSpPr>
          <p:cNvPr id="9" name="TextBox 8">
            <a:extLst>
              <a:ext uri="{FF2B5EF4-FFF2-40B4-BE49-F238E27FC236}">
                <a16:creationId xmlns:a16="http://schemas.microsoft.com/office/drawing/2014/main" id="{92B85674-1F3C-A1F8-3AF2-3167418516AA}"/>
              </a:ext>
            </a:extLst>
          </p:cNvPr>
          <p:cNvSpPr txBox="1"/>
          <p:nvPr/>
        </p:nvSpPr>
        <p:spPr>
          <a:xfrm>
            <a:off x="1756456" y="2130680"/>
            <a:ext cx="9760353" cy="1027782"/>
          </a:xfrm>
          <a:prstGeom prst="rect">
            <a:avLst/>
          </a:prstGeom>
          <a:noFill/>
        </p:spPr>
        <p:txBody>
          <a:bodyPr wrap="square">
            <a:spAutoFit/>
          </a:bodyPr>
          <a:lstStyle/>
          <a:p>
            <a:pPr indent="450215" algn="just">
              <a:lnSpc>
                <a:spcPct val="115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а імовірність повної втрати живлення: 0,000001. Зазначимо, що сума ймовірностей збереження повного навантаження, передачі лише 50% потужності та повної втрати живлення дорівнює 1, оскільки ці події складають повну групу несумісних подій:</a:t>
            </a:r>
            <a:endParaRPr lang="ru-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Рисунок 10">
            <a:extLst>
              <a:ext uri="{FF2B5EF4-FFF2-40B4-BE49-F238E27FC236}">
                <a16:creationId xmlns:a16="http://schemas.microsoft.com/office/drawing/2014/main" id="{06C45AB3-1101-63DA-8ACE-7D0B3086852D}"/>
              </a:ext>
            </a:extLst>
          </p:cNvPr>
          <p:cNvPicPr>
            <a:picLocks noChangeAspect="1"/>
          </p:cNvPicPr>
          <p:nvPr/>
        </p:nvPicPr>
        <p:blipFill>
          <a:blip r:embed="rId3"/>
          <a:stretch>
            <a:fillRect/>
          </a:stretch>
        </p:blipFill>
        <p:spPr>
          <a:xfrm>
            <a:off x="4102100" y="3251200"/>
            <a:ext cx="3987800" cy="355600"/>
          </a:xfrm>
          <a:prstGeom prst="rect">
            <a:avLst/>
          </a:prstGeom>
        </p:spPr>
      </p:pic>
      <p:pic>
        <p:nvPicPr>
          <p:cNvPr id="2050" name="Picture 2" descr="Про збереження ліній електропередачі | Солонківська ...">
            <a:extLst>
              <a:ext uri="{FF2B5EF4-FFF2-40B4-BE49-F238E27FC236}">
                <a16:creationId xmlns:a16="http://schemas.microsoft.com/office/drawing/2014/main" id="{1E6366F9-A54F-F8CE-171E-85850859DC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5246" y="3699538"/>
            <a:ext cx="6088282" cy="3044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87060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{C262D78B-DDB6-5646-9F07-1F6A4ED9AE5D}tf10001069</Template>
  <TotalTime>33</TotalTime>
  <Words>758</Words>
  <Application>Microsoft Macintosh PowerPoint</Application>
  <PresentationFormat>Широкоэкранный</PresentationFormat>
  <Paragraphs>44</Paragraphs>
  <Slides>8</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8</vt:i4>
      </vt:variant>
    </vt:vector>
  </HeadingPairs>
  <TitlesOfParts>
    <vt:vector size="15" baseType="lpstr">
      <vt:lpstr>Arial</vt:lpstr>
      <vt:lpstr>Calibri</vt:lpstr>
      <vt:lpstr>Century Gothic</vt:lpstr>
      <vt:lpstr>Times New Roman</vt:lpstr>
      <vt:lpstr>Wingdings 3</vt:lpstr>
      <vt:lpstr>Легкий дым</vt:lpstr>
      <vt:lpstr>Equation.3</vt:lpstr>
      <vt:lpstr>ЙМОВІРНІСНО-СТАТИСТИЧНИЙ АНАЛІЗ В ЕНЕРГЕТИЦІ </vt:lpstr>
      <vt:lpstr>Презентация PowerPoint</vt:lpstr>
      <vt:lpstr>Презентация PowerPoint</vt:lpstr>
      <vt:lpstr>Приклади вирішення задач</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ЙМОВІРНІСНО-СТАТИСТИЧНИЙ АНАЛІЗ В ЕНЕРГЕТИЦІ </dc:title>
  <dc:creator>ivanovvl</dc:creator>
  <cp:lastModifiedBy>ivanovvl</cp:lastModifiedBy>
  <cp:revision>1</cp:revision>
  <dcterms:created xsi:type="dcterms:W3CDTF">2024-04-10T08:03:02Z</dcterms:created>
  <dcterms:modified xsi:type="dcterms:W3CDTF">2024-04-10T08:36:40Z</dcterms:modified>
</cp:coreProperties>
</file>