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98BaVZkCt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Pn1obDizEQ&amp;t=6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94n7YaOIBo&amp;t=6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50Si9HZQe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lmppIMzIOs&amp;t=14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heoryandpractice.ru/questionnaires/kakoy-iz-vashih-soft-skills-trebuet-trenirovki" TargetMode="External"/><Relationship Id="rId2" Type="http://schemas.openxmlformats.org/officeDocument/2006/relationships/hyperlink" Target="https://www.youtube.com/watch?v=WxWsWymbIB8&amp;t=10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49979-7FE5-4209-90D9-09F17277EE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HR-</a:t>
            </a:r>
            <a:r>
              <a:rPr lang="ru-RU" dirty="0"/>
              <a:t>менеджмент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D6A6EA-459B-41C0-8018-56427E7CE6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1.	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тренди</a:t>
            </a:r>
            <a:r>
              <a:rPr lang="ru-RU" dirty="0"/>
              <a:t>. </a:t>
            </a:r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поколінь</a:t>
            </a:r>
            <a:r>
              <a:rPr lang="ru-RU" dirty="0"/>
              <a:t>. </a:t>
            </a:r>
          </a:p>
          <a:p>
            <a:r>
              <a:rPr lang="ru-RU" dirty="0"/>
              <a:t>2.	</a:t>
            </a:r>
            <a:r>
              <a:rPr lang="ru-RU" dirty="0" err="1"/>
              <a:t>Емоційний</a:t>
            </a:r>
            <a:r>
              <a:rPr lang="ru-RU" dirty="0"/>
              <a:t> </a:t>
            </a:r>
            <a:r>
              <a:rPr lang="ru-RU" dirty="0" err="1"/>
              <a:t>інтелект</a:t>
            </a:r>
            <a:r>
              <a:rPr lang="ru-RU" dirty="0"/>
              <a:t>.</a:t>
            </a:r>
          </a:p>
          <a:p>
            <a:r>
              <a:rPr lang="ru-RU" dirty="0"/>
              <a:t>3.	</a:t>
            </a:r>
            <a:r>
              <a:rPr lang="en-US" dirty="0"/>
              <a:t>Soft skills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283134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3F39E-DF6E-4C9B-B661-682B0123A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Завдання для тренування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66A343-7FF6-4DD0-A9F7-400F6E3D7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Завдання: Прочитати уривок з вірша або короткий вірш із використанням жестів та міміки</a:t>
            </a:r>
          </a:p>
          <a:p>
            <a:r>
              <a:rPr lang="uk-UA" dirty="0"/>
              <a:t>Завдання: Створити </a:t>
            </a:r>
            <a:r>
              <a:rPr lang="uk-UA" dirty="0" err="1"/>
              <a:t>сторітелінг</a:t>
            </a:r>
            <a:endParaRPr lang="uk-UA" dirty="0"/>
          </a:p>
          <a:p>
            <a:r>
              <a:rPr lang="uk-UA" dirty="0"/>
              <a:t>Критичне мислення. Курс для освітян </a:t>
            </a:r>
            <a:r>
              <a:rPr lang="en-US" dirty="0"/>
              <a:t>https://courses.prometheus.org.ua/courses/course-v1:CZ+CTFT101+2017_T3/about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537113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E56E6-B7FC-4A7D-B86C-DE15F7E42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Топ-7 </a:t>
            </a:r>
            <a:r>
              <a:rPr lang="ru-RU" dirty="0" err="1"/>
              <a:t>очікуваних</a:t>
            </a:r>
            <a:r>
              <a:rPr lang="ru-RU" dirty="0"/>
              <a:t> </a:t>
            </a:r>
            <a:r>
              <a:rPr lang="en-US" dirty="0"/>
              <a:t>HR-</a:t>
            </a:r>
            <a:r>
              <a:rPr lang="ru-RU" dirty="0" err="1"/>
              <a:t>трендів</a:t>
            </a:r>
            <a:r>
              <a:rPr lang="ru-RU" dirty="0"/>
              <a:t>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A7DAE4-4086-4EB6-A929-83D6E29A7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Міні-лекція: </a:t>
            </a:r>
            <a:r>
              <a:rPr lang="en-US" dirty="0">
                <a:hlinkClick r:id="rId2"/>
              </a:rPr>
              <a:t>https://www.youtube.com/watch?v=i98BaVZkCt8</a:t>
            </a:r>
            <a:endParaRPr lang="uk-UA" dirty="0"/>
          </a:p>
          <a:p>
            <a:r>
              <a:rPr lang="ru-RU" dirty="0"/>
              <a:t>1.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гібридних</a:t>
            </a:r>
            <a:r>
              <a:rPr lang="ru-RU" dirty="0"/>
              <a:t> </a:t>
            </a:r>
            <a:r>
              <a:rPr lang="ru-RU" dirty="0" err="1"/>
              <a:t>офісних</a:t>
            </a:r>
            <a:r>
              <a:rPr lang="ru-RU" dirty="0"/>
              <a:t> систем.</a:t>
            </a:r>
          </a:p>
          <a:p>
            <a:r>
              <a:rPr lang="ru-RU" dirty="0"/>
              <a:t>2. </a:t>
            </a:r>
            <a:r>
              <a:rPr lang="ru-RU" dirty="0" err="1"/>
              <a:t>Посилений</a:t>
            </a:r>
            <a:r>
              <a:rPr lang="ru-RU" dirty="0"/>
              <a:t> запит на </a:t>
            </a:r>
            <a:r>
              <a:rPr lang="ru-RU" dirty="0" err="1"/>
              <a:t>гіг-працівників</a:t>
            </a:r>
            <a:r>
              <a:rPr lang="ru-RU" dirty="0"/>
              <a:t>.</a:t>
            </a:r>
          </a:p>
          <a:p>
            <a:r>
              <a:rPr lang="ru-RU" dirty="0"/>
              <a:t>3. </a:t>
            </a:r>
            <a:r>
              <a:rPr lang="ru-RU" dirty="0" err="1"/>
              <a:t>Якісна</a:t>
            </a:r>
            <a:r>
              <a:rPr lang="ru-RU" dirty="0"/>
              <a:t> </a:t>
            </a:r>
            <a:r>
              <a:rPr lang="ru-RU" dirty="0" err="1"/>
              <a:t>комунікація</a:t>
            </a:r>
            <a:r>
              <a:rPr lang="ru-RU" dirty="0"/>
              <a:t> з </a:t>
            </a:r>
            <a:r>
              <a:rPr lang="ru-RU" dirty="0" err="1"/>
              <a:t>віддаленими</a:t>
            </a:r>
            <a:r>
              <a:rPr lang="ru-RU" dirty="0"/>
              <a:t> </a:t>
            </a:r>
            <a:r>
              <a:rPr lang="ru-RU" dirty="0" err="1"/>
              <a:t>працівниками</a:t>
            </a:r>
            <a:r>
              <a:rPr lang="ru-RU" dirty="0"/>
              <a:t>.</a:t>
            </a:r>
          </a:p>
          <a:p>
            <a:r>
              <a:rPr lang="ru-RU" dirty="0"/>
              <a:t>4. Нова </a:t>
            </a:r>
            <a:r>
              <a:rPr lang="ru-RU" dirty="0" err="1"/>
              <a:t>етика</a:t>
            </a:r>
            <a:r>
              <a:rPr lang="ru-RU" dirty="0"/>
              <a:t>.</a:t>
            </a:r>
          </a:p>
          <a:p>
            <a:r>
              <a:rPr lang="ru-RU" dirty="0"/>
              <a:t>5. Акцент на </a:t>
            </a:r>
            <a:r>
              <a:rPr lang="ru-RU" dirty="0" err="1"/>
              <a:t>взаємну</a:t>
            </a:r>
            <a:r>
              <a:rPr lang="ru-RU" dirty="0"/>
              <a:t> </a:t>
            </a:r>
            <a:r>
              <a:rPr lang="ru-RU" dirty="0" err="1"/>
              <a:t>повагу</a:t>
            </a:r>
            <a:r>
              <a:rPr lang="ru-RU" dirty="0"/>
              <a:t> в </a:t>
            </a:r>
            <a:r>
              <a:rPr lang="ru-RU" dirty="0" err="1"/>
              <a:t>сервісі</a:t>
            </a:r>
            <a:r>
              <a:rPr lang="ru-RU" dirty="0"/>
              <a:t>.</a:t>
            </a:r>
          </a:p>
          <a:p>
            <a:r>
              <a:rPr lang="ru-RU" dirty="0"/>
              <a:t>6.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ефективністю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.</a:t>
            </a:r>
          </a:p>
          <a:p>
            <a:r>
              <a:rPr lang="ru-RU" dirty="0"/>
              <a:t>7.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залучення</a:t>
            </a:r>
            <a:r>
              <a:rPr lang="ru-RU" dirty="0"/>
              <a:t> та </a:t>
            </a:r>
            <a:r>
              <a:rPr lang="ru-RU" dirty="0" err="1"/>
              <a:t>утримання</a:t>
            </a:r>
            <a:r>
              <a:rPr lang="ru-RU" dirty="0"/>
              <a:t> </a:t>
            </a:r>
            <a:r>
              <a:rPr lang="ru-RU" dirty="0" err="1"/>
              <a:t>талантів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11164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89A92-2C8E-4572-B36B-5B9A23498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Увага до проблемних напрямів: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5273AA-1403-4C0F-B4C7-7F4263F21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Різноманітність</a:t>
            </a:r>
            <a:r>
              <a:rPr lang="ru-RU" dirty="0"/>
              <a:t> (</a:t>
            </a:r>
            <a:r>
              <a:rPr lang="en-US" dirty="0"/>
              <a:t>diversity) </a:t>
            </a:r>
            <a:r>
              <a:rPr lang="ru-RU" dirty="0"/>
              <a:t>та </a:t>
            </a:r>
            <a:r>
              <a:rPr lang="ru-RU" dirty="0" err="1"/>
              <a:t>рівноправність</a:t>
            </a:r>
            <a:r>
              <a:rPr lang="ru-RU" dirty="0"/>
              <a:t> (</a:t>
            </a:r>
            <a:r>
              <a:rPr lang="en-US" dirty="0"/>
              <a:t>equality)</a:t>
            </a:r>
            <a:endParaRPr lang="uk-UA" dirty="0"/>
          </a:p>
          <a:p>
            <a:r>
              <a:rPr lang="ru-RU" dirty="0" err="1"/>
              <a:t>Гібридна</a:t>
            </a:r>
            <a:r>
              <a:rPr lang="ru-RU" dirty="0"/>
              <a:t> робота </a:t>
            </a:r>
          </a:p>
          <a:p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endParaRPr lang="ru-RU" dirty="0"/>
          </a:p>
          <a:p>
            <a:r>
              <a:rPr lang="en-US" dirty="0"/>
              <a:t>Well-being </a:t>
            </a:r>
            <a:r>
              <a:rPr lang="ru-RU" dirty="0" err="1"/>
              <a:t>програми</a:t>
            </a:r>
            <a:r>
              <a:rPr lang="ru-RU" dirty="0"/>
              <a:t> для </a:t>
            </a:r>
            <a:r>
              <a:rPr lang="ru-RU" dirty="0" err="1"/>
              <a:t>співробітників</a:t>
            </a:r>
            <a:r>
              <a:rPr lang="ru-RU" dirty="0"/>
              <a:t> </a:t>
            </a:r>
            <a:r>
              <a:rPr lang="en-US" dirty="0">
                <a:hlinkClick r:id="rId2"/>
              </a:rPr>
              <a:t>https://www.youtube.com/watch?v=lPn1obDizEQ&amp;t=6s</a:t>
            </a:r>
            <a:endParaRPr lang="uk-UA" dirty="0"/>
          </a:p>
          <a:p>
            <a:r>
              <a:rPr lang="ru-RU" dirty="0" err="1"/>
              <a:t>Чотириденний</a:t>
            </a:r>
            <a:r>
              <a:rPr lang="ru-RU" dirty="0"/>
              <a:t> </a:t>
            </a:r>
            <a:r>
              <a:rPr lang="ru-RU" dirty="0" err="1"/>
              <a:t>робочий</a:t>
            </a:r>
            <a:r>
              <a:rPr lang="ru-RU" dirty="0"/>
              <a:t> </a:t>
            </a:r>
            <a:r>
              <a:rPr lang="ru-RU" dirty="0" err="1"/>
              <a:t>тиждень</a:t>
            </a:r>
            <a:endParaRPr lang="ru-RU" dirty="0"/>
          </a:p>
          <a:p>
            <a:r>
              <a:rPr lang="ru-RU" dirty="0" err="1"/>
              <a:t>Масова</a:t>
            </a:r>
            <a:r>
              <a:rPr lang="ru-RU" dirty="0"/>
              <a:t> </a:t>
            </a:r>
            <a:r>
              <a:rPr lang="ru-RU" dirty="0" err="1"/>
              <a:t>автоматизація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489977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EB7112-8940-454A-97AD-D1D5F6A84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Теорія поколінь в менеджменті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C97BE3-0B40-4A8F-96EB-06B0BE742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https://www.youtube.com/watch?v=Q94n7YaOIBo&amp;t=6s</a:t>
            </a:r>
            <a:endParaRPr lang="uk-UA" dirty="0"/>
          </a:p>
          <a:p>
            <a:r>
              <a:rPr lang="ru-RU" dirty="0"/>
              <a:t>- </a:t>
            </a:r>
            <a:r>
              <a:rPr lang="ru-RU" dirty="0" err="1"/>
              <a:t>втрачене</a:t>
            </a:r>
            <a:r>
              <a:rPr lang="ru-RU" dirty="0"/>
              <a:t> </a:t>
            </a:r>
            <a:r>
              <a:rPr lang="ru-RU" dirty="0" err="1"/>
              <a:t>покоління</a:t>
            </a:r>
            <a:r>
              <a:rPr lang="ru-RU" dirty="0"/>
              <a:t> (</a:t>
            </a:r>
            <a:r>
              <a:rPr lang="en-US" dirty="0"/>
              <a:t>Lost Generation) (</a:t>
            </a:r>
            <a:r>
              <a:rPr lang="ru-RU" dirty="0" err="1"/>
              <a:t>народжені</a:t>
            </a:r>
            <a:r>
              <a:rPr lang="ru-RU" dirty="0"/>
              <a:t> в 1880-1900 роках); </a:t>
            </a:r>
          </a:p>
          <a:p>
            <a:r>
              <a:rPr lang="ru-RU" dirty="0"/>
              <a:t>- </a:t>
            </a:r>
            <a:r>
              <a:rPr lang="ru-RU" dirty="0" err="1"/>
              <a:t>величне</a:t>
            </a:r>
            <a:r>
              <a:rPr lang="ru-RU" dirty="0"/>
              <a:t> </a:t>
            </a:r>
            <a:r>
              <a:rPr lang="ru-RU" dirty="0" err="1"/>
              <a:t>покоління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покоління</a:t>
            </a:r>
            <a:r>
              <a:rPr lang="ru-RU" dirty="0"/>
              <a:t> </a:t>
            </a:r>
            <a:r>
              <a:rPr lang="ru-RU" dirty="0" err="1"/>
              <a:t>переможців</a:t>
            </a:r>
            <a:r>
              <a:rPr lang="ru-RU" dirty="0"/>
              <a:t> (</a:t>
            </a:r>
            <a:r>
              <a:rPr lang="en-US" dirty="0"/>
              <a:t>The Greatest Generation) (1901 – 1922(24));</a:t>
            </a:r>
          </a:p>
          <a:p>
            <a:r>
              <a:rPr lang="en-US" dirty="0"/>
              <a:t> - </a:t>
            </a:r>
            <a:r>
              <a:rPr lang="ru-RU" dirty="0" err="1"/>
              <a:t>мовчазне</a:t>
            </a:r>
            <a:r>
              <a:rPr lang="ru-RU" dirty="0"/>
              <a:t> </a:t>
            </a:r>
            <a:r>
              <a:rPr lang="ru-RU" dirty="0" err="1"/>
              <a:t>покоління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традиціоналісти</a:t>
            </a:r>
            <a:r>
              <a:rPr lang="ru-RU" dirty="0"/>
              <a:t> (</a:t>
            </a:r>
            <a:r>
              <a:rPr lang="en-US" dirty="0"/>
              <a:t>Silent Generation) (1923(25) – 1942(46)); </a:t>
            </a:r>
          </a:p>
          <a:p>
            <a:r>
              <a:rPr lang="en-US" dirty="0"/>
              <a:t>- </a:t>
            </a:r>
            <a:r>
              <a:rPr lang="ru-RU" dirty="0" err="1"/>
              <a:t>покоління</a:t>
            </a:r>
            <a:r>
              <a:rPr lang="ru-RU" dirty="0"/>
              <a:t> </a:t>
            </a:r>
            <a:r>
              <a:rPr lang="ru-RU" dirty="0" err="1"/>
              <a:t>бебі-бумерів</a:t>
            </a:r>
            <a:r>
              <a:rPr lang="ru-RU" dirty="0"/>
              <a:t> (</a:t>
            </a:r>
            <a:r>
              <a:rPr lang="en-US" dirty="0"/>
              <a:t>Baby Boom Generation) (1943(46) – 1960(64)); </a:t>
            </a:r>
          </a:p>
          <a:p>
            <a:r>
              <a:rPr lang="en-US" dirty="0"/>
              <a:t>- </a:t>
            </a:r>
            <a:r>
              <a:rPr lang="ru-RU" dirty="0" err="1"/>
              <a:t>покоління</a:t>
            </a:r>
            <a:r>
              <a:rPr lang="ru-RU" dirty="0"/>
              <a:t> Х (</a:t>
            </a:r>
            <a:r>
              <a:rPr lang="en-US" dirty="0"/>
              <a:t>Generation </a:t>
            </a:r>
            <a:r>
              <a:rPr lang="ru-RU" dirty="0"/>
              <a:t>Х)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невідоме</a:t>
            </a:r>
            <a:r>
              <a:rPr lang="ru-RU" dirty="0"/>
              <a:t> </a:t>
            </a:r>
            <a:r>
              <a:rPr lang="ru-RU" dirty="0" err="1"/>
              <a:t>покоління</a:t>
            </a:r>
            <a:r>
              <a:rPr lang="ru-RU" dirty="0"/>
              <a:t> (1961(65) –1980(83)); </a:t>
            </a:r>
          </a:p>
          <a:p>
            <a:r>
              <a:rPr lang="ru-RU" dirty="0"/>
              <a:t>- </a:t>
            </a:r>
            <a:r>
              <a:rPr lang="ru-RU" dirty="0" err="1"/>
              <a:t>покоління</a:t>
            </a:r>
            <a:r>
              <a:rPr lang="ru-RU" dirty="0"/>
              <a:t> </a:t>
            </a:r>
            <a:r>
              <a:rPr lang="en-US" dirty="0"/>
              <a:t>Y (Generation Y)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мілленіали</a:t>
            </a:r>
            <a:r>
              <a:rPr lang="ru-RU" dirty="0"/>
              <a:t>, </a:t>
            </a:r>
            <a:r>
              <a:rPr lang="ru-RU" dirty="0" err="1"/>
              <a:t>покоління</a:t>
            </a:r>
            <a:r>
              <a:rPr lang="ru-RU" dirty="0"/>
              <a:t> «</a:t>
            </a:r>
            <a:r>
              <a:rPr lang="en-US" dirty="0"/>
              <a:t>Next», </a:t>
            </a:r>
            <a:r>
              <a:rPr lang="ru-RU" dirty="0" err="1"/>
              <a:t>покоління</a:t>
            </a:r>
            <a:r>
              <a:rPr lang="ru-RU" dirty="0"/>
              <a:t> великого </a:t>
            </a:r>
            <a:r>
              <a:rPr lang="ru-RU" dirty="0" err="1"/>
              <a:t>пальця</a:t>
            </a:r>
            <a:r>
              <a:rPr lang="ru-RU" dirty="0"/>
              <a:t> (1978(83) – 1990(2003)); </a:t>
            </a:r>
          </a:p>
          <a:p>
            <a:r>
              <a:rPr lang="ru-RU" dirty="0"/>
              <a:t>- </a:t>
            </a:r>
            <a:r>
              <a:rPr lang="ru-RU" dirty="0" err="1"/>
              <a:t>покоління</a:t>
            </a:r>
            <a:r>
              <a:rPr lang="ru-RU" dirty="0"/>
              <a:t> </a:t>
            </a:r>
            <a:r>
              <a:rPr lang="en-US" dirty="0"/>
              <a:t>Z (Generation Z)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центеніали</a:t>
            </a:r>
            <a:r>
              <a:rPr lang="ru-RU" dirty="0"/>
              <a:t>, </a:t>
            </a:r>
            <a:r>
              <a:rPr lang="ru-RU" dirty="0" err="1"/>
              <a:t>покоління</a:t>
            </a:r>
            <a:r>
              <a:rPr lang="ru-RU" dirty="0"/>
              <a:t> «ЯЯЯ» (</a:t>
            </a:r>
            <a:r>
              <a:rPr lang="en-US" dirty="0"/>
              <a:t>Generation </a:t>
            </a:r>
            <a:r>
              <a:rPr lang="en-US" dirty="0" err="1"/>
              <a:t>MeMeMe</a:t>
            </a:r>
            <a:r>
              <a:rPr lang="en-US" dirty="0"/>
              <a:t>) (1991(2003) – 2000(23)); </a:t>
            </a:r>
          </a:p>
          <a:p>
            <a:r>
              <a:rPr lang="en-US" dirty="0"/>
              <a:t>- </a:t>
            </a:r>
            <a:r>
              <a:rPr lang="ru-RU" dirty="0" err="1"/>
              <a:t>покоління</a:t>
            </a:r>
            <a:r>
              <a:rPr lang="ru-RU" dirty="0"/>
              <a:t> Альфа (</a:t>
            </a:r>
            <a:r>
              <a:rPr lang="ru-RU" dirty="0" err="1"/>
              <a:t>після</a:t>
            </a:r>
            <a:r>
              <a:rPr lang="ru-RU" dirty="0"/>
              <a:t> 2010(15) р.).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124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AF635-7502-4FC5-A549-5D2399478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0E6ACCA-70BA-4802-BD4A-2D5D99A29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2525" y="770269"/>
            <a:ext cx="5580180" cy="5676891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AD1E2F79-6C88-402A-A336-1A5CF5397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711"/>
            <a:ext cx="7056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UA" altLang="ru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kumimoji="0" lang="ru-UA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Рисунок 1">
            <a:extLst>
              <a:ext uri="{FF2B5EF4-FFF2-40B4-BE49-F238E27FC236}">
                <a16:creationId xmlns:a16="http://schemas.microsoft.com/office/drawing/2014/main" id="{5AFEB8FF-D9DF-4D78-ACB3-7EA3E0971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7" t="16193" r="17390" b="4675"/>
          <a:stretch>
            <a:fillRect/>
          </a:stretch>
        </p:blipFill>
        <p:spPr bwMode="auto">
          <a:xfrm>
            <a:off x="0" y="410831"/>
            <a:ext cx="6232525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3624DD75-7399-4932-BF5E-BA200C362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34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7117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09DC7-DE8B-4E72-875F-930D47A01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Тренди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83C215-31B8-42F6-B2D9-F401E5DEB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І. </a:t>
            </a:r>
            <a:r>
              <a:rPr lang="ru-RU" dirty="0" err="1"/>
              <a:t>Праця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поколінь</a:t>
            </a:r>
            <a:r>
              <a:rPr lang="ru-RU" dirty="0"/>
              <a:t> на одному </a:t>
            </a:r>
            <a:r>
              <a:rPr lang="ru-RU" dirty="0" err="1"/>
              <a:t>підприємстві</a:t>
            </a:r>
            <a:r>
              <a:rPr lang="ru-RU" dirty="0"/>
              <a:t>. </a:t>
            </a:r>
          </a:p>
          <a:p>
            <a:r>
              <a:rPr lang="ru-RU" dirty="0"/>
              <a:t>ІІ.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гнучкого</a:t>
            </a:r>
            <a:r>
              <a:rPr lang="ru-RU" dirty="0"/>
              <a:t> </a:t>
            </a:r>
            <a:r>
              <a:rPr lang="ru-RU" dirty="0" err="1"/>
              <a:t>графіку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</a:t>
            </a:r>
          </a:p>
          <a:p>
            <a:r>
              <a:rPr lang="ru-RU" dirty="0"/>
              <a:t>ІІІ. Робота для </a:t>
            </a:r>
            <a:r>
              <a:rPr lang="ru-RU" dirty="0" err="1"/>
              <a:t>працівників-фрілансерів</a:t>
            </a:r>
            <a:r>
              <a:rPr lang="ru-RU" dirty="0"/>
              <a:t>.</a:t>
            </a:r>
          </a:p>
          <a:p>
            <a:r>
              <a:rPr lang="en-US" dirty="0"/>
              <a:t>IV. </a:t>
            </a:r>
            <a:r>
              <a:rPr lang="ru-RU" dirty="0" err="1"/>
              <a:t>Орієнтація</a:t>
            </a:r>
            <a:r>
              <a:rPr lang="ru-RU" dirty="0"/>
              <a:t> на </a:t>
            </a:r>
            <a:r>
              <a:rPr lang="en-US" dirty="0"/>
              <a:t>EVP (Employee Value Proposition) ‒ </a:t>
            </a:r>
            <a:r>
              <a:rPr lang="ru-RU" dirty="0" err="1"/>
              <a:t>ціннісна</a:t>
            </a:r>
            <a:r>
              <a:rPr lang="ru-RU" dirty="0"/>
              <a:t> </a:t>
            </a:r>
            <a:r>
              <a:rPr lang="ru-RU" dirty="0" err="1"/>
              <a:t>пропозиція</a:t>
            </a:r>
            <a:r>
              <a:rPr lang="ru-RU" dirty="0"/>
              <a:t> </a:t>
            </a:r>
            <a:r>
              <a:rPr lang="ru-RU" dirty="0" err="1"/>
              <a:t>співробітнику</a:t>
            </a:r>
            <a:r>
              <a:rPr lang="ru-RU" dirty="0"/>
              <a:t> </a:t>
            </a:r>
            <a:r>
              <a:rPr lang="ru-RU" dirty="0" err="1"/>
              <a:t>Рекламний</a:t>
            </a:r>
            <a:r>
              <a:rPr lang="ru-RU" dirty="0"/>
              <a:t> ролик про </a:t>
            </a:r>
            <a:r>
              <a:rPr lang="ru-RU" dirty="0" err="1"/>
              <a:t>пошук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. </a:t>
            </a:r>
            <a:r>
              <a:rPr lang="ru-RU" dirty="0" err="1"/>
              <a:t>Крпоративна</a:t>
            </a:r>
            <a:r>
              <a:rPr lang="ru-RU" dirty="0"/>
              <a:t> реклама: </a:t>
            </a:r>
            <a:r>
              <a:rPr lang="en-US" dirty="0">
                <a:hlinkClick r:id="rId2"/>
              </a:rPr>
              <a:t>https://www.youtube.com/watch?v=h50Si9HZQeg</a:t>
            </a:r>
            <a:endParaRPr lang="uk-UA" dirty="0"/>
          </a:p>
          <a:p>
            <a:r>
              <a:rPr lang="en-US" dirty="0"/>
              <a:t>V. </a:t>
            </a:r>
            <a:r>
              <a:rPr lang="ru-RU" dirty="0"/>
              <a:t>Діджиталізація рекрутингу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співбесіди</a:t>
            </a:r>
            <a:r>
              <a:rPr lang="ru-RU" dirty="0"/>
              <a:t> (</a:t>
            </a:r>
            <a:r>
              <a:rPr lang="ru-RU" dirty="0" err="1"/>
              <a:t>інтерв’ю</a:t>
            </a:r>
            <a:r>
              <a:rPr lang="ru-RU" dirty="0"/>
              <a:t>) без 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/>
              <a:t>присутності</a:t>
            </a:r>
            <a:r>
              <a:rPr lang="ru-RU" dirty="0"/>
              <a:t> рекрутера.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943674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EBCDC-B21F-4BE8-9CA6-2E2ED2C1A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Емоційний інтелект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BCFDE7-A884-44E6-B300-5321FDDCA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7 ознак емоційного інтелекту: </a:t>
            </a:r>
            <a:r>
              <a:rPr lang="en-US" dirty="0">
                <a:hlinkClick r:id="rId2"/>
              </a:rPr>
              <a:t>https://www.youtube.com/watch?v=FlmppIMzIOs&amp;t=14s</a:t>
            </a:r>
            <a:endParaRPr lang="uk-UA" dirty="0"/>
          </a:p>
          <a:p>
            <a:pPr marL="0" indent="0"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987657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4BAA6-D8FA-404A-964D-FED8F691F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Soft skills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5C834C-C233-42CA-B661-4B5F98D9C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en-US" dirty="0"/>
              <a:t>Soft skills? </a:t>
            </a:r>
            <a:r>
              <a:rPr lang="ru-RU" dirty="0"/>
              <a:t>та як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розвивати</a:t>
            </a:r>
            <a:r>
              <a:rPr lang="ru-RU" dirty="0"/>
              <a:t>? Яка </a:t>
            </a:r>
            <a:r>
              <a:rPr lang="ru-RU" dirty="0" err="1"/>
              <a:t>різниця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en-US" dirty="0"/>
              <a:t>Soft skills </a:t>
            </a:r>
            <a:r>
              <a:rPr lang="ru-RU" dirty="0"/>
              <a:t>та </a:t>
            </a:r>
            <a:r>
              <a:rPr lang="en-US" dirty="0"/>
              <a:t>Hard Skills?</a:t>
            </a:r>
            <a:r>
              <a:rPr lang="uk-UA" dirty="0"/>
              <a:t> </a:t>
            </a:r>
            <a:r>
              <a:rPr lang="en-US" dirty="0">
                <a:hlinkClick r:id="rId2"/>
              </a:rPr>
              <a:t>https://www.youtube.com/watch?v=WxWsWymbIB8&amp;t=10s</a:t>
            </a:r>
            <a:endParaRPr lang="uk-UA" dirty="0"/>
          </a:p>
          <a:p>
            <a:r>
              <a:rPr lang="uk-UA" dirty="0"/>
              <a:t>Який ваш </a:t>
            </a:r>
            <a:r>
              <a:rPr lang="en-US" dirty="0"/>
              <a:t>Soft skill</a:t>
            </a:r>
            <a:r>
              <a:rPr lang="uk-UA" dirty="0"/>
              <a:t> потребує тренування? </a:t>
            </a:r>
            <a:r>
              <a:rPr lang="en-US" dirty="0">
                <a:hlinkClick r:id="rId3"/>
              </a:rPr>
              <a:t>https://theoryandpractice.ru/questionnaires/kakoy-iz-vashih-soft-skills-trebuet-trenirovki</a:t>
            </a:r>
            <a:endParaRPr lang="uk-UA" dirty="0"/>
          </a:p>
          <a:p>
            <a:r>
              <a:rPr lang="ru-RU" dirty="0" err="1"/>
              <a:t>soft</a:t>
            </a:r>
            <a:r>
              <a:rPr lang="ru-RU" dirty="0"/>
              <a:t> </a:t>
            </a:r>
            <a:r>
              <a:rPr lang="ru-RU" dirty="0" err="1"/>
              <a:t>skills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особисті</a:t>
            </a:r>
            <a:r>
              <a:rPr lang="ru-RU" dirty="0"/>
              <a:t> характеристики,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успішно</a:t>
            </a:r>
            <a:r>
              <a:rPr lang="ru-RU" dirty="0"/>
              <a:t> </a:t>
            </a:r>
            <a:r>
              <a:rPr lang="ru-RU" dirty="0" err="1"/>
              <a:t>взаємодіяти</a:t>
            </a:r>
            <a:r>
              <a:rPr lang="ru-RU" dirty="0"/>
              <a:t> в </a:t>
            </a:r>
            <a:r>
              <a:rPr lang="ru-RU" dirty="0" err="1"/>
              <a:t>команді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розв’язання</a:t>
            </a:r>
            <a:r>
              <a:rPr lang="ru-RU" dirty="0"/>
              <a:t>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123589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62CAD-7EBC-4275-A1EB-44BAE758E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Основні </a:t>
            </a:r>
            <a:r>
              <a:rPr lang="en-US" dirty="0"/>
              <a:t>Soft skills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ED577E-0356-4C02-AEA4-812235666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5837"/>
            <a:ext cx="8596668" cy="5228947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активне</a:t>
            </a:r>
            <a:r>
              <a:rPr lang="ru-RU" dirty="0"/>
              <a:t> </a:t>
            </a:r>
            <a:r>
              <a:rPr lang="ru-RU" dirty="0" err="1"/>
              <a:t>слухання</a:t>
            </a:r>
            <a:r>
              <a:rPr lang="ru-RU" dirty="0"/>
              <a:t> (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уважно</a:t>
            </a:r>
            <a:r>
              <a:rPr lang="ru-RU" dirty="0"/>
              <a:t> </a:t>
            </a:r>
            <a:r>
              <a:rPr lang="ru-RU" dirty="0" err="1"/>
              <a:t>слухати</a:t>
            </a:r>
            <a:r>
              <a:rPr lang="ru-RU" dirty="0"/>
              <a:t>, </a:t>
            </a:r>
            <a:r>
              <a:rPr lang="ru-RU" dirty="0" err="1"/>
              <a:t>ставлячи</a:t>
            </a:r>
            <a:r>
              <a:rPr lang="ru-RU" dirty="0"/>
              <a:t> </a:t>
            </a:r>
            <a:r>
              <a:rPr lang="ru-RU" dirty="0" err="1"/>
              <a:t>допоміжні</a:t>
            </a:r>
            <a:r>
              <a:rPr lang="ru-RU" dirty="0"/>
              <a:t> </a:t>
            </a:r>
            <a:r>
              <a:rPr lang="ru-RU" dirty="0" err="1"/>
              <a:t>запитання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опоненту</a:t>
            </a:r>
            <a:r>
              <a:rPr lang="ru-RU" dirty="0"/>
              <a:t> </a:t>
            </a:r>
            <a:r>
              <a:rPr lang="ru-RU" dirty="0" err="1"/>
              <a:t>ширше</a:t>
            </a:r>
            <a:r>
              <a:rPr lang="ru-RU" dirty="0"/>
              <a:t> </a:t>
            </a:r>
            <a:r>
              <a:rPr lang="ru-RU" dirty="0" err="1"/>
              <a:t>розкрити</a:t>
            </a:r>
            <a:r>
              <a:rPr lang="ru-RU" dirty="0"/>
              <a:t> думку та </a:t>
            </a:r>
            <a:r>
              <a:rPr lang="ru-RU" dirty="0" err="1"/>
              <a:t>зрозуміліше</a:t>
            </a:r>
            <a:r>
              <a:rPr lang="ru-RU" dirty="0"/>
              <a:t> </a:t>
            </a:r>
            <a:r>
              <a:rPr lang="ru-RU" dirty="0" err="1"/>
              <a:t>пояснити</a:t>
            </a:r>
            <a:r>
              <a:rPr lang="ru-RU" dirty="0"/>
              <a:t> свою </a:t>
            </a:r>
            <a:r>
              <a:rPr lang="ru-RU" dirty="0" err="1"/>
              <a:t>позицію</a:t>
            </a:r>
            <a:r>
              <a:rPr lang="ru-RU" dirty="0"/>
              <a:t>);</a:t>
            </a:r>
          </a:p>
          <a:p>
            <a:r>
              <a:rPr lang="ru-RU" dirty="0" err="1"/>
              <a:t>вміння</a:t>
            </a:r>
            <a:r>
              <a:rPr lang="ru-RU" dirty="0"/>
              <a:t> вести </a:t>
            </a:r>
            <a:r>
              <a:rPr lang="ru-RU" dirty="0" err="1"/>
              <a:t>перемовини</a:t>
            </a:r>
            <a:r>
              <a:rPr lang="ru-RU" dirty="0"/>
              <a:t>;</a:t>
            </a:r>
          </a:p>
          <a:p>
            <a:r>
              <a:rPr lang="ru-RU" dirty="0" err="1"/>
              <a:t>невербальні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 (</a:t>
            </a:r>
            <a:r>
              <a:rPr lang="ru-RU" dirty="0" err="1"/>
              <a:t>вміння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висловлювати</a:t>
            </a:r>
            <a:r>
              <a:rPr lang="ru-RU" dirty="0"/>
              <a:t> думку </a:t>
            </a:r>
            <a:r>
              <a:rPr lang="ru-RU" dirty="0" err="1"/>
              <a:t>розумно</a:t>
            </a:r>
            <a:r>
              <a:rPr lang="ru-RU" dirty="0"/>
              <a:t> та </a:t>
            </a:r>
            <a:r>
              <a:rPr lang="ru-RU" dirty="0" err="1"/>
              <a:t>стисло</a:t>
            </a:r>
            <a:r>
              <a:rPr lang="ru-RU" dirty="0"/>
              <a:t>, але й </a:t>
            </a:r>
            <a:r>
              <a:rPr lang="ru-RU" dirty="0" err="1"/>
              <a:t>застосовувати</a:t>
            </a:r>
            <a:r>
              <a:rPr lang="ru-RU" dirty="0"/>
              <a:t> жести, </a:t>
            </a:r>
            <a:r>
              <a:rPr lang="ru-RU" dirty="0" err="1"/>
              <a:t>міміку</a:t>
            </a:r>
            <a:r>
              <a:rPr lang="ru-RU" dirty="0"/>
              <a:t>, поставу на </a:t>
            </a:r>
            <a:r>
              <a:rPr lang="ru-RU" dirty="0" err="1"/>
              <a:t>підтвердження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робить </a:t>
            </a:r>
            <a:r>
              <a:rPr lang="ru-RU" dirty="0" err="1"/>
              <a:t>спілкування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виразним</a:t>
            </a:r>
            <a:r>
              <a:rPr lang="ru-RU" dirty="0"/>
              <a:t>);</a:t>
            </a:r>
          </a:p>
          <a:p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переконувати</a:t>
            </a:r>
            <a:r>
              <a:rPr lang="ru-RU" dirty="0"/>
              <a:t>;</a:t>
            </a:r>
          </a:p>
          <a:p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презентувати</a:t>
            </a:r>
            <a:r>
              <a:rPr lang="ru-RU" dirty="0"/>
              <a:t> та </a:t>
            </a:r>
            <a:r>
              <a:rPr lang="ru-RU" dirty="0" err="1"/>
              <a:t>виступати</a:t>
            </a:r>
            <a:r>
              <a:rPr lang="ru-RU" dirty="0"/>
              <a:t> </a:t>
            </a:r>
            <a:r>
              <a:rPr lang="ru-RU" dirty="0" err="1"/>
              <a:t>публічно</a:t>
            </a:r>
            <a:r>
              <a:rPr lang="ru-RU" dirty="0"/>
              <a:t>;</a:t>
            </a:r>
          </a:p>
          <a:p>
            <a:r>
              <a:rPr lang="en-US" dirty="0"/>
              <a:t>storytelling (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розповідати</a:t>
            </a:r>
            <a:r>
              <a:rPr lang="ru-RU" dirty="0"/>
              <a:t>);</a:t>
            </a:r>
          </a:p>
          <a:p>
            <a:r>
              <a:rPr lang="ru-RU" dirty="0" err="1"/>
              <a:t>письмові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укладати</a:t>
            </a:r>
            <a:r>
              <a:rPr lang="ru-RU" dirty="0"/>
              <a:t> </a:t>
            </a:r>
            <a:r>
              <a:rPr lang="ru-RU" dirty="0" err="1"/>
              <a:t>звіти</a:t>
            </a:r>
            <a:r>
              <a:rPr lang="ru-RU" dirty="0"/>
              <a:t>, вести </a:t>
            </a:r>
            <a:r>
              <a:rPr lang="ru-RU" dirty="0" err="1"/>
              <a:t>бізнес-комунікацію</a:t>
            </a:r>
            <a:r>
              <a:rPr lang="ru-RU" dirty="0"/>
              <a:t>).</a:t>
            </a:r>
          </a:p>
          <a:p>
            <a:r>
              <a:rPr lang="ru-RU" dirty="0" err="1"/>
              <a:t>вміння</a:t>
            </a:r>
            <a:r>
              <a:rPr lang="ru-RU" dirty="0"/>
              <a:t> критично </a:t>
            </a:r>
            <a:r>
              <a:rPr lang="ru-RU" dirty="0" err="1"/>
              <a:t>мислити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: </a:t>
            </a:r>
            <a:r>
              <a:rPr lang="ru-RU" dirty="0" err="1"/>
              <a:t>аналізувати</a:t>
            </a:r>
            <a:r>
              <a:rPr lang="ru-RU" dirty="0"/>
              <a:t> </a:t>
            </a:r>
            <a:r>
              <a:rPr lang="ru-RU" dirty="0" err="1"/>
              <a:t>ситуацію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склалася</a:t>
            </a:r>
            <a:r>
              <a:rPr lang="ru-RU" dirty="0"/>
              <a:t>, </a:t>
            </a:r>
            <a:r>
              <a:rPr lang="ru-RU" dirty="0" err="1"/>
              <a:t>робити</a:t>
            </a:r>
            <a:r>
              <a:rPr lang="ru-RU" dirty="0"/>
              <a:t> </a:t>
            </a:r>
            <a:r>
              <a:rPr lang="ru-RU" dirty="0" err="1"/>
              <a:t>корисні</a:t>
            </a:r>
            <a:r>
              <a:rPr lang="ru-RU" dirty="0"/>
              <a:t> </a:t>
            </a:r>
            <a:r>
              <a:rPr lang="ru-RU" dirty="0" err="1"/>
              <a:t>висновки</a:t>
            </a:r>
            <a:r>
              <a:rPr lang="ru-RU" dirty="0"/>
              <a:t> та </a:t>
            </a:r>
            <a:r>
              <a:rPr lang="ru-RU" dirty="0" err="1"/>
              <a:t>змінювати</a:t>
            </a:r>
            <a:r>
              <a:rPr lang="ru-RU" dirty="0"/>
              <a:t> </a:t>
            </a:r>
            <a:r>
              <a:rPr lang="ru-RU" dirty="0" err="1"/>
              <a:t>поведінку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середовища</a:t>
            </a:r>
            <a:r>
              <a:rPr lang="ru-RU" dirty="0"/>
              <a:t>; </a:t>
            </a:r>
            <a:r>
              <a:rPr lang="ru-RU" dirty="0" err="1"/>
              <a:t>важливою</a:t>
            </a:r>
            <a:r>
              <a:rPr lang="ru-RU" dirty="0"/>
              <a:t> характеристикою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працівника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емпатія</a:t>
            </a:r>
            <a:r>
              <a:rPr lang="ru-RU" dirty="0"/>
              <a:t>,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відчувати</a:t>
            </a:r>
            <a:r>
              <a:rPr lang="ru-RU" dirty="0"/>
              <a:t>, </a:t>
            </a:r>
            <a:r>
              <a:rPr lang="ru-RU" dirty="0" err="1"/>
              <a:t>розуміти</a:t>
            </a:r>
            <a:r>
              <a:rPr lang="ru-RU" dirty="0"/>
              <a:t> та </a:t>
            </a:r>
            <a:r>
              <a:rPr lang="ru-RU" dirty="0" err="1"/>
              <a:t>аналізувати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та </a:t>
            </a:r>
            <a:r>
              <a:rPr lang="ru-RU" dirty="0" err="1"/>
              <a:t>емоції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людей.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10712086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429</TotalTime>
  <Words>644</Words>
  <Application>Microsoft Office PowerPoint</Application>
  <PresentationFormat>Широкоэкранный</PresentationFormat>
  <Paragraphs>56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Аспект</vt:lpstr>
      <vt:lpstr>HR-менеджмент</vt:lpstr>
      <vt:lpstr>Топ-7 очікуваних HR-трендів </vt:lpstr>
      <vt:lpstr>Увага до проблемних напрямів:</vt:lpstr>
      <vt:lpstr>Теорія поколінь в менеджменті</vt:lpstr>
      <vt:lpstr>Презентация PowerPoint</vt:lpstr>
      <vt:lpstr>Тренди сучасних змін </vt:lpstr>
      <vt:lpstr>Емоційний інтелект</vt:lpstr>
      <vt:lpstr>Soft skills</vt:lpstr>
      <vt:lpstr>Основні Soft skills</vt:lpstr>
      <vt:lpstr>Завдання для тренування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HR-менеджмент</dc:title>
  <dc:creator>Людмила Чернявская</dc:creator>
  <cp:lastModifiedBy>Людмила Чернявская</cp:lastModifiedBy>
  <cp:revision>3</cp:revision>
  <dcterms:created xsi:type="dcterms:W3CDTF">2022-02-08T11:18:41Z</dcterms:created>
  <dcterms:modified xsi:type="dcterms:W3CDTF">2022-02-08T18:27:45Z</dcterms:modified>
</cp:coreProperties>
</file>