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964488" cy="367240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тему :</a:t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“Прислівник як частина мови”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17032"/>
            <a:ext cx="4572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u="sng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Найвищий</a:t>
            </a:r>
            <a:r>
              <a:rPr lang="ru-RU" sz="28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i="1" u="sng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ступінь</a:t>
            </a:r>
            <a:r>
              <a:rPr lang="ru-RU" sz="28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порівняння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прислівників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 </a:t>
            </a: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також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має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просту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і </a:t>
            </a: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складену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форми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elvetica Neue"/>
              </a:rPr>
              <a:t>: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68030"/>
            <a:ext cx="2663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80" y="1468030"/>
            <a:ext cx="267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2380" y="1988840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Складена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86" y="2882734"/>
            <a:ext cx="7810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42" y="2828954"/>
            <a:ext cx="7810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5321" y="4324014"/>
            <a:ext cx="3176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Helvetica Neue"/>
              </a:rPr>
              <a:t>твориться за </a:t>
            </a:r>
            <a:r>
              <a:rPr lang="ru-RU" sz="2000" dirty="0" err="1">
                <a:solidFill>
                  <a:srgbClr val="FFFF00"/>
                </a:solidFill>
                <a:latin typeface="Helvetica Neue"/>
              </a:rPr>
              <a:t>допомогою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Helvetica Neue"/>
              </a:rPr>
              <a:t>префікса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> </a:t>
            </a:r>
            <a:r>
              <a:rPr lang="ru-RU" sz="2000" b="1" i="1" dirty="0" err="1">
                <a:solidFill>
                  <a:srgbClr val="FFFF00"/>
                </a:solidFill>
                <a:latin typeface="Helvetica Neue"/>
              </a:rPr>
              <a:t>най</a:t>
            </a:r>
            <a:r>
              <a:rPr lang="ru-RU" sz="2000" b="1" i="1" dirty="0">
                <a:solidFill>
                  <a:srgbClr val="FFFF00"/>
                </a:solidFill>
                <a:latin typeface="Helvetica Neue"/>
              </a:rPr>
              <a:t>-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> (</a:t>
            </a:r>
            <a:r>
              <a:rPr lang="ru-RU" sz="2000" i="1" dirty="0" err="1">
                <a:solidFill>
                  <a:srgbClr val="FFFF00"/>
                </a:solidFill>
                <a:latin typeface="Helvetica Neue"/>
              </a:rPr>
              <a:t>довше</a:t>
            </a:r>
            <a:r>
              <a:rPr lang="ru-RU" sz="2000" i="1" dirty="0">
                <a:solidFill>
                  <a:srgbClr val="FFFF00"/>
                </a:solidFill>
                <a:latin typeface="Helvetica Neue"/>
              </a:rPr>
              <a:t>- </a:t>
            </a:r>
            <a:r>
              <a:rPr lang="ru-RU" sz="2000" i="1" dirty="0" err="1">
                <a:solidFill>
                  <a:srgbClr val="FFFF00"/>
                </a:solidFill>
                <a:latin typeface="Helvetica Neue"/>
              </a:rPr>
              <a:t>найдовше</a:t>
            </a:r>
            <a:r>
              <a:rPr lang="ru-RU" sz="2000" i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sz="2000" i="1" dirty="0" err="1">
                <a:solidFill>
                  <a:srgbClr val="FFFF00"/>
                </a:solidFill>
                <a:latin typeface="Helvetica Neue"/>
              </a:rPr>
              <a:t>глибше</a:t>
            </a:r>
            <a:r>
              <a:rPr lang="ru-RU" sz="2000" i="1" dirty="0">
                <a:solidFill>
                  <a:srgbClr val="FFFF00"/>
                </a:solidFill>
                <a:latin typeface="Helvetica Neue"/>
              </a:rPr>
              <a:t>- </a:t>
            </a:r>
            <a:r>
              <a:rPr lang="ru-RU" sz="2000" i="1" dirty="0" err="1">
                <a:solidFill>
                  <a:srgbClr val="FFFF00"/>
                </a:solidFill>
                <a:latin typeface="Helvetica Neue"/>
              </a:rPr>
              <a:t>найглибше</a:t>
            </a:r>
            <a:r>
              <a:rPr lang="ru-RU" sz="2000" dirty="0">
                <a:solidFill>
                  <a:srgbClr val="FFFF00"/>
                </a:solidFill>
                <a:latin typeface="Helvetica Neue"/>
              </a:rPr>
              <a:t>);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97852" y="4170125"/>
            <a:ext cx="2646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додаванням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слів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найбільш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найменш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 (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найбільш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важливо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найменш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цікаво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).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26308" y="260648"/>
            <a:ext cx="586080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Обставинні прислівники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-83591" y="2156692"/>
            <a:ext cx="3419797" cy="1934191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Місця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93" y="2060848"/>
            <a:ext cx="3475827" cy="21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6" y="4365104"/>
            <a:ext cx="3475826" cy="21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2" y="4390644"/>
            <a:ext cx="3475827" cy="21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21933" y="2862178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Часу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399" y="5326144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Мети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150" y="5191974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Причини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Прислівники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часу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вказують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на час, коли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відбувається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дія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і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відповідають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на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питання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794291" y="1524275"/>
            <a:ext cx="2304256" cy="151216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Коли?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1" y="1552856"/>
            <a:ext cx="24749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84" y="3036443"/>
            <a:ext cx="24749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35" y="2839413"/>
            <a:ext cx="24749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32649"/>
            <a:ext cx="24749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2841" y="2686989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Відколи?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10945" y="2488662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 якого часу?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6259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Доки?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8334" y="379374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 який час?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7141" y="5085184"/>
            <a:ext cx="482477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тоді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рано-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вранці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учора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напередодні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щоразу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дотемна,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зроду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давніх-давен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довіку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1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Прислівники</a:t>
            </a:r>
            <a:r>
              <a:rPr lang="ru-RU" sz="2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місця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означають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місце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або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напрямок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дії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і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відповідають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питання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34427" y="1289720"/>
            <a:ext cx="2520280" cy="216024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958"/>
            <a:ext cx="2603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57002"/>
            <a:ext cx="2603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3325"/>
            <a:ext cx="2603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16" y="2636912"/>
            <a:ext cx="2603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8409" y="371904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Куди?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26018" y="226829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Звідки 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56433" y="3350817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Яким</a:t>
            </a:r>
          </a:p>
          <a:p>
            <a:r>
              <a:rPr lang="uk-UA" dirty="0"/>
              <a:t>ш</a:t>
            </a:r>
            <a:r>
              <a:rPr lang="uk-UA" dirty="0" smtClean="0"/>
              <a:t>ляхом?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5" y="210923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 який час ?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7744" y="5301208"/>
            <a:ext cx="490775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там, кругом,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угорі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згори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вниз,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праворуч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попереду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додому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здалеку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манівцями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.</a:t>
            </a:r>
            <a:b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Прислівники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мети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означають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мету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дії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і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відповідають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на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питання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5536" y="1412777"/>
            <a:ext cx="3096344" cy="1999546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Для чого 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31311"/>
            <a:ext cx="3058864" cy="246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21318"/>
            <a:ext cx="3168352" cy="25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6370" y="3415011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З якою метою?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5740" y="218082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Навіщо?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3976" y="5157192"/>
            <a:ext cx="5364596" cy="1503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навмисне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наперекір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, напоказ,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жартома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, на зло, у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гості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9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Прислівники</a:t>
            </a:r>
            <a:r>
              <a:rPr lang="ru-RU" sz="31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 </a:t>
            </a:r>
            <a:r>
              <a:rPr lang="ru-RU" sz="31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причини</a:t>
            </a:r>
            <a:r>
              <a:rPr lang="ru-RU" sz="3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 </a:t>
            </a:r>
            <a:r>
              <a:rPr lang="ru-RU" sz="3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вказують</a:t>
            </a:r>
            <a:r>
              <a:rPr lang="ru-RU" sz="3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 на причину </a:t>
            </a:r>
            <a:r>
              <a:rPr lang="ru-RU" sz="3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дії</a:t>
            </a:r>
            <a:r>
              <a:rPr lang="ru-RU" sz="3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 і </a:t>
            </a:r>
            <a:r>
              <a:rPr lang="ru-RU" sz="3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відповідають</a:t>
            </a:r>
            <a:r>
              <a:rPr lang="ru-RU" sz="3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 на </a:t>
            </a:r>
            <a:r>
              <a:rPr lang="ru-RU" sz="31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питання</a:t>
            </a:r>
            <a:r>
              <a:rPr lang="ru-RU" sz="3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latin typeface="Helvetica Neue"/>
              </a:rPr>
              <a:t>:</a:t>
            </a: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8" name="10-конечная звезда 7"/>
          <p:cNvSpPr/>
          <p:nvPr/>
        </p:nvSpPr>
        <p:spPr>
          <a:xfrm>
            <a:off x="1129204" y="1601197"/>
            <a:ext cx="2376264" cy="2016224"/>
          </a:xfrm>
          <a:prstGeom prst="star10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Чому?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5513"/>
            <a:ext cx="24145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37" y="2402764"/>
            <a:ext cx="24145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9128" y="3295742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 якої причини?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4027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Через що?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5696" y="4869160"/>
            <a:ext cx="5472608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тому,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згарячу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зосліпу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спересердя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знічев'я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зопалу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знестямки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спрожогу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хоч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-не-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хоч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походженням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прислівники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поділяються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 на 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первинні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 та 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вторинні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elvetica Neue"/>
              </a:rPr>
              <a:t>:</a:t>
            </a: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i="1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1" dirty="0" err="1" smtClean="0">
                <a:solidFill>
                  <a:srgbClr val="333333"/>
                </a:solidFill>
                <a:effectLst/>
                <a:latin typeface="Helvetica Neue"/>
              </a:rPr>
              <a:t>Первині</a:t>
            </a:r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       </a:t>
            </a:r>
            <a:r>
              <a:rPr lang="ru-RU" dirty="0" smtClean="0">
                <a:solidFill>
                  <a:srgbClr val="333333"/>
                </a:solidFill>
                <a:effectLst/>
                <a:latin typeface="Helvetica Neue"/>
              </a:rPr>
              <a:t>           </a:t>
            </a:r>
            <a:r>
              <a:rPr lang="ru-RU" b="1" dirty="0" err="1" smtClean="0">
                <a:solidFill>
                  <a:srgbClr val="333333"/>
                </a:solidFill>
                <a:effectLst/>
                <a:latin typeface="Helvetica Neue"/>
              </a:rPr>
              <a:t>Вторинні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404679" y="3399770"/>
            <a:ext cx="288032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7" y="3336241"/>
            <a:ext cx="4572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9187" y="4509120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там, тут, </a:t>
            </a:r>
            <a:r>
              <a:rPr lang="ru-RU" b="1" dirty="0" err="1">
                <a:solidFill>
                  <a:srgbClr val="FFFF00"/>
                </a:solidFill>
              </a:rPr>
              <a:t>тоді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поки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іноді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завжди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тепер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потім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6143" y="4119850"/>
            <a:ext cx="2835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  <a:latin typeface="Helvetica Neue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Helvetica Neue"/>
              </a:rPr>
              <a:t>по-людськи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хвилююче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дотепер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ледве-ледве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12" y="1700808"/>
            <a:ext cx="8316416" cy="5700223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C000"/>
                </a:solidFill>
                <a:effectLst/>
                <a:latin typeface="Helvetica Neue"/>
              </a:rPr>
              <a:t>До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2700" b="1" i="1" dirty="0" err="1">
                <a:solidFill>
                  <a:srgbClr val="FFC000"/>
                </a:solidFill>
                <a:effectLst/>
                <a:latin typeface="Helvetica Neue"/>
              </a:rPr>
              <a:t>первинних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прислівників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належить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незначна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частина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прислівників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які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утворилися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так давно,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що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зараз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навіть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важко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установити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  <a:latin typeface="Helvetica Neue"/>
              </a:rPr>
              <a:t>первісну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 форму.</a:t>
            </a:r>
            <a:b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en-US" sz="2700" dirty="0" smtClean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effectLst/>
                <a:latin typeface="Helvetica Neue"/>
              </a:rPr>
              <a:t>Це</a:t>
            </a:r>
            <a:r>
              <a:rPr lang="ru-RU" sz="2700" dirty="0">
                <a:solidFill>
                  <a:srgbClr val="FF0000"/>
                </a:solidFill>
                <a:effectLst/>
                <a:latin typeface="Helvetica Neue"/>
              </a:rPr>
              <a:t>: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/>
            </a:r>
            <a:b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ru-RU" sz="2700" dirty="0" err="1">
                <a:solidFill>
                  <a:srgbClr val="FF0000"/>
                </a:solidFill>
                <a:effectLst/>
                <a:latin typeface="Helvetica Neue"/>
              </a:rPr>
              <a:t>прислівники</a:t>
            </a:r>
            <a:r>
              <a:rPr lang="ru-RU" sz="2700" dirty="0">
                <a:solidFill>
                  <a:srgbClr val="FF0000"/>
                </a:solidFill>
                <a:effectLst/>
                <a:latin typeface="Helvetica Neue"/>
              </a:rPr>
              <a:t> </a:t>
            </a:r>
            <a:r>
              <a:rPr lang="ru-RU" sz="2700" dirty="0" err="1">
                <a:solidFill>
                  <a:srgbClr val="FF0000"/>
                </a:solidFill>
                <a:effectLst/>
                <a:latin typeface="Helvetica Neue"/>
              </a:rPr>
              <a:t>місця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2700" b="1" dirty="0">
                <a:solidFill>
                  <a:srgbClr val="FFC000"/>
                </a:solidFill>
                <a:effectLst/>
                <a:latin typeface="Helvetica Neue"/>
              </a:rPr>
              <a:t>(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там, тут,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скрізь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куди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де,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звідки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звідти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скрізь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всюди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);</a:t>
            </a:r>
            <a:b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ru-RU" sz="2700" dirty="0">
                <a:solidFill>
                  <a:srgbClr val="FF0000"/>
                </a:solidFill>
                <a:effectLst/>
                <a:latin typeface="Helvetica Neue"/>
              </a:rPr>
              <a:t>часу 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(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коли, доки,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доти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тоді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поки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іноді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інколи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завжди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тепер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потім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);</a:t>
            </a:r>
            <a:b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ru-RU" sz="2700" dirty="0">
                <a:solidFill>
                  <a:srgbClr val="FF0000"/>
                </a:solidFill>
                <a:effectLst/>
                <a:latin typeface="Helvetica Neue"/>
              </a:rPr>
              <a:t>причини 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(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тому,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чому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);</a:t>
            </a:r>
            <a:b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ru-RU" sz="2700" dirty="0">
                <a:solidFill>
                  <a:srgbClr val="FF0000"/>
                </a:solidFill>
                <a:effectLst/>
                <a:latin typeface="Helvetica Neue"/>
              </a:rPr>
              <a:t>способу </a:t>
            </a:r>
            <a:r>
              <a:rPr lang="ru-RU" sz="2700" dirty="0" err="1">
                <a:solidFill>
                  <a:srgbClr val="FF0000"/>
                </a:solidFill>
                <a:effectLst/>
                <a:latin typeface="Helvetica Neue"/>
              </a:rPr>
              <a:t>дії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2700" b="1" dirty="0">
                <a:solidFill>
                  <a:srgbClr val="FFC000"/>
                </a:solidFill>
                <a:effectLst/>
                <a:latin typeface="Helvetica Neue"/>
              </a:rPr>
              <a:t>(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якось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однак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ледве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так, як,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усяк</a:t>
            </a:r>
            <a:r>
              <a:rPr lang="ru-RU" sz="27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2700" i="1" dirty="0" err="1">
                <a:solidFill>
                  <a:srgbClr val="FFC000"/>
                </a:solidFill>
                <a:effectLst/>
                <a:latin typeface="Helvetica Neue"/>
              </a:rPr>
              <a:t>однак</a:t>
            </a:r>
            <a:r>
              <a:rPr lang="ru-RU" sz="2700" dirty="0">
                <a:solidFill>
                  <a:srgbClr val="FFC000"/>
                </a:solidFill>
                <a:effectLst/>
                <a:latin typeface="Helvetica Neue"/>
              </a:rPr>
              <a:t>).</a:t>
            </a: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52309" y="29692"/>
            <a:ext cx="1979712" cy="180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7494"/>
            <a:ext cx="9577064" cy="48896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C000"/>
                </a:solidFill>
                <a:effectLst/>
                <a:latin typeface="Helvetica Neue"/>
              </a:rPr>
              <a:t>До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3100" b="1" i="1" dirty="0" err="1">
                <a:solidFill>
                  <a:srgbClr val="FFC000"/>
                </a:solidFill>
                <a:effectLst/>
                <a:latin typeface="Helvetica Neue"/>
              </a:rPr>
              <a:t>вторинних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 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прислівників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належить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більшість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прислівників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української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мови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.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Це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слова,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походження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яких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легко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встановлюється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співвідношенням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прислівника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з основами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інших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частин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мови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(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по-людськи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хвилююче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, верхи, кругом, </a:t>
            </a:r>
            <a:r>
              <a:rPr lang="ru-RU" sz="3100" i="1" dirty="0" smtClean="0">
                <a:solidFill>
                  <a:srgbClr val="FFC000"/>
                </a:solidFill>
                <a:effectLst/>
                <a:latin typeface="Helvetica Neue"/>
              </a:rPr>
              <a:t>по-</a:t>
            </a:r>
            <a:r>
              <a:rPr lang="en-US" sz="3100" i="1" dirty="0" smtClean="0">
                <a:solidFill>
                  <a:srgbClr val="FFC000"/>
                </a:solidFill>
                <a:effectLst/>
                <a:latin typeface="Helvetica Neue"/>
              </a:rPr>
              <a:t/>
            </a:r>
            <a:br>
              <a:rPr lang="en-US" sz="3100" i="1" dirty="0" smtClean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ru-RU" sz="3100" i="1" dirty="0" err="1" smtClean="0">
                <a:solidFill>
                  <a:srgbClr val="FFC000"/>
                </a:solidFill>
                <a:effectLst/>
                <a:latin typeface="Helvetica Neue"/>
              </a:rPr>
              <a:t>своєму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),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або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з основою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іншого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прислівника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(як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первинного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, так і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вторинного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: 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дотепер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ледве-ледве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післязавтра</a:t>
            </a:r>
            <a:r>
              <a:rPr lang="ru-RU" sz="3100" i="1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3100" i="1" dirty="0" err="1">
                <a:solidFill>
                  <a:srgbClr val="FFC000"/>
                </a:solidFill>
                <a:effectLst/>
                <a:latin typeface="Helvetica Neue"/>
              </a:rPr>
              <a:t>кудись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).</a:t>
            </a:r>
            <a:b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</a:br>
            <a:r>
              <a:rPr lang="en-US" sz="3100" dirty="0" smtClean="0">
                <a:solidFill>
                  <a:srgbClr val="FFC000"/>
                </a:solidFill>
                <a:effectLst/>
                <a:latin typeface="Helvetica Neue"/>
              </a:rPr>
              <a:t>   </a:t>
            </a:r>
            <a:r>
              <a:rPr lang="ru-RU" sz="3100" dirty="0" err="1" smtClean="0">
                <a:solidFill>
                  <a:srgbClr val="FFC000"/>
                </a:solidFill>
                <a:effectLst/>
                <a:latin typeface="Helvetica Neue"/>
              </a:rPr>
              <a:t>Лексичне</a:t>
            </a:r>
            <a:r>
              <a:rPr lang="ru-RU" sz="3100" dirty="0" smtClean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значення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цих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прислівників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співвідноситься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з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лексичним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значенням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усіх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повнозначних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частин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мови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,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від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яких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 вони </a:t>
            </a:r>
            <a:r>
              <a:rPr lang="ru-RU" sz="3100" dirty="0" err="1">
                <a:solidFill>
                  <a:srgbClr val="FFC000"/>
                </a:solidFill>
                <a:effectLst/>
                <a:latin typeface="Helvetica Neue"/>
              </a:rPr>
              <a:t>утворені</a:t>
            </a:r>
            <a:r>
              <a:rPr lang="ru-RU" sz="3100" dirty="0">
                <a:solidFill>
                  <a:srgbClr val="FFC000"/>
                </a:solidFill>
                <a:effectLst/>
                <a:latin typeface="Helvetica Neue"/>
              </a:rPr>
              <a:t>.</a:t>
            </a: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en-US" dirty="0" smtClean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296294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81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62912" cy="1470025"/>
          </a:xfrm>
        </p:spPr>
        <p:txBody>
          <a:bodyPr/>
          <a:lstStyle/>
          <a:p>
            <a:pPr algn="ctr"/>
            <a:r>
              <a:rPr lang="uk-UA" b="1" i="1" dirty="0" smtClean="0"/>
              <a:t>Творення прислівників:</a:t>
            </a:r>
            <a:endParaRPr lang="ru-RU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99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Утворюються від: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іменників</a:t>
            </a:r>
            <a:r>
              <a:rPr lang="uk-UA" dirty="0" smtClean="0"/>
              <a:t> зима –узимку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прикметників </a:t>
            </a:r>
            <a:r>
              <a:rPr lang="uk-UA" dirty="0" smtClean="0"/>
              <a:t>останній-востаннє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числівників</a:t>
            </a:r>
            <a:r>
              <a:rPr lang="uk-UA" dirty="0" smtClean="0"/>
              <a:t> троє-утроє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займенників </a:t>
            </a:r>
            <a:r>
              <a:rPr lang="uk-UA" dirty="0" smtClean="0"/>
              <a:t>твій-по-твоєму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дієслів </a:t>
            </a:r>
            <a:r>
              <a:rPr lang="uk-UA" dirty="0" smtClean="0"/>
              <a:t>нехотіти-нехотя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прислівників</a:t>
            </a:r>
            <a:r>
              <a:rPr lang="uk-UA" dirty="0" smtClean="0"/>
              <a:t> коли-відколи</a:t>
            </a:r>
          </a:p>
          <a:p>
            <a:pPr algn="l"/>
            <a:r>
              <a:rPr lang="uk-UA" dirty="0" smtClean="0"/>
              <a:t>*</a:t>
            </a:r>
            <a:r>
              <a:rPr lang="uk-UA" b="1" dirty="0" smtClean="0">
                <a:solidFill>
                  <a:srgbClr val="FF0000"/>
                </a:solidFill>
              </a:rPr>
              <a:t>складання основ повнозначних слів</a:t>
            </a:r>
            <a:r>
              <a:rPr lang="uk-UA" dirty="0" smtClean="0"/>
              <a:t> права рука- праворуч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9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4-конечная звезда 10"/>
          <p:cNvSpPr/>
          <p:nvPr/>
        </p:nvSpPr>
        <p:spPr>
          <a:xfrm>
            <a:off x="828334" y="548680"/>
            <a:ext cx="2447522" cy="1517161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Весело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28" y="-5502"/>
            <a:ext cx="2799482" cy="195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196">
            <a:off x="6354" y="4205603"/>
            <a:ext cx="2970890" cy="20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110">
            <a:off x="742427" y="2579407"/>
            <a:ext cx="2085350" cy="14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42" y="2962192"/>
            <a:ext cx="2208173" cy="15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113">
            <a:off x="6412022" y="1076976"/>
            <a:ext cx="2162233" cy="15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11" y="1870288"/>
            <a:ext cx="2604924" cy="18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83" y="4101939"/>
            <a:ext cx="2644314" cy="185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510">
            <a:off x="5473172" y="4849317"/>
            <a:ext cx="2483800" cy="17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4008" y="83671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Напоказ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0187450">
            <a:off x="1404787" y="307997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Нин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67782">
            <a:off x="7008994" y="164909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Вчора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287478">
            <a:off x="834250" y="4929108"/>
            <a:ext cx="1307558" cy="37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Високо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48999" y="350931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Ліворуч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0006593">
            <a:off x="6199666" y="543058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Зранку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15612" y="259286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Спросоння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05740" y="484278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Завжди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96" cy="68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29" y="-349820"/>
            <a:ext cx="8062912" cy="147002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Ні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 smtClean="0"/>
              <a:t>з прислівниками :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7346" y="4293096"/>
            <a:ext cx="3749227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Якщо прислівник разом із ні виражає одне поняття: </a:t>
            </a:r>
            <a:r>
              <a:rPr lang="uk-UA" b="1" i="1" dirty="0" smtClean="0">
                <a:solidFill>
                  <a:srgbClr val="FFFF00"/>
                </a:solidFill>
              </a:rPr>
              <a:t>ніскільки, нізвідки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511780" y="1268760"/>
            <a:ext cx="3240360" cy="20882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Пишеться разом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65" y="1120205"/>
            <a:ext cx="33893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405" y="1897377"/>
            <a:ext cx="178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Пишеться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окремо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07704" y="3501008"/>
            <a:ext cx="648072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09" y="3291232"/>
            <a:ext cx="8651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11098" y="431060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ctr">
              <a:buClr>
                <a:srgbClr val="FF388C"/>
              </a:buClr>
              <a:buSzPct val="80000"/>
            </a:pPr>
            <a:r>
              <a:rPr lang="uk-UA" sz="2400" b="1" dirty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Пишеться </a:t>
            </a:r>
            <a:r>
              <a:rPr lang="uk-UA" sz="2400" b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окремо, якщо</a:t>
            </a:r>
          </a:p>
          <a:p>
            <a:pPr marR="36576" lvl="0" algn="ctr">
              <a:buClr>
                <a:srgbClr val="FF388C"/>
              </a:buClr>
              <a:buSzPct val="80000"/>
            </a:pPr>
            <a:r>
              <a:rPr lang="uk-UA" sz="2400" b="1" dirty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н</a:t>
            </a:r>
            <a:r>
              <a:rPr lang="uk-UA" sz="2400" b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і заперечує,відкидає щось : </a:t>
            </a:r>
            <a:r>
              <a:rPr lang="uk-UA" sz="2400" b="1" i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ні туди,ні сюди</a:t>
            </a:r>
            <a:endParaRPr lang="ru-RU" sz="2400" b="1" i="1" dirty="0">
              <a:ln>
                <a:solidFill>
                  <a:srgbClr val="666666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401087"/>
            <a:ext cx="8062912" cy="147002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Не</a:t>
            </a:r>
            <a:r>
              <a:rPr lang="uk-UA" dirty="0" smtClean="0"/>
              <a:t> з прислівниками: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4187647"/>
            <a:ext cx="4261373" cy="21881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b="1" dirty="0" smtClean="0">
                <a:solidFill>
                  <a:srgbClr val="FFFF00"/>
                </a:solidFill>
              </a:rPr>
              <a:t>*Якщо без </a:t>
            </a:r>
            <a:r>
              <a:rPr lang="uk-UA" b="1" dirty="0" smtClean="0">
                <a:solidFill>
                  <a:srgbClr val="FF0000"/>
                </a:solidFill>
              </a:rPr>
              <a:t>не</a:t>
            </a:r>
            <a:r>
              <a:rPr lang="uk-UA" b="1" dirty="0" smtClean="0">
                <a:solidFill>
                  <a:srgbClr val="FFFF00"/>
                </a:solidFill>
              </a:rPr>
              <a:t> не вживається: невдовзі, ненароком</a:t>
            </a:r>
          </a:p>
          <a:p>
            <a:pPr algn="l"/>
            <a:r>
              <a:rPr lang="uk-UA" b="1" dirty="0" smtClean="0">
                <a:solidFill>
                  <a:srgbClr val="FFFF00"/>
                </a:solidFill>
              </a:rPr>
              <a:t>*Якщо прислівник із </a:t>
            </a:r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b="1" dirty="0" smtClean="0">
                <a:solidFill>
                  <a:srgbClr val="FFFF00"/>
                </a:solidFill>
              </a:rPr>
              <a:t>можна замінити синонімом : недобре(погано)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893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3893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1407" y="161161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Пишеться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окремо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13" y="3145507"/>
            <a:ext cx="8651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626390" y="3145507"/>
            <a:ext cx="648072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129995"/>
            <a:ext cx="3736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>
              <a:buClr>
                <a:srgbClr val="FF388C"/>
              </a:buClr>
              <a:buSzPct val="80000"/>
            </a:pPr>
            <a:r>
              <a:rPr lang="uk-UA" sz="2400" b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*З </a:t>
            </a:r>
            <a:r>
              <a:rPr lang="uk-UA" sz="2400" b="1" dirty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більшістю </a:t>
            </a:r>
            <a:r>
              <a:rPr lang="uk-UA" sz="2400" b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прислівників</a:t>
            </a:r>
          </a:p>
          <a:p>
            <a:pPr marR="36576" lvl="0">
              <a:buClr>
                <a:srgbClr val="FF388C"/>
              </a:buClr>
              <a:buSzPct val="80000"/>
            </a:pPr>
            <a:r>
              <a:rPr lang="uk-UA" sz="2400" b="1" dirty="0" smtClean="0">
                <a:ln>
                  <a:solidFill>
                    <a:srgbClr val="666666"/>
                  </a:solidFill>
                </a:ln>
                <a:solidFill>
                  <a:srgbClr val="FFFF00"/>
                </a:solidFill>
              </a:rPr>
              <a:t>*Якщо не заперечує, відкидає щось: не вчора, не вдруге,</a:t>
            </a:r>
            <a:endParaRPr lang="ru-RU" sz="2400" b="1" dirty="0">
              <a:ln>
                <a:solidFill>
                  <a:srgbClr val="666666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99391"/>
            <a:ext cx="8062912" cy="108012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Написання прислівників </a:t>
            </a:r>
            <a:r>
              <a:rPr lang="uk-UA" sz="3600" b="1" i="1" dirty="0" smtClean="0">
                <a:solidFill>
                  <a:srgbClr val="FFFF00"/>
                </a:solidFill>
              </a:rPr>
              <a:t>разом: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0544" y="1340768"/>
            <a:ext cx="8062912" cy="5517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sz="3600" b="1" dirty="0" smtClean="0">
                <a:solidFill>
                  <a:srgbClr val="FF0000"/>
                </a:solidFill>
              </a:rPr>
              <a:t>Разом пишуться складні прислівники утворені:</a:t>
            </a:r>
          </a:p>
          <a:p>
            <a:pPr algn="l"/>
            <a:r>
              <a:rPr lang="uk-UA" sz="3600" dirty="0" smtClean="0"/>
              <a:t>*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прийм. </a:t>
            </a:r>
            <a:r>
              <a:rPr lang="uk-UA" sz="3600" b="1" dirty="0">
                <a:solidFill>
                  <a:srgbClr val="FF0000"/>
                </a:solidFill>
              </a:rPr>
              <a:t>з</a:t>
            </a:r>
            <a:r>
              <a:rPr lang="uk-UA" sz="3600" b="1" dirty="0" smtClean="0">
                <a:solidFill>
                  <a:srgbClr val="FF0000"/>
                </a:solidFill>
              </a:rPr>
              <a:t> присл.</a:t>
            </a:r>
            <a:r>
              <a:rPr lang="uk-UA" sz="3600" dirty="0" smtClean="0"/>
              <a:t>:позавчора</a:t>
            </a:r>
          </a:p>
          <a:p>
            <a:pPr algn="l"/>
            <a:r>
              <a:rPr lang="uk-UA" sz="3600" dirty="0" smtClean="0"/>
              <a:t>*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 прийм. </a:t>
            </a:r>
            <a:r>
              <a:rPr lang="uk-UA" sz="3600" b="1" dirty="0">
                <a:solidFill>
                  <a:srgbClr val="FF0000"/>
                </a:solidFill>
              </a:rPr>
              <a:t>з</a:t>
            </a:r>
            <a:r>
              <a:rPr lang="uk-UA" sz="3600" b="1" dirty="0" smtClean="0">
                <a:solidFill>
                  <a:srgbClr val="FF0000"/>
                </a:solidFill>
              </a:rPr>
              <a:t> ім.</a:t>
            </a:r>
            <a:r>
              <a:rPr lang="uk-UA" sz="3600" dirty="0" smtClean="0"/>
              <a:t>: уголос</a:t>
            </a:r>
          </a:p>
          <a:p>
            <a:pPr algn="l"/>
            <a:r>
              <a:rPr lang="uk-UA" sz="3600" dirty="0" smtClean="0"/>
              <a:t>*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прийм. з коротким прикметником: </a:t>
            </a:r>
            <a:r>
              <a:rPr lang="uk-UA" sz="3600" dirty="0" smtClean="0"/>
              <a:t>зрідка</a:t>
            </a:r>
          </a:p>
          <a:p>
            <a:pPr algn="l"/>
            <a:r>
              <a:rPr lang="uk-UA" sz="3600" dirty="0" smtClean="0"/>
              <a:t>*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прийм. </a:t>
            </a:r>
            <a:r>
              <a:rPr lang="uk-UA" sz="3600" b="1" dirty="0">
                <a:solidFill>
                  <a:srgbClr val="FF0000"/>
                </a:solidFill>
              </a:rPr>
              <a:t>з</a:t>
            </a:r>
            <a:r>
              <a:rPr lang="uk-UA" sz="3600" b="1" dirty="0" smtClean="0">
                <a:solidFill>
                  <a:srgbClr val="FF0000"/>
                </a:solidFill>
              </a:rPr>
              <a:t> числівником: </a:t>
            </a:r>
            <a:r>
              <a:rPr lang="uk-UA" sz="3600" dirty="0" smtClean="0"/>
              <a:t>поодиниці</a:t>
            </a:r>
          </a:p>
          <a:p>
            <a:pPr algn="l"/>
            <a:r>
              <a:rPr lang="uk-UA" sz="3600" dirty="0" smtClean="0"/>
              <a:t>* 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кількох прийменників із будь-якою частиною мови : </a:t>
            </a:r>
            <a:r>
              <a:rPr lang="uk-UA" sz="3600" dirty="0" smtClean="0"/>
              <a:t>попідвіконню</a:t>
            </a:r>
          </a:p>
          <a:p>
            <a:pPr algn="l"/>
            <a:r>
              <a:rPr lang="uk-UA" sz="3600" dirty="0" smtClean="0"/>
              <a:t>* </a:t>
            </a:r>
            <a:r>
              <a:rPr lang="uk-UA" sz="3600" b="1" dirty="0" smtClean="0">
                <a:solidFill>
                  <a:srgbClr val="FF0000"/>
                </a:solidFill>
              </a:rPr>
              <a:t>Поєднанням кількох основ : </a:t>
            </a:r>
            <a:r>
              <a:rPr lang="uk-UA" sz="3600" dirty="0" smtClean="0"/>
              <a:t>мимоволі</a:t>
            </a:r>
          </a:p>
          <a:p>
            <a:pPr algn="l"/>
            <a:r>
              <a:rPr lang="uk-UA" sz="3600" dirty="0" smtClean="0"/>
              <a:t>* </a:t>
            </a:r>
            <a:r>
              <a:rPr lang="uk-UA" sz="3600" b="1" dirty="0" smtClean="0">
                <a:solidFill>
                  <a:srgbClr val="FF0000"/>
                </a:solidFill>
              </a:rPr>
              <a:t>За допомогою часток аби-,ані-,де-,чи-,що-,як-,-сь і будь-якої частини мови :</a:t>
            </a:r>
            <a:r>
              <a:rPr lang="uk-UA" sz="3600" dirty="0" smtClean="0"/>
              <a:t> абияк, анітрохи, декуди, чимало. щодня</a:t>
            </a:r>
          </a:p>
          <a:p>
            <a:r>
              <a:rPr lang="uk-UA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66"/>
            <a:ext cx="8507288" cy="139903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Написання прислівників </a:t>
            </a:r>
            <a:r>
              <a:rPr lang="uk-UA" sz="3200" b="1" dirty="0" smtClean="0">
                <a:solidFill>
                  <a:srgbClr val="FFC000"/>
                </a:solidFill>
              </a:rPr>
              <a:t>через дефіс: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2089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*Від прикметників і займенників на –ому,-єму,-и за допомогою префікса по-: 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по-братньому</a:t>
            </a:r>
          </a:p>
          <a:p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*за допомогою префікса по- від порядкових числівників: 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по-перше</a:t>
            </a:r>
          </a:p>
          <a:p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*за допомогою часток будь-,-будь, -небудь,казна-, -то, хтозна-: 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будь-де,казна-як</a:t>
            </a:r>
          </a:p>
          <a:p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з двох прислівників: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десь-інде,десь- інколи</a:t>
            </a:r>
          </a:p>
          <a:p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повторення тих самих або синонімічних,антонімічних незмінюваних слів: </a:t>
            </a:r>
            <a:r>
              <a:rPr lang="uk-UA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ген-ген, зроду-віку.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Написання прислівників типу: раз у раз, з дня на день і подібних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1900" dirty="0" smtClean="0"/>
              <a:t>Окремо пишуться складні прислівники, утворені:</a:t>
            </a:r>
          </a:p>
          <a:p>
            <a:pPr marL="578358" indent="-514350">
              <a:buAutoNum type="arabicPeriod"/>
            </a:pPr>
            <a:r>
              <a:rPr lang="uk-UA" sz="1900" dirty="0" smtClean="0"/>
              <a:t>Поєднанням прийменника з іменником, у яких іменник зберіг своє лексичне значення і граматичну форму, а між ними можна вставити означення: </a:t>
            </a:r>
            <a:r>
              <a:rPr lang="uk-UA" sz="1900" b="1" dirty="0" smtClean="0">
                <a:solidFill>
                  <a:srgbClr val="FF0000"/>
                </a:solidFill>
              </a:rPr>
              <a:t>без жалю(без жодного жалю)</a:t>
            </a:r>
          </a:p>
          <a:p>
            <a:pPr marL="578358" indent="-514350">
              <a:buAutoNum type="arabicPeriod"/>
            </a:pPr>
            <a:r>
              <a:rPr lang="uk-UA" sz="1900" dirty="0"/>
              <a:t> </a:t>
            </a:r>
            <a:r>
              <a:rPr lang="uk-UA" sz="1900" dirty="0" smtClean="0"/>
              <a:t>Поєднанням прийменника з повним прикметником чоловічого роду: </a:t>
            </a:r>
            <a:r>
              <a:rPr lang="uk-UA" sz="1900" b="1" dirty="0" smtClean="0">
                <a:solidFill>
                  <a:srgbClr val="FF0000"/>
                </a:solidFill>
              </a:rPr>
              <a:t>в основному, в цілому.</a:t>
            </a:r>
          </a:p>
          <a:p>
            <a:pPr marL="578358" indent="-514350">
              <a:buAutoNum type="arabicPeriod"/>
            </a:pPr>
            <a:r>
              <a:rPr lang="uk-UA" sz="1900" dirty="0"/>
              <a:t> </a:t>
            </a:r>
            <a:r>
              <a:rPr lang="uk-UA" sz="1900" dirty="0" smtClean="0"/>
              <a:t>Поєднанням прийменникка по зі збірним числівником: </a:t>
            </a:r>
            <a:r>
              <a:rPr lang="uk-UA" sz="1900" b="1" dirty="0" smtClean="0">
                <a:solidFill>
                  <a:srgbClr val="FF0000"/>
                </a:solidFill>
              </a:rPr>
              <a:t>по двоє, по троє</a:t>
            </a:r>
          </a:p>
          <a:p>
            <a:pPr marL="578358" indent="-514350">
              <a:buAutoNum type="arabicPeriod"/>
            </a:pPr>
            <a:r>
              <a:rPr lang="uk-UA" sz="1900" dirty="0"/>
              <a:t> </a:t>
            </a:r>
            <a:r>
              <a:rPr lang="uk-UA" sz="1900" dirty="0" smtClean="0"/>
              <a:t>Повторенням змінюваного слова в різних відмінках із прийменником , і без : </a:t>
            </a:r>
            <a:r>
              <a:rPr lang="uk-UA" sz="1900" b="1" dirty="0" smtClean="0">
                <a:solidFill>
                  <a:srgbClr val="FF0000"/>
                </a:solidFill>
              </a:rPr>
              <a:t>одним одно, з кінця в кінець.</a:t>
            </a:r>
          </a:p>
          <a:p>
            <a:pPr marL="578358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234" y="620688"/>
            <a:ext cx="86409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utoShape 2" descr="Картинки по запросу смайлик ко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119028" cy="3119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865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Прислівник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незмінна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яка </a:t>
            </a:r>
            <a:r>
              <a:rPr lang="ru-RU" dirty="0" err="1" smtClean="0"/>
              <a:t>виражає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, </a:t>
            </a:r>
            <a:r>
              <a:rPr lang="ru-RU" dirty="0" err="1" smtClean="0"/>
              <a:t>дії</a:t>
            </a:r>
            <a:r>
              <a:rPr lang="ru-RU" dirty="0" smtClean="0"/>
              <a:t>, стану, </a:t>
            </a:r>
            <a:r>
              <a:rPr lang="ru-RU" dirty="0" err="1" smtClean="0"/>
              <a:t>ознаку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4149080"/>
            <a:ext cx="30963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Піти ліворуч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4077072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Дуже повільно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9249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Наприклад</a:t>
            </a:r>
            <a:r>
              <a:rPr lang="ru-RU" b="1" dirty="0" smtClean="0"/>
              <a:t> :</a:t>
            </a:r>
            <a:endParaRPr lang="ru-RU" b="1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Відповідає на питання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1619672" y="1340768"/>
            <a:ext cx="2411760" cy="194421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Де?</a:t>
            </a:r>
            <a:endParaRPr lang="ru-RU" dirty="0"/>
          </a:p>
        </p:txBody>
      </p:sp>
      <p:sp>
        <p:nvSpPr>
          <p:cNvPr id="14" name="Пятно 2 13"/>
          <p:cNvSpPr/>
          <p:nvPr/>
        </p:nvSpPr>
        <p:spPr>
          <a:xfrm>
            <a:off x="3491880" y="1772816"/>
            <a:ext cx="2448272" cy="17784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Коли?</a:t>
            </a:r>
            <a:endParaRPr lang="ru-RU" dirty="0"/>
          </a:p>
        </p:txBody>
      </p:sp>
      <p:sp>
        <p:nvSpPr>
          <p:cNvPr id="15" name="Пятно 2 14"/>
          <p:cNvSpPr/>
          <p:nvPr/>
        </p:nvSpPr>
        <p:spPr>
          <a:xfrm>
            <a:off x="611560" y="2852936"/>
            <a:ext cx="2339752" cy="1706488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Як?</a:t>
            </a:r>
            <a:endParaRPr lang="ru-RU" dirty="0"/>
          </a:p>
        </p:txBody>
      </p:sp>
      <p:sp>
        <p:nvSpPr>
          <p:cNvPr id="16" name="Пятно 2 15"/>
          <p:cNvSpPr/>
          <p:nvPr/>
        </p:nvSpPr>
        <p:spPr>
          <a:xfrm>
            <a:off x="4572000" y="2924944"/>
            <a:ext cx="2952328" cy="2016224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Скільки?</a:t>
            </a:r>
            <a:endParaRPr lang="ru-RU" dirty="0"/>
          </a:p>
        </p:txBody>
      </p:sp>
      <p:sp>
        <p:nvSpPr>
          <p:cNvPr id="17" name="Пятно 2 16"/>
          <p:cNvSpPr/>
          <p:nvPr/>
        </p:nvSpPr>
        <p:spPr>
          <a:xfrm>
            <a:off x="611560" y="4293096"/>
            <a:ext cx="3024336" cy="1772816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Звідки ?</a:t>
            </a:r>
            <a:endParaRPr lang="ru-RU" dirty="0"/>
          </a:p>
        </p:txBody>
      </p:sp>
      <p:sp>
        <p:nvSpPr>
          <p:cNvPr id="18" name="Пятно 2 17"/>
          <p:cNvSpPr/>
          <p:nvPr/>
        </p:nvSpPr>
        <p:spPr>
          <a:xfrm>
            <a:off x="2555776" y="3068960"/>
            <a:ext cx="2808312" cy="18002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Чому ?</a:t>
            </a:r>
            <a:endParaRPr lang="ru-RU" dirty="0"/>
          </a:p>
        </p:txBody>
      </p:sp>
      <p:sp>
        <p:nvSpPr>
          <p:cNvPr id="19" name="Пятно 2 18"/>
          <p:cNvSpPr/>
          <p:nvPr/>
        </p:nvSpPr>
        <p:spPr>
          <a:xfrm>
            <a:off x="3779912" y="4293096"/>
            <a:ext cx="2664296" cy="206084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 якій мірі?</a:t>
            </a:r>
            <a:endParaRPr lang="ru-RU" dirty="0"/>
          </a:p>
        </p:txBody>
      </p:sp>
      <p:sp>
        <p:nvSpPr>
          <p:cNvPr id="20" name="Пятно 2 19"/>
          <p:cNvSpPr/>
          <p:nvPr/>
        </p:nvSpPr>
        <p:spPr>
          <a:xfrm>
            <a:off x="5508104" y="1412776"/>
            <a:ext cx="3635896" cy="20882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Наскільки?</a:t>
            </a:r>
            <a:endParaRPr lang="ru-RU" dirty="0"/>
          </a:p>
        </p:txBody>
      </p:sp>
      <p:sp>
        <p:nvSpPr>
          <p:cNvPr id="21" name="Пятно 2 20"/>
          <p:cNvSpPr/>
          <p:nvPr/>
        </p:nvSpPr>
        <p:spPr>
          <a:xfrm>
            <a:off x="6300192" y="3861048"/>
            <a:ext cx="2843808" cy="199452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Куди?</a:t>
            </a: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4032448"/>
          </a:xfrm>
        </p:spPr>
        <p:txBody>
          <a:bodyPr>
            <a:normAutofit/>
          </a:bodyPr>
          <a:lstStyle/>
          <a:p>
            <a:pPr algn="ctr"/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Головною </a:t>
            </a:r>
            <a:r>
              <a:rPr lang="ru-RU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функцією</a:t>
            </a: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прислівника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реченні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функція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другорядного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члена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речення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—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обставини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 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ÐÐ°ÑÑÐ¸Ð½ÐºÐ¸ Ð¿Ð¾ Ð·Ð°Ð¿ÑÐ¾ÑÑ ÑÐ¼Ð°Ð¹Ð»Ð¸Ðº Ð´ÑÐ¼Ð°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4" y="0"/>
            <a:ext cx="2664296" cy="2056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50851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завтра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маєш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з'їсти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то лиши на 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завтра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(Нар.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dirty="0"/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07704" y="99297"/>
            <a:ext cx="568863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Означальні прислівники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51520" y="1894946"/>
            <a:ext cx="3672408" cy="2110118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Якісно-означальні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4946"/>
            <a:ext cx="3611356" cy="23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79" y="4242974"/>
            <a:ext cx="3882086" cy="229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2950005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Кількісно-означальні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1328" y="5094286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3333"/>
                </a:solidFill>
              </a:rPr>
              <a:t>Прислівники</a:t>
            </a:r>
            <a:r>
              <a:rPr lang="ru-RU" b="1" dirty="0" smtClean="0">
                <a:solidFill>
                  <a:srgbClr val="333333"/>
                </a:solidFill>
              </a:rPr>
              <a:t> </a:t>
            </a:r>
            <a:r>
              <a:rPr lang="ru-RU" b="1" dirty="0">
                <a:solidFill>
                  <a:srgbClr val="333333"/>
                </a:solidFill>
              </a:rPr>
              <a:t>способу </a:t>
            </a:r>
            <a:r>
              <a:rPr lang="ru-RU" b="1" dirty="0" err="1">
                <a:solidFill>
                  <a:srgbClr val="333333"/>
                </a:solidFill>
              </a:rPr>
              <a:t>дії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445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04992"/>
            <a:ext cx="7344816" cy="151216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якісно-означальні</a:t>
            </a:r>
            <a:r>
              <a:rPr lang="ru-RU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(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прислівники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на -о, -е,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які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виражають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якісну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ознаку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дії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відповідають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на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питання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 як?)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: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високо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, </a:t>
            </a:r>
            <a:r>
              <a:rPr lang="ru-RU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>наполегливо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br>
              <a:rPr lang="ru-RU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1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кількісно</a:t>
            </a:r>
            <a:r>
              <a:rPr lang="ru-RU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 - </a:t>
            </a:r>
            <a:r>
              <a:rPr lang="ru-RU" sz="2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означальні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(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прислівники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які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характеризують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дію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, стан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чи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ознаку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з боку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кількості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міри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вияву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відповідають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на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питання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скільки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?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наскільки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? як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багато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?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якою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мірою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?):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 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занадто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швидкий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05064"/>
            <a:ext cx="6984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прислівники</a:t>
            </a:r>
            <a:r>
              <a:rPr lang="ru-RU" sz="2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способу </a:t>
            </a:r>
            <a:r>
              <a:rPr lang="ru-RU" sz="2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дії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 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(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вказують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 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на те,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яким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способом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відбувається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дія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чи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виявляється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ознака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відповідають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на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 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питання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як?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яким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способом?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яким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чином?): 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говорити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по-англійськи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3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/>
            </a:r>
            <a:b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</a:b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/>
            </a:r>
            <a:b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</a:br>
            <a:r>
              <a:rPr lang="ru-RU" sz="2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Якісно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- </a:t>
            </a:r>
            <a:r>
              <a:rPr lang="ru-RU" sz="2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означальні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/>
            </a:r>
            <a:b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</a:br>
            <a:r>
              <a:rPr lang="ru-RU" sz="2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Якісно</a:t>
            </a:r>
            <a:r>
              <a:rPr lang="ru-RU" sz="2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- </a:t>
            </a:r>
            <a:r>
              <a:rPr lang="ru-RU" sz="2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означальні</a:t>
            </a:r>
            <a:r>
              <a:rPr lang="ru-RU" sz="2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прислівники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можуть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мати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вищий</a:t>
            </a:r>
            <a:r>
              <a:rPr lang="ru-RU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і </a:t>
            </a:r>
            <a:r>
              <a:rPr lang="ru-RU" sz="2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найвищий</a:t>
            </a:r>
            <a:r>
              <a:rPr lang="ru-RU" sz="2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2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ступені</a:t>
            </a:r>
            <a:r>
              <a:rPr lang="ru-RU" sz="22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2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порівняння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  <a:t/>
            </a:r>
            <a:b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</a:rPr>
            </a:b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96167" y="1370557"/>
            <a:ext cx="3024336" cy="1224136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0" y="2600908"/>
            <a:ext cx="3600400" cy="269966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Сміливо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1163"/>
            <a:ext cx="3897174" cy="30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7229"/>
            <a:ext cx="3685381" cy="292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2150003"/>
            <a:ext cx="16594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Прислівник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9311" y="3173976"/>
            <a:ext cx="271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Вищий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ступінь</a:t>
            </a:r>
            <a:r>
              <a:rPr lang="ru-RU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/>
            </a:r>
            <a:br>
              <a:rPr lang="ru-RU" sz="4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0503" y="1816422"/>
            <a:ext cx="2674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Найвищий</a:t>
            </a:r>
            <a:r>
              <a:rPr lang="ru-RU" sz="2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 </a:t>
            </a:r>
            <a:r>
              <a:rPr lang="ru-RU" sz="2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 Neue"/>
                <a:ea typeface="+mj-ea"/>
                <a:cs typeface="+mj-cs"/>
              </a:rPr>
              <a:t>ступінь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3981" y="5074447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Сміливіше</a:t>
            </a:r>
          </a:p>
          <a:p>
            <a:pPr algn="ctr"/>
            <a:r>
              <a:rPr lang="uk-UA" dirty="0" smtClean="0"/>
              <a:t>Більш сміливо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66980" y="3558696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Найсмиливіше </a:t>
            </a:r>
          </a:p>
          <a:p>
            <a:r>
              <a:rPr lang="uk-UA" dirty="0" smtClean="0"/>
              <a:t>Найбільш Сміливо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Вищий</a:t>
            </a:r>
            <a:r>
              <a:rPr lang="ru-RU" sz="24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ступень </a:t>
            </a:r>
            <a:r>
              <a:rPr lang="ru-RU" sz="24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порівняння</a:t>
            </a:r>
            <a:r>
              <a:rPr lang="ru-RU" sz="2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4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прислівників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 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має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просту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і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складену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форми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elvetica Neue"/>
              </a:rPr>
              <a:t>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25635" y="1287043"/>
            <a:ext cx="2520280" cy="12241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Проста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53" y="1287043"/>
            <a:ext cx="26701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0301" y="1711233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Складена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645" y="3617131"/>
            <a:ext cx="288032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утворюється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 за 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допомогою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суфіксів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 –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ше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 та –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іше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 (складно - 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складніше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, тепло- </a:t>
            </a:r>
            <a:r>
              <a:rPr lang="ru-RU" sz="2000" b="1" i="1" dirty="0" err="1">
                <a:ln w="50800"/>
                <a:solidFill>
                  <a:srgbClr val="FFFF00"/>
                </a:solidFill>
                <a:latin typeface="Helvetica Neue"/>
              </a:rPr>
              <a:t>тепліше</a:t>
            </a:r>
            <a:r>
              <a:rPr lang="ru-RU" sz="2000" b="1" i="1" dirty="0">
                <a:ln w="50800"/>
                <a:solidFill>
                  <a:srgbClr val="FFFF00"/>
                </a:solidFill>
                <a:latin typeface="Helvetica Neue"/>
              </a:rPr>
              <a:t>);</a:t>
            </a:r>
            <a:endParaRPr lang="ru-RU" sz="2000" b="1" i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8053" y="3752371"/>
            <a:ext cx="2766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додаванням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 до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прислівника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звичайного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ступеня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Helvetica Neue"/>
              </a:rPr>
              <a:t>слів</a:t>
            </a:r>
            <a:r>
              <a:rPr lang="ru-RU" b="1" dirty="0">
                <a:solidFill>
                  <a:srgbClr val="FFFF00"/>
                </a:solidFill>
                <a:latin typeface="Helvetica Neue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більш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менш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 (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більш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важливо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менш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Helvetica Neue"/>
              </a:rPr>
              <a:t>рішуче</a:t>
            </a:r>
            <a:r>
              <a:rPr lang="ru-RU" b="1" i="1" dirty="0">
                <a:solidFill>
                  <a:srgbClr val="FFFF00"/>
                </a:solidFill>
                <a:latin typeface="Helvetica Neue"/>
              </a:rPr>
              <a:t>).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36765" y="2537011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83" y="2654718"/>
            <a:ext cx="7810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5" y="5805264"/>
            <a:ext cx="7020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Helvetica Neue"/>
              </a:rPr>
              <a:t>Для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підсилення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уточнення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значення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прислівників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вживаються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Helvetica Neue"/>
              </a:rPr>
              <a:t>також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 слова 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багато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куди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ще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трохи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значно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 (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ще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точніше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трохи</a:t>
            </a:r>
            <a:r>
              <a:rPr lang="ru-RU" b="1" i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Helvetica Neue"/>
              </a:rPr>
              <a:t>гучніше</a:t>
            </a:r>
            <a:r>
              <a:rPr lang="ru-RU" b="1" dirty="0">
                <a:solidFill>
                  <a:srgbClr val="FF0000"/>
                </a:solidFill>
                <a:latin typeface="Helvetica Neue"/>
              </a:rPr>
              <a:t>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AutoShape 5" descr="Картинки по запросу знак оклику черво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Картинки по запросу знак оклику червон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Картинки по запросу знак оклику червони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</TotalTime>
  <Words>644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Century Gothic</vt:lpstr>
      <vt:lpstr>Helvetica Neue</vt:lpstr>
      <vt:lpstr>Times New Roman</vt:lpstr>
      <vt:lpstr>Verdana</vt:lpstr>
      <vt:lpstr>Wingdings 2</vt:lpstr>
      <vt:lpstr>Яркая</vt:lpstr>
      <vt:lpstr>Презентація  на тему : “Прислівник як частина мови”  </vt:lpstr>
      <vt:lpstr>Презентация PowerPoint</vt:lpstr>
      <vt:lpstr>Прислівник — це незмінна частина мови, яка виражає ознаку, дії, стану, ознаку іншої ознаки.  </vt:lpstr>
      <vt:lpstr>Відповідає на питання </vt:lpstr>
      <vt:lpstr>Головною функцією прислівника в реченні є функція другорядного члена речення — обставини:  </vt:lpstr>
      <vt:lpstr>Презентация PowerPoint</vt:lpstr>
      <vt:lpstr>   якісно-означальні (прислівники на -о, -е, які виражають якісну ознаку дії, відповідають на питання як?): високо, наполегливо         </vt:lpstr>
      <vt:lpstr>  Якісно - означальні Якісно- означальні прислівники можуть мати вищий і найвищий ступені порівняння  </vt:lpstr>
      <vt:lpstr>Вищий ступень порівняння прислівників має просту і складену форми:</vt:lpstr>
      <vt:lpstr>Найвищий ступінь порівняння прислівників також має просту і складену форми:</vt:lpstr>
      <vt:lpstr>Презентация PowerPoint</vt:lpstr>
      <vt:lpstr>Прислівники часу вказують на час, коли відбувається дія і відповідають на питання:</vt:lpstr>
      <vt:lpstr>Прислівники місця означають місце або напрямок дії і відповідають на питання:</vt:lpstr>
      <vt:lpstr>Прислівники мети означають мету дії і відповідають на питання :</vt:lpstr>
      <vt:lpstr>Прислівники причини вказують на причину дії і відповідають на питання: </vt:lpstr>
      <vt:lpstr>    За походженням прислівники поділяються на первинні та вторинні:  Первині                  Вторинні</vt:lpstr>
      <vt:lpstr>До первинних прислівників належить незначна частина прислівників, які утворилися так давно, що зараз навіть важко установити первісну форму.  Це: прислівники місця (там, тут, скрізь, куди, де, звідки, звідти, скрізь, всюди); часу (коли, доки, доти, тоді, поки, іноді, інколи, завжди, тепер, потім); причини (тому, чому); способу дії (якось, однак, ледве, так, як, усяк, однак). </vt:lpstr>
      <vt:lpstr>До вторинних прислівників належить більшість прислівників української мови. Це слова, походження яких легко встановлюється співвідношенням прислівника з основами інших частин мови (по-людськи, хвилююче, верхи, кругом, по- своєму), або з основою іншого прислівника (як первинного, так і вторинного: дотепер, ледве-ледве, післязавтра, кудись).    Лексичне значення цих прислівників співвідноситься з лексичним значенням усіх повнозначних частин мови, від яких вони утворені.  </vt:lpstr>
      <vt:lpstr>Творення прислівників:</vt:lpstr>
      <vt:lpstr>Презентация PowerPoint</vt:lpstr>
      <vt:lpstr>Ні з прислівниками :</vt:lpstr>
      <vt:lpstr>Не з прислівниками:</vt:lpstr>
      <vt:lpstr>Написання прислівників разом:</vt:lpstr>
      <vt:lpstr>Написання прислівників через дефіс:  </vt:lpstr>
      <vt:lpstr>Написання прислівників типу: раз у раз, з дня на день і подібних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: “Прислівник як самостійна частина мови”  </dc:title>
  <dc:creator>admin</dc:creator>
  <cp:lastModifiedBy>Стовбур </cp:lastModifiedBy>
  <cp:revision>28</cp:revision>
  <dcterms:created xsi:type="dcterms:W3CDTF">2018-12-05T11:41:57Z</dcterms:created>
  <dcterms:modified xsi:type="dcterms:W3CDTF">2020-08-29T06:00:10Z</dcterms:modified>
</cp:coreProperties>
</file>