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34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7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9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33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951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1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8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13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7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3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118C-F0C2-4D1E-A9B4-430FC45F2075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A4310-6EE2-4C2F-B2AC-53BE32D03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3909"/>
          </a:xfrm>
        </p:spPr>
        <p:txBody>
          <a:bodyPr/>
          <a:lstStyle/>
          <a:p>
            <a:r>
              <a:rPr lang="ru-RU" dirty="0" err="1" smtClean="0"/>
              <a:t>Емоційні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в </a:t>
            </a:r>
            <a:r>
              <a:rPr lang="ru-RU" dirty="0" err="1" smtClean="0"/>
              <a:t>шлюбі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95728"/>
            <a:ext cx="9144000" cy="1627632"/>
          </a:xfrm>
        </p:spPr>
        <p:txBody>
          <a:bodyPr/>
          <a:lstStyle/>
          <a:p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r>
              <a:rPr lang="ru-RU" dirty="0" smtClean="0"/>
              <a:t>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шлюбної</a:t>
            </a:r>
            <a:r>
              <a:rPr lang="ru-RU" dirty="0" smtClean="0"/>
              <a:t> пари, </a:t>
            </a:r>
            <a:r>
              <a:rPr lang="ru-RU" dirty="0" err="1" smtClean="0"/>
              <a:t>динаміки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і </a:t>
            </a:r>
            <a:r>
              <a:rPr lang="ru-RU" dirty="0" err="1" smtClean="0"/>
              <a:t>внутрішньосімейної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, у </a:t>
            </a:r>
            <a:r>
              <a:rPr lang="ru-RU" dirty="0" err="1" smtClean="0"/>
              <a:t>встановленні</a:t>
            </a:r>
            <a:r>
              <a:rPr lang="ru-RU" dirty="0" smtClean="0"/>
              <a:t> </a:t>
            </a:r>
            <a:r>
              <a:rPr lang="ru-RU" dirty="0" err="1" smtClean="0"/>
              <a:t>гармонійних</a:t>
            </a:r>
            <a:r>
              <a:rPr lang="ru-RU" dirty="0" smtClean="0"/>
              <a:t> </a:t>
            </a:r>
            <a:r>
              <a:rPr lang="ru-RU" dirty="0" err="1" smtClean="0"/>
              <a:t>дитячо-батьківських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та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86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Однією</a:t>
            </a:r>
            <a:r>
              <a:rPr lang="ru-RU" sz="2800" dirty="0" smtClean="0"/>
              <a:t> з </a:t>
            </a:r>
            <a:r>
              <a:rPr lang="ru-RU" sz="2800" dirty="0" err="1" smtClean="0"/>
              <a:t>найцікавіших</a:t>
            </a:r>
            <a:r>
              <a:rPr lang="ru-RU" sz="2800" dirty="0" smtClean="0"/>
              <a:t> і </a:t>
            </a:r>
            <a:r>
              <a:rPr lang="ru-RU" sz="2800" dirty="0" err="1" smtClean="0"/>
              <a:t>найзмістовніших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спроб</a:t>
            </a:r>
            <a:r>
              <a:rPr lang="ru-RU" sz="2800" dirty="0" smtClean="0"/>
              <a:t> </a:t>
            </a:r>
            <a:r>
              <a:rPr lang="ru-RU" sz="2800" dirty="0" err="1" smtClean="0"/>
              <a:t>психологічного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аналізу</a:t>
            </a:r>
            <a:r>
              <a:rPr lang="ru-RU" sz="2800" dirty="0" smtClean="0"/>
              <a:t> </a:t>
            </a:r>
            <a:r>
              <a:rPr lang="ru-RU" sz="2800" dirty="0" err="1" smtClean="0"/>
              <a:t>любові</a:t>
            </a:r>
            <a:r>
              <a:rPr lang="ru-RU" sz="2800" dirty="0" smtClean="0"/>
              <a:t> є </a:t>
            </a:r>
            <a:r>
              <a:rPr lang="ru-RU" sz="2800" dirty="0" err="1" smtClean="0"/>
              <a:t>теорія</a:t>
            </a:r>
            <a:r>
              <a:rPr lang="ru-RU" sz="2800" dirty="0" smtClean="0"/>
              <a:t> Е. </a:t>
            </a:r>
            <a:r>
              <a:rPr lang="ru-RU" sz="2800" dirty="0" err="1" smtClean="0"/>
              <a:t>Фромма</a:t>
            </a:r>
            <a:r>
              <a:rPr lang="ru-RU" sz="2800" dirty="0" smtClean="0"/>
              <a:t> (1990), </a:t>
            </a:r>
            <a:r>
              <a:rPr lang="ru-RU" sz="2800" dirty="0" err="1" smtClean="0"/>
              <a:t>котрий</a:t>
            </a:r>
            <a:r>
              <a:rPr lang="ru-RU" sz="2800" dirty="0" smtClean="0"/>
              <a:t> уважав </a:t>
            </a:r>
            <a:r>
              <a:rPr lang="ru-RU" sz="2800" dirty="0" err="1" smtClean="0"/>
              <a:t>любов</a:t>
            </a:r>
            <a:r>
              <a:rPr lang="ru-RU" sz="2800" dirty="0" smtClean="0"/>
              <a:t> ядром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існування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думку Е.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Фромма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дана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формується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те,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буде,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вибору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модуси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бути) і,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них, – два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модуси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88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форма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зрілої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материнська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братська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еротична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уключає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собою: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турботу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повагу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1259"/>
          </a:xfrm>
        </p:spPr>
        <p:txBody>
          <a:bodyPr/>
          <a:lstStyle/>
          <a:p>
            <a:r>
              <a:rPr lang="ru-RU" dirty="0" err="1" smtClean="0"/>
              <a:t>Любов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концепцією</a:t>
            </a:r>
            <a:r>
              <a:rPr lang="ru-RU" dirty="0" smtClean="0"/>
              <a:t> Е. </a:t>
            </a:r>
            <a:r>
              <a:rPr lang="ru-RU" dirty="0" err="1" smtClean="0"/>
              <a:t>Фромма</a:t>
            </a:r>
            <a:r>
              <a:rPr lang="ru-RU" dirty="0" smtClean="0"/>
              <a:t>, не є </a:t>
            </a:r>
            <a:r>
              <a:rPr lang="ru-RU" dirty="0" err="1" smtClean="0"/>
              <a:t>природженим</a:t>
            </a:r>
            <a:r>
              <a:rPr lang="ru-RU" dirty="0" smtClean="0"/>
              <a:t> даром, а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мистецтвом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оволодіти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практики </a:t>
            </a:r>
            <a:r>
              <a:rPr lang="ru-RU" dirty="0" err="1" smtClean="0"/>
              <a:t>любові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результатом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 в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, </a:t>
            </a:r>
            <a:r>
              <a:rPr lang="ru-RU" dirty="0" err="1" smtClean="0"/>
              <a:t>особистий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. Практика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 </a:t>
            </a:r>
            <a:r>
              <a:rPr lang="ru-RU" dirty="0" err="1" smtClean="0"/>
              <a:t>дисципліну</a:t>
            </a:r>
            <a:r>
              <a:rPr lang="ru-RU" dirty="0" smtClean="0"/>
              <a:t> як </a:t>
            </a:r>
            <a:r>
              <a:rPr lang="ru-RU" dirty="0" err="1" smtClean="0"/>
              <a:t>вимогливість</a:t>
            </a:r>
            <a:r>
              <a:rPr lang="ru-RU" dirty="0" smtClean="0"/>
              <a:t> до себе; </a:t>
            </a:r>
            <a:r>
              <a:rPr lang="ru-RU" dirty="0" err="1" smtClean="0"/>
              <a:t>зосередженість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слухати</a:t>
            </a:r>
            <a:r>
              <a:rPr lang="ru-RU" dirty="0" smtClean="0"/>
              <a:t> партнера, </a:t>
            </a:r>
            <a:r>
              <a:rPr lang="ru-RU" dirty="0" err="1" smtClean="0"/>
              <a:t>жити</a:t>
            </a:r>
            <a:r>
              <a:rPr lang="ru-RU" dirty="0" smtClean="0"/>
              <a:t> </a:t>
            </a:r>
            <a:r>
              <a:rPr lang="ru-RU" dirty="0" err="1" smtClean="0"/>
              <a:t>сьогоденням</a:t>
            </a:r>
            <a:r>
              <a:rPr lang="ru-RU" dirty="0" smtClean="0"/>
              <a:t>, </a:t>
            </a:r>
            <a:r>
              <a:rPr lang="ru-RU" dirty="0" err="1" smtClean="0"/>
              <a:t>відчуваючи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миті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відчувати</a:t>
            </a:r>
            <a:r>
              <a:rPr lang="ru-RU" dirty="0" smtClean="0"/>
              <a:t> й себе; </a:t>
            </a:r>
            <a:r>
              <a:rPr lang="ru-RU" dirty="0" err="1" smtClean="0"/>
              <a:t>проявляти</a:t>
            </a:r>
            <a:r>
              <a:rPr lang="ru-RU" dirty="0" smtClean="0"/>
              <a:t> </a:t>
            </a:r>
            <a:r>
              <a:rPr lang="ru-RU" dirty="0" err="1" smtClean="0"/>
              <a:t>терпіння</a:t>
            </a:r>
            <a:r>
              <a:rPr lang="ru-RU" dirty="0" smtClean="0"/>
              <a:t> та </a:t>
            </a:r>
            <a:r>
              <a:rPr lang="ru-RU" dirty="0" err="1" smtClean="0"/>
              <a:t>працювати</a:t>
            </a:r>
            <a:r>
              <a:rPr lang="ru-RU" dirty="0" smtClean="0"/>
              <a:t> над </a:t>
            </a:r>
            <a:r>
              <a:rPr lang="ru-RU" dirty="0" err="1" smtClean="0"/>
              <a:t>надбанням</a:t>
            </a:r>
            <a:r>
              <a:rPr lang="ru-RU" dirty="0" smtClean="0"/>
              <a:t> </a:t>
            </a:r>
            <a:r>
              <a:rPr lang="ru-RU" dirty="0" err="1" smtClean="0"/>
              <a:t>майстерності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0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Карл </a:t>
            </a:r>
            <a:r>
              <a:rPr lang="ru-RU" sz="3200" dirty="0" err="1" smtClean="0"/>
              <a:t>Роджерс</a:t>
            </a:r>
            <a:r>
              <a:rPr lang="ru-RU" sz="3200" dirty="0" smtClean="0"/>
              <a:t> </a:t>
            </a:r>
            <a:r>
              <a:rPr lang="ru-RU" sz="3200" dirty="0" err="1" smtClean="0"/>
              <a:t>значною</a:t>
            </a:r>
            <a:r>
              <a:rPr lang="ru-RU" sz="3200" dirty="0" smtClean="0"/>
              <a:t> </a:t>
            </a:r>
            <a:r>
              <a:rPr lang="ru-RU" sz="3200" dirty="0" err="1" smtClean="0"/>
              <a:t>мірою</a:t>
            </a:r>
            <a:r>
              <a:rPr lang="ru-RU" sz="3200" dirty="0" smtClean="0"/>
              <a:t> </a:t>
            </a:r>
            <a:r>
              <a:rPr lang="ru-RU" sz="3200" dirty="0" err="1" smtClean="0"/>
              <a:t>збагачує</a:t>
            </a:r>
            <a:r>
              <a:rPr lang="ru-RU" sz="3200" dirty="0" smtClean="0"/>
              <a:t> </a:t>
            </a:r>
            <a:r>
              <a:rPr lang="ru-RU" sz="3200" dirty="0" err="1" smtClean="0"/>
              <a:t>наші</a:t>
            </a:r>
            <a:r>
              <a:rPr lang="ru-RU" sz="3200" dirty="0" smtClean="0"/>
              <a:t> </a:t>
            </a:r>
            <a:r>
              <a:rPr lang="ru-RU" sz="3200" dirty="0" err="1" smtClean="0"/>
              <a:t>уявлення</a:t>
            </a:r>
            <a:r>
              <a:rPr lang="ru-RU" sz="3200" dirty="0" smtClean="0"/>
              <a:t> про </a:t>
            </a:r>
            <a:r>
              <a:rPr lang="ru-RU" sz="3200" dirty="0" err="1" smtClean="0"/>
              <a:t>любов</a:t>
            </a:r>
            <a:r>
              <a:rPr lang="ru-RU" sz="3200" dirty="0" smtClean="0"/>
              <a:t> як </a:t>
            </a:r>
            <a:r>
              <a:rPr lang="ru-RU" sz="3200" dirty="0" err="1" smtClean="0"/>
              <a:t>процес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спілкування</a:t>
            </a:r>
            <a:r>
              <a:rPr lang="ru-RU" sz="3200" dirty="0" smtClean="0"/>
              <a:t> та </a:t>
            </a:r>
            <a:r>
              <a:rPr lang="ru-RU" sz="3200" dirty="0" err="1" smtClean="0"/>
              <a:t>встановлення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стосунків</a:t>
            </a:r>
            <a:r>
              <a:rPr lang="ru-RU" sz="3200" dirty="0" smtClean="0"/>
              <a:t>, </a:t>
            </a:r>
            <a:r>
              <a:rPr lang="ru-RU" sz="3200" dirty="0" err="1" smtClean="0"/>
              <a:t>уводячи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вимогу</a:t>
            </a:r>
            <a:r>
              <a:rPr lang="ru-RU" sz="3200" dirty="0" smtClean="0"/>
              <a:t> </a:t>
            </a:r>
            <a:r>
              <a:rPr lang="ru-RU" sz="3200" dirty="0" err="1" smtClean="0"/>
              <a:t>конгруентності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 err="1" smtClean="0"/>
              <a:t>внутрішньої</a:t>
            </a:r>
            <a:r>
              <a:rPr lang="ru-RU" dirty="0" smtClean="0"/>
              <a:t> </a:t>
            </a:r>
            <a:r>
              <a:rPr lang="ru-RU" dirty="0" err="1" smtClean="0"/>
              <a:t>чесності</a:t>
            </a:r>
            <a:r>
              <a:rPr lang="ru-RU" dirty="0" smtClean="0"/>
              <a:t> особи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виключає</a:t>
            </a:r>
            <a:r>
              <a:rPr lang="ru-RU" dirty="0" smtClean="0"/>
              <a:t> </a:t>
            </a:r>
            <a:r>
              <a:rPr lang="ru-RU" dirty="0" err="1" smtClean="0"/>
              <a:t>самозвинувачення</a:t>
            </a:r>
            <a:r>
              <a:rPr lang="ru-RU" dirty="0" smtClean="0"/>
              <a:t> й </a:t>
            </a:r>
            <a:r>
              <a:rPr lang="ru-RU" dirty="0" err="1" smtClean="0"/>
              <a:t>самозахист</a:t>
            </a:r>
            <a:r>
              <a:rPr lang="ru-RU" dirty="0" smtClean="0"/>
              <a:t>. </a:t>
            </a:r>
            <a:r>
              <a:rPr lang="ru-RU" dirty="0" err="1" smtClean="0"/>
              <a:t>Конгруентна</a:t>
            </a:r>
            <a:r>
              <a:rPr lang="ru-RU" dirty="0" smtClean="0"/>
              <a:t> </a:t>
            </a:r>
            <a:r>
              <a:rPr lang="ru-RU" dirty="0" err="1" smtClean="0"/>
              <a:t>комунікація</a:t>
            </a:r>
            <a:r>
              <a:rPr lang="ru-RU" dirty="0" smtClean="0"/>
              <a:t>, </a:t>
            </a:r>
            <a:r>
              <a:rPr lang="ru-RU" dirty="0" err="1" smtClean="0"/>
              <a:t>чесна</a:t>
            </a:r>
            <a:r>
              <a:rPr lang="ru-RU" dirty="0" smtClean="0"/>
              <a:t>, </a:t>
            </a:r>
            <a:r>
              <a:rPr lang="ru-RU" dirty="0" err="1" smtClean="0"/>
              <a:t>щира</a:t>
            </a:r>
            <a:r>
              <a:rPr lang="ru-RU" dirty="0" smtClean="0"/>
              <a:t>, </a:t>
            </a:r>
            <a:r>
              <a:rPr lang="ru-RU" dirty="0" err="1" smtClean="0"/>
              <a:t>безоцінна</a:t>
            </a:r>
            <a:r>
              <a:rPr lang="ru-RU" dirty="0" smtClean="0"/>
              <a:t>, </a:t>
            </a:r>
            <a:r>
              <a:rPr lang="ru-RU" dirty="0" err="1" smtClean="0"/>
              <a:t>позбавлена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маніпулювання</a:t>
            </a:r>
            <a:r>
              <a:rPr lang="ru-RU" dirty="0" smtClean="0"/>
              <a:t> 115 партнером і </a:t>
            </a:r>
            <a:r>
              <a:rPr lang="ru-RU" dirty="0" err="1" smtClean="0"/>
              <a:t>заперечуюча</a:t>
            </a:r>
            <a:r>
              <a:rPr lang="ru-RU" dirty="0" smtClean="0"/>
              <a:t> «</a:t>
            </a:r>
            <a:r>
              <a:rPr lang="ru-RU" dirty="0" err="1" smtClean="0"/>
              <a:t>подвійний</a:t>
            </a:r>
            <a:r>
              <a:rPr lang="ru-RU" dirty="0" smtClean="0"/>
              <a:t> стандарт» </a:t>
            </a:r>
            <a:r>
              <a:rPr lang="ru-RU" dirty="0" err="1" smtClean="0"/>
              <a:t>вимог</a:t>
            </a:r>
            <a:r>
              <a:rPr lang="ru-RU" dirty="0" smtClean="0"/>
              <a:t> та прав у </a:t>
            </a:r>
            <a:r>
              <a:rPr lang="ru-RU" dirty="0" err="1" smtClean="0"/>
              <a:t>комунікації</a:t>
            </a:r>
            <a:r>
              <a:rPr lang="ru-RU" dirty="0" smtClean="0"/>
              <a:t> для себе й партнера є основою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та </a:t>
            </a:r>
            <a:r>
              <a:rPr lang="ru-RU" dirty="0" err="1" smtClean="0"/>
              <a:t>комунікації</a:t>
            </a:r>
            <a:r>
              <a:rPr lang="ru-RU" dirty="0" smtClean="0"/>
              <a:t>.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перспективних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й </a:t>
            </a:r>
            <a:r>
              <a:rPr lang="ru-RU" dirty="0" err="1" smtClean="0"/>
              <a:t>психотерапевтичної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сім’єю</a:t>
            </a:r>
            <a:r>
              <a:rPr lang="ru-RU" dirty="0" smtClean="0"/>
              <a:t> по праву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оптимізація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подружжям</a:t>
            </a:r>
            <a:r>
              <a:rPr lang="ru-RU" dirty="0" smtClean="0"/>
              <a:t>, батьками та </a:t>
            </a:r>
            <a:r>
              <a:rPr lang="ru-RU" dirty="0" err="1" smtClean="0"/>
              <a:t>дітьми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принципів</a:t>
            </a:r>
            <a:r>
              <a:rPr lang="ru-RU" dirty="0" smtClean="0"/>
              <a:t> і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конгруентного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16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err="1" smtClean="0"/>
              <a:t>Види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любові</a:t>
            </a:r>
            <a:r>
              <a:rPr lang="ru-RU" sz="1600" b="1" dirty="0" smtClean="0"/>
              <a:t>.</a:t>
            </a:r>
            <a:r>
              <a:rPr lang="ru-RU" sz="1600" b="1" dirty="0" smtClean="0"/>
              <a:t> І. С. Кон </a:t>
            </a:r>
            <a:r>
              <a:rPr lang="ru-RU" sz="1600" b="1" dirty="0" err="1" smtClean="0"/>
              <a:t>виокремлює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наступні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шість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видів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любові</a:t>
            </a:r>
            <a:r>
              <a:rPr lang="ru-RU" sz="1600" b="1" dirty="0" smtClean="0"/>
              <a:t>: – </a:t>
            </a:r>
            <a:r>
              <a:rPr lang="ru-RU" sz="1600" b="1" dirty="0" err="1" smtClean="0"/>
              <a:t>еротичну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любов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любов-пристрасть</a:t>
            </a:r>
            <a:r>
              <a:rPr lang="ru-RU" sz="1600" b="1" dirty="0" smtClean="0"/>
              <a:t>),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характеризується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високою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інтенсивністю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почуття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пристрасним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прагненням</a:t>
            </a:r>
            <a:r>
              <a:rPr lang="ru-RU" sz="1600" b="1" dirty="0" smtClean="0"/>
              <a:t> до </a:t>
            </a:r>
            <a:r>
              <a:rPr lang="ru-RU" sz="1600" b="1" dirty="0" err="1" smtClean="0"/>
              <a:t>повного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фізичного</a:t>
            </a:r>
            <a:r>
              <a:rPr lang="ru-RU" sz="1600" b="1" dirty="0" smtClean="0"/>
              <a:t> контакту, </a:t>
            </a:r>
            <a:r>
              <a:rPr lang="ru-RU" sz="1600" b="1" dirty="0" err="1" smtClean="0"/>
              <a:t>володіння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єднання</a:t>
            </a:r>
            <a:r>
              <a:rPr lang="ru-RU" sz="1600" b="1" dirty="0" smtClean="0"/>
              <a:t> з партнером; – </a:t>
            </a:r>
            <a:r>
              <a:rPr lang="ru-RU" sz="1600" b="1" dirty="0" err="1" smtClean="0"/>
              <a:t>гедоністичну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любов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що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виступає</a:t>
            </a:r>
            <a:r>
              <a:rPr lang="ru-RU" sz="1600" b="1" dirty="0" smtClean="0"/>
              <a:t> як </a:t>
            </a:r>
            <a:r>
              <a:rPr lang="ru-RU" sz="1600" b="1" dirty="0" err="1" smtClean="0"/>
              <a:t>насолода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гра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флірт</a:t>
            </a:r>
            <a:r>
              <a:rPr lang="ru-RU" sz="1600" b="1" dirty="0" smtClean="0"/>
              <a:t>. Особа партнера тут </a:t>
            </a:r>
            <a:r>
              <a:rPr lang="ru-RU" sz="1600" b="1" dirty="0" err="1" smtClean="0"/>
              <a:t>незначна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його</a:t>
            </a:r>
            <a:r>
              <a:rPr lang="ru-RU" sz="1600" b="1" dirty="0" smtClean="0"/>
              <a:t> роль </a:t>
            </a:r>
            <a:r>
              <a:rPr lang="ru-RU" sz="1600" b="1" dirty="0" err="1" smtClean="0"/>
              <a:t>інструментальна</a:t>
            </a:r>
            <a:r>
              <a:rPr lang="ru-RU" sz="1600" b="1" dirty="0" smtClean="0"/>
              <a:t>. </a:t>
            </a:r>
            <a:r>
              <a:rPr lang="ru-RU" sz="1600" b="1" dirty="0" err="1" smtClean="0"/>
              <a:t>Стосунки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неглибокі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неміцні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зрада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допускається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розлучення</a:t>
            </a:r>
            <a:r>
              <a:rPr lang="ru-RU" sz="1600" b="1" dirty="0" smtClean="0"/>
              <a:t> з партнером проходить легко й не </a:t>
            </a:r>
            <a:r>
              <a:rPr lang="ru-RU" sz="1600" b="1" dirty="0" err="1" smtClean="0"/>
              <a:t>залишає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душі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травмуючих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переживань</a:t>
            </a:r>
            <a:r>
              <a:rPr lang="ru-RU" sz="1600" b="1" dirty="0" smtClean="0"/>
              <a:t>; – </a:t>
            </a:r>
            <a:r>
              <a:rPr lang="ru-RU" sz="1600" b="1" dirty="0" err="1" smtClean="0"/>
              <a:t>любов</a:t>
            </a:r>
            <a:r>
              <a:rPr lang="ru-RU" sz="1600" b="1" dirty="0" smtClean="0"/>
              <a:t>-дружбу – </a:t>
            </a:r>
            <a:r>
              <a:rPr lang="ru-RU" sz="1600" b="1" dirty="0" err="1" smtClean="0"/>
              <a:t>спокійну</a:t>
            </a:r>
            <a:r>
              <a:rPr lang="ru-RU" sz="1600" b="1" dirty="0" smtClean="0"/>
              <a:t>, теплу та </a:t>
            </a:r>
            <a:r>
              <a:rPr lang="ru-RU" sz="1600" b="1" dirty="0" err="1" smtClean="0"/>
              <a:t>надійну</a:t>
            </a:r>
            <a:r>
              <a:rPr lang="ru-RU" sz="1600" b="1" dirty="0" smtClean="0"/>
              <a:t>. </a:t>
            </a:r>
            <a:endParaRPr lang="ru-RU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Основна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у </a:t>
            </a:r>
            <a:r>
              <a:rPr lang="ru-RU" dirty="0" err="1" smtClean="0"/>
              <a:t>відносинах</a:t>
            </a:r>
            <a:r>
              <a:rPr lang="ru-RU" dirty="0" smtClean="0"/>
              <a:t> </a:t>
            </a:r>
            <a:r>
              <a:rPr lang="ru-RU" dirty="0" err="1" smtClean="0"/>
              <a:t>любові-дружби</a:t>
            </a:r>
            <a:r>
              <a:rPr lang="ru-RU" dirty="0" smtClean="0"/>
              <a:t> </a:t>
            </a:r>
            <a:r>
              <a:rPr lang="ru-RU" dirty="0" err="1" smtClean="0"/>
              <a:t>перетворюється</a:t>
            </a:r>
            <a:r>
              <a:rPr lang="ru-RU" dirty="0" smtClean="0"/>
              <a:t> на </a:t>
            </a:r>
            <a:r>
              <a:rPr lang="ru-RU" dirty="0" err="1" smtClean="0"/>
              <a:t>емоційну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, </a:t>
            </a:r>
            <a:r>
              <a:rPr lang="ru-RU" dirty="0" err="1" smtClean="0"/>
              <a:t>емпатію</a:t>
            </a:r>
            <a:r>
              <a:rPr lang="ru-RU" dirty="0" smtClean="0"/>
              <a:t>, </a:t>
            </a:r>
            <a:r>
              <a:rPr lang="ru-RU" dirty="0" err="1" smtClean="0"/>
              <a:t>пізнання</a:t>
            </a:r>
            <a:r>
              <a:rPr lang="ru-RU" dirty="0" smtClean="0"/>
              <a:t> партнера, </a:t>
            </a:r>
            <a:r>
              <a:rPr lang="ru-RU" dirty="0" err="1" smtClean="0"/>
              <a:t>взаємозбагачення</a:t>
            </a:r>
            <a:r>
              <a:rPr lang="ru-RU" dirty="0" smtClean="0"/>
              <a:t> через </a:t>
            </a:r>
            <a:r>
              <a:rPr lang="ru-RU" dirty="0" err="1" smtClean="0"/>
              <a:t>духовне</a:t>
            </a:r>
            <a:r>
              <a:rPr lang="ru-RU" dirty="0" smtClean="0"/>
              <a:t> й </a:t>
            </a:r>
            <a:r>
              <a:rPr lang="ru-RU" dirty="0" err="1" smtClean="0"/>
              <a:t>особисте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. </a:t>
            </a:r>
            <a:r>
              <a:rPr lang="ru-RU" dirty="0" err="1" smtClean="0"/>
              <a:t>Любов</a:t>
            </a:r>
            <a:r>
              <a:rPr lang="ru-RU" dirty="0" smtClean="0"/>
              <a:t>-дружба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рівноправстві</a:t>
            </a:r>
            <a:r>
              <a:rPr lang="ru-RU" dirty="0" smtClean="0"/>
              <a:t> й </a:t>
            </a:r>
            <a:r>
              <a:rPr lang="ru-RU" dirty="0" err="1" smtClean="0"/>
              <a:t>повазі</a:t>
            </a:r>
            <a:r>
              <a:rPr lang="ru-RU" dirty="0" smtClean="0"/>
              <a:t> один до одного; – </a:t>
            </a:r>
            <a:r>
              <a:rPr lang="ru-RU" dirty="0" err="1" smtClean="0"/>
              <a:t>прагматичну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– </a:t>
            </a:r>
            <a:r>
              <a:rPr lang="ru-RU" dirty="0" err="1" smtClean="0"/>
              <a:t>любов</a:t>
            </a:r>
            <a:r>
              <a:rPr lang="ru-RU" dirty="0" smtClean="0"/>
              <a:t> за </a:t>
            </a:r>
            <a:r>
              <a:rPr lang="ru-RU" dirty="0" err="1" smtClean="0"/>
              <a:t>розрахунком</a:t>
            </a:r>
            <a:r>
              <a:rPr lang="ru-RU" dirty="0" smtClean="0"/>
              <a:t>. </a:t>
            </a:r>
            <a:r>
              <a:rPr lang="ru-RU" dirty="0" err="1" smtClean="0"/>
              <a:t>Важливу</a:t>
            </a:r>
            <a:r>
              <a:rPr lang="ru-RU" dirty="0" smtClean="0"/>
              <a:t> роль у </a:t>
            </a:r>
            <a:r>
              <a:rPr lang="ru-RU" dirty="0" err="1" smtClean="0"/>
              <a:t>стосунках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прагматичні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не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глибокими</a:t>
            </a:r>
            <a:r>
              <a:rPr lang="ru-RU" dirty="0" smtClean="0"/>
              <a:t> </a:t>
            </a:r>
            <a:r>
              <a:rPr lang="ru-RU" dirty="0" err="1" smtClean="0"/>
              <a:t>почуттями</a:t>
            </a:r>
            <a:r>
              <a:rPr lang="ru-RU" dirty="0" smtClean="0"/>
              <a:t>. У </a:t>
            </a:r>
            <a:r>
              <a:rPr lang="ru-RU" dirty="0" err="1" smtClean="0"/>
              <a:t>прагматичній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партнери</a:t>
            </a:r>
            <a:r>
              <a:rPr lang="ru-RU" dirty="0" smtClean="0"/>
              <a:t> є </a:t>
            </a:r>
            <a:r>
              <a:rPr lang="ru-RU" dirty="0" err="1" smtClean="0"/>
              <a:t>компаньйонами</a:t>
            </a:r>
            <a:r>
              <a:rPr lang="ru-RU" dirty="0" smtClean="0"/>
              <a:t> по </a:t>
            </a:r>
            <a:r>
              <a:rPr lang="ru-RU" dirty="0" err="1" smtClean="0"/>
              <a:t>спільному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й </a:t>
            </a:r>
            <a:r>
              <a:rPr lang="ru-RU" dirty="0" err="1" smtClean="0"/>
              <a:t>потребують</a:t>
            </a:r>
            <a:r>
              <a:rPr lang="ru-RU" dirty="0" smtClean="0"/>
              <a:t> один одного до того часу, доки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підприємство</a:t>
            </a:r>
            <a:r>
              <a:rPr lang="ru-RU" dirty="0" smtClean="0"/>
              <a:t> є </a:t>
            </a:r>
            <a:r>
              <a:rPr lang="ru-RU" dirty="0" err="1" smtClean="0"/>
              <a:t>прибутковим</a:t>
            </a:r>
            <a:r>
              <a:rPr lang="ru-RU" dirty="0" smtClean="0"/>
              <a:t>; – </a:t>
            </a:r>
            <a:r>
              <a:rPr lang="ru-RU" dirty="0" err="1" smtClean="0"/>
              <a:t>безкорисну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 – </a:t>
            </a:r>
            <a:r>
              <a:rPr lang="ru-RU" dirty="0" err="1" smtClean="0"/>
              <a:t>любов-самовіддачу</a:t>
            </a:r>
            <a:r>
              <a:rPr lang="ru-RU" dirty="0" smtClean="0"/>
              <a:t>, </a:t>
            </a:r>
            <a:r>
              <a:rPr lang="ru-RU" dirty="0" err="1" smtClean="0"/>
              <a:t>альтруїстичну</a:t>
            </a:r>
            <a:r>
              <a:rPr lang="ru-RU" dirty="0" smtClean="0"/>
              <a:t> </a:t>
            </a:r>
            <a:r>
              <a:rPr lang="ru-RU" dirty="0" err="1" smtClean="0"/>
              <a:t>любов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 не </a:t>
            </a:r>
            <a:r>
              <a:rPr lang="ru-RU" dirty="0" err="1" smtClean="0"/>
              <a:t>симетричні</a:t>
            </a:r>
            <a:r>
              <a:rPr lang="ru-RU" dirty="0" smtClean="0"/>
              <a:t>. </a:t>
            </a:r>
            <a:r>
              <a:rPr lang="ru-RU" dirty="0" err="1" smtClean="0"/>
              <a:t>Безкорисно</a:t>
            </a:r>
            <a:r>
              <a:rPr lang="ru-RU" dirty="0" smtClean="0"/>
              <a:t> </a:t>
            </a:r>
            <a:r>
              <a:rPr lang="ru-RU" dirty="0" err="1" smtClean="0"/>
              <a:t>люблячий</a:t>
            </a:r>
            <a:r>
              <a:rPr lang="ru-RU" dirty="0" smtClean="0"/>
              <a:t>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віддавати</a:t>
            </a:r>
            <a:r>
              <a:rPr lang="ru-RU" dirty="0" smtClean="0"/>
              <a:t>,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на </a:t>
            </a:r>
            <a:r>
              <a:rPr lang="ru-RU" dirty="0" err="1" smtClean="0"/>
              <a:t>заміну</a:t>
            </a:r>
            <a:r>
              <a:rPr lang="ru-RU" dirty="0" smtClean="0"/>
              <a:t>; – </a:t>
            </a:r>
            <a:r>
              <a:rPr lang="ru-RU" dirty="0" err="1" smtClean="0"/>
              <a:t>любов-манію</a:t>
            </a:r>
            <a:r>
              <a:rPr lang="ru-RU" dirty="0" smtClean="0"/>
              <a:t> – </a:t>
            </a:r>
            <a:r>
              <a:rPr lang="ru-RU" dirty="0" err="1" smtClean="0"/>
              <a:t>ірраціональну</a:t>
            </a:r>
            <a:r>
              <a:rPr lang="ru-RU" dirty="0" smtClean="0"/>
              <a:t> </a:t>
            </a:r>
            <a:r>
              <a:rPr lang="ru-RU" dirty="0" err="1" smtClean="0"/>
              <a:t>любов-одержимість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прагненням</a:t>
            </a:r>
            <a:r>
              <a:rPr lang="ru-RU" dirty="0" smtClean="0"/>
              <a:t> до тотального </a:t>
            </a:r>
            <a:r>
              <a:rPr lang="ru-RU" dirty="0" err="1" smtClean="0"/>
              <a:t>володіння</a:t>
            </a:r>
            <a:r>
              <a:rPr lang="ru-RU" dirty="0" smtClean="0"/>
              <a:t> партнером. Особа партнера не </a:t>
            </a:r>
            <a:r>
              <a:rPr lang="ru-RU" dirty="0" err="1" smtClean="0"/>
              <a:t>виступає</a:t>
            </a:r>
            <a:r>
              <a:rPr lang="ru-RU" dirty="0" smtClean="0"/>
              <a:t> як </a:t>
            </a:r>
            <a:r>
              <a:rPr lang="ru-RU" dirty="0" err="1" smtClean="0"/>
              <a:t>самоцінність</a:t>
            </a:r>
            <a:r>
              <a:rPr lang="ru-RU" dirty="0" smtClean="0"/>
              <a:t> і поза </a:t>
            </a:r>
            <a:r>
              <a:rPr lang="ru-RU" dirty="0" err="1" smtClean="0"/>
              <a:t>стосунками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 не </a:t>
            </a:r>
            <a:r>
              <a:rPr lang="ru-RU" dirty="0" err="1" smtClean="0"/>
              <a:t>розглядається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виду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невпевненість</a:t>
            </a:r>
            <a:r>
              <a:rPr lang="ru-RU" dirty="0" smtClean="0"/>
              <a:t>,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потягу. При </a:t>
            </a:r>
            <a:r>
              <a:rPr lang="ru-RU" dirty="0" err="1" smtClean="0"/>
              <a:t>розчаруванні</a:t>
            </a:r>
            <a:r>
              <a:rPr lang="ru-RU" dirty="0" smtClean="0"/>
              <a:t> образ партнера в </a:t>
            </a:r>
            <a:r>
              <a:rPr lang="ru-RU" dirty="0" err="1" smtClean="0"/>
              <a:t>сприйнятті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міняється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«</a:t>
            </a:r>
            <a:r>
              <a:rPr lang="ru-RU" dirty="0" err="1" smtClean="0"/>
              <a:t>ідола</a:t>
            </a:r>
            <a:r>
              <a:rPr lang="ru-RU" dirty="0" smtClean="0"/>
              <a:t>» до «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нікчемності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997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М. Т. </a:t>
            </a:r>
            <a:r>
              <a:rPr lang="ru-RU" dirty="0" err="1" smtClean="0"/>
              <a:t>Кузнєцов</a:t>
            </a:r>
            <a:r>
              <a:rPr lang="ru-RU" dirty="0" smtClean="0"/>
              <a:t> </a:t>
            </a:r>
            <a:r>
              <a:rPr lang="ru-RU" dirty="0" err="1" smtClean="0"/>
              <a:t>перераховує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несприятливі</a:t>
            </a:r>
            <a:r>
              <a:rPr lang="ru-RU" dirty="0" smtClean="0"/>
              <a:t> </a:t>
            </a:r>
            <a:r>
              <a:rPr lang="ru-RU" dirty="0" err="1" smtClean="0"/>
              <a:t>психологічні</a:t>
            </a:r>
            <a:r>
              <a:rPr lang="ru-RU" dirty="0" smtClean="0"/>
              <a:t> </a:t>
            </a:r>
            <a:r>
              <a:rPr lang="ru-RU" dirty="0" err="1" smtClean="0"/>
              <a:t>моменти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руйнують</a:t>
            </a:r>
            <a:r>
              <a:rPr lang="ru-RU" dirty="0" smtClean="0"/>
              <a:t> </a:t>
            </a:r>
            <a:r>
              <a:rPr lang="ru-RU" dirty="0" err="1" smtClean="0"/>
              <a:t>стабільність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r>
              <a:rPr lang="ru-RU" dirty="0" smtClean="0"/>
              <a:t>: –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 в </a:t>
            </a:r>
            <a:r>
              <a:rPr lang="ru-RU" dirty="0" err="1" smtClean="0"/>
              <a:t>любов</a:t>
            </a:r>
            <a:r>
              <a:rPr lang="ru-RU" dirty="0" smtClean="0"/>
              <a:t>, у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постійності</a:t>
            </a:r>
            <a:r>
              <a:rPr lang="ru-RU" dirty="0" smtClean="0"/>
              <a:t> </a:t>
            </a:r>
            <a:r>
              <a:rPr lang="ru-RU" dirty="0" err="1" smtClean="0"/>
              <a:t>подружньої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; – </a:t>
            </a:r>
            <a:r>
              <a:rPr lang="ru-RU" dirty="0" err="1" smtClean="0"/>
              <a:t>неправильні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благополуччя</a:t>
            </a:r>
            <a:r>
              <a:rPr lang="ru-RU" dirty="0" smtClean="0"/>
              <a:t> та </a:t>
            </a:r>
            <a:r>
              <a:rPr lang="ru-RU" dirty="0" err="1" smtClean="0"/>
              <a:t>ігнорування</a:t>
            </a:r>
            <a:r>
              <a:rPr lang="ru-RU" dirty="0" smtClean="0"/>
              <a:t> таких </a:t>
            </a:r>
            <a:r>
              <a:rPr lang="ru-RU" dirty="0" err="1" smtClean="0"/>
              <a:t>із</a:t>
            </a:r>
            <a:r>
              <a:rPr lang="ru-RU" dirty="0" smtClean="0"/>
              <a:t> них, як </a:t>
            </a:r>
            <a:r>
              <a:rPr lang="ru-RU" dirty="0" err="1" smtClean="0"/>
              <a:t>взаємоповага</a:t>
            </a:r>
            <a:r>
              <a:rPr lang="ru-RU" dirty="0" smtClean="0"/>
              <a:t>, </a:t>
            </a:r>
            <a:r>
              <a:rPr lang="ru-RU" dirty="0" err="1" smtClean="0"/>
              <a:t>здатність</a:t>
            </a:r>
            <a:r>
              <a:rPr lang="ru-RU" dirty="0" smtClean="0"/>
              <a:t> до </a:t>
            </a:r>
            <a:r>
              <a:rPr lang="ru-RU" dirty="0" err="1" smtClean="0"/>
              <a:t>взаємної</a:t>
            </a:r>
            <a:r>
              <a:rPr lang="ru-RU" dirty="0" smtClean="0"/>
              <a:t> </a:t>
            </a:r>
            <a:r>
              <a:rPr lang="ru-RU" dirty="0" err="1" smtClean="0"/>
              <a:t>довіри</a:t>
            </a:r>
            <a:r>
              <a:rPr lang="ru-RU" dirty="0" smtClean="0"/>
              <a:t> й </a:t>
            </a:r>
            <a:r>
              <a:rPr lang="ru-RU" dirty="0" err="1" smtClean="0"/>
              <a:t>розуміння</a:t>
            </a:r>
            <a:r>
              <a:rPr lang="ru-RU" dirty="0" smtClean="0"/>
              <a:t>; – </a:t>
            </a:r>
            <a:r>
              <a:rPr lang="ru-RU" dirty="0" err="1" smtClean="0"/>
              <a:t>незнання</a:t>
            </a:r>
            <a:r>
              <a:rPr lang="ru-RU" dirty="0" smtClean="0"/>
              <a:t> та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інтуїтивного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статевої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й </a:t>
            </a:r>
            <a:r>
              <a:rPr lang="ru-RU" dirty="0" err="1" smtClean="0"/>
              <a:t>найбільше</a:t>
            </a:r>
            <a:r>
              <a:rPr lang="ru-RU" dirty="0" smtClean="0"/>
              <a:t> – </a:t>
            </a:r>
            <a:r>
              <a:rPr lang="ru-RU" dirty="0" err="1" smtClean="0"/>
              <a:t>нездатність</a:t>
            </a:r>
            <a:r>
              <a:rPr lang="ru-RU" dirty="0" smtClean="0"/>
              <a:t> </a:t>
            </a:r>
            <a:r>
              <a:rPr lang="ru-RU" dirty="0" err="1" smtClean="0"/>
              <a:t>уловлювати</a:t>
            </a:r>
            <a:r>
              <a:rPr lang="ru-RU" dirty="0" smtClean="0"/>
              <a:t> та </a:t>
            </a:r>
            <a:r>
              <a:rPr lang="ru-RU" dirty="0" err="1" smtClean="0"/>
              <a:t>розуміти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партнера,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характерологічні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й </a:t>
            </a:r>
            <a:r>
              <a:rPr lang="ru-RU" dirty="0" err="1" smtClean="0"/>
              <a:t>звички</a:t>
            </a:r>
            <a:r>
              <a:rPr lang="ru-RU" dirty="0" smtClean="0"/>
              <a:t>, </a:t>
            </a:r>
            <a:r>
              <a:rPr lang="ru-RU" dirty="0" err="1" smtClean="0"/>
              <a:t>нездатність</a:t>
            </a:r>
            <a:r>
              <a:rPr lang="ru-RU" dirty="0" smtClean="0"/>
              <a:t> </a:t>
            </a:r>
            <a:r>
              <a:rPr lang="ru-RU" dirty="0" err="1" smtClean="0"/>
              <a:t>контролювати</a:t>
            </a:r>
            <a:r>
              <a:rPr lang="ru-RU" dirty="0" smtClean="0"/>
              <a:t> та </a:t>
            </a:r>
            <a:r>
              <a:rPr lang="ru-RU" dirty="0" err="1" smtClean="0"/>
              <a:t>регулювати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власні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й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споживчо-егоїстичного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любові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емоційні</a:t>
            </a:r>
            <a:r>
              <a:rPr lang="ru-RU" dirty="0" smtClean="0"/>
              <a:t> </a:t>
            </a:r>
            <a:r>
              <a:rPr lang="ru-RU" dirty="0" err="1" smtClean="0"/>
              <a:t>взаємини</a:t>
            </a:r>
            <a:r>
              <a:rPr lang="ru-RU" dirty="0" smtClean="0"/>
              <a:t> в </a:t>
            </a:r>
            <a:r>
              <a:rPr lang="ru-RU" dirty="0" err="1" smtClean="0"/>
              <a:t>шлюбі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культура </a:t>
            </a:r>
            <a:r>
              <a:rPr lang="ru-RU" dirty="0" err="1" smtClean="0"/>
              <a:t>спілкування</a:t>
            </a:r>
            <a:r>
              <a:rPr lang="ru-RU" dirty="0" smtClean="0"/>
              <a:t> та </a:t>
            </a:r>
            <a:r>
              <a:rPr lang="ru-RU" dirty="0" err="1" smtClean="0"/>
              <a:t>дозвілля</a:t>
            </a:r>
            <a:r>
              <a:rPr lang="ru-RU" dirty="0" smtClean="0"/>
              <a:t>, </a:t>
            </a:r>
            <a:r>
              <a:rPr lang="ru-RU" dirty="0" err="1" smtClean="0"/>
              <a:t>спільне</a:t>
            </a:r>
            <a:r>
              <a:rPr lang="ru-RU" dirty="0" smtClean="0"/>
              <a:t> </a:t>
            </a:r>
            <a:r>
              <a:rPr lang="ru-RU" dirty="0" err="1" smtClean="0"/>
              <a:t>ухвалення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подружжям</a:t>
            </a:r>
            <a:r>
              <a:rPr lang="ru-RU" dirty="0" smtClean="0"/>
              <a:t>, </a:t>
            </a:r>
            <a:r>
              <a:rPr lang="ru-RU" dirty="0" err="1" smtClean="0"/>
              <a:t>сімейно</a:t>
            </a:r>
            <a:r>
              <a:rPr lang="ru-RU" dirty="0" err="1"/>
              <a:t>-</a:t>
            </a:r>
            <a:r>
              <a:rPr lang="ru-RU" dirty="0" err="1" smtClean="0"/>
              <a:t>побутове</a:t>
            </a:r>
            <a:r>
              <a:rPr lang="ru-RU" dirty="0" smtClean="0"/>
              <a:t> </a:t>
            </a:r>
            <a:r>
              <a:rPr lang="ru-RU" dirty="0" err="1" smtClean="0"/>
              <a:t>самообслуговування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сімейної</a:t>
            </a:r>
            <a:r>
              <a:rPr lang="ru-RU" dirty="0" smtClean="0"/>
              <a:t> </a:t>
            </a:r>
            <a:r>
              <a:rPr lang="ru-RU" dirty="0" err="1" smtClean="0"/>
              <a:t>субкультури</a:t>
            </a:r>
            <a:r>
              <a:rPr lang="ru-RU" dirty="0" smtClean="0"/>
              <a:t>. </a:t>
            </a:r>
            <a:r>
              <a:rPr lang="ru-RU" dirty="0" err="1" smtClean="0"/>
              <a:t>Стабілізація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рівноправності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,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потреб,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</a:t>
            </a:r>
            <a:r>
              <a:rPr lang="ru-RU" dirty="0" err="1" smtClean="0"/>
              <a:t>шлюб</a:t>
            </a:r>
            <a:r>
              <a:rPr lang="ru-RU" dirty="0" smtClean="0"/>
              <a:t> і </a:t>
            </a:r>
            <a:r>
              <a:rPr lang="ru-RU" dirty="0" err="1" smtClean="0"/>
              <a:t>сімейне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провини</a:t>
            </a:r>
            <a:r>
              <a:rPr lang="ru-RU" dirty="0" smtClean="0"/>
              <a:t>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шлюб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34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Симпатія</a:t>
            </a:r>
            <a:r>
              <a:rPr lang="ru-RU" dirty="0" smtClean="0"/>
              <a:t>.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9647"/>
          </a:xfrm>
        </p:spPr>
        <p:txBody>
          <a:bodyPr/>
          <a:lstStyle/>
          <a:p>
            <a:r>
              <a:rPr lang="ru-RU" dirty="0" err="1" smtClean="0"/>
              <a:t>Симпатія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</a:t>
            </a:r>
            <a:r>
              <a:rPr lang="ru-RU" dirty="0" smtClean="0"/>
              <a:t>. – потяг, </a:t>
            </a:r>
            <a:r>
              <a:rPr lang="ru-RU" dirty="0" err="1" smtClean="0"/>
              <a:t>внутрішня</a:t>
            </a:r>
            <a:r>
              <a:rPr lang="ru-RU" dirty="0" smtClean="0"/>
              <a:t> </a:t>
            </a:r>
            <a:r>
              <a:rPr lang="ru-RU" dirty="0" err="1" smtClean="0"/>
              <a:t>прихильність</a:t>
            </a:r>
            <a:r>
              <a:rPr lang="ru-RU" dirty="0" smtClean="0"/>
              <a:t>)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стійке</a:t>
            </a:r>
            <a:r>
              <a:rPr lang="ru-RU" dirty="0" smtClean="0"/>
              <a:t> </a:t>
            </a:r>
            <a:r>
              <a:rPr lang="ru-RU" dirty="0" err="1" smtClean="0"/>
              <a:t>позитивне</a:t>
            </a:r>
            <a:r>
              <a:rPr lang="ru-RU" dirty="0" smtClean="0"/>
              <a:t> (</a:t>
            </a:r>
            <a:r>
              <a:rPr lang="ru-RU" dirty="0" err="1" smtClean="0"/>
              <a:t>схвальне</a:t>
            </a:r>
            <a:r>
              <a:rPr lang="ru-RU" dirty="0" smtClean="0"/>
              <a:t>, </a:t>
            </a:r>
            <a:r>
              <a:rPr lang="ru-RU" dirty="0" err="1" smtClean="0"/>
              <a:t>гарне</a:t>
            </a:r>
            <a:r>
              <a:rPr lang="ru-RU" dirty="0" smtClean="0"/>
              <a:t>) </a:t>
            </a:r>
            <a:r>
              <a:rPr lang="ru-RU" dirty="0" err="1" smtClean="0"/>
              <a:t>ставлення</a:t>
            </a:r>
            <a:r>
              <a:rPr lang="ru-RU" dirty="0" smtClean="0"/>
              <a:t> до кого-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чого-небудь</a:t>
            </a:r>
            <a:r>
              <a:rPr lang="ru-RU" dirty="0" smtClean="0"/>
              <a:t> (</a:t>
            </a:r>
            <a:r>
              <a:rPr lang="ru-RU" dirty="0" err="1" smtClean="0"/>
              <a:t>інших</a:t>
            </a:r>
            <a:r>
              <a:rPr lang="ru-RU" dirty="0" smtClean="0"/>
              <a:t> людей,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), </a:t>
            </a:r>
            <a:r>
              <a:rPr lang="ru-RU" dirty="0" err="1" smtClean="0"/>
              <a:t>виявляється</a:t>
            </a:r>
            <a:r>
              <a:rPr lang="ru-RU" dirty="0" smtClean="0"/>
              <a:t> в </a:t>
            </a:r>
            <a:r>
              <a:rPr lang="ru-RU" dirty="0" err="1" smtClean="0"/>
              <a:t>привітності</a:t>
            </a:r>
            <a:r>
              <a:rPr lang="ru-RU" dirty="0" smtClean="0"/>
              <a:t>, </a:t>
            </a:r>
            <a:r>
              <a:rPr lang="ru-RU" dirty="0" err="1" smtClean="0"/>
              <a:t>доброзичливості</a:t>
            </a:r>
            <a:r>
              <a:rPr lang="ru-RU" dirty="0" smtClean="0"/>
              <a:t>, </a:t>
            </a:r>
            <a:r>
              <a:rPr lang="ru-RU" dirty="0" err="1" smtClean="0"/>
              <a:t>замилуванні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спонукає</a:t>
            </a:r>
            <a:r>
              <a:rPr lang="ru-RU" dirty="0" smtClean="0"/>
              <a:t> до </a:t>
            </a:r>
            <a:r>
              <a:rPr lang="ru-RU" dirty="0" err="1" smtClean="0"/>
              <a:t>спілкування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допомоги</a:t>
            </a:r>
            <a:r>
              <a:rPr lang="ru-RU" dirty="0" smtClean="0"/>
              <a:t> (</a:t>
            </a:r>
            <a:r>
              <a:rPr lang="ru-RU" dirty="0" err="1" smtClean="0"/>
              <a:t>альтруїзму</a:t>
            </a:r>
            <a:r>
              <a:rPr lang="ru-RU" dirty="0" smtClean="0"/>
              <a:t>). </a:t>
            </a:r>
            <a:endParaRPr lang="en-US" dirty="0" smtClean="0"/>
          </a:p>
          <a:p>
            <a:r>
              <a:rPr lang="ru-RU" dirty="0" err="1" smtClean="0"/>
              <a:t>Англійське</a:t>
            </a:r>
            <a:r>
              <a:rPr lang="ru-RU" dirty="0" smtClean="0"/>
              <a:t> слово </a:t>
            </a:r>
            <a:r>
              <a:rPr lang="ru-RU" dirty="0" err="1" smtClean="0"/>
              <a:t>attraction</a:t>
            </a:r>
            <a:r>
              <a:rPr lang="ru-RU" dirty="0" smtClean="0"/>
              <a:t> </a:t>
            </a:r>
            <a:r>
              <a:rPr lang="ru-RU" dirty="0" err="1" smtClean="0"/>
              <a:t>перекладається</a:t>
            </a:r>
            <a:r>
              <a:rPr lang="ru-RU" dirty="0" smtClean="0"/>
              <a:t> як «</a:t>
            </a:r>
            <a:r>
              <a:rPr lang="ru-RU" dirty="0" err="1" smtClean="0"/>
              <a:t>привабливість</a:t>
            </a:r>
            <a:r>
              <a:rPr lang="ru-RU" dirty="0" smtClean="0"/>
              <a:t>», «</a:t>
            </a:r>
            <a:r>
              <a:rPr lang="ru-RU" dirty="0" err="1" smtClean="0"/>
              <a:t>притягання</a:t>
            </a:r>
            <a:r>
              <a:rPr lang="ru-RU" dirty="0" smtClean="0"/>
              <a:t>», «потяг». У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і результат </a:t>
            </a:r>
            <a:r>
              <a:rPr lang="ru-RU" dirty="0" err="1" smtClean="0"/>
              <a:t>формування</a:t>
            </a:r>
            <a:r>
              <a:rPr lang="ru-RU" dirty="0" smtClean="0"/>
              <a:t> позитивного </a:t>
            </a:r>
            <a:r>
              <a:rPr lang="ru-RU" dirty="0" err="1" smtClean="0"/>
              <a:t>емоційного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Атракція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,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оцінка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симпатії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</a:t>
            </a:r>
            <a:r>
              <a:rPr lang="ru-RU" dirty="0" err="1" smtClean="0"/>
              <a:t>допомагає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атракції</a:t>
            </a:r>
            <a:r>
              <a:rPr lang="ru-RU" dirty="0" smtClean="0"/>
              <a:t>. За Л. Я. Гозманом, ними є: –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атракції</a:t>
            </a:r>
            <a:r>
              <a:rPr lang="ru-RU" dirty="0" smtClean="0"/>
              <a:t>; – </a:t>
            </a:r>
            <a:r>
              <a:rPr lang="ru-RU" dirty="0" err="1" smtClean="0"/>
              <a:t>зіставлення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 й </a:t>
            </a:r>
            <a:r>
              <a:rPr lang="ru-RU" dirty="0" err="1" smtClean="0"/>
              <a:t>суб’єкта</a:t>
            </a:r>
            <a:r>
              <a:rPr lang="ru-RU" dirty="0" smtClean="0"/>
              <a:t> </a:t>
            </a:r>
            <a:r>
              <a:rPr lang="ru-RU" dirty="0" err="1" smtClean="0"/>
              <a:t>атракції</a:t>
            </a:r>
            <a:r>
              <a:rPr lang="ru-RU" dirty="0" smtClean="0"/>
              <a:t>; –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; –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; – </a:t>
            </a:r>
            <a:r>
              <a:rPr lang="ru-RU" dirty="0" err="1" smtClean="0"/>
              <a:t>культурний</a:t>
            </a:r>
            <a:r>
              <a:rPr lang="ru-RU" dirty="0" smtClean="0"/>
              <a:t> і </a:t>
            </a:r>
            <a:r>
              <a:rPr lang="ru-RU" dirty="0" err="1" smtClean="0"/>
              <a:t>соціальний</a:t>
            </a:r>
            <a:r>
              <a:rPr lang="ru-RU" dirty="0" smtClean="0"/>
              <a:t> контекст; – час (</a:t>
            </a:r>
            <a:r>
              <a:rPr lang="ru-RU" dirty="0" err="1" smtClean="0"/>
              <a:t>динаміка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у </a:t>
            </a:r>
            <a:r>
              <a:rPr lang="ru-RU" dirty="0" err="1" smtClean="0"/>
              <a:t>часі</a:t>
            </a:r>
            <a:r>
              <a:rPr lang="ru-RU" dirty="0" smtClean="0"/>
              <a:t>).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виникнення</a:t>
            </a:r>
            <a:r>
              <a:rPr lang="ru-RU" dirty="0" smtClean="0"/>
              <a:t> й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атракції</a:t>
            </a:r>
            <a:r>
              <a:rPr lang="ru-RU" dirty="0" smtClean="0"/>
              <a:t>, а з нею й </a:t>
            </a:r>
            <a:r>
              <a:rPr lang="ru-RU" dirty="0" err="1" smtClean="0"/>
              <a:t>симпатії</a:t>
            </a:r>
            <a:r>
              <a:rPr lang="ru-RU" dirty="0" smtClean="0"/>
              <a:t>,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як </a:t>
            </a:r>
            <a:r>
              <a:rPr lang="ru-RU" dirty="0" err="1" smtClean="0"/>
              <a:t>об’єкта</a:t>
            </a:r>
            <a:r>
              <a:rPr lang="ru-RU" dirty="0" smtClean="0"/>
              <a:t> </a:t>
            </a:r>
            <a:r>
              <a:rPr lang="ru-RU" dirty="0" err="1" smtClean="0"/>
              <a:t>симпатії</a:t>
            </a:r>
            <a:r>
              <a:rPr lang="ru-RU" dirty="0" smtClean="0"/>
              <a:t> (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привабливості</a:t>
            </a:r>
            <a:r>
              <a:rPr lang="ru-RU" dirty="0" smtClean="0"/>
              <a:t>), так і </a:t>
            </a:r>
            <a:r>
              <a:rPr lang="ru-RU" dirty="0" err="1" smtClean="0"/>
              <a:t>суб’єкта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симпатизує</a:t>
            </a:r>
            <a:r>
              <a:rPr lang="ru-RU" dirty="0" smtClean="0"/>
              <a:t> (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схильностей</a:t>
            </a:r>
            <a:r>
              <a:rPr lang="ru-RU" dirty="0" smtClean="0"/>
              <a:t>, </a:t>
            </a:r>
            <a:r>
              <a:rPr lang="ru-RU" dirty="0" err="1" smtClean="0"/>
              <a:t>переваг</a:t>
            </a:r>
            <a:r>
              <a:rPr lang="ru-RU" dirty="0" smtClean="0"/>
              <a:t>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соціальні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В.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Ковальова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симпатія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малоусвідомлене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потяг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принципу </a:t>
            </a:r>
            <a:r>
              <a:rPr lang="ru-RU" dirty="0" err="1" smtClean="0"/>
              <a:t>впливу</a:t>
            </a:r>
            <a:r>
              <a:rPr lang="ru-RU" dirty="0" smtClean="0"/>
              <a:t> «</a:t>
            </a:r>
            <a:r>
              <a:rPr lang="ru-RU" dirty="0" err="1" smtClean="0"/>
              <a:t>симпатії</a:t>
            </a:r>
            <a:r>
              <a:rPr lang="ru-RU" dirty="0" smtClean="0"/>
              <a:t>»: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привабливість</a:t>
            </a:r>
            <a:r>
              <a:rPr lang="ru-RU" dirty="0" smtClean="0"/>
              <a:t>, </a:t>
            </a:r>
            <a:r>
              <a:rPr lang="ru-RU" dirty="0" err="1" smtClean="0"/>
              <a:t>знайомство</a:t>
            </a:r>
            <a:r>
              <a:rPr lang="ru-RU" dirty="0" smtClean="0"/>
              <a:t>, </a:t>
            </a:r>
            <a:r>
              <a:rPr lang="ru-RU" dirty="0" err="1" smtClean="0"/>
              <a:t>компліменти</a:t>
            </a:r>
            <a:r>
              <a:rPr lang="ru-RU" dirty="0" smtClean="0"/>
              <a:t>, </a:t>
            </a:r>
            <a:r>
              <a:rPr lang="ru-RU" dirty="0" err="1" smtClean="0"/>
              <a:t>асоціації</a:t>
            </a:r>
            <a:r>
              <a:rPr lang="ru-RU" dirty="0" smtClean="0"/>
              <a:t>, </a:t>
            </a:r>
            <a:r>
              <a:rPr lang="ru-RU" dirty="0" err="1" smtClean="0"/>
              <a:t>співробітництво</a:t>
            </a:r>
            <a:r>
              <a:rPr lang="ru-RU" dirty="0" smtClean="0"/>
              <a:t> й </a:t>
            </a:r>
            <a:r>
              <a:rPr lang="ru-RU" dirty="0" err="1" smtClean="0"/>
              <a:t>схожість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Емоційне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оцінку</a:t>
            </a:r>
            <a:r>
              <a:rPr lang="ru-RU" dirty="0" smtClean="0"/>
              <a:t> як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, так і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. </a:t>
            </a:r>
            <a:r>
              <a:rPr lang="ru-RU" dirty="0" err="1" smtClean="0"/>
              <a:t>Прихильність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близькості</a:t>
            </a:r>
            <a:r>
              <a:rPr lang="ru-RU" dirty="0" smtClean="0"/>
              <a:t>, яке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симпатії</a:t>
            </a:r>
            <a:r>
              <a:rPr lang="ru-RU" dirty="0" smtClean="0"/>
              <a:t> до кого-</a:t>
            </a:r>
            <a:r>
              <a:rPr lang="ru-RU" dirty="0" err="1" smtClean="0"/>
              <a:t>небудь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Прибічники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«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»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вроджена</a:t>
            </a:r>
            <a:r>
              <a:rPr lang="ru-RU" dirty="0" smtClean="0"/>
              <a:t> потреба </a:t>
            </a:r>
            <a:r>
              <a:rPr lang="ru-RU" dirty="0" err="1" smtClean="0"/>
              <a:t>перебувати</a:t>
            </a:r>
            <a:r>
              <a:rPr lang="ru-RU" dirty="0" smtClean="0"/>
              <a:t> в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близькості</a:t>
            </a:r>
            <a:r>
              <a:rPr lang="ru-RU" dirty="0" smtClean="0"/>
              <a:t>, </a:t>
            </a:r>
            <a:r>
              <a:rPr lang="ru-RU" dirty="0" err="1" smtClean="0"/>
              <a:t>контакті</a:t>
            </a:r>
            <a:r>
              <a:rPr lang="ru-RU" dirty="0" smtClean="0"/>
              <a:t> з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істотою</a:t>
            </a:r>
            <a:r>
              <a:rPr lang="ru-RU" dirty="0" smtClean="0"/>
              <a:t>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йдеться</a:t>
            </a:r>
            <a:r>
              <a:rPr lang="ru-RU" dirty="0" smtClean="0"/>
              <a:t> про «</a:t>
            </a:r>
            <a:r>
              <a:rPr lang="ru-RU" dirty="0" err="1" smtClean="0"/>
              <a:t>прилипання</a:t>
            </a:r>
            <a:r>
              <a:rPr lang="ru-RU" dirty="0" smtClean="0"/>
              <a:t>». </a:t>
            </a:r>
            <a:r>
              <a:rPr lang="ru-RU" dirty="0" err="1" smtClean="0"/>
              <a:t>Прихильники</a:t>
            </a:r>
            <a:r>
              <a:rPr lang="ru-RU" dirty="0" smtClean="0"/>
              <a:t> ж </a:t>
            </a:r>
            <a:r>
              <a:rPr lang="ru-RU" dirty="0" err="1" smtClean="0"/>
              <a:t>концепції</a:t>
            </a:r>
            <a:r>
              <a:rPr lang="ru-RU" dirty="0" smtClean="0"/>
              <a:t> «</a:t>
            </a:r>
            <a:r>
              <a:rPr lang="ru-RU" dirty="0" err="1" smtClean="0"/>
              <a:t>вторинної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r>
              <a:rPr lang="ru-RU" dirty="0" smtClean="0"/>
              <a:t>»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прихильності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близькі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</a:t>
            </a:r>
            <a:r>
              <a:rPr lang="ru-RU" dirty="0" err="1" smtClean="0"/>
              <a:t>фізіологічні</a:t>
            </a:r>
            <a:r>
              <a:rPr lang="ru-RU" dirty="0" smtClean="0"/>
              <a:t> потреби </a:t>
            </a:r>
            <a:r>
              <a:rPr lang="ru-RU" dirty="0" err="1" smtClean="0"/>
              <a:t>дитини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89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Прихильність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у </a:t>
            </a:r>
            <a:r>
              <a:rPr lang="ru-RU" dirty="0" err="1" smtClean="0"/>
              <a:t>феномені</a:t>
            </a:r>
            <a:r>
              <a:rPr lang="ru-RU" dirty="0" smtClean="0"/>
              <a:t> </a:t>
            </a:r>
            <a:r>
              <a:rPr lang="ru-RU" dirty="0" err="1" smtClean="0"/>
              <a:t>дружби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М. </a:t>
            </a:r>
            <a:r>
              <a:rPr lang="ru-RU" dirty="0" err="1" smtClean="0"/>
              <a:t>Аргайл</a:t>
            </a:r>
            <a:r>
              <a:rPr lang="ru-RU" dirty="0" smtClean="0"/>
              <a:t> </a:t>
            </a:r>
            <a:r>
              <a:rPr lang="ru-RU" dirty="0" err="1" smtClean="0"/>
              <a:t>виокремив</a:t>
            </a:r>
            <a:r>
              <a:rPr lang="ru-RU" dirty="0" smtClean="0"/>
              <a:t> три причини </a:t>
            </a:r>
            <a:r>
              <a:rPr lang="ru-RU" dirty="0" err="1" smtClean="0"/>
              <a:t>дружби</a:t>
            </a:r>
            <a:r>
              <a:rPr lang="ru-RU" dirty="0" smtClean="0"/>
              <a:t>, за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</a:t>
            </a:r>
            <a:r>
              <a:rPr lang="ru-RU" dirty="0" err="1" smtClean="0"/>
              <a:t>дружні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– брак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й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друзі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сім’я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товариші</a:t>
            </a:r>
            <a:r>
              <a:rPr lang="ru-RU" dirty="0" smtClean="0"/>
              <a:t> по </a:t>
            </a:r>
            <a:r>
              <a:rPr lang="ru-RU" dirty="0" err="1" smtClean="0"/>
              <a:t>службі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– брак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поради</a:t>
            </a:r>
            <a:r>
              <a:rPr lang="ru-RU" dirty="0" smtClean="0"/>
              <a:t>, </a:t>
            </a:r>
            <a:r>
              <a:rPr lang="ru-RU" dirty="0" err="1" smtClean="0"/>
              <a:t>співчуття</a:t>
            </a:r>
            <a:r>
              <a:rPr lang="ru-RU" dirty="0" smtClean="0"/>
              <a:t>, </a:t>
            </a:r>
            <a:r>
              <a:rPr lang="ru-RU" dirty="0" err="1" smtClean="0"/>
              <a:t>довірливого</a:t>
            </a:r>
            <a:r>
              <a:rPr lang="ru-RU" dirty="0" smtClean="0"/>
              <a:t> </a:t>
            </a:r>
            <a:r>
              <a:rPr lang="ru-RU" dirty="0" err="1" smtClean="0"/>
              <a:t>спілкування</a:t>
            </a:r>
            <a:r>
              <a:rPr lang="ru-RU" dirty="0" smtClean="0"/>
              <a:t> (для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заміжніх</a:t>
            </a:r>
            <a:r>
              <a:rPr lang="ru-RU" dirty="0" smtClean="0"/>
              <a:t> </a:t>
            </a:r>
            <a:r>
              <a:rPr lang="ru-RU" dirty="0" err="1" smtClean="0"/>
              <a:t>жінок</a:t>
            </a:r>
            <a:r>
              <a:rPr lang="ru-RU" dirty="0" smtClean="0"/>
              <a:t> </a:t>
            </a:r>
            <a:r>
              <a:rPr lang="ru-RU" dirty="0" err="1" smtClean="0"/>
              <a:t>друзі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важливіші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чоловіки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– </a:t>
            </a:r>
            <a:r>
              <a:rPr lang="ru-RU" dirty="0" err="1" smtClean="0"/>
              <a:t>спільні</a:t>
            </a:r>
            <a:r>
              <a:rPr lang="ru-RU" dirty="0" smtClean="0"/>
              <a:t> </a:t>
            </a:r>
            <a:r>
              <a:rPr lang="ru-RU" dirty="0" err="1" smtClean="0"/>
              <a:t>заняття</a:t>
            </a:r>
            <a:r>
              <a:rPr lang="ru-RU" dirty="0" smtClean="0"/>
              <a:t>, </a:t>
            </a:r>
            <a:r>
              <a:rPr lang="ru-RU" dirty="0" err="1" smtClean="0"/>
              <a:t>ігри</a:t>
            </a:r>
            <a:r>
              <a:rPr lang="ru-RU" dirty="0" smtClean="0"/>
              <a:t>, </a:t>
            </a:r>
            <a:r>
              <a:rPr lang="ru-RU" dirty="0" err="1" smtClean="0"/>
              <a:t>спільність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006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Закоханість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2346833"/>
            <a:ext cx="10515600" cy="2435479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ru-RU" dirty="0" err="1" smtClean="0"/>
              <a:t>Закоханість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стійке</a:t>
            </a:r>
            <a:r>
              <a:rPr lang="ru-RU" dirty="0" smtClean="0"/>
              <a:t> </a:t>
            </a:r>
            <a:r>
              <a:rPr lang="ru-RU" dirty="0" err="1" smtClean="0"/>
              <a:t>емоційне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, яке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жагучий</a:t>
            </a:r>
            <a:r>
              <a:rPr lang="ru-RU" dirty="0" smtClean="0"/>
              <a:t> потяг до кого-</a:t>
            </a:r>
            <a:r>
              <a:rPr lang="ru-RU" dirty="0" err="1" smtClean="0"/>
              <a:t>небудь</a:t>
            </a:r>
            <a:r>
              <a:rPr lang="ru-RU" dirty="0" smtClean="0"/>
              <a:t>. Е. </a:t>
            </a:r>
            <a:r>
              <a:rPr lang="ru-RU" dirty="0" err="1" smtClean="0"/>
              <a:t>Фромм</a:t>
            </a:r>
            <a:r>
              <a:rPr lang="ru-RU" dirty="0" smtClean="0"/>
              <a:t> писав,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закоханість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вершиною </a:t>
            </a:r>
            <a:r>
              <a:rPr lang="ru-RU" dirty="0" err="1" smtClean="0"/>
              <a:t>любові</a:t>
            </a:r>
            <a:r>
              <a:rPr lang="ru-RU" dirty="0" smtClean="0"/>
              <a:t>, </a:t>
            </a:r>
            <a:r>
              <a:rPr lang="ru-RU" dirty="0" err="1" smtClean="0"/>
              <a:t>насправді</a:t>
            </a:r>
            <a:r>
              <a:rPr lang="ru-RU" dirty="0" smtClean="0"/>
              <a:t> ж вона </a:t>
            </a:r>
            <a:r>
              <a:rPr lang="ru-RU" dirty="0" err="1" smtClean="0"/>
              <a:t>лише</a:t>
            </a:r>
            <a:r>
              <a:rPr lang="ru-RU" dirty="0" smtClean="0"/>
              <a:t> початок і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знаходження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65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Любов</a:t>
            </a:r>
            <a:r>
              <a:rPr lang="ru-RU" sz="3600" dirty="0" smtClean="0"/>
              <a:t> (у </a:t>
            </a:r>
            <a:r>
              <a:rPr lang="ru-RU" sz="3600" dirty="0" err="1" smtClean="0"/>
              <a:t>значенні</a:t>
            </a:r>
            <a:r>
              <a:rPr lang="ru-RU" sz="3600" dirty="0" smtClean="0"/>
              <a:t> </a:t>
            </a:r>
            <a:r>
              <a:rPr lang="ru-RU" sz="3600" dirty="0" err="1" smtClean="0"/>
              <a:t>тілесної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привабливості</a:t>
            </a:r>
            <a:r>
              <a:rPr lang="ru-RU" sz="3600" dirty="0" smtClean="0"/>
              <a:t>, </a:t>
            </a:r>
            <a:r>
              <a:rPr lang="ru-RU" sz="3600" dirty="0" err="1" smtClean="0"/>
              <a:t>чуттєвої</a:t>
            </a:r>
            <a:r>
              <a:rPr lang="ru-RU" sz="3600" dirty="0" smtClean="0"/>
              <a:t> насолоди) – </a:t>
            </a:r>
            <a:r>
              <a:rPr lang="ru-RU" sz="3600" dirty="0" err="1" smtClean="0"/>
              <a:t>перехідна</a:t>
            </a:r>
            <a:r>
              <a:rPr lang="ru-RU" sz="3600" dirty="0" smtClean="0"/>
              <a:t> </a:t>
            </a:r>
            <a:r>
              <a:rPr lang="ru-RU" sz="3600" dirty="0" err="1" smtClean="0"/>
              <a:t>емоція</a:t>
            </a:r>
            <a:r>
              <a:rPr lang="ru-RU" sz="3600" dirty="0" smtClean="0"/>
              <a:t>. У </a:t>
            </a:r>
            <a:r>
              <a:rPr lang="ru-RU" sz="3600" dirty="0" err="1" smtClean="0"/>
              <a:t>сучасному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світі</a:t>
            </a:r>
            <a:r>
              <a:rPr lang="ru-RU" sz="3600" dirty="0" smtClean="0"/>
              <a:t> </a:t>
            </a:r>
            <a:r>
              <a:rPr lang="ru-RU" sz="3600" dirty="0" err="1" smtClean="0"/>
              <a:t>її</a:t>
            </a:r>
            <a:r>
              <a:rPr lang="ru-RU" sz="3600" dirty="0" smtClean="0"/>
              <a:t> часто </a:t>
            </a:r>
            <a:r>
              <a:rPr lang="ru-RU" sz="3600" dirty="0" err="1" smtClean="0"/>
              <a:t>розуміють</a:t>
            </a:r>
            <a:r>
              <a:rPr lang="ru-RU" sz="3600" dirty="0" smtClean="0"/>
              <a:t> як </a:t>
            </a:r>
            <a:r>
              <a:rPr lang="ru-RU" sz="3600" dirty="0" err="1" smtClean="0"/>
              <a:t>емоцію</a:t>
            </a:r>
            <a:r>
              <a:rPr lang="ru-RU" sz="3600" dirty="0" smtClean="0"/>
              <a:t> </a:t>
            </a:r>
            <a:r>
              <a:rPr lang="ru-RU" sz="3600" dirty="0" err="1" smtClean="0"/>
              <a:t>чи</a:t>
            </a:r>
            <a:r>
              <a:rPr lang="ru-RU" sz="3600" dirty="0" smtClean="0"/>
              <a:t> </a:t>
            </a:r>
            <a:r>
              <a:rPr lang="ru-RU" sz="3600" dirty="0" err="1" smtClean="0"/>
              <a:t>почуття</a:t>
            </a:r>
            <a:r>
              <a:rPr lang="ru-RU" sz="3600" dirty="0" smtClean="0"/>
              <a:t> </a:t>
            </a:r>
            <a:r>
              <a:rPr lang="ru-RU" sz="3600" dirty="0" err="1" smtClean="0"/>
              <a:t>задоволення</a:t>
            </a:r>
            <a:r>
              <a:rPr lang="ru-RU" sz="3600" dirty="0" smtClean="0"/>
              <a:t>.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Емоція</a:t>
            </a:r>
            <a:r>
              <a:rPr lang="ru-RU" dirty="0" smtClean="0"/>
              <a:t> – </a:t>
            </a:r>
            <a:r>
              <a:rPr lang="ru-RU" dirty="0" err="1" smtClean="0"/>
              <a:t>усвідомлене</a:t>
            </a:r>
            <a:r>
              <a:rPr lang="ru-RU" dirty="0" smtClean="0"/>
              <a:t> </a:t>
            </a:r>
            <a:r>
              <a:rPr lang="ru-RU" dirty="0" err="1" smtClean="0"/>
              <a:t>тілесне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яке ми </a:t>
            </a:r>
            <a:r>
              <a:rPr lang="ru-RU" dirty="0" err="1" smtClean="0"/>
              <a:t>відчуваємо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подразника</a:t>
            </a:r>
            <a:r>
              <a:rPr lang="ru-RU" dirty="0" smtClean="0"/>
              <a:t>. Вона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хвилеподібну</a:t>
            </a:r>
            <a:r>
              <a:rPr lang="ru-RU" dirty="0" smtClean="0"/>
              <a:t> природу – </a:t>
            </a:r>
            <a:r>
              <a:rPr lang="ru-RU" dirty="0" err="1" smtClean="0"/>
              <a:t>нарощується</a:t>
            </a:r>
            <a:r>
              <a:rPr lang="ru-RU" dirty="0" smtClean="0"/>
              <a:t> й </a:t>
            </a:r>
            <a:r>
              <a:rPr lang="ru-RU" dirty="0" err="1" smtClean="0"/>
              <a:t>зникає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нейрофізіологічний</a:t>
            </a:r>
            <a:r>
              <a:rPr lang="ru-RU" dirty="0" smtClean="0"/>
              <a:t>, </a:t>
            </a:r>
            <a:r>
              <a:rPr lang="ru-RU" dirty="0" err="1" smtClean="0"/>
              <a:t>нервово-м’язовий</a:t>
            </a:r>
            <a:r>
              <a:rPr lang="ru-RU" dirty="0" smtClean="0"/>
              <a:t>, </a:t>
            </a:r>
            <a:r>
              <a:rPr lang="ru-RU" dirty="0" err="1" smtClean="0"/>
              <a:t>феноменологічний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. </a:t>
            </a:r>
            <a:r>
              <a:rPr lang="ru-RU" dirty="0" err="1" smtClean="0"/>
              <a:t>Емоція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підсвідоме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,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регулювати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вольових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,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інтенсивність</a:t>
            </a:r>
            <a:r>
              <a:rPr lang="ru-RU" dirty="0" smtClean="0"/>
              <a:t> та </a:t>
            </a:r>
            <a:r>
              <a:rPr lang="ru-RU" dirty="0" err="1" smtClean="0"/>
              <a:t>плин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830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/>
              <a:t>Любов</a:t>
            </a:r>
            <a:r>
              <a:rPr lang="ru-RU" sz="2400" b="1" dirty="0" smtClean="0"/>
              <a:t> як </a:t>
            </a:r>
            <a:r>
              <a:rPr lang="ru-RU" sz="2400" b="1" dirty="0" err="1" smtClean="0"/>
              <a:t>емоція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Любов</a:t>
            </a:r>
            <a:r>
              <a:rPr lang="ru-RU" sz="2400" b="1" dirty="0" smtClean="0"/>
              <a:t> – </a:t>
            </a:r>
            <a:r>
              <a:rPr lang="ru-RU" sz="2400" b="1" dirty="0" err="1" smtClean="0"/>
              <a:t>одне</a:t>
            </a:r>
            <a:r>
              <a:rPr lang="ru-RU" sz="2400" b="1" dirty="0" smtClean="0"/>
              <a:t> з </a:t>
            </a:r>
            <a:r>
              <a:rPr lang="ru-RU" sz="2400" b="1" dirty="0" err="1" smtClean="0"/>
              <a:t>основних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відчуттів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житті</a:t>
            </a:r>
            <a:r>
              <a:rPr lang="ru-RU" sz="2400" b="1" dirty="0" smtClean="0"/>
              <a:t> будь-</a:t>
            </a:r>
            <a:r>
              <a:rPr lang="ru-RU" sz="2400" b="1" dirty="0" err="1" smtClean="0"/>
              <a:t>якої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r>
              <a:rPr lang="ru-RU" sz="2400" b="1" dirty="0" smtClean="0"/>
              <a:t>. У </a:t>
            </a:r>
            <a:r>
              <a:rPr lang="ru-RU" sz="2400" b="1" dirty="0" err="1" smtClean="0"/>
              <a:t>дитинстві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кожен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живе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любов’ю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хоче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отримувати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її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відчувати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насичуватися</a:t>
            </a:r>
            <a:r>
              <a:rPr lang="ru-RU" sz="2400" b="1" dirty="0" smtClean="0"/>
              <a:t> нею. </a:t>
            </a:r>
            <a:r>
              <a:rPr lang="ru-RU" sz="2400" b="1" dirty="0" err="1" smtClean="0"/>
              <a:t>Дитині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потрібна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любов</a:t>
            </a:r>
            <a:r>
              <a:rPr lang="ru-RU" sz="2400" b="1" dirty="0" smtClean="0"/>
              <a:t> буквально для того, </a:t>
            </a:r>
            <a:r>
              <a:rPr lang="ru-RU" sz="2400" b="1" dirty="0" err="1" smtClean="0"/>
              <a:t>щоб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вижити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err="1" smtClean="0"/>
              <a:t>Любов</a:t>
            </a:r>
            <a:r>
              <a:rPr lang="ru-RU" sz="3600" dirty="0" smtClean="0"/>
              <a:t> як основа </a:t>
            </a:r>
            <a:r>
              <a:rPr lang="ru-RU" sz="3600" dirty="0" err="1" smtClean="0"/>
              <a:t>побудови</a:t>
            </a:r>
            <a:r>
              <a:rPr lang="ru-RU" sz="3600" dirty="0" smtClean="0"/>
              <a:t> </a:t>
            </a:r>
            <a:r>
              <a:rPr lang="ru-RU" sz="3600" dirty="0" err="1" smtClean="0"/>
              <a:t>подружніх</a:t>
            </a:r>
            <a:r>
              <a:rPr lang="ru-RU" sz="3600" dirty="0" smtClean="0"/>
              <a:t> </a:t>
            </a:r>
            <a:r>
              <a:rPr lang="ru-RU" sz="3600" dirty="0" err="1" smtClean="0"/>
              <a:t>відносин</a:t>
            </a:r>
            <a:r>
              <a:rPr lang="ru-RU" sz="3600" dirty="0" smtClean="0"/>
              <a:t>. В </a:t>
            </a:r>
            <a:r>
              <a:rPr lang="ru-RU" sz="3600" dirty="0" err="1" smtClean="0"/>
              <a:t>онтогенетичному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розвиткові</a:t>
            </a:r>
            <a:r>
              <a:rPr lang="ru-RU" sz="3600" dirty="0" smtClean="0"/>
              <a:t> </a:t>
            </a:r>
            <a:r>
              <a:rPr lang="ru-RU" sz="3600" dirty="0" err="1" smtClean="0"/>
              <a:t>любов</a:t>
            </a:r>
            <a:r>
              <a:rPr lang="ru-RU" sz="3600" dirty="0" smtClean="0"/>
              <a:t> як </a:t>
            </a:r>
            <a:r>
              <a:rPr lang="ru-RU" sz="3600" dirty="0" err="1" smtClean="0"/>
              <a:t>особливий</a:t>
            </a:r>
            <a:r>
              <a:rPr lang="ru-RU" sz="3600" dirty="0" smtClean="0"/>
              <a:t> тип </a:t>
            </a:r>
            <a:r>
              <a:rPr lang="ru-RU" sz="3600" dirty="0" err="1" smtClean="0"/>
              <a:t>відносин</a:t>
            </a:r>
            <a:r>
              <a:rPr lang="ru-RU" sz="3600" dirty="0" smtClean="0"/>
              <a:t> </a:t>
            </a:r>
            <a:r>
              <a:rPr lang="ru-RU" sz="3600" dirty="0" err="1" smtClean="0"/>
              <a:t>між</a:t>
            </a:r>
            <a:r>
              <a:rPr lang="ru-RU" sz="3600" dirty="0" smtClean="0"/>
              <a:t> </a:t>
            </a:r>
            <a:r>
              <a:rPr lang="ru-RU" sz="3600" dirty="0" err="1" smtClean="0"/>
              <a:t>двома</a:t>
            </a:r>
            <a:r>
              <a:rPr lang="ru-RU" sz="3600" dirty="0" smtClean="0"/>
              <a:t> людьми </a:t>
            </a:r>
            <a:r>
              <a:rPr lang="ru-RU" sz="3600" dirty="0" err="1" smtClean="0"/>
              <a:t>послідовно</a:t>
            </a:r>
            <a:r>
              <a:rPr lang="ru-RU" sz="3600" dirty="0" smtClean="0"/>
              <a:t> проходить три </a:t>
            </a:r>
            <a:r>
              <a:rPr lang="ru-RU" sz="3600" dirty="0" err="1" smtClean="0"/>
              <a:t>стадії</a:t>
            </a:r>
            <a:r>
              <a:rPr lang="ru-RU" sz="3600" dirty="0" smtClean="0"/>
              <a:t>: </a:t>
            </a:r>
            <a:r>
              <a:rPr lang="ru-RU" sz="3600" dirty="0" err="1" smtClean="0"/>
              <a:t>стадію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прив’язаності</a:t>
            </a:r>
            <a:r>
              <a:rPr lang="ru-RU" sz="3600" dirty="0" smtClean="0"/>
              <a:t> як </a:t>
            </a:r>
            <a:r>
              <a:rPr lang="ru-RU" sz="3600" dirty="0" err="1" smtClean="0"/>
              <a:t>симбіотичний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зв’язок</a:t>
            </a:r>
            <a:r>
              <a:rPr lang="ru-RU" sz="3600" dirty="0" smtClean="0"/>
              <a:t>, </a:t>
            </a:r>
            <a:r>
              <a:rPr lang="ru-RU" sz="3600" dirty="0" err="1" smtClean="0"/>
              <a:t>стадію</a:t>
            </a:r>
            <a:r>
              <a:rPr lang="ru-RU" sz="3600" dirty="0" smtClean="0"/>
              <a:t> </a:t>
            </a:r>
            <a:r>
              <a:rPr lang="ru-RU" sz="3600" dirty="0" err="1" smtClean="0"/>
              <a:t>диференціації</a:t>
            </a:r>
            <a:r>
              <a:rPr lang="ru-RU" sz="3600" dirty="0" smtClean="0"/>
              <a:t> та </a:t>
            </a:r>
            <a:r>
              <a:rPr lang="ru-RU" sz="3600" dirty="0" err="1" smtClean="0"/>
              <a:t>стадію</a:t>
            </a:r>
            <a:r>
              <a:rPr lang="ru-RU" sz="3600" dirty="0" smtClean="0"/>
              <a:t> </a:t>
            </a:r>
            <a:r>
              <a:rPr lang="ru-RU" sz="3600" dirty="0" err="1" smtClean="0"/>
              <a:t>автономізації</a:t>
            </a:r>
            <a:r>
              <a:rPr lang="ru-RU" sz="3600" dirty="0" smtClean="0"/>
              <a:t> й </a:t>
            </a:r>
            <a:r>
              <a:rPr lang="ru-RU" sz="3600" dirty="0" err="1" smtClean="0"/>
              <a:t>індивідуалізації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4145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чоловіка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жінки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два начала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еротичне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(З. Фрейд, Е. Берн, Р. Мей).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З. Фрейд </a:t>
            </a:r>
            <a:r>
              <a:rPr lang="ru-RU" dirty="0" err="1" smtClean="0"/>
              <a:t>виділяє</a:t>
            </a:r>
            <a:r>
              <a:rPr lang="ru-RU" dirty="0" smtClean="0"/>
              <a:t> «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» як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вроджених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захоплень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«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ніжності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особистісному</a:t>
            </a:r>
            <a:r>
              <a:rPr lang="ru-RU" dirty="0" smtClean="0"/>
              <a:t> </a:t>
            </a:r>
            <a:r>
              <a:rPr lang="ru-RU" dirty="0" err="1" smtClean="0"/>
              <a:t>рівню</a:t>
            </a:r>
            <a:r>
              <a:rPr lang="ru-RU" dirty="0" smtClean="0"/>
              <a:t> </a:t>
            </a:r>
            <a:r>
              <a:rPr lang="ru-RU" dirty="0" err="1" smtClean="0"/>
              <a:t>взаємин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партнерами.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протиріччі</a:t>
            </a:r>
            <a:r>
              <a:rPr lang="ru-RU" dirty="0" smtClean="0"/>
              <a:t>, яке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порозумітися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зрілій</a:t>
            </a:r>
            <a:r>
              <a:rPr lang="ru-RU" dirty="0" smtClean="0"/>
              <a:t>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з </a:t>
            </a:r>
            <a:r>
              <a:rPr lang="ru-RU" dirty="0" err="1" smtClean="0"/>
              <a:t>поглядами</a:t>
            </a:r>
            <a:r>
              <a:rPr lang="ru-RU" dirty="0" smtClean="0"/>
              <a:t> Фрейда, </a:t>
            </a:r>
            <a:r>
              <a:rPr lang="ru-RU" dirty="0" err="1" smtClean="0"/>
              <a:t>лише</a:t>
            </a:r>
            <a:r>
              <a:rPr lang="ru-RU" dirty="0" smtClean="0"/>
              <a:t> доросла </a:t>
            </a:r>
            <a:r>
              <a:rPr lang="ru-RU" dirty="0" err="1" smtClean="0"/>
              <a:t>любов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гармонійно</a:t>
            </a:r>
            <a:r>
              <a:rPr lang="ru-RU" dirty="0" smtClean="0"/>
              <a:t> </a:t>
            </a:r>
            <a:r>
              <a:rPr lang="ru-RU" dirty="0" err="1" smtClean="0"/>
              <a:t>поєднувати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два начала. </a:t>
            </a:r>
            <a:r>
              <a:rPr lang="ru-RU" dirty="0" err="1" smtClean="0"/>
              <a:t>Сексуальне</a:t>
            </a:r>
            <a:r>
              <a:rPr lang="ru-RU" dirty="0" smtClean="0"/>
              <a:t> начало в </a:t>
            </a:r>
            <a:r>
              <a:rPr lang="ru-RU" dirty="0" err="1" smtClean="0"/>
              <a:t>людині</a:t>
            </a:r>
            <a:r>
              <a:rPr lang="ru-RU" dirty="0" smtClean="0"/>
              <a:t> </a:t>
            </a:r>
            <a:r>
              <a:rPr lang="ru-RU" dirty="0" err="1" smtClean="0"/>
              <a:t>вроджене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віком</a:t>
            </a:r>
            <a:r>
              <a:rPr lang="ru-RU" dirty="0" smtClean="0"/>
              <a:t> </a:t>
            </a:r>
            <a:r>
              <a:rPr lang="ru-RU" dirty="0" err="1" smtClean="0"/>
              <a:t>міняється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об’єкт</a:t>
            </a:r>
            <a:r>
              <a:rPr lang="ru-RU" dirty="0" smtClean="0"/>
              <a:t>. </a:t>
            </a:r>
            <a:r>
              <a:rPr lang="ru-RU" dirty="0" err="1" smtClean="0"/>
              <a:t>Ніжність</a:t>
            </a:r>
            <a:r>
              <a:rPr lang="ru-RU" dirty="0" smtClean="0"/>
              <a:t> – </a:t>
            </a:r>
            <a:r>
              <a:rPr lang="ru-RU" dirty="0" err="1" smtClean="0"/>
              <a:t>набута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генезис </a:t>
            </a:r>
            <a:r>
              <a:rPr lang="ru-RU" dirty="0" err="1" smtClean="0"/>
              <a:t>пов’язаний</a:t>
            </a:r>
            <a:r>
              <a:rPr lang="ru-RU" dirty="0" smtClean="0"/>
              <a:t> з </a:t>
            </a:r>
            <a:r>
              <a:rPr lang="ru-RU" dirty="0" err="1" smtClean="0"/>
              <a:t>інтроекцією</a:t>
            </a:r>
            <a:r>
              <a:rPr lang="ru-RU" dirty="0" smtClean="0"/>
              <a:t> </a:t>
            </a:r>
            <a:r>
              <a:rPr lang="ru-RU" dirty="0" err="1" smtClean="0"/>
              <a:t>материнської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, 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характером </a:t>
            </a:r>
            <a:r>
              <a:rPr lang="ru-RU" dirty="0" err="1" smtClean="0"/>
              <a:t>взаємин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і </a:t>
            </a:r>
            <a:r>
              <a:rPr lang="ru-RU" dirty="0" err="1" smtClean="0"/>
              <a:t>дітей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4650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1479</Words>
  <Application>Microsoft Office PowerPoint</Application>
  <PresentationFormat>Широкоэкранный</PresentationFormat>
  <Paragraphs>34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Емоційні взаємини в шлюбі</vt:lpstr>
      <vt:lpstr>Симпатія. Механізми її виникнення</vt:lpstr>
      <vt:lpstr>Атракція – це наявність почуття, ставлення до іншої людини та її оцінка.</vt:lpstr>
      <vt:lpstr>За визначенням С. В. Ковальова, симпатія – це малоусвідомлене ставлення або потяг однієї людини до іншої</vt:lpstr>
      <vt:lpstr>Прихильність до певної людини найбільше виявляється у феномені дружби</vt:lpstr>
      <vt:lpstr>Закоханість</vt:lpstr>
      <vt:lpstr>Любов (у значенні тілесної привабливості, чуттєвої насолоди) – перехідна емоція. У сучасному світі її часто розуміють як емоцію чи почуття задоволення. </vt:lpstr>
      <vt:lpstr>Любов як емоція. Любов – одне з основних відчуттів у житті будь-якої людини. У дитинстві кожен живе любов’ю, хоче отримувати її, відчувати, насичуватися нею. Дитині потрібна любов буквально для того, щоб вижити.</vt:lpstr>
      <vt:lpstr>Любов чоловіка та жінки включає два начала – сексуальне й еротичне (З. Фрейд, Е. Берн, Р. Мей).</vt:lpstr>
      <vt:lpstr>Однією з найцікавіших і найзмістовніших спроб психологічного аналізу любові є теорія Е. Фромма (1990), котрий уважав любов ядром людського існування.</vt:lpstr>
      <vt:lpstr>Будь-яка форма зрілої любові, будь-то материнська, братська або еротична любов, уключає низку загальних компонентів, тісно пов’язаних між собою: турботу, відповідальність, повагу й знання.</vt:lpstr>
      <vt:lpstr>Карл Роджерс значною мірою збагачує наші уявлення про любов як процес спілкування та встановлення стосунків, уводячи вимогу конгруентності</vt:lpstr>
      <vt:lpstr>Види любові. І. С. Кон виокремлює наступні шість видів любові: – еротичну любов (любов-пристрасть), що характеризується високою інтенсивністю почуття, пристрасним прагненням до повного фізичного контакту, володіння, єднання з партнером; – гедоністичну любов, що виступає як насолода, гра, флірт. Особа партнера тут незначна, його роль інструментальна. Стосунки неглибокі, неміцні, зрада допускається, розлучення з партнером проходить легко й не залишає в душі травмуючих переживань; – любов-дружбу – спокійну, теплу та надійну. </vt:lpstr>
      <vt:lpstr>Умови збереження емоційних взаємин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Емоційні взаємини в шлюбі</dc:title>
  <dc:creator>Татьяна</dc:creator>
  <cp:lastModifiedBy>Татьяна</cp:lastModifiedBy>
  <cp:revision>29</cp:revision>
  <dcterms:created xsi:type="dcterms:W3CDTF">2022-09-30T10:05:44Z</dcterms:created>
  <dcterms:modified xsi:type="dcterms:W3CDTF">2022-09-30T11:52:59Z</dcterms:modified>
</cp:coreProperties>
</file>