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81" r:id="rId4"/>
    <p:sldId id="287" r:id="rId5"/>
    <p:sldId id="258" r:id="rId6"/>
    <p:sldId id="259" r:id="rId7"/>
    <p:sldId id="260" r:id="rId8"/>
    <p:sldId id="261" r:id="rId9"/>
    <p:sldId id="262" r:id="rId10"/>
    <p:sldId id="263" r:id="rId11"/>
    <p:sldId id="282" r:id="rId12"/>
    <p:sldId id="264" r:id="rId13"/>
    <p:sldId id="265" r:id="rId14"/>
    <p:sldId id="266" r:id="rId15"/>
    <p:sldId id="283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4" r:id="rId24"/>
    <p:sldId id="274" r:id="rId25"/>
    <p:sldId id="277" r:id="rId26"/>
    <p:sldId id="275" r:id="rId27"/>
    <p:sldId id="276" r:id="rId28"/>
    <p:sldId id="278" r:id="rId29"/>
    <p:sldId id="279" r:id="rId30"/>
    <p:sldId id="286" r:id="rId31"/>
    <p:sldId id="288" r:id="rId32"/>
    <p:sldId id="289" r:id="rId33"/>
    <p:sldId id="290" r:id="rId34"/>
    <p:sldId id="285" r:id="rId35"/>
    <p:sldId id="280" r:id="rId36"/>
    <p:sldId id="291" r:id="rId37"/>
  </p:sldIdLst>
  <p:sldSz cx="9144000" cy="5143500" type="screen16x9"/>
  <p:notesSz cx="6858000" cy="9144000"/>
  <p:embeddedFontLst>
    <p:embeddedFont>
      <p:font typeface="Amatic SC" pitchFamily="2" charset="-79"/>
      <p:regular r:id="rId39"/>
      <p:bold r:id="rId40"/>
    </p:embeddedFont>
    <p:embeddedFont>
      <p:font typeface="Arial Black" panose="020B0604020202020204" pitchFamily="34" charset="0"/>
      <p:bold r:id="rId41"/>
    </p:embeddedFont>
    <p:embeddedFont>
      <p:font typeface="Bookman Old Style" panose="02050604050505020204" pitchFamily="18" charset="0"/>
      <p:regular r:id="rId42"/>
      <p:bold r:id="rId43"/>
      <p:italic r:id="rId44"/>
      <p:boldItalic r:id="rId45"/>
    </p:embeddedFont>
    <p:embeddedFont>
      <p:font typeface="Pacifico" pitchFamily="2" charset="0"/>
      <p:regular r:id="rId46"/>
    </p:embeddedFont>
    <p:embeddedFont>
      <p:font typeface="Source Code Pro" panose="020B0509030403020204" pitchFamily="49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75"/>
  </p:normalViewPr>
  <p:slideViewPr>
    <p:cSldViewPr snapToGrid="0">
      <p:cViewPr varScale="1">
        <p:scale>
          <a:sx n="112" d="100"/>
          <a:sy n="112" d="100"/>
        </p:scale>
        <p:origin x="200" y="7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164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9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1d0369d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1d0369d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14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1d0369dd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1d0369dd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146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1d0369dd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1d0369dd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391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1d0369dde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1d0369dde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855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1d0369dd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1d0369dd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807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1d0369dde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1d0369dde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35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1d0369dde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1d0369dde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669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1d0369dde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1d0369dde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501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1d0369dde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1d0369dde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350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1d0369dde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1d0369dde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22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1d0369b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1d0369b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707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1d0369dde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1d0369dde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290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352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1d0369dde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1d0369dde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899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1d0369dde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1d0369dde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30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1d0369dde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1d0369dde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161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1d0369dde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1d0369dde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418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1d0369dde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1d0369dde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289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1d0369dde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1d0369dde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5436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74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25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509317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736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1dd4e592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1dd4e592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3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88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1d0369b9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1d0369b9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91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1d0369b9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1d0369b9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36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1d0369b9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1d0369b9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491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1d0369b9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1d0369b9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036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1ded8a83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1ded8a83a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2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400050"/>
            <a:ext cx="7202776" cy="8572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42108" y="1371600"/>
            <a:ext cx="3484771" cy="5715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8" y="2000250"/>
            <a:ext cx="3484771" cy="25146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 baseline="0"/>
            </a:lvl6pPr>
            <a:lvl7pPr>
              <a:defRPr sz="1050" baseline="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112" y="1371600"/>
            <a:ext cx="3484771" cy="5715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60112" y="2000250"/>
            <a:ext cx="3484771" cy="25146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18821A-9448-46F0-B6E1-E60F48BE7F0B}" type="datetime1">
              <a:rPr lang="ru-RU" smtClean="0"/>
              <a:t>09.11.2020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8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624" y="1943100"/>
            <a:ext cx="2458089" cy="14430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627624" y="3486150"/>
            <a:ext cx="2458089" cy="1028700"/>
          </a:xfrm>
        </p:spPr>
        <p:txBody>
          <a:bodyPr rtlCol="0">
            <a:norm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4114681" y="627457"/>
            <a:ext cx="4401697" cy="3887393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57" y="344091"/>
            <a:ext cx="4970963" cy="4454128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8" y="400050"/>
            <a:ext cx="7202776" cy="8572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8" y="1371600"/>
            <a:ext cx="3484771" cy="314325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57824" y="1371600"/>
            <a:ext cx="3487059" cy="314325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F9309-2CCA-4BCE-9CC0-3EE77B52DCAB}" type="datetime1">
              <a:rPr lang="ru-RU" smtClean="0"/>
              <a:t>09.11.2020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4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42108" y="1885951"/>
            <a:ext cx="6859786" cy="2114550"/>
          </a:xfrm>
        </p:spPr>
        <p:txBody>
          <a:bodyPr rtlCol="0" anchor="b">
            <a:noAutofit/>
          </a:bodyPr>
          <a:lstStyle>
            <a:lvl1pPr algn="l" rtl="0">
              <a:defRPr sz="4950" b="0" i="0" cap="none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742950"/>
            <a:ext cx="6173808" cy="85725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9BE440-AB8F-40F9-B469-1A59D2545CD3}" type="datetime1">
              <a:rPr lang="ru-RU" smtClean="0"/>
              <a:t>09.11.2020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44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4%D0%B5%D1%80%D0%B6%D0%B0%D0%B2%D0%B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uk.wikipedia.org/wiki/%D0%A4%D1%83%D0%BA%D1%96%D0%B4%D1%96%D0%B4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uk.wikipedia.org/wiki/%D0%9C%D1%96%D0%B6%D0%BD%D0%B0%D1%80%D0%BE%D0%B4%D0%BD%D0%B0_%D0%BE%D1%80%D0%B3%D0%B0%D0%BD%D1%96%D0%B7%D0%B0%D1%86%D1%96%D1%8F" TargetMode="External"/><Relationship Id="rId7" Type="http://schemas.openxmlformats.org/officeDocument/2006/relationships/hyperlink" Target="https://uk.wikipedia.org/wiki/%D0%9C%D0%B8%D1%8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uk.wikipedia.org/wiki/%D0%A1%D0%B0%D0%BD-%D0%A4%D1%80%D0%B0%D0%BD%D1%86%D0%B8%D1%81%D0%BA%D0%BE" TargetMode="External"/><Relationship Id="rId5" Type="http://schemas.openxmlformats.org/officeDocument/2006/relationships/hyperlink" Target="https://uk.wikipedia.org/wiki/1945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uk.wikipedia.org/wiki/24_%D0%B6%D0%BE%D0%B2%D1%82%D0%BD%D1%8F" TargetMode="Externa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3%D0%B5%D0%BD%D0%B5%D1%80%D0%B0%D0%BB%D1%8C%D0%BD%D0%B0_%D0%90%D1%81%D0%B0%D0%BC%D0%B1%D0%BB%D0%B5%D1%8F_%D0%9E%D0%9E%D0%9D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0%D0%B0%D0%B4%D0%B0_%D0%91%D0%B5%D0%B7%D0%BF%D0%B5%D0%BA%D0%B8_%D0%9E%D0%9E%D0%9D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0%B5%D0%BA%D1%80%D0%B5%D1%82%D0%B0%D1%80%D1%96%D0%B0%D1%82_%D0%9E%D0%9E%D0%9D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C%D1%96%D0%B6%D0%BD%D0%B0%D1%80%D0%BE%D0%B4%D0%BD%D0%B8%D0%B9_%D1%81%D1%83%D0%B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5%D0%BA%D0%BE%D0%BD%D0%BE%D0%BC%D1%96%D1%87%D0%BD%D0%B0_%D1%96_%D1%81%D0%BE%D1%86%D1%96%D0%B0%D0%BB%D1%8C%D0%BD%D0%B0_%D1%80%D0%B0%D0%B4%D0%B0_%D0%9E%D0%9E%D0%9D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0%D0%B0%D0%B4%D0%B0_%D0%B7_%D0%9E%D0%BF%D1%96%D0%BA%D0%B8_%D0%9E%D0%9E%D0%9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hyperlink" Target="https://uk.wikipedia.org/wiki/%D0%9F%D0%B0%D0%BB%D0%B0%D1%8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hyperlink" Target="https://uk.wikipedia.org/wiki/%D0%A5%D0%BE%D0%BB%D0%BE%D0%B4%D0%BD%D0%B0_%D0%B2%D1%96%D0%B9%D0%BD%D0%B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2618965" y="336587"/>
            <a:ext cx="6525035" cy="3198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rgbClr val="FF0000"/>
                </a:solidFill>
                <a:latin typeface="Bookman Old Style" panose="02050604050505020204" pitchFamily="18" charset="0"/>
              </a:rPr>
              <a:t>Концептуальні основи теорії міжнародних відносин</a:t>
            </a:r>
            <a:br>
              <a:rPr lang="ru" sz="40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" sz="240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к.політ.н. Лепська Н.В.</a:t>
            </a:r>
            <a:br>
              <a:rPr lang="ru" sz="400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sz="4000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 descr="Похожее изображение">
            <a:extLst>
              <a:ext uri="{FF2B5EF4-FFF2-40B4-BE49-F238E27FC236}">
                <a16:creationId xmlns:a16="http://schemas.microsoft.com/office/drawing/2014/main" id="{B279A68D-B178-244A-B584-7D5CA3C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4" y="1503510"/>
            <a:ext cx="5079981" cy="34193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3000">
              <a:schemeClr val="accent4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48000">
              <a:schemeClr val="tx1">
                <a:lumMod val="20000"/>
                <a:lumOff val="80000"/>
              </a:schemeClr>
            </a:gs>
            <a:gs pos="70000">
              <a:srgbClr val="E5F7FD"/>
            </a:gs>
          </a:gsLst>
          <a:lin ang="16200000" scaled="1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/>
        </p:nvSpPr>
        <p:spPr>
          <a:xfrm>
            <a:off x="2497990" y="-78432"/>
            <a:ext cx="4356219" cy="66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ru" sz="2800" b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Реалізм</a:t>
            </a:r>
            <a:endParaRPr sz="2800" b="1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208200" y="636300"/>
            <a:ext cx="8935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Теорія покладається на думки древньої та середньовічної традиції, котра представлена</a:t>
            </a: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 такими авторами, як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>
                <a:latin typeface="Pacifico"/>
                <a:ea typeface="Pacifico"/>
                <a:cs typeface="Pacifico"/>
                <a:sym typeface="Pacifico"/>
              </a:rPr>
              <a:t>Фукідід</a:t>
            </a: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, </a:t>
            </a:r>
            <a:r>
              <a:rPr lang="ru-RU" sz="2000" dirty="0" err="1">
                <a:latin typeface="Pacifico"/>
                <a:ea typeface="Pacifico"/>
                <a:cs typeface="Pacifico"/>
                <a:sym typeface="Pacifico"/>
              </a:rPr>
              <a:t>Нікколо</a:t>
            </a: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2000" dirty="0" err="1">
                <a:latin typeface="Pacifico"/>
                <a:ea typeface="Pacifico"/>
                <a:cs typeface="Pacifico"/>
                <a:sym typeface="Pacifico"/>
              </a:rPr>
              <a:t>Макіавеллі</a:t>
            </a: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, Томас Гоббс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38761D"/>
              </a:solidFill>
              <a:highlight>
                <a:srgbClr val="FFFFFF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801" y="1755874"/>
            <a:ext cx="2343950" cy="318188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037" y="1633366"/>
            <a:ext cx="2185615" cy="330439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8900" y="1686184"/>
            <a:ext cx="2891579" cy="325157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3000">
              <a:schemeClr val="accent4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48000">
              <a:schemeClr val="tx1">
                <a:lumMod val="20000"/>
                <a:lumOff val="80000"/>
              </a:schemeClr>
            </a:gs>
            <a:gs pos="70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оргентау, Ганс — Википедия">
            <a:extLst>
              <a:ext uri="{FF2B5EF4-FFF2-40B4-BE49-F238E27FC236}">
                <a16:creationId xmlns:a16="http://schemas.microsoft.com/office/drawing/2014/main" id="{701AA2D5-71D2-3D47-BC7E-E9D9CA86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6" y="421684"/>
            <a:ext cx="3253563" cy="46092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04;p19">
            <a:extLst>
              <a:ext uri="{FF2B5EF4-FFF2-40B4-BE49-F238E27FC236}">
                <a16:creationId xmlns:a16="http://schemas.microsoft.com/office/drawing/2014/main" id="{F018D382-DE12-A040-A3A9-F578083AAFFD}"/>
              </a:ext>
            </a:extLst>
          </p:cNvPr>
          <p:cNvSpPr txBox="1"/>
          <p:nvPr/>
        </p:nvSpPr>
        <p:spPr>
          <a:xfrm>
            <a:off x="3987208" y="944378"/>
            <a:ext cx="4508205" cy="356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chemeClr val="accent4">
                    <a:lumMod val="75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Ганс Моргентау (1904-1980)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В</a:t>
            </a:r>
            <a:r>
              <a:rPr lang="ru" sz="2800" dirty="0">
                <a:solidFill>
                  <a:schemeClr val="accent4">
                    <a:lumMod val="75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изнаний авторитет серед реалістів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У</a:t>
            </a:r>
            <a:r>
              <a:rPr lang="ru" sz="2800" dirty="0">
                <a:solidFill>
                  <a:schemeClr val="accent4">
                    <a:lumMod val="75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 2 пол. ХХ ст. фактично розвинув реалізм у якості парадигми вивчення міжнародної політики 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  <p:extLst>
      <p:ext uri="{BB962C8B-B14F-4D97-AF65-F5344CB8AC3E}">
        <p14:creationId xmlns:p14="http://schemas.microsoft.com/office/powerpoint/2010/main" val="154905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7000">
              <a:srgbClr val="E5F7FD"/>
            </a:gs>
            <a:gs pos="3000">
              <a:schemeClr val="accent4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48000">
              <a:schemeClr val="tx1">
                <a:lumMod val="20000"/>
                <a:lumOff val="80000"/>
              </a:schemeClr>
            </a:gs>
            <a:gs pos="70000">
              <a:srgbClr val="E5F7FD"/>
            </a:gs>
          </a:gsLst>
          <a:lin ang="16200000" scaled="1"/>
        </a:gra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/>
        </p:nvSpPr>
        <p:spPr>
          <a:xfrm>
            <a:off x="253436" y="933007"/>
            <a:ext cx="2883168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Основні положення теорії :</a:t>
            </a:r>
            <a:endParaRPr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етатизм</a:t>
            </a:r>
            <a:endParaRPr lang="ru-RU"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виживання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самодопомога</a:t>
            </a:r>
            <a:endParaRPr lang="ru-RU"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err="1">
                <a:solidFill>
                  <a:srgbClr val="FF0000"/>
                </a:solidFill>
                <a:latin typeface="Pacifico"/>
                <a:sym typeface="Pacifico"/>
              </a:rPr>
              <a:t>силова</a:t>
            </a:r>
            <a:r>
              <a:rPr lang="ru-RU" sz="2000" dirty="0">
                <a:solidFill>
                  <a:srgbClr val="FF0000"/>
                </a:solidFill>
                <a:latin typeface="Pacifico"/>
                <a:sym typeface="Pacifico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sym typeface="Pacifico"/>
              </a:rPr>
              <a:t>політика</a:t>
            </a:r>
            <a:endParaRPr lang="ru-RU" sz="2000" dirty="0">
              <a:solidFill>
                <a:srgbClr val="FF0000"/>
              </a:solidFill>
              <a:latin typeface="Pacifico"/>
              <a:sym typeface="Pacific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ru-RU" sz="2000" dirty="0" err="1">
                <a:solidFill>
                  <a:srgbClr val="FF0000"/>
                </a:solidFill>
                <a:latin typeface="Pacifico"/>
                <a:sym typeface="Pacifico"/>
              </a:rPr>
              <a:t>інтереси</a:t>
            </a:r>
            <a:r>
              <a:rPr lang="ru-RU" sz="2000" dirty="0">
                <a:solidFill>
                  <a:srgbClr val="FF0000"/>
                </a:solidFill>
                <a:latin typeface="Pacifico"/>
                <a:sym typeface="Pacifico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sym typeface="Pacifico"/>
              </a:rPr>
              <a:t>держави</a:t>
            </a:r>
            <a:r>
              <a:rPr lang="ru-RU" sz="2000" dirty="0">
                <a:solidFill>
                  <a:srgbClr val="FF0000"/>
                </a:solidFill>
                <a:latin typeface="Pacifico"/>
                <a:sym typeface="Pacifico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sym typeface="Pacifico"/>
              </a:rPr>
              <a:t>понад</a:t>
            </a:r>
            <a:r>
              <a:rPr lang="ru-RU" sz="2000" dirty="0">
                <a:solidFill>
                  <a:srgbClr val="FF0000"/>
                </a:solidFill>
                <a:latin typeface="Pacifico"/>
                <a:sym typeface="Pacifico"/>
              </a:rPr>
              <a:t> усе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8298525" y="214600"/>
            <a:ext cx="5342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" name="Picture 12" descr="Картинки по запросу &quot;мировая власть картинки&quot;">
            <a:extLst>
              <a:ext uri="{FF2B5EF4-FFF2-40B4-BE49-F238E27FC236}">
                <a16:creationId xmlns:a16="http://schemas.microsoft.com/office/drawing/2014/main" id="{08C6DF6A-C693-DF46-AF97-61B0553A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04" y="326367"/>
            <a:ext cx="6128120" cy="3916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/>
        </p:nvSpPr>
        <p:spPr>
          <a:xfrm>
            <a:off x="216783" y="340559"/>
            <a:ext cx="8278631" cy="446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002060"/>
                </a:solidFill>
                <a:latin typeface="Pacifico"/>
                <a:ea typeface="Pacifico"/>
                <a:cs typeface="Pacifico"/>
                <a:sym typeface="Pacifico"/>
              </a:rPr>
              <a:t>Згідно з реалізмом передбачається, що:</a:t>
            </a:r>
            <a:endParaRPr sz="1800" dirty="0">
              <a:solidFill>
                <a:srgbClr val="00206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457200" indent="-342900">
              <a:buSzPts val="1800"/>
              <a:buFont typeface="Pacifico"/>
              <a:buAutoNum type="arabicPeriod"/>
            </a:pPr>
            <a:r>
              <a:rPr lang="ru-RU" sz="18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Суверенні</a:t>
            </a:r>
            <a:r>
              <a:rPr lang="ru-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держави</a:t>
            </a:r>
            <a:r>
              <a:rPr lang="ru-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є</a:t>
            </a:r>
            <a:r>
              <a:rPr lang="ru-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головними</a:t>
            </a:r>
            <a:r>
              <a:rPr lang="ru-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дійовими</a:t>
            </a:r>
            <a:r>
              <a:rPr lang="ru-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 особами в міжнародних справах</a:t>
            </a:r>
            <a:r>
              <a:rPr lang="ru-RU" sz="1800" dirty="0">
                <a:solidFill>
                  <a:srgbClr val="002060"/>
                </a:solidFill>
                <a:latin typeface="Pacifico"/>
                <a:ea typeface="Pacifico"/>
                <a:cs typeface="Pacifico"/>
                <a:sym typeface="Pacifico"/>
              </a:rPr>
              <a:t>. </a:t>
            </a:r>
            <a:endParaRPr lang="ru-RU" sz="1800" dirty="0">
              <a:solidFill>
                <a:srgbClr val="00206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acifico"/>
              <a:buAutoNum type="arabicPeriod"/>
            </a:pP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Національні держави не мають можливості регулювати взаємодію між державами, оскільки </a:t>
            </a:r>
            <a:r>
              <a:rPr lang="ru" sz="1800" dirty="0">
                <a:solidFill>
                  <a:srgbClr val="FF0000"/>
                </a:solidFill>
                <a:latin typeface="Pacifico"/>
                <a:sym typeface="Pacifico"/>
              </a:rPr>
              <a:t>не існує жодного істинного авторитетного світового уряду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. </a:t>
            </a:r>
            <a:r>
              <a:rPr lang="ru" sz="1800" dirty="0">
                <a:solidFill>
                  <a:srgbClr val="FF0000"/>
                </a:solidFill>
                <a:latin typeface="Pacifico"/>
                <a:sym typeface="Pacifico"/>
              </a:rPr>
              <a:t>Тобто держави діють не залежним від будь-кого чином!!!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acifico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acifico"/>
                <a:sym typeface="Pacifico"/>
              </a:rPr>
              <a:t>М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іжнародна політика здійснюється </a:t>
            </a:r>
            <a:r>
              <a:rPr lang="ru" sz="1800" dirty="0">
                <a:solidFill>
                  <a:srgbClr val="FF0000"/>
                </a:solidFill>
                <a:latin typeface="Pacifico"/>
                <a:sym typeface="Pacifico"/>
              </a:rPr>
              <a:t>згідно із законами природи, тобто анархії, і аж ніяк не гаромнії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; кожна держава думає лише про себе, про власне виживання і захист територіальних кордонів.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acifico"/>
              <a:buAutoNum type="arabicPeriod"/>
            </a:pPr>
            <a:r>
              <a:rPr lang="ru-RU" sz="1800" dirty="0" err="1">
                <a:solidFill>
                  <a:srgbClr val="FF0000"/>
                </a:solidFill>
                <a:latin typeface="Pacifico"/>
                <a:sym typeface="Pacifico"/>
              </a:rPr>
              <a:t>Пріоритет</a:t>
            </a:r>
            <a:r>
              <a:rPr lang="ru-RU" sz="1800" dirty="0">
                <a:solidFill>
                  <a:srgbClr val="FF0000"/>
                </a:solidFill>
                <a:latin typeface="Pacifico"/>
                <a:sym typeface="Pacifico"/>
              </a:rPr>
              <a:t> с</a:t>
            </a:r>
            <a:r>
              <a:rPr lang="ru" sz="1800" dirty="0">
                <a:solidFill>
                  <a:srgbClr val="FF0000"/>
                </a:solidFill>
                <a:latin typeface="Pacifico"/>
                <a:sym typeface="Pacifico"/>
              </a:rPr>
              <a:t>или держави – передусім військової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acifico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acifico"/>
                <a:sym typeface="Pacifico"/>
              </a:rPr>
              <a:t>Ф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ункціонування світової системи відбувається відповідно до існуючого на даний момент часу </a:t>
            </a:r>
            <a:r>
              <a:rPr lang="ru" sz="1800" dirty="0">
                <a:solidFill>
                  <a:srgbClr val="FF0000"/>
                </a:solidFill>
                <a:latin typeface="Pacifico"/>
                <a:sym typeface="Pacifico"/>
              </a:rPr>
              <a:t>балансу сил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; держави за своїми інтересами національної безпеки вступають в альянси, що забезпечує певну рівновагу.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acifico"/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Pacifico"/>
                <a:sym typeface="Pacifico"/>
              </a:rPr>
              <a:t>У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 світі існує </a:t>
            </a:r>
            <a:r>
              <a:rPr lang="ru" sz="1800" dirty="0">
                <a:solidFill>
                  <a:srgbClr val="FF0000"/>
                </a:solidFill>
                <a:latin typeface="Pacifico"/>
                <a:sym typeface="Pacifico"/>
              </a:rPr>
              <a:t>ієрархія держав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: головні актори – великі держави (наддержави), вони впливають на інші  слабкіші держави через торговельні блоки, військову підтримку, пряму колонізацію; це призвело до встановлення </a:t>
            </a:r>
            <a:r>
              <a:rPr lang="ru" sz="1800" dirty="0">
                <a:solidFill>
                  <a:srgbClr val="FF0000"/>
                </a:solidFill>
                <a:latin typeface="Pacifico"/>
                <a:sym typeface="Pacifico"/>
              </a:rPr>
              <a:t>біполярності</a:t>
            </a:r>
            <a:r>
              <a:rPr lang="ru" sz="1800" dirty="0">
                <a:solidFill>
                  <a:srgbClr val="002060"/>
                </a:solidFill>
                <a:latin typeface="Pacifico"/>
                <a:sym typeface="Pacifico"/>
              </a:rPr>
              <a:t> у світі (у період холодної війни)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acifico"/>
              <a:buAutoNum type="arabicPeriod"/>
            </a:pPr>
            <a:endParaRPr sz="18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/>
        </p:nvSpPr>
        <p:spPr>
          <a:xfrm>
            <a:off x="244549" y="673581"/>
            <a:ext cx="3003251" cy="412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" sz="2000" dirty="0">
                <a:solidFill>
                  <a:schemeClr val="accent4">
                    <a:lumMod val="50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У міжнародних відносинах ідеалізм (також званий «Вільсонізм» ) представлений Вудро Вільсоном, Джозефом Наєм  - це школа, яка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Pacifico"/>
              </a:rPr>
              <a:t>ґрунтується на позитивній природі людини, орієнтованій на справедливість і мораль</a:t>
            </a:r>
            <a:endParaRPr sz="2000" dirty="0">
              <a:solidFill>
                <a:srgbClr val="FF0000"/>
              </a:solidFill>
              <a:latin typeface="Pacifico"/>
              <a:sym typeface="Pacifico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800" y="673581"/>
            <a:ext cx="2598300" cy="352869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244549" y="77031"/>
            <a:ext cx="2278748" cy="59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Ідеалізм</a:t>
            </a:r>
            <a:endParaRPr sz="28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" name="Picture 6" descr="http://blogs.canisius.edu/the-dome/wp-content/uploads/sites/13/2014/03/Joseph-Nye-Headshot2.jpg">
            <a:extLst>
              <a:ext uri="{FF2B5EF4-FFF2-40B4-BE49-F238E27FC236}">
                <a16:creationId xmlns:a16="http://schemas.microsoft.com/office/drawing/2014/main" id="{791C6E64-4B86-B743-8556-36AC11A85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51" y="673581"/>
            <a:ext cx="2475549" cy="35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39E8FE-5285-E04F-90EF-DFB6425A0A9F}"/>
              </a:ext>
            </a:extLst>
          </p:cNvPr>
          <p:cNvSpPr/>
          <p:nvPr/>
        </p:nvSpPr>
        <p:spPr>
          <a:xfrm>
            <a:off x="3391786" y="0"/>
            <a:ext cx="57522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uk-UA" sz="1800" dirty="0">
                <a:solidFill>
                  <a:srgbClr val="002060"/>
                </a:solidFill>
                <a:latin typeface="Pacifico"/>
              </a:rPr>
              <a:t>цікавить не стільки як держави реально ведуть себе, скільки </a:t>
            </a:r>
            <a:r>
              <a:rPr lang="uk-UA" sz="1800" dirty="0">
                <a:solidFill>
                  <a:srgbClr val="FF0000"/>
                </a:solidFill>
                <a:latin typeface="Pacifico"/>
              </a:rPr>
              <a:t>як вони повинні вести себе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1800" dirty="0">
                <a:solidFill>
                  <a:srgbClr val="002060"/>
                </a:solidFill>
                <a:latin typeface="Pacifico"/>
              </a:rPr>
              <a:t>як різновид </a:t>
            </a:r>
            <a:r>
              <a:rPr lang="uk-UA" sz="1800" dirty="0">
                <a:solidFill>
                  <a:srgbClr val="FF0000"/>
                </a:solidFill>
                <a:latin typeface="Pacifico"/>
              </a:rPr>
              <a:t>утопізму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1800" dirty="0">
                <a:solidFill>
                  <a:srgbClr val="002060"/>
                </a:solidFill>
                <a:latin typeface="Pacifico"/>
              </a:rPr>
              <a:t>І. Кант – «мораль і розум говорять людині, що </a:t>
            </a:r>
            <a:r>
              <a:rPr lang="uk-UA" sz="1800" dirty="0">
                <a:solidFill>
                  <a:srgbClr val="FF0000"/>
                </a:solidFill>
                <a:latin typeface="Pacifico"/>
              </a:rPr>
              <a:t>війни не повинно бути</a:t>
            </a:r>
            <a:r>
              <a:rPr lang="uk-UA" sz="1800" dirty="0">
                <a:solidFill>
                  <a:srgbClr val="002060"/>
                </a:solidFill>
                <a:latin typeface="Pacifico"/>
              </a:rPr>
              <a:t>, а в майбутньому люди повинні прийти до </a:t>
            </a:r>
            <a:r>
              <a:rPr lang="uk-UA" sz="1800" dirty="0">
                <a:solidFill>
                  <a:srgbClr val="FF0000"/>
                </a:solidFill>
                <a:latin typeface="Pacifico"/>
              </a:rPr>
              <a:t>усезагального та вічного миру»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1800" dirty="0">
                <a:solidFill>
                  <a:srgbClr val="002060"/>
                </a:solidFill>
                <a:latin typeface="Pacifico"/>
              </a:rPr>
              <a:t>орієнтований на </a:t>
            </a:r>
            <a:r>
              <a:rPr lang="uk-UA" sz="1800" dirty="0">
                <a:solidFill>
                  <a:srgbClr val="FF0000"/>
                </a:solidFill>
                <a:latin typeface="Pacifico"/>
              </a:rPr>
              <a:t>справедливість і мораль, гармонію та інтеграцію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uk-UA" sz="1800" dirty="0">
                <a:solidFill>
                  <a:srgbClr val="002060"/>
                </a:solidFill>
                <a:latin typeface="Pacifico"/>
              </a:rPr>
              <a:t>важливою умовою </a:t>
            </a:r>
            <a:r>
              <a:rPr lang="uk-UA" sz="1800" dirty="0">
                <a:solidFill>
                  <a:srgbClr val="FF0000"/>
                </a:solidFill>
                <a:latin typeface="Pacifico"/>
              </a:rPr>
              <a:t>для досягнення міжнародної стабільності,</a:t>
            </a:r>
            <a:r>
              <a:rPr lang="uk-UA" sz="1800" dirty="0">
                <a:solidFill>
                  <a:srgbClr val="002060"/>
                </a:solidFill>
                <a:latin typeface="Pacifico"/>
              </a:rPr>
              <a:t> порядку в світі і прогресу в соціальному середовищі є </a:t>
            </a:r>
            <a:r>
              <a:rPr lang="uk-UA" sz="1800" dirty="0">
                <a:solidFill>
                  <a:srgbClr val="FF0000"/>
                </a:solidFill>
                <a:latin typeface="Pacifico"/>
              </a:rPr>
              <a:t>розвиток співпраці міжнародного характеру, що сприяє зростанню добробуту економіки</a:t>
            </a:r>
            <a:endParaRPr lang="ru-RU" sz="1800" dirty="0">
              <a:solidFill>
                <a:srgbClr val="FF0000"/>
              </a:solidFill>
              <a:latin typeface="Pacifico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800" dirty="0" err="1">
                <a:solidFill>
                  <a:srgbClr val="FF0000"/>
                </a:solidFill>
                <a:latin typeface="Pacifico"/>
              </a:rPr>
              <a:t>скорочення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зброї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у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світі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,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неприйняття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силових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методів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у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якості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найважливішого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регулятора міжнародних відносин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800" dirty="0">
                <a:solidFill>
                  <a:srgbClr val="FF0000"/>
                </a:solidFill>
                <a:latin typeface="Pacifico"/>
              </a:rPr>
              <a:t>система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колективної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безпеки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забезпечить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мир у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світі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взаємозалежних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держав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uk-UA" sz="1800" dirty="0">
              <a:solidFill>
                <a:srgbClr val="FF0000"/>
              </a:solidFill>
              <a:latin typeface="Pacifico"/>
            </a:endParaRPr>
          </a:p>
        </p:txBody>
      </p:sp>
      <p:pic>
        <p:nvPicPr>
          <p:cNvPr id="7" name="Picture 20" descr="Картинки по запросу &quot;граница КНДР и Южной Кореей картинки&quot;">
            <a:extLst>
              <a:ext uri="{FF2B5EF4-FFF2-40B4-BE49-F238E27FC236}">
                <a16:creationId xmlns:a16="http://schemas.microsoft.com/office/drawing/2014/main" id="{1CB4FC5F-8D7F-1549-AD33-501852AB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523"/>
            <a:ext cx="3221040" cy="220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Картинки по запросу &quot;граница КНДР и Южной Кореей картинки&quot;">
            <a:extLst>
              <a:ext uri="{FF2B5EF4-FFF2-40B4-BE49-F238E27FC236}">
                <a16:creationId xmlns:a16="http://schemas.microsoft.com/office/drawing/2014/main" id="{57E29640-C30D-3545-9A47-3BE784570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" y="3152605"/>
            <a:ext cx="3295943" cy="2074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Картинки по запросу &quot;граница КНДР и Южной Кореей картинки&quot;">
            <a:extLst>
              <a:ext uri="{FF2B5EF4-FFF2-40B4-BE49-F238E27FC236}">
                <a16:creationId xmlns:a16="http://schemas.microsoft.com/office/drawing/2014/main" id="{0138E329-F1B3-C148-81E4-065E221B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8" y="1227485"/>
            <a:ext cx="3224782" cy="2074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5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/>
        </p:nvSpPr>
        <p:spPr>
          <a:xfrm>
            <a:off x="3398304" y="0"/>
            <a:ext cx="3000000" cy="651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ru" sz="2400" b="1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Марксизм</a:t>
            </a:r>
            <a:endParaRPr sz="2400" b="1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371200" y="3565975"/>
            <a:ext cx="8682900" cy="144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Марксистські теорії міжнародних відносин</a:t>
            </a: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 — це структуралістські парадигми, які відкидають реалістичні / ліберальні погляди на державний конфлікт або співпрацю, замість цього зосередивши </a:t>
            </a:r>
            <a:r>
              <a:rPr lang="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увагу на економічних і матеріальних аспектах.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Pacifico"/>
                <a:ea typeface="Pacifico"/>
                <a:cs typeface="Pacifico"/>
                <a:sym typeface="Pacifico"/>
              </a:rPr>
              <a:t>О</a:t>
            </a: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собливе значення надають </a:t>
            </a:r>
            <a:r>
              <a:rPr lang="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економічній силі та діяльності міжнародного капіталу</a:t>
            </a:r>
            <a:endParaRPr sz="18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" name="Picture 2" descr="https://silamira.ru/wp-content/uploads/2019/06/1-4.png">
            <a:extLst>
              <a:ext uri="{FF2B5EF4-FFF2-40B4-BE49-F238E27FC236}">
                <a16:creationId xmlns:a16="http://schemas.microsoft.com/office/drawing/2014/main" id="{BA48E92A-4994-424A-8CF3-7BB857E3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75" y="651510"/>
            <a:ext cx="4807449" cy="314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arikatur Globalisierung. Kann nicht gut interpretieren. Kann mir jemand  helfen? (Schule)">
            <a:extLst>
              <a:ext uri="{FF2B5EF4-FFF2-40B4-BE49-F238E27FC236}">
                <a16:creationId xmlns:a16="http://schemas.microsoft.com/office/drawing/2014/main" id="{CB702D84-D455-DA40-AEAC-0A481332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3" y="277650"/>
            <a:ext cx="3146831" cy="314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/>
        </p:nvSpPr>
        <p:spPr>
          <a:xfrm>
            <a:off x="5390706" y="669450"/>
            <a:ext cx="3636335" cy="393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Марксистські підходи :</a:t>
            </a:r>
            <a:endParaRPr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-затверджують положення історичного матеріалізму 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-роблять припущення про те, що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економічні проблеми перевершують інші</a:t>
            </a:r>
            <a:endParaRPr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 дивляться на міжнародну систему як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інтегровану капіталістичну систему в гонитві за накопиченням капіталу</a:t>
            </a:r>
            <a:endParaRPr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074" name="Picture 2" descr="Мифы исторического капитализма">
            <a:extLst>
              <a:ext uri="{FF2B5EF4-FFF2-40B4-BE49-F238E27FC236}">
                <a16:creationId xmlns:a16="http://schemas.microsoft.com/office/drawing/2014/main" id="{3A9B52B5-18E2-6648-8131-BABDDFC4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" y="1048886"/>
            <a:ext cx="5273748" cy="304572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/>
        </p:nvSpPr>
        <p:spPr>
          <a:xfrm>
            <a:off x="3886200" y="148855"/>
            <a:ext cx="5126817" cy="4823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Іммануїл Валлерстайн  (1930 -2019)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“Теорія світових систем” 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О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сновна риса системи міжнародних відносин ХХ ст. –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організація класових інтересів на міжнародній арені у вигляді мережі багатонаціональних корпорацій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К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орпорації не просто витіснили суверенні держави з арени світової політики,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вони самі як держави функціонують в межах системи, що обслуговує інтереси глобального капіталу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Г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лобальна система має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впорядкований характер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: світ поділений на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ядро та периферію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: ядро – розвинутий Захід, периферія – менш розвинутий Південь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52" name="Picture 4" descr="Иммануил Валлерстайн выступит в Ярославле ( Фото №8 )">
            <a:extLst>
              <a:ext uri="{FF2B5EF4-FFF2-40B4-BE49-F238E27FC236}">
                <a16:creationId xmlns:a16="http://schemas.microsoft.com/office/drawing/2014/main" id="{ADB35834-B8FC-FB4C-B106-241CAD6B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5" y="0"/>
            <a:ext cx="3354665" cy="338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Отзывы о Книга &quot;Анализ мировых систем и ситуация в современном мире&quot; -  Иммануэль Валлерстайн">
            <a:extLst>
              <a:ext uri="{FF2B5EF4-FFF2-40B4-BE49-F238E27FC236}">
                <a16:creationId xmlns:a16="http://schemas.microsoft.com/office/drawing/2014/main" id="{7394CF5C-E506-4B4E-985C-662921E39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r="17763"/>
          <a:stretch/>
        </p:blipFill>
        <p:spPr bwMode="auto">
          <a:xfrm>
            <a:off x="1927120" y="2933700"/>
            <a:ext cx="143539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Мир-система Модерна. Том I. Капиталистическое сельское хозяйство и истоки  европейского мира-экономики в XVI веке by Immanuel Wallerstein (1 star  ratings)">
            <a:extLst>
              <a:ext uri="{FF2B5EF4-FFF2-40B4-BE49-F238E27FC236}">
                <a16:creationId xmlns:a16="http://schemas.microsoft.com/office/drawing/2014/main" id="{0308F4B6-CCDD-DE46-8E0C-B98677DC8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r="15161"/>
          <a:stretch/>
        </p:blipFill>
        <p:spPr bwMode="auto">
          <a:xfrm>
            <a:off x="178310" y="2933699"/>
            <a:ext cx="15705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/>
        </p:nvSpPr>
        <p:spPr>
          <a:xfrm>
            <a:off x="320040" y="3619025"/>
            <a:ext cx="8560260" cy="13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Міжнародний плюралізм (виник 1960 – 70 р.р.) 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 взаємодія національних інтересів у транснаціональних структурах, у яких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беруть участь транснаціональні учасники, щоб координувати свою діяльність.</a:t>
            </a:r>
            <a:endParaRPr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3612375" y="2186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Плюралізм</a:t>
            </a:r>
            <a:endParaRPr dirty="0"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400" y="737861"/>
            <a:ext cx="4204270" cy="27824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" name="Picture 2" descr="https://roltrans.ru/upload/iblock/0d7/0d71754673414aadf3318a0f36c3ab33.jpg">
            <a:extLst>
              <a:ext uri="{FF2B5EF4-FFF2-40B4-BE49-F238E27FC236}">
                <a16:creationId xmlns:a16="http://schemas.microsoft.com/office/drawing/2014/main" id="{FD61E0FC-175F-6C43-BDA5-F1101352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77" y="639112"/>
            <a:ext cx="3942223" cy="314550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2945219" y="444846"/>
            <a:ext cx="6049925" cy="44567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FF0000"/>
                </a:solidFill>
                <a:latin typeface="Pacifico"/>
                <a:sym typeface="Pacifico"/>
              </a:rPr>
              <a:t>Міжнародні відносини — система транскордонних соціальних взаємодій, суб'єктами яких є</a:t>
            </a:r>
            <a:r>
              <a:rPr lang="ru" sz="2400" dirty="0">
                <a:solidFill>
                  <a:srgbClr val="FF0000"/>
                </a:solidFill>
                <a:latin typeface="Pacifico"/>
                <a:sym typeface="Pacific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держави</a:t>
            </a:r>
            <a:r>
              <a:rPr lang="ru" sz="2400" dirty="0">
                <a:solidFill>
                  <a:srgbClr val="FF0000"/>
                </a:solidFill>
                <a:latin typeface="Pacifico"/>
                <a:sym typeface="Pacifico"/>
              </a:rPr>
              <a:t>, міжнародні міжурядові та міжнародні неурядові організації, транснаціональні корпорації та, </a:t>
            </a:r>
            <a:r>
              <a:rPr lang="uk-UA" sz="2400" dirty="0">
                <a:solidFill>
                  <a:srgbClr val="FF0000"/>
                </a:solidFill>
                <a:latin typeface="Pacifico"/>
                <a:sym typeface="Pacifico"/>
              </a:rPr>
              <a:t>за особливих умов, приватні особи.</a:t>
            </a:r>
          </a:p>
          <a:p>
            <a:pPr marL="0" indent="0">
              <a:buNone/>
            </a:pPr>
            <a:r>
              <a:rPr lang="uk-UA" sz="2400" dirty="0">
                <a:solidFill>
                  <a:srgbClr val="002060"/>
                </a:solidFill>
                <a:latin typeface="Pacifico"/>
              </a:rPr>
              <a:t>У сферу міжнародних відносин включаються військово-політичні, економічні, екологічні, гуманітарні та інші проблеми світового співтовариства.</a:t>
            </a:r>
            <a:endParaRPr lang="ru-RU" sz="2400" dirty="0">
              <a:solidFill>
                <a:srgbClr val="002060"/>
              </a:solidFill>
              <a:latin typeface="Pacific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51" y="0"/>
            <a:ext cx="2264730" cy="36385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64" name="Google Shape;64;p14"/>
          <p:cNvSpPr txBox="1"/>
          <p:nvPr/>
        </p:nvSpPr>
        <p:spPr>
          <a:xfrm>
            <a:off x="1" y="3543582"/>
            <a:ext cx="3094074" cy="12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Виникнення області міжнародних відносин датується часом грецького історика</a:t>
            </a:r>
            <a:r>
              <a:rPr lang="ru" sz="1800" dirty="0"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5"/>
              </a:rPr>
              <a:t> Фукідіда</a:t>
            </a: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(460 до н. е. — 395 до н. е.)</a:t>
            </a:r>
            <a:endParaRPr sz="1800" dirty="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/>
        </p:nvSpPr>
        <p:spPr>
          <a:xfrm>
            <a:off x="159489" y="3406900"/>
            <a:ext cx="8801632" cy="1575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З погляду плюралістів, ворожі інтереси держав, які визначали собою суперництво та боротьбу, що були змістом міжнародних відносин у попередні епохи, поступаються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кооперативним інтересам і відповідно —розвиткові міжнародного співробітництва та прагненню політичних еліт держав до пошуку компромісного розв'язання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.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" name="Picture 2" descr="https://www.bcstechnology.com.au/wp-content/uploads/2018/12/news-sas-partnership.jpg">
            <a:extLst>
              <a:ext uri="{FF2B5EF4-FFF2-40B4-BE49-F238E27FC236}">
                <a16:creationId xmlns:a16="http://schemas.microsoft.com/office/drawing/2014/main" id="{954E4B15-645F-0A4E-B45A-66A83666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61042"/>
            <a:ext cx="5688632" cy="311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/>
        </p:nvSpPr>
        <p:spPr>
          <a:xfrm>
            <a:off x="1900800" y="233771"/>
            <a:ext cx="5342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Транснаціональні актори сучасної світової політики</a:t>
            </a:r>
            <a:endParaRPr sz="240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245768" y="900873"/>
            <a:ext cx="4710223" cy="423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Економічні:</a:t>
            </a:r>
            <a:endParaRPr sz="2000" dirty="0">
              <a:solidFill>
                <a:srgbClr val="38761D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-транснаціональні корпорації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-економічні союзи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-підприємства виробничого сектору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 банки 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lvl="0">
              <a:spcBef>
                <a:spcPts val="1200"/>
              </a:spcBef>
            </a:pPr>
            <a:r>
              <a:rPr lang="ru-RU" sz="2000" dirty="0" err="1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Громадсько-політичні</a:t>
            </a:r>
            <a:r>
              <a:rPr lang="ru-RU" sz="2000" dirty="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:</a:t>
            </a:r>
          </a:p>
          <a:p>
            <a:pPr lvl="0">
              <a:spcBef>
                <a:spcPts val="1200"/>
              </a:spcBef>
            </a:pP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-</a:t>
            </a:r>
            <a:r>
              <a:rPr lang="ru-RU" sz="2000" dirty="0" err="1">
                <a:latin typeface="Pacifico"/>
                <a:ea typeface="Pacifico"/>
                <a:cs typeface="Pacifico"/>
                <a:sym typeface="Pacifico"/>
              </a:rPr>
              <a:t>неурядові</a:t>
            </a: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2000" dirty="0" err="1">
                <a:latin typeface="Pacifico"/>
                <a:ea typeface="Pacifico"/>
                <a:cs typeface="Pacifico"/>
                <a:sym typeface="Pacifico"/>
              </a:rPr>
              <a:t>організації</a:t>
            </a:r>
            <a:endParaRPr lang="ru-RU" sz="2000" dirty="0">
              <a:latin typeface="Pacifico"/>
              <a:ea typeface="Pacifico"/>
              <a:cs typeface="Pacifico"/>
              <a:sym typeface="Pacifico"/>
            </a:endParaRPr>
          </a:p>
          <a:p>
            <a:pPr lvl="0">
              <a:spcBef>
                <a:spcPts val="1200"/>
              </a:spcBef>
            </a:pP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- ЗМІ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- </a:t>
            </a:r>
            <a:r>
              <a:rPr lang="ru-RU" sz="2000" dirty="0" err="1">
                <a:latin typeface="Pacifico"/>
                <a:ea typeface="Pacifico"/>
                <a:cs typeface="Pacifico"/>
                <a:sym typeface="Pacifico"/>
              </a:rPr>
              <a:t>релігійні</a:t>
            </a: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2000" dirty="0" err="1">
                <a:latin typeface="Pacifico"/>
                <a:ea typeface="Pacifico"/>
                <a:cs typeface="Pacifico"/>
                <a:sym typeface="Pacifico"/>
              </a:rPr>
              <a:t>об’єднання</a:t>
            </a:r>
            <a:r>
              <a:rPr lang="ru-RU" sz="2000" dirty="0">
                <a:latin typeface="Pacifico"/>
                <a:ea typeface="Pacifico"/>
                <a:cs typeface="Pacifico"/>
                <a:sym typeface="Pacifico"/>
              </a:rPr>
              <a:t> </a:t>
            </a:r>
            <a:endParaRPr lang="ru-RU" sz="20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6342850" y="11827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617" y="1122823"/>
            <a:ext cx="4806219" cy="400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/>
        </p:nvSpPr>
        <p:spPr>
          <a:xfrm>
            <a:off x="262184" y="121489"/>
            <a:ext cx="8722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Організація Об є́днаних Націй (ООН)</a:t>
            </a: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 — глобальна</a:t>
            </a:r>
            <a:r>
              <a:rPr lang="ru" sz="1800"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3"/>
              </a:rPr>
              <a:t> міжнародна організація</a:t>
            </a: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, заснована</a:t>
            </a:r>
            <a:r>
              <a:rPr lang="ru" sz="1800"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4"/>
              </a:rPr>
              <a:t> 24 жовтня</a:t>
            </a:r>
            <a:r>
              <a:rPr lang="ru" sz="1800"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5"/>
              </a:rPr>
              <a:t> 1945</a:t>
            </a: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 на конференції у</a:t>
            </a:r>
            <a:r>
              <a:rPr lang="ru" sz="1800"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6"/>
              </a:rPr>
              <a:t> Сан-Франциско</a:t>
            </a: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 на підставі Хартії Об'єднаних Націй. 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5056598" y="3296624"/>
            <a:ext cx="3809574" cy="159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Декларованою метою діяльності організації є </a:t>
            </a:r>
            <a:r>
              <a:rPr lang="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підтримання та зміцнення</a:t>
            </a:r>
            <a:r>
              <a:rPr lang="ru" sz="1800" dirty="0">
                <a:solidFill>
                  <a:srgbClr val="FF0000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" sz="1800" dirty="0">
                <a:solidFill>
                  <a:srgbClr val="DB4437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миру</a:t>
            </a: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" sz="18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й міжнародної безпеки , розвиток співробітництва між державами світу. 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9016" y="114300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30362" y="940383"/>
            <a:ext cx="3231023" cy="21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54332" y="3422711"/>
            <a:ext cx="2675976" cy="15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056" y="108812"/>
            <a:ext cx="5981996" cy="521754"/>
          </a:xfrm>
        </p:spPr>
        <p:txBody>
          <a:bodyPr rtlCol="0">
            <a:noAutofit/>
          </a:bodyPr>
          <a:lstStyle/>
          <a:p>
            <a:pPr rtl="0"/>
            <a:r>
              <a:rPr lang="ru-RU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ОРГАНІЗАЦІЯ ОБ</a:t>
            </a:r>
            <a:r>
              <a:rPr lang="en-US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’</a:t>
            </a:r>
            <a:r>
              <a:rPr lang="ru-RU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ЄДНАНИХ НАЦІЙ </a:t>
            </a:r>
          </a:p>
        </p:txBody>
      </p:sp>
      <p:pic>
        <p:nvPicPr>
          <p:cNvPr id="7172" name="Picture 4" descr="Flag of the United Nations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936" y="89315"/>
            <a:ext cx="1428750" cy="9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N General Assembly h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047" y="970077"/>
            <a:ext cx="2451527" cy="15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1953713" y="2670960"/>
            <a:ext cx="1864889" cy="329114"/>
          </a:xfrm>
        </p:spPr>
        <p:txBody>
          <a:bodyPr rtlCol="0">
            <a:noAutofit/>
          </a:bodyPr>
          <a:lstStyle/>
          <a:p>
            <a:r>
              <a:rPr lang="ru-RU" sz="1400" b="1" dirty="0" err="1">
                <a:solidFill>
                  <a:srgbClr val="002060"/>
                </a:solidFill>
              </a:rPr>
              <a:t>Секретаріат</a:t>
            </a:r>
            <a:r>
              <a:rPr lang="ru-RU" sz="1400" b="1" dirty="0">
                <a:solidFill>
                  <a:srgbClr val="002060"/>
                </a:solidFill>
              </a:rPr>
              <a:t> ООН</a:t>
            </a:r>
          </a:p>
        </p:txBody>
      </p:sp>
      <p:pic>
        <p:nvPicPr>
          <p:cNvPr id="7176" name="Picture 8" descr="United Nations Headquarters in New York City, view from Roosevelt Isla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13" y="1218307"/>
            <a:ext cx="2592288" cy="13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6744803" y="2797378"/>
            <a:ext cx="2276883" cy="402722"/>
          </a:xfrm>
        </p:spPr>
        <p:txBody>
          <a:bodyPr rtlCol="0"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Рада </a:t>
            </a:r>
            <a:r>
              <a:rPr lang="ru-RU" b="1" dirty="0" err="1">
                <a:solidFill>
                  <a:srgbClr val="002060"/>
                </a:solidFill>
              </a:rPr>
              <a:t>Безпеки</a:t>
            </a:r>
            <a:r>
              <a:rPr lang="ru-RU" b="1" dirty="0">
                <a:solidFill>
                  <a:srgbClr val="002060"/>
                </a:solidFill>
              </a:rPr>
              <a:t> ООН </a:t>
            </a:r>
          </a:p>
        </p:txBody>
      </p:sp>
      <p:pic>
        <p:nvPicPr>
          <p:cNvPr id="7178" name="Picture 10" descr="International Court of Justi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84" y="3181354"/>
            <a:ext cx="1857375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2081913" y="4681096"/>
            <a:ext cx="2326341" cy="334574"/>
          </a:xfrm>
        </p:spPr>
        <p:txBody>
          <a:bodyPr rtlCol="0"/>
          <a:lstStyle/>
          <a:p>
            <a:pPr algn="ctr"/>
            <a:r>
              <a:rPr lang="ru-RU" sz="1400" b="1" dirty="0" err="1">
                <a:solidFill>
                  <a:srgbClr val="002060"/>
                </a:solidFill>
              </a:rPr>
              <a:t>Міжнародний</a:t>
            </a:r>
            <a:r>
              <a:rPr lang="ru-RU" sz="1400" b="1" dirty="0">
                <a:solidFill>
                  <a:srgbClr val="002060"/>
                </a:solidFill>
              </a:rPr>
              <a:t> Суд</a:t>
            </a:r>
          </a:p>
        </p:txBody>
      </p:sp>
      <p:pic>
        <p:nvPicPr>
          <p:cNvPr id="7182" name="Picture 14" descr="UN-Sicherheitsrat - UN Security Council - New York City - 2014 01 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33" y="1126514"/>
            <a:ext cx="2230353" cy="16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3908083" y="2627902"/>
            <a:ext cx="2813453" cy="547894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 err="1">
                <a:solidFill>
                  <a:srgbClr val="002060"/>
                </a:solidFill>
              </a:rPr>
              <a:t>Генеральна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Асамблея</a:t>
            </a:r>
            <a:r>
              <a:rPr lang="ru-RU" sz="1400" b="1" dirty="0">
                <a:solidFill>
                  <a:srgbClr val="002060"/>
                </a:solidFill>
              </a:rPr>
              <a:t> ООН (</a:t>
            </a:r>
            <a:r>
              <a:rPr lang="ru-RU" sz="1400" b="1" dirty="0" err="1">
                <a:solidFill>
                  <a:srgbClr val="002060"/>
                </a:solidFill>
              </a:rPr>
              <a:t>представники</a:t>
            </a:r>
            <a:r>
              <a:rPr lang="ru-RU" sz="1400" b="1" dirty="0">
                <a:solidFill>
                  <a:srgbClr val="002060"/>
                </a:solidFill>
              </a:rPr>
              <a:t> 193 держав)</a:t>
            </a:r>
          </a:p>
        </p:txBody>
      </p:sp>
      <p:pic>
        <p:nvPicPr>
          <p:cNvPr id="7184" name="Picture 16" descr="United Nations Economic and Social Counci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19" y="3278647"/>
            <a:ext cx="1857375" cy="13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6830596" y="4583921"/>
            <a:ext cx="2130548" cy="334470"/>
          </a:xfrm>
        </p:spPr>
        <p:txBody>
          <a:bodyPr rtlCol="0">
            <a:no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Рада з </a:t>
            </a:r>
            <a:r>
              <a:rPr lang="ru-RU" sz="1400" b="1" dirty="0" err="1">
                <a:solidFill>
                  <a:srgbClr val="002060"/>
                </a:solidFill>
              </a:rPr>
              <a:t>Опіки</a:t>
            </a:r>
            <a:r>
              <a:rPr lang="ru-RU" sz="1400" b="1" dirty="0">
                <a:solidFill>
                  <a:srgbClr val="002060"/>
                </a:solidFill>
              </a:rPr>
              <a:t> ООН</a:t>
            </a:r>
          </a:p>
        </p:txBody>
      </p:sp>
      <p:pic>
        <p:nvPicPr>
          <p:cNvPr id="7186" name="Picture 18" descr="United Nations Trusteeship Council chamber in New York City 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824" y="3225163"/>
            <a:ext cx="2343485" cy="12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Текст 2"/>
          <p:cNvSpPr>
            <a:spLocks noGrp="1"/>
          </p:cNvSpPr>
          <p:nvPr>
            <p:ph type="body" idx="1"/>
          </p:nvPr>
        </p:nvSpPr>
        <p:spPr>
          <a:xfrm>
            <a:off x="4314837" y="4582362"/>
            <a:ext cx="2300214" cy="540579"/>
          </a:xfrm>
        </p:spPr>
        <p:txBody>
          <a:bodyPr rtlCol="0">
            <a:noAutofit/>
          </a:bodyPr>
          <a:lstStyle/>
          <a:p>
            <a:pPr algn="ctr"/>
            <a:r>
              <a:rPr lang="ru-RU" sz="1200" b="1" dirty="0" err="1">
                <a:solidFill>
                  <a:srgbClr val="002060"/>
                </a:solidFill>
              </a:rPr>
              <a:t>Економічна</a:t>
            </a:r>
            <a:r>
              <a:rPr lang="ru-RU" sz="1200" b="1" dirty="0">
                <a:solidFill>
                  <a:srgbClr val="002060"/>
                </a:solidFill>
              </a:rPr>
              <a:t> і </a:t>
            </a:r>
            <a:r>
              <a:rPr lang="ru-RU" sz="1200" b="1" dirty="0" err="1">
                <a:solidFill>
                  <a:srgbClr val="002060"/>
                </a:solidFill>
              </a:rPr>
              <a:t>Соціальна</a:t>
            </a:r>
            <a:r>
              <a:rPr lang="ru-RU" sz="1200" b="1" dirty="0">
                <a:solidFill>
                  <a:srgbClr val="002060"/>
                </a:solidFill>
              </a:rPr>
              <a:t> Рада ООН</a:t>
            </a:r>
          </a:p>
        </p:txBody>
      </p:sp>
      <p:pic>
        <p:nvPicPr>
          <p:cNvPr id="7188" name="Picture 20" descr="Emblem of the United Nations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6" y="74419"/>
            <a:ext cx="1368311" cy="11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19" y="2599138"/>
            <a:ext cx="2017873" cy="16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Текст 2"/>
          <p:cNvSpPr>
            <a:spLocks noGrp="1"/>
          </p:cNvSpPr>
          <p:nvPr>
            <p:ph type="body" idx="1"/>
          </p:nvPr>
        </p:nvSpPr>
        <p:spPr>
          <a:xfrm>
            <a:off x="151639" y="4381734"/>
            <a:ext cx="1982162" cy="663689"/>
          </a:xfrm>
        </p:spPr>
        <p:txBody>
          <a:bodyPr rtlCol="0">
            <a:noAutofit/>
          </a:bodyPr>
          <a:lstStyle/>
          <a:p>
            <a:pPr algn="ctr"/>
            <a:r>
              <a:rPr lang="ru-RU" sz="1400" b="1" dirty="0" err="1">
                <a:solidFill>
                  <a:srgbClr val="002060"/>
                </a:solidFill>
              </a:rPr>
              <a:t>Антоніо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Гуттереш</a:t>
            </a:r>
            <a:endParaRPr lang="ru-RU" sz="1400" b="1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 err="1">
                <a:solidFill>
                  <a:srgbClr val="002060"/>
                </a:solidFill>
              </a:rPr>
              <a:t>Генеральний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</a:rPr>
              <a:t>Секретар</a:t>
            </a:r>
            <a:r>
              <a:rPr lang="ru-RU" sz="1400" b="1" dirty="0">
                <a:solidFill>
                  <a:srgbClr val="002060"/>
                </a:solidFill>
              </a:rPr>
              <a:t> ООН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7085D5-0501-3143-A017-FDC3F63F3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8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/>
        </p:nvSpPr>
        <p:spPr>
          <a:xfrm>
            <a:off x="2399375" y="185575"/>
            <a:ext cx="660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hlink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3"/>
              </a:rPr>
              <a:t>Генеральна Асамблея ООН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50" y="1260074"/>
            <a:ext cx="4505773" cy="307800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/>
        </p:nvSpPr>
        <p:spPr>
          <a:xfrm>
            <a:off x="4572000" y="1167849"/>
            <a:ext cx="4374000" cy="379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Може видати необов'язкові рекомендації державам або пропозиції Раді Безпеки (РБ ООН);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Приймає рішення про прийом нових членів, після пропозиції РБ ООН;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Приймає бюджет;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Вибирає непостійних членів Ради Безпеки ООН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/>
        </p:nvSpPr>
        <p:spPr>
          <a:xfrm>
            <a:off x="3141775" y="371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hlink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3"/>
              </a:rPr>
              <a:t>Рада Безпеки ООН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58" y="1130796"/>
            <a:ext cx="3997842" cy="334415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/>
          <p:nvPr/>
        </p:nvSpPr>
        <p:spPr>
          <a:xfrm>
            <a:off x="4109500" y="1302875"/>
            <a:ext cx="4440900" cy="366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Відповідальна за підтримання міжнародного миру та безпеки;</a:t>
            </a:r>
            <a:endParaRPr sz="18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Може прийняти обов'язкові постанови;</a:t>
            </a:r>
            <a:endParaRPr sz="18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Має п'ятнадцять членів: п'ять постійних членів з правом вето (США, Росія, Франція, Китай, Велика Британія) та десять обраних (на 2 роки) членів.</a:t>
            </a:r>
            <a:endParaRPr sz="1800" dirty="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/>
        </p:nvSpPr>
        <p:spPr>
          <a:xfrm>
            <a:off x="3072000" y="265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hlink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3"/>
              </a:rPr>
              <a:t>Секретаріат ООН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013" y="1137684"/>
            <a:ext cx="4708212" cy="323229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193775" y="919549"/>
            <a:ext cx="3814699" cy="408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Підтримує інші органи ООН в адміністративному порядку ;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Його голова — Генеральний секретар ООН — обирається Генеральною Асамблеєю на п'ятирічний мандат і є головним представником ООН.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/>
        </p:nvSpPr>
        <p:spPr>
          <a:xfrm>
            <a:off x="2890650" y="145800"/>
            <a:ext cx="3897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hlink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3"/>
              </a:rPr>
              <a:t>Міжнародний Суд ООН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6363" y="712381"/>
            <a:ext cx="3897300" cy="280699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/>
          <p:nvPr/>
        </p:nvSpPr>
        <p:spPr>
          <a:xfrm>
            <a:off x="185700" y="3291600"/>
            <a:ext cx="8958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Вирішує спори між державами, які визнають його юрисдикцію;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Видає юридичні висновки;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>
                <a:latin typeface="Pacifico"/>
                <a:ea typeface="Pacifico"/>
                <a:cs typeface="Pacifico"/>
                <a:sym typeface="Pacifico"/>
              </a:rPr>
              <a:t>Видає рішення відносною більшістю голосів. Його п'ятнадцять суддів обираються Генеральною Асамблеєю ООН на дев'ять років.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/>
        </p:nvSpPr>
        <p:spPr>
          <a:xfrm>
            <a:off x="1073800" y="384450"/>
            <a:ext cx="7118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hlink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3"/>
              </a:rPr>
              <a:t>Економічна і Соціальна Рада (ЕКОСОР) ООН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23" name="Google Shape;223;p35"/>
          <p:cNvPicPr preferRelativeResize="0"/>
          <p:nvPr/>
        </p:nvPicPr>
        <p:blipFill rotWithShape="1">
          <a:blip r:embed="rId4">
            <a:alphaModFix/>
          </a:blip>
          <a:srcRect r="-104582" b="-80212"/>
          <a:stretch/>
        </p:blipFill>
        <p:spPr>
          <a:xfrm>
            <a:off x="5170000" y="1424025"/>
            <a:ext cx="6813825" cy="45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5"/>
          <p:cNvSpPr txBox="1"/>
          <p:nvPr/>
        </p:nvSpPr>
        <p:spPr>
          <a:xfrm>
            <a:off x="304900" y="1206325"/>
            <a:ext cx="4651500" cy="32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Відповідальна за співробітництво між державами з економічних та соціальних питань;</a:t>
            </a:r>
            <a:endParaRPr sz="18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Координує співпрацю між численними спеціалізованими установами ООН;</a:t>
            </a:r>
            <a:endParaRPr sz="1800" dirty="0">
              <a:latin typeface="Pacifico"/>
              <a:ea typeface="Pacifico"/>
              <a:cs typeface="Pacifico"/>
              <a:sym typeface="Pacific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ea typeface="Pacifico"/>
                <a:cs typeface="Pacifico"/>
                <a:sym typeface="Pacifico"/>
              </a:rPr>
              <a:t>Має 54 члени, які обираються Генеральною Асамблеєю для надання тривалих мандатів.</a:t>
            </a:r>
            <a:endParaRPr sz="1800" dirty="0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/>
        </p:nvSpPr>
        <p:spPr>
          <a:xfrm>
            <a:off x="3141775" y="1855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hlink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3"/>
              </a:rPr>
              <a:t>Рада з Опіки ООН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30" name="Google Shape;230;p36"/>
          <p:cNvSpPr txBox="1"/>
          <p:nvPr/>
        </p:nvSpPr>
        <p:spPr>
          <a:xfrm>
            <a:off x="118912" y="1164550"/>
            <a:ext cx="3878930" cy="3000000"/>
          </a:xfrm>
          <a:prstGeom prst="rect">
            <a:avLst/>
          </a:prstGeom>
          <a:gradFill>
            <a:gsLst>
              <a:gs pos="87000">
                <a:srgbClr val="E5F7FD"/>
              </a:gs>
              <a:gs pos="23000">
                <a:schemeClr val="accent4">
                  <a:lumMod val="20000"/>
                  <a:lumOff val="80000"/>
                </a:schemeClr>
              </a:gs>
              <a:gs pos="39000">
                <a:schemeClr val="accent4">
                  <a:lumMod val="20000"/>
                  <a:lumOff val="80000"/>
                </a:schemeClr>
              </a:gs>
              <a:gs pos="60000">
                <a:schemeClr val="tx1">
                  <a:lumMod val="20000"/>
                  <a:lumOff val="80000"/>
                </a:schemeClr>
              </a:gs>
              <a:gs pos="78000">
                <a:srgbClr val="E5F7FD"/>
              </a:gs>
            </a:gsLst>
            <a:lin ang="16200000" scaled="1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lnSpc>
                <a:spcPct val="115000"/>
              </a:lnSpc>
              <a:spcBef>
                <a:spcPts val="1200"/>
              </a:spcBef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sym typeface="Pacifico"/>
              </a:rPr>
              <a:t>Спочатку розроблена для управління колоніальними володіннями, які були колишніми мандатами Ліги націй;</a:t>
            </a:r>
            <a:endParaRPr sz="1800" dirty="0">
              <a:latin typeface="Pacifico"/>
              <a:sym typeface="Pacifico"/>
            </a:endParaRP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buSzPts val="1800"/>
              <a:buFont typeface="Pacifico"/>
              <a:buChar char="●"/>
            </a:pPr>
            <a:r>
              <a:rPr lang="ru" sz="1800" dirty="0">
                <a:latin typeface="Pacifico"/>
                <a:sym typeface="Pacifico"/>
              </a:rPr>
              <a:t>Неактивна з 1994 року, коли</a:t>
            </a:r>
            <a:r>
              <a:rPr lang="ru" sz="1800" dirty="0">
                <a:latin typeface="Pacifico"/>
                <a:sym typeface="Pacific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Палау</a:t>
            </a:r>
            <a:r>
              <a:rPr lang="ru" sz="1800" dirty="0">
                <a:latin typeface="Pacifico"/>
                <a:sym typeface="Pacifico"/>
              </a:rPr>
              <a:t>, остання територія, досягла незалежності.</a:t>
            </a:r>
            <a:endParaRPr sz="1800" dirty="0">
              <a:latin typeface="Pacifico"/>
              <a:sym typeface="Pacifico"/>
            </a:endParaRPr>
          </a:p>
        </p:txBody>
      </p:sp>
      <p:pic>
        <p:nvPicPr>
          <p:cNvPr id="231" name="Google Shape;23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9671" y="1164550"/>
            <a:ext cx="5115417" cy="28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522508-14C0-5F49-9A63-1E80B0AD0550}"/>
              </a:ext>
            </a:extLst>
          </p:cNvPr>
          <p:cNvSpPr/>
          <p:nvPr/>
        </p:nvSpPr>
        <p:spPr>
          <a:xfrm>
            <a:off x="4572000" y="0"/>
            <a:ext cx="4306641" cy="4893647"/>
          </a:xfrm>
          <a:prstGeom prst="rect">
            <a:avLst/>
          </a:prstGeom>
          <a:solidFill>
            <a:schemeClr val="lt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uk-UA" sz="2400" dirty="0">
                <a:latin typeface="Pacifico"/>
              </a:rPr>
              <a:t>Поняття "міжнародні відносини" ввів у науковий обіг англійський філософ та юрист </a:t>
            </a:r>
            <a:r>
              <a:rPr lang="uk-UA" sz="2400" dirty="0" err="1">
                <a:solidFill>
                  <a:srgbClr val="FF0000"/>
                </a:solidFill>
                <a:latin typeface="Pacifico"/>
              </a:rPr>
              <a:t>Дж</a:t>
            </a:r>
            <a:r>
              <a:rPr lang="uk-UA" sz="2400" dirty="0">
                <a:solidFill>
                  <a:srgbClr val="FF0000"/>
                </a:solidFill>
                <a:latin typeface="Pacifico"/>
              </a:rPr>
              <a:t>. </a:t>
            </a:r>
            <a:r>
              <a:rPr lang="uk-UA" sz="2400" dirty="0" err="1">
                <a:solidFill>
                  <a:srgbClr val="FF0000"/>
                </a:solidFill>
                <a:latin typeface="Pacifico"/>
              </a:rPr>
              <a:t>Бентам</a:t>
            </a:r>
            <a:r>
              <a:rPr lang="uk-UA" sz="2400" dirty="0">
                <a:solidFill>
                  <a:srgbClr val="FF0000"/>
                </a:solidFill>
                <a:latin typeface="Pacifico"/>
              </a:rPr>
              <a:t> (1748—1832), </a:t>
            </a:r>
            <a:r>
              <a:rPr lang="uk-UA" sz="2400" dirty="0">
                <a:latin typeface="Pacifico"/>
              </a:rPr>
              <a:t>який у 1789 р. вперше застосував його у трактаті "Вступ до принципів моральності і законотворення". За його допомогою він окреслював стосунки, що існують між монархами та громадянами різних держав.</a:t>
            </a:r>
          </a:p>
        </p:txBody>
      </p:sp>
      <p:pic>
        <p:nvPicPr>
          <p:cNvPr id="3" name="Picture 2" descr="https://upload.wikimedia.org/wikipedia/commons/thumb/5/52/Jeremy_Bentham_by_Henry_William_Pickersgill_%28cropped%29.jpg/1314px-Jeremy_Bentham_by_Henry_William_Pickersgill_%28cropped%29.jpg">
            <a:extLst>
              <a:ext uri="{FF2B5EF4-FFF2-40B4-BE49-F238E27FC236}">
                <a16:creationId xmlns:a16="http://schemas.microsoft.com/office/drawing/2014/main" id="{7C7E84B3-DC68-104C-8243-C113FDC2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4" y="350874"/>
            <a:ext cx="4040372" cy="42052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01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53930"/>
            <a:ext cx="4202719" cy="4748090"/>
          </a:xfrm>
        </p:spPr>
        <p:txBody>
          <a:bodyPr rtlCol="0">
            <a:normAutofit fontScale="90000"/>
          </a:bodyPr>
          <a:lstStyle/>
          <a:p>
            <a:r>
              <a:rPr lang="ru-RU" sz="2000" dirty="0" err="1">
                <a:solidFill>
                  <a:srgbClr val="FF0000"/>
                </a:solidFill>
                <a:latin typeface="Pacifico"/>
                <a:sym typeface="Arial"/>
              </a:rPr>
              <a:t>Міжнародний</a:t>
            </a:r>
            <a:r>
              <a:rPr lang="ru-RU" sz="2000" dirty="0">
                <a:solidFill>
                  <a:srgbClr val="FF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sym typeface="Arial"/>
              </a:rPr>
              <a:t>валютний</a:t>
            </a:r>
            <a:r>
              <a:rPr lang="ru-RU" sz="2000" dirty="0">
                <a:solidFill>
                  <a:srgbClr val="FF0000"/>
                </a:solidFill>
                <a:latin typeface="Pacifico"/>
                <a:sym typeface="Arial"/>
              </a:rPr>
              <a:t> фонд (1945 р.)</a:t>
            </a:r>
            <a:b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</a:b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спеціальне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агентство ООН,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засноване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29-ма державами з метою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регулювання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валютно-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кредитних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відносин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країн-членів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надання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їм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допомоги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при 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дефіциті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платіжного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балансу </a:t>
            </a:r>
            <a:br>
              <a:rPr lang="ru-RU" sz="1800" dirty="0">
                <a:solidFill>
                  <a:srgbClr val="000000"/>
                </a:solidFill>
                <a:latin typeface="Pacifico"/>
                <a:sym typeface="Arial"/>
              </a:rPr>
            </a:br>
            <a:br>
              <a:rPr lang="ru-RU" sz="1800" dirty="0">
                <a:solidFill>
                  <a:srgbClr val="000000"/>
                </a:solidFill>
                <a:latin typeface="Pacifico"/>
                <a:sym typeface="Arial"/>
              </a:rPr>
            </a:br>
            <a:br>
              <a:rPr lang="ru-RU" sz="1800" dirty="0">
                <a:solidFill>
                  <a:srgbClr val="000000"/>
                </a:solidFill>
                <a:latin typeface="Pacifico"/>
                <a:sym typeface="Arial"/>
              </a:rPr>
            </a:br>
            <a:br>
              <a:rPr lang="ru-RU" sz="1800" dirty="0">
                <a:solidFill>
                  <a:srgbClr val="000000"/>
                </a:solidFill>
                <a:latin typeface="Pacifico"/>
                <a:sym typeface="Arial"/>
              </a:rPr>
            </a:br>
            <a:br>
              <a:rPr lang="ru-RU" sz="1800" dirty="0">
                <a:solidFill>
                  <a:srgbClr val="FF0000"/>
                </a:solidFill>
                <a:latin typeface="Pacifico"/>
                <a:sym typeface="Arial"/>
              </a:rPr>
            </a:br>
            <a:r>
              <a:rPr lang="ru-RU" sz="2000" dirty="0" err="1">
                <a:solidFill>
                  <a:srgbClr val="FF0000"/>
                </a:solidFill>
                <a:latin typeface="Pacifico"/>
                <a:sym typeface="Arial"/>
              </a:rPr>
              <a:t>Функції</a:t>
            </a:r>
            <a:r>
              <a:rPr lang="ru-RU" sz="2000" dirty="0">
                <a:solidFill>
                  <a:srgbClr val="FF0000"/>
                </a:solidFill>
                <a:latin typeface="Pacifico"/>
                <a:sym typeface="Arial"/>
              </a:rPr>
              <a:t> МВФ:</a:t>
            </a:r>
            <a:b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</a:b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-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сприяння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міжнародній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співпраці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грошовій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політиці</a:t>
            </a:r>
            <a:b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</a:b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-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розширення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світової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торгівлі</a:t>
            </a:r>
            <a:b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</a:b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-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кредитування</a:t>
            </a:r>
            <a:b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</a:b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-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стабілізація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грошових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 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обмінних</a:t>
            </a:r>
            <a:r>
              <a:rPr lang="ru-RU" sz="2000" dirty="0">
                <a:solidFill>
                  <a:srgbClr val="000000"/>
                </a:solidFill>
                <a:latin typeface="Pacifico"/>
                <a:sym typeface="Ari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Pacifico"/>
                <a:sym typeface="Arial"/>
              </a:rPr>
              <a:t>курсів</a:t>
            </a:r>
            <a:br>
              <a:rPr lang="ru-RU" sz="1500" dirty="0"/>
            </a:br>
            <a:endParaRPr lang="ru-RU" sz="15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s://upload.wikimedia.org/wikipedia/commons/thumb/b/b9/Headquarters_of_the_International_Monetary_Fund_%28Washington%2C_DC%29.jpg/220px-Headquarters_of_the_International_Monetary_Fund_%28Washington%2C_DC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25" y="54695"/>
            <a:ext cx="3270439" cy="25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20378" y="2687242"/>
            <a:ext cx="4126165" cy="30662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м.Вашингтон</a:t>
            </a:r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 штаб-квартира МВФ</a:t>
            </a:r>
          </a:p>
        </p:txBody>
      </p:sp>
      <p:pic>
        <p:nvPicPr>
          <p:cNvPr id="10244" name="Picture 4" descr="Крісталіна Георгієва болг. Кристалина Иванова Георги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39" y="1606987"/>
            <a:ext cx="1780626" cy="23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652120" y="3975906"/>
            <a:ext cx="3129204" cy="62753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5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Крісталіна</a:t>
            </a:r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sz="15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Георгієва</a:t>
            </a:r>
            <a:endParaRPr lang="ru-RU" sz="15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директор-</a:t>
            </a:r>
            <a:r>
              <a:rPr lang="ru-RU" sz="15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розпорядник</a:t>
            </a:r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 МВФ</a:t>
            </a:r>
          </a:p>
          <a:p>
            <a:pPr algn="ctr"/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3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061" y="98843"/>
            <a:ext cx="8208912" cy="1134126"/>
          </a:xfrm>
        </p:spPr>
        <p:txBody>
          <a:bodyPr rtlCol="0">
            <a:normAutofit fontScale="77500" lnSpcReduction="20000"/>
          </a:bodyPr>
          <a:lstStyle/>
          <a:p>
            <a:pPr algn="ctr"/>
            <a:r>
              <a:rPr lang="uk-UA" sz="2700" b="1" dirty="0">
                <a:solidFill>
                  <a:srgbClr val="FF0000"/>
                </a:solidFill>
                <a:latin typeface="Arial Black" panose="020B0A04020102020204" pitchFamily="34" charset="0"/>
              </a:rPr>
              <a:t>Європейський Союз – </a:t>
            </a:r>
            <a:endParaRPr lang="en-US" sz="27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регіональний економічний та політичний союз </a:t>
            </a:r>
          </a:p>
          <a:p>
            <a:pPr algn="ctr"/>
            <a:r>
              <a:rPr lang="uk-UA" sz="15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Маастріхський</a:t>
            </a:r>
            <a:r>
              <a:rPr lang="uk-UA" sz="1500" b="1" dirty="0">
                <a:solidFill>
                  <a:srgbClr val="002060"/>
                </a:solidFill>
                <a:latin typeface="Arial Black" panose="020B0A04020102020204" pitchFamily="34" charset="0"/>
              </a:rPr>
              <a:t> договір 1993 р. </a:t>
            </a:r>
          </a:p>
          <a:p>
            <a:pPr algn="ctr"/>
            <a:r>
              <a:rPr lang="uk-UA" sz="1500" b="1" dirty="0">
                <a:solidFill>
                  <a:srgbClr val="002060"/>
                </a:solidFill>
                <a:latin typeface="Arial Black" panose="020B0A04020102020204" pitchFamily="34" charset="0"/>
              </a:rPr>
              <a:t>(на сьогодні об</a:t>
            </a:r>
            <a:r>
              <a:rPr lang="en-US" sz="1500" b="1" dirty="0">
                <a:solidFill>
                  <a:srgbClr val="002060"/>
                </a:solidFill>
                <a:latin typeface="Arial Black" panose="020B0A04020102020204" pitchFamily="34" charset="0"/>
              </a:rPr>
              <a:t>’</a:t>
            </a:r>
            <a:r>
              <a:rPr lang="uk-UA" sz="15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єднує</a:t>
            </a:r>
            <a:r>
              <a:rPr lang="uk-UA" sz="1500" b="1" dirty="0">
                <a:solidFill>
                  <a:srgbClr val="002060"/>
                </a:solidFill>
                <a:latin typeface="Arial Black" panose="020B0A04020102020204" pitchFamily="34" charset="0"/>
              </a:rPr>
              <a:t> 27 держав)</a:t>
            </a:r>
          </a:p>
        </p:txBody>
      </p:sp>
      <p:pic>
        <p:nvPicPr>
          <p:cNvPr id="6154" name="Picture 10" descr="https://upload.wikimedia.org/wikipedia/commons/thumb/b/b7/Flag_of_Europe.svg/125px-Flag_of_Europ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53" y="1371654"/>
            <a:ext cx="1545089" cy="1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Члени Європейської ради 2011 ро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1249446"/>
            <a:ext cx="3398900" cy="155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6571816" y="2681104"/>
            <a:ext cx="2458910" cy="47134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rgbClr val="002060"/>
                </a:solidFill>
              </a:rPr>
              <a:t>Рада </a:t>
            </a:r>
            <a:r>
              <a:rPr lang="ru-RU" sz="1800" b="1" dirty="0" err="1">
                <a:solidFill>
                  <a:srgbClr val="002060"/>
                </a:solidFill>
              </a:rPr>
              <a:t>Європейського</a:t>
            </a:r>
            <a:r>
              <a:rPr lang="ru-RU" sz="1800" b="1" dirty="0">
                <a:solidFill>
                  <a:srgbClr val="002060"/>
                </a:solidFill>
              </a:rPr>
              <a:t> Союзу</a:t>
            </a:r>
          </a:p>
        </p:txBody>
      </p:sp>
      <p:pic>
        <p:nvPicPr>
          <p:cNvPr id="6158" name="Picture 14" descr="Кімната Ради Є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04" y="1027423"/>
            <a:ext cx="2430270" cy="155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140085" y="2845956"/>
            <a:ext cx="2326341" cy="33457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err="1">
                <a:solidFill>
                  <a:srgbClr val="002060"/>
                </a:solidFill>
              </a:rPr>
              <a:t>Європейська</a:t>
            </a:r>
            <a:r>
              <a:rPr lang="ru-RU" sz="1800" b="1" dirty="0">
                <a:solidFill>
                  <a:srgbClr val="002060"/>
                </a:solidFill>
              </a:rPr>
              <a:t> Рада</a:t>
            </a:r>
          </a:p>
        </p:txBody>
      </p:sp>
      <p:pic>
        <p:nvPicPr>
          <p:cNvPr id="6160" name="Picture 16" descr="Європейський парламен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25757"/>
            <a:ext cx="2680993" cy="17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2"/>
          <p:cNvSpPr txBox="1">
            <a:spLocks/>
          </p:cNvSpPr>
          <p:nvPr/>
        </p:nvSpPr>
        <p:spPr>
          <a:xfrm>
            <a:off x="6446387" y="4622724"/>
            <a:ext cx="2506288" cy="47134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err="1">
                <a:solidFill>
                  <a:srgbClr val="002060"/>
                </a:solidFill>
              </a:rPr>
              <a:t>м.Брюссель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столиця</a:t>
            </a:r>
            <a:r>
              <a:rPr lang="ru-RU" sz="1800" b="1" dirty="0">
                <a:solidFill>
                  <a:srgbClr val="002060"/>
                </a:solidFill>
              </a:rPr>
              <a:t> ЄС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</a:rPr>
              <a:t> (де-факто)</a:t>
            </a:r>
          </a:p>
        </p:txBody>
      </p:sp>
      <p:pic>
        <p:nvPicPr>
          <p:cNvPr id="6162" name="Picture 18" descr="Будівля Європейської комісії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0" y="3221007"/>
            <a:ext cx="2128717" cy="14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Текст 2"/>
          <p:cNvSpPr txBox="1">
            <a:spLocks/>
          </p:cNvSpPr>
          <p:nvPr/>
        </p:nvSpPr>
        <p:spPr>
          <a:xfrm>
            <a:off x="590511" y="4785380"/>
            <a:ext cx="2416740" cy="258385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err="1">
                <a:solidFill>
                  <a:srgbClr val="002060"/>
                </a:solidFill>
              </a:rPr>
              <a:t>Європейська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комісія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6164" name="Picture 20" descr="Гран-Плас — центральна площа міст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13" y="3164799"/>
            <a:ext cx="2128717" cy="141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Текст 2"/>
          <p:cNvSpPr txBox="1">
            <a:spLocks/>
          </p:cNvSpPr>
          <p:nvPr/>
        </p:nvSpPr>
        <p:spPr>
          <a:xfrm>
            <a:off x="3491880" y="4580560"/>
            <a:ext cx="2458910" cy="47134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err="1">
                <a:solidFill>
                  <a:srgbClr val="002060"/>
                </a:solidFill>
              </a:rPr>
              <a:t>Європейський</a:t>
            </a:r>
            <a:r>
              <a:rPr lang="ru-RU" sz="1800" b="1" dirty="0">
                <a:solidFill>
                  <a:srgbClr val="002060"/>
                </a:solidFill>
              </a:rPr>
              <a:t> парламент</a:t>
            </a:r>
          </a:p>
        </p:txBody>
      </p:sp>
    </p:spTree>
    <p:extLst>
      <p:ext uri="{BB962C8B-B14F-4D97-AF65-F5344CB8AC3E}">
        <p14:creationId xmlns:p14="http://schemas.microsoft.com/office/powerpoint/2010/main" val="18314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5324932-6ED2-A140-83DE-7E6F1C819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9106" y="466051"/>
            <a:ext cx="5124894" cy="4169743"/>
          </a:xfrm>
        </p:spPr>
        <p:txBody>
          <a:bodyPr>
            <a:normAutofit fontScale="62500" lnSpcReduction="20000"/>
          </a:bodyPr>
          <a:lstStyle/>
          <a:p>
            <a:r>
              <a:rPr lang="ru-RU" sz="3800" b="1" dirty="0">
                <a:solidFill>
                  <a:srgbClr val="0070C0"/>
                </a:solidFill>
                <a:latin typeface="Pacifico"/>
                <a:cs typeface="Arial"/>
              </a:rPr>
              <a:t>Є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</a:rPr>
              <a:t>С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</a:rPr>
              <a:t>діє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</a:rPr>
              <a:t> через систему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</a:rPr>
              <a:t>незалежних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наднаціональних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інституцій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та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спільно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узгоджених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рішень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держав-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членів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.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Найважливішими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інституціями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ЄС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: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Європейська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комісія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, Рада </a:t>
            </a:r>
            <a:r>
              <a:rPr lang="ru-RU" sz="3800" b="1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вропейського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Союзу, </a:t>
            </a:r>
            <a:r>
              <a:rPr lang="ru-RU" sz="3800" b="1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вропейська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рада, Суд </a:t>
            </a:r>
            <a:r>
              <a:rPr lang="ru-RU" sz="3800" b="1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вропейського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Союзу, </a:t>
            </a:r>
            <a:r>
              <a:rPr lang="ru-RU" sz="3800" b="1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вропейський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центральний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банк та </a:t>
            </a:r>
            <a:r>
              <a:rPr lang="ru-RU" sz="3800" b="1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вропейський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парламент,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який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обирається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кожні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5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років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громадянами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3800" b="1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Є</a:t>
            </a:r>
            <a:r>
              <a:rPr lang="ru-RU" sz="3800" dirty="0" err="1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вропейського</a:t>
            </a:r>
            <a:r>
              <a:rPr lang="ru-RU" sz="3800" dirty="0">
                <a:solidFill>
                  <a:srgbClr val="0070C0"/>
                </a:solidFill>
                <a:latin typeface="Pacifico"/>
                <a:cs typeface="Arial"/>
                <a:sym typeface="Arial"/>
              </a:rPr>
              <a:t> Союзу.</a:t>
            </a:r>
          </a:p>
          <a:p>
            <a:endParaRPr lang="uk-UA" dirty="0"/>
          </a:p>
        </p:txBody>
      </p:sp>
      <p:pic>
        <p:nvPicPr>
          <p:cNvPr id="4" name="Picture 2" descr="Розташування Європейського Союзу">
            <a:extLst>
              <a:ext uri="{FF2B5EF4-FFF2-40B4-BE49-F238E27FC236}">
                <a16:creationId xmlns:a16="http://schemas.microsoft.com/office/drawing/2014/main" id="{690DEE6F-43CC-DC40-B9A8-0183320F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" y="699542"/>
            <a:ext cx="37201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68A712-52DF-0647-AC1F-5978CAA90727}"/>
              </a:ext>
            </a:extLst>
          </p:cNvPr>
          <p:cNvSpPr/>
          <p:nvPr/>
        </p:nvSpPr>
        <p:spPr>
          <a:xfrm>
            <a:off x="4752753" y="278785"/>
            <a:ext cx="42636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У ЄС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діє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єдиний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ринок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через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стандартизовану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систему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законів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що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діють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у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всіх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державах-членах. У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Шенгенській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Зоні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(до складу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якої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входять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22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держави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-члени та 4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держави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,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що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не </a:t>
            </a:r>
            <a:r>
              <a:rPr lang="ru-RU" sz="2000" dirty="0" err="1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є</a:t>
            </a:r>
            <a:r>
              <a:rPr lang="ru-RU" sz="2000" dirty="0">
                <a:solidFill>
                  <a:srgbClr val="FF0000"/>
                </a:solidFill>
                <a:latin typeface="Pacifico"/>
                <a:ea typeface="Source Code Pro"/>
                <a:sym typeface="Source Code Pro"/>
              </a:rPr>
              <a:t> членами ЄС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)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паспортний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контроль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відмінений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.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Політика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ЄС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спрямована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на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забезпечення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вільного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руху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людей,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товарів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послуг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капіталу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законодавчих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актів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про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спільні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питання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справедливості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підтримки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спільної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торгової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політики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сільського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господарства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рибальства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регіонального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розвитку</a:t>
            </a:r>
            <a:r>
              <a:rPr lang="ru-RU" sz="2000" dirty="0">
                <a:solidFill>
                  <a:srgbClr val="0070C0"/>
                </a:solidFill>
                <a:latin typeface="Pacifico"/>
                <a:ea typeface="Source Code Pro"/>
                <a:sym typeface="Source Code Pro"/>
              </a:rPr>
              <a:t>.</a:t>
            </a:r>
          </a:p>
        </p:txBody>
      </p:sp>
      <p:pic>
        <p:nvPicPr>
          <p:cNvPr id="5" name="Picture 2" descr="http://minec.gov-murman.ru/upload/iblock/7ff/185.jpg">
            <a:extLst>
              <a:ext uri="{FF2B5EF4-FFF2-40B4-BE49-F238E27FC236}">
                <a16:creationId xmlns:a16="http://schemas.microsoft.com/office/drawing/2014/main" id="{8D8BE788-673A-5E44-BB01-CC896105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1392"/>
            <a:ext cx="4742903" cy="30515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171875"/>
            <a:ext cx="6670275" cy="821531"/>
          </a:xfrm>
        </p:spPr>
        <p:txBody>
          <a:bodyPr rtlCol="0"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НАТО – </a:t>
            </a:r>
            <a:r>
              <a:rPr lang="ru-RU" sz="2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Організація</a:t>
            </a: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Північноатлантичного</a:t>
            </a: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договору (1949 р.)</a:t>
            </a:r>
          </a:p>
        </p:txBody>
      </p:sp>
      <p:pic>
        <p:nvPicPr>
          <p:cNvPr id="9218" name="Picture 2" descr="NATO OTAN landscape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65" y="238507"/>
            <a:ext cx="2660772" cy="13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17732" y="792944"/>
            <a:ext cx="5778642" cy="82153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міжнародна</a:t>
            </a: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міжурядова</a:t>
            </a: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організація</a:t>
            </a:r>
            <a:endParaRPr lang="ru-RU" sz="24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r>
              <a:rPr lang="ru-RU" sz="2400" b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військово-політичний</a:t>
            </a:r>
            <a:r>
              <a:rPr lang="ru-RU" sz="24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 союз 28 держав</a:t>
            </a:r>
          </a:p>
        </p:txBody>
      </p:sp>
      <p:pic>
        <p:nvPicPr>
          <p:cNvPr id="9220" name="Picture 4" descr="https://upload.wikimedia.org/wikipedia/commons/thumb/1/10/Photograph_of_President_Truman_signing_the_document_implementing_the_North_Atlantic_Treaty_at_his_desk_in_the_Oval..._-_NARA_-_200163.jpg/300px-Photograph_of_President_Truman_signing_the_document_implementing_the_North_Atlantic_Treaty_at_his_desk_in_the_Oval..._-_NARA_-_2001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3313"/>
            <a:ext cx="3888432" cy="31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ires 130221-D-NI589-87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24" y="1705212"/>
            <a:ext cx="4054126" cy="27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3568" y="4647022"/>
            <a:ext cx="3834426" cy="49647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5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Підписання</a:t>
            </a:r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 договору президентом США </a:t>
            </a:r>
            <a:r>
              <a:rPr lang="ru-RU" sz="15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Г.Труменом</a:t>
            </a:r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 1949 р.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04048" y="4763407"/>
            <a:ext cx="3834426" cy="30662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м.Брюссель</a:t>
            </a:r>
            <a:r>
              <a:rPr lang="ru-RU" sz="1500" b="1" dirty="0">
                <a:solidFill>
                  <a:srgbClr val="7030A0"/>
                </a:solidFill>
                <a:latin typeface="Arial Black" panose="020B0A04020102020204" pitchFamily="34" charset="0"/>
              </a:rPr>
              <a:t> штаб-квартира НАТО</a:t>
            </a:r>
          </a:p>
        </p:txBody>
      </p:sp>
    </p:spTree>
    <p:extLst>
      <p:ext uri="{BB962C8B-B14F-4D97-AF65-F5344CB8AC3E}">
        <p14:creationId xmlns:p14="http://schemas.microsoft.com/office/powerpoint/2010/main" val="13944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23000">
              <a:schemeClr val="accent4">
                <a:lumMod val="20000"/>
                <a:lumOff val="80000"/>
              </a:schemeClr>
            </a:gs>
            <a:gs pos="39000">
              <a:schemeClr val="accent4">
                <a:lumMod val="20000"/>
                <a:lumOff val="80000"/>
              </a:schemeClr>
            </a:gs>
            <a:gs pos="60000">
              <a:schemeClr val="tx1">
                <a:lumMod val="20000"/>
                <a:lumOff val="80000"/>
              </a:schemeClr>
            </a:gs>
            <a:gs pos="78000">
              <a:srgbClr val="E5F7FD"/>
            </a:gs>
          </a:gsLst>
          <a:lin ang="16200000" scaled="1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56A94D-30DA-AC47-B733-C34975635A8A}"/>
              </a:ext>
            </a:extLst>
          </p:cNvPr>
          <p:cNvSpPr/>
          <p:nvPr/>
        </p:nvSpPr>
        <p:spPr>
          <a:xfrm>
            <a:off x="3888431" y="196515"/>
            <a:ext cx="5255569" cy="422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lnSpc>
                <a:spcPct val="115000"/>
              </a:lnSpc>
              <a:buSzPts val="1800"/>
              <a:buFont typeface="Pacifico"/>
              <a:buChar char="●"/>
            </a:pPr>
            <a:r>
              <a:rPr lang="ru-RU" sz="1800" dirty="0" err="1">
                <a:latin typeface="Pacifico"/>
              </a:rPr>
              <a:t>Була</a:t>
            </a:r>
            <a:r>
              <a:rPr lang="ru-RU" sz="1800" dirty="0">
                <a:latin typeface="Pacifico"/>
              </a:rPr>
              <a:t> створена для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захисту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Європи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від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радянського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впливу</a:t>
            </a:r>
            <a:endParaRPr lang="ru-RU" sz="1800" dirty="0">
              <a:solidFill>
                <a:srgbClr val="FF0000"/>
              </a:solidFill>
              <a:latin typeface="Pacifico"/>
            </a:endParaRPr>
          </a:p>
          <a:p>
            <a:pPr marL="457200" indent="-342900">
              <a:lnSpc>
                <a:spcPct val="115000"/>
              </a:lnSpc>
              <a:buSzPts val="1800"/>
              <a:buFont typeface="Pacifico"/>
              <a:buChar char="●"/>
            </a:pPr>
            <a:r>
              <a:rPr lang="ru-RU" sz="1800" dirty="0" err="1">
                <a:latin typeface="Pacifico"/>
              </a:rPr>
              <a:t>Наразі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налічцє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30 держав-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членів</a:t>
            </a:r>
            <a:endParaRPr lang="ru-RU" sz="1800" dirty="0">
              <a:solidFill>
                <a:srgbClr val="FF0000"/>
              </a:solidFill>
              <a:latin typeface="Pacifico"/>
            </a:endParaRPr>
          </a:p>
          <a:p>
            <a:pPr marL="457200" indent="-342900">
              <a:lnSpc>
                <a:spcPct val="115000"/>
              </a:lnSpc>
              <a:buSzPts val="1800"/>
              <a:buFont typeface="Pacifico"/>
              <a:buChar char="●"/>
            </a:pPr>
            <a:r>
              <a:rPr lang="ru-RU" sz="1800" dirty="0">
                <a:latin typeface="Pacifico"/>
              </a:rPr>
              <a:t>У </a:t>
            </a:r>
            <a:r>
              <a:rPr lang="ru-RU" sz="1800" dirty="0" err="1">
                <a:latin typeface="Pacifico"/>
              </a:rPr>
              <a:t>відповідності</a:t>
            </a:r>
            <a:r>
              <a:rPr lang="ru-RU" sz="1800" dirty="0">
                <a:latin typeface="Pacifico"/>
              </a:rPr>
              <a:t> до </a:t>
            </a:r>
            <a:r>
              <a:rPr lang="ru-RU" sz="1800" dirty="0" err="1">
                <a:latin typeface="Pacifico"/>
              </a:rPr>
              <a:t>статутних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документів</a:t>
            </a:r>
            <a:r>
              <a:rPr lang="ru-RU" sz="1800" dirty="0">
                <a:latin typeface="Pacifico"/>
              </a:rPr>
              <a:t> Альянсу, </a:t>
            </a:r>
            <a:r>
              <a:rPr lang="ru-RU" sz="1800" dirty="0" err="1">
                <a:latin typeface="Pacifico"/>
              </a:rPr>
              <a:t>головна</a:t>
            </a:r>
            <a:r>
              <a:rPr lang="ru-RU" sz="1800" dirty="0">
                <a:latin typeface="Pacifico"/>
              </a:rPr>
              <a:t> роль НАТО </a:t>
            </a:r>
            <a:r>
              <a:rPr lang="ru-RU" sz="1800" dirty="0" err="1">
                <a:latin typeface="Pacifico"/>
              </a:rPr>
              <a:t>полягає</a:t>
            </a:r>
            <a:r>
              <a:rPr lang="ru-RU" sz="1800" dirty="0">
                <a:latin typeface="Pacifico"/>
              </a:rPr>
              <a:t> у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забезпеченні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свободи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і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безпеки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країн-членів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з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використанням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політичних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і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військових</a:t>
            </a:r>
            <a:r>
              <a:rPr lang="ru-RU" sz="1800" dirty="0">
                <a:solidFill>
                  <a:srgbClr val="FF0000"/>
                </a:solidFill>
                <a:latin typeface="Pacifico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Pacifico"/>
              </a:rPr>
              <a:t>засобів</a:t>
            </a:r>
            <a:r>
              <a:rPr lang="ru-RU" sz="1800" dirty="0">
                <a:latin typeface="Pacifico"/>
              </a:rPr>
              <a:t>.</a:t>
            </a:r>
          </a:p>
          <a:p>
            <a:pPr marL="457200" indent="-342900">
              <a:lnSpc>
                <a:spcPct val="115000"/>
              </a:lnSpc>
              <a:buSzPts val="1800"/>
              <a:buFont typeface="Pacifico"/>
              <a:buChar char="●"/>
            </a:pPr>
            <a:r>
              <a:rPr lang="ru-RU" sz="1800" dirty="0">
                <a:latin typeface="Pacifico"/>
              </a:rPr>
              <a:t> НАТО </a:t>
            </a:r>
            <a:r>
              <a:rPr lang="ru-RU" sz="1800" dirty="0" err="1">
                <a:latin typeface="Pacifico"/>
              </a:rPr>
              <a:t>дотримується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спільних</a:t>
            </a:r>
            <a:r>
              <a:rPr lang="ru-RU" sz="1800" dirty="0">
                <a:latin typeface="Pacifico"/>
              </a:rPr>
              <a:t> для Альянсу </a:t>
            </a:r>
            <a:r>
              <a:rPr lang="ru-RU" sz="1800" dirty="0" err="1">
                <a:latin typeface="Pacifico"/>
              </a:rPr>
              <a:t>цінностей</a:t>
            </a:r>
            <a:r>
              <a:rPr lang="ru-RU" sz="1800" dirty="0">
                <a:latin typeface="Pacifico"/>
              </a:rPr>
              <a:t> </a:t>
            </a:r>
            <a:r>
              <a:rPr lang="ru-RU" sz="1800" dirty="0" err="1">
                <a:latin typeface="Pacifico"/>
              </a:rPr>
              <a:t>демократії</a:t>
            </a:r>
            <a:r>
              <a:rPr lang="ru-RU" sz="1800" dirty="0">
                <a:latin typeface="Pacifico"/>
              </a:rPr>
              <a:t>, </a:t>
            </a:r>
            <a:r>
              <a:rPr lang="ru-RU" sz="1800" dirty="0" err="1">
                <a:latin typeface="Pacifico"/>
              </a:rPr>
              <a:t>індивідуальної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свободи</a:t>
            </a:r>
            <a:r>
              <a:rPr lang="ru-RU" sz="1800" dirty="0">
                <a:latin typeface="Pacifico"/>
              </a:rPr>
              <a:t>, верховенства права та мирного </a:t>
            </a:r>
            <a:r>
              <a:rPr lang="ru-RU" sz="1800" dirty="0" err="1">
                <a:latin typeface="Pacifico"/>
              </a:rPr>
              <a:t>розв'язання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суперечок</a:t>
            </a:r>
            <a:r>
              <a:rPr lang="ru-RU" sz="1800" dirty="0">
                <a:latin typeface="Pacifico"/>
              </a:rPr>
              <a:t> та </a:t>
            </a:r>
            <a:r>
              <a:rPr lang="ru-RU" sz="1800" dirty="0" err="1">
                <a:latin typeface="Pacifico"/>
              </a:rPr>
              <a:t>підтримує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ці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цінності</a:t>
            </a:r>
            <a:r>
              <a:rPr lang="ru-RU" sz="1800" dirty="0">
                <a:latin typeface="Pacifico"/>
              </a:rPr>
              <a:t> в </a:t>
            </a:r>
            <a:r>
              <a:rPr lang="ru-RU" sz="1800" dirty="0" err="1">
                <a:latin typeface="Pacifico"/>
              </a:rPr>
              <a:t>усьому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євроатлантичному</a:t>
            </a:r>
            <a:r>
              <a:rPr lang="ru-RU" sz="1800" dirty="0">
                <a:latin typeface="Pacifico"/>
              </a:rPr>
              <a:t> </a:t>
            </a:r>
            <a:r>
              <a:rPr lang="ru-RU" sz="1800" dirty="0" err="1">
                <a:latin typeface="Pacifico"/>
              </a:rPr>
              <a:t>регіоні</a:t>
            </a:r>
            <a:r>
              <a:rPr lang="ru-RU" sz="1800" dirty="0">
                <a:latin typeface="Pacifico"/>
              </a:rPr>
              <a:t>.</a:t>
            </a:r>
          </a:p>
        </p:txBody>
      </p:sp>
      <p:pic>
        <p:nvPicPr>
          <p:cNvPr id="4" name="Picture 2" descr="North Atlantic Treaty Organization (orthographic projection).svg">
            <a:extLst>
              <a:ext uri="{FF2B5EF4-FFF2-40B4-BE49-F238E27FC236}">
                <a16:creationId xmlns:a16="http://schemas.microsoft.com/office/drawing/2014/main" id="{8AEF134D-E671-8B46-95DB-42B3D485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8">
              <a:srgbClr val="E5F7FD"/>
            </a:gs>
            <a:gs pos="20000">
              <a:srgbClr val="D8DFFD"/>
            </a:gs>
            <a:gs pos="42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81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59E28-A332-684A-9289-91FD91D2E66D}"/>
              </a:ext>
            </a:extLst>
          </p:cNvPr>
          <p:cNvSpPr txBox="1">
            <a:spLocks/>
          </p:cNvSpPr>
          <p:nvPr/>
        </p:nvSpPr>
        <p:spPr>
          <a:xfrm>
            <a:off x="2889558" y="2323511"/>
            <a:ext cx="3834426" cy="49647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FF0000"/>
                </a:solidFill>
                <a:latin typeface="Pacifico"/>
                <a:cs typeface="Arial"/>
              </a:rPr>
              <a:t>ДЯКУЮ ЗА УВАГУ !</a:t>
            </a:r>
            <a:endParaRPr lang="ru-RU" sz="15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40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30" y="187702"/>
            <a:ext cx="4320480" cy="1235292"/>
          </a:xfrm>
        </p:spPr>
        <p:txBody>
          <a:bodyPr rtlCol="0">
            <a:noAutofit/>
          </a:bodyPr>
          <a:lstStyle/>
          <a:p>
            <a:pPr rtl="0"/>
            <a:r>
              <a:rPr lang="ru-RU" sz="2400" b="0" dirty="0">
                <a:solidFill>
                  <a:srgbClr val="FF0000"/>
                </a:solidFill>
                <a:latin typeface="Pacifico"/>
                <a:cs typeface="Arial"/>
                <a:sym typeface="Arial"/>
              </a:rPr>
              <a:t>перша </a:t>
            </a:r>
            <a:r>
              <a:rPr lang="ru-RU" sz="2400" b="0" dirty="0" err="1">
                <a:solidFill>
                  <a:srgbClr val="FF0000"/>
                </a:solidFill>
                <a:latin typeface="Pacifico"/>
                <a:cs typeface="Arial"/>
                <a:sym typeface="Arial"/>
              </a:rPr>
              <a:t>міжнародна</a:t>
            </a:r>
            <a:br>
              <a:rPr lang="ru-RU" sz="2400" b="0" dirty="0">
                <a:solidFill>
                  <a:srgbClr val="FF0000"/>
                </a:solidFill>
                <a:latin typeface="Pacifico"/>
                <a:cs typeface="Arial"/>
                <a:sym typeface="Arial"/>
              </a:rPr>
            </a:br>
            <a:r>
              <a:rPr lang="ru-RU" sz="2400" b="0" dirty="0">
                <a:solidFill>
                  <a:srgbClr val="FF0000"/>
                </a:solidFill>
                <a:latin typeface="Pacifico"/>
                <a:cs typeface="Arial"/>
                <a:sym typeface="Arial"/>
              </a:rPr>
              <a:t> організація – </a:t>
            </a:r>
            <a:br>
              <a:rPr lang="ru-RU" sz="2400" b="0" dirty="0">
                <a:solidFill>
                  <a:srgbClr val="FF0000"/>
                </a:solidFill>
                <a:latin typeface="Pacifico"/>
                <a:cs typeface="Arial"/>
                <a:sym typeface="Arial"/>
              </a:rPr>
            </a:br>
            <a:r>
              <a:rPr lang="ru-RU" sz="2400" b="0" dirty="0" err="1">
                <a:solidFill>
                  <a:srgbClr val="FF0000"/>
                </a:solidFill>
                <a:latin typeface="Pacifico"/>
                <a:cs typeface="Arial"/>
                <a:sym typeface="Arial"/>
              </a:rPr>
              <a:t>Всесвітній</a:t>
            </a:r>
            <a:r>
              <a:rPr lang="ru-RU" sz="2400" b="0" dirty="0">
                <a:solidFill>
                  <a:srgbClr val="FF0000"/>
                </a:solidFill>
                <a:latin typeface="Pacifico"/>
                <a:cs typeface="Arial"/>
                <a:sym typeface="Arial"/>
              </a:rPr>
              <a:t> </a:t>
            </a:r>
            <a:r>
              <a:rPr lang="ru-RU" sz="2400" b="0" dirty="0" err="1">
                <a:solidFill>
                  <a:srgbClr val="FF0000"/>
                </a:solidFill>
                <a:latin typeface="Pacifico"/>
                <a:cs typeface="Arial"/>
                <a:sym typeface="Arial"/>
              </a:rPr>
              <a:t>поштовий</a:t>
            </a:r>
            <a:r>
              <a:rPr lang="ru-RU" sz="2400" b="0" dirty="0">
                <a:solidFill>
                  <a:srgbClr val="FF0000"/>
                </a:solidFill>
                <a:latin typeface="Pacifico"/>
                <a:cs typeface="Arial"/>
                <a:sym typeface="Arial"/>
              </a:rPr>
              <a:t> союз (1875) </a:t>
            </a:r>
          </a:p>
        </p:txBody>
      </p:sp>
      <p:pic>
        <p:nvPicPr>
          <p:cNvPr id="4098" name="Picture 2" descr="Картинки по запросу Лига наций 1919 картин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10" y="75997"/>
            <a:ext cx="3675500" cy="274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sz="half" idx="1"/>
          </p:nvPr>
        </p:nvSpPr>
        <p:spPr>
          <a:xfrm>
            <a:off x="899592" y="3813888"/>
            <a:ext cx="4567718" cy="1038132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перша </a:t>
            </a:r>
            <a:r>
              <a:rPr lang="ru-RU" sz="2800" dirty="0" err="1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міжнародна</a:t>
            </a:r>
            <a:r>
              <a:rPr lang="ru-RU" sz="2800" dirty="0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політична</a:t>
            </a:r>
            <a:r>
              <a:rPr lang="ru-RU" sz="2800" dirty="0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 організація – </a:t>
            </a:r>
            <a:r>
              <a:rPr lang="ru-RU" sz="2800" dirty="0" err="1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Ліга</a:t>
            </a:r>
            <a:r>
              <a:rPr lang="ru-RU" sz="2800" dirty="0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націй</a:t>
            </a:r>
            <a:r>
              <a:rPr lang="ru-RU" sz="2800" dirty="0">
                <a:solidFill>
                  <a:srgbClr val="FF0000"/>
                </a:solidFill>
                <a:latin typeface="Pacifico"/>
                <a:cs typeface="Arial"/>
                <a:sym typeface="Amatic SC"/>
              </a:rPr>
              <a:t> (1919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)</a:t>
            </a:r>
          </a:p>
        </p:txBody>
      </p:sp>
      <p:pic>
        <p:nvPicPr>
          <p:cNvPr id="4100" name="Picture 4" descr="Картинки по запросу Лига наций 1919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09" y="2632861"/>
            <a:ext cx="3704036" cy="23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6" y="1813638"/>
            <a:ext cx="5238582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2959657" y="215046"/>
            <a:ext cx="3692108" cy="486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 глобалізація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-дипломатичні відносини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-державний суверенітет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-міжнародна безпека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-екологічна стійкість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-розповсюдження ядерної зброї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-націоналізм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 економічний розвиток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 глобальне фінансування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 dirty="0">
                <a:latin typeface="Pacifico"/>
                <a:ea typeface="Pacifico"/>
                <a:cs typeface="Pacifico"/>
                <a:sym typeface="Pacifico"/>
              </a:rPr>
              <a:t>-тероризм та права людини</a:t>
            </a:r>
            <a:endParaRPr sz="2400" i="1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7538" y="-38182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Міжнародні відносини виникли, щоб регулювати такі питання, як </a:t>
            </a:r>
            <a:r>
              <a:rPr lang="ru" sz="2400" b="1" dirty="0">
                <a:solidFill>
                  <a:srgbClr val="FF0000"/>
                </a:solidFill>
              </a:rPr>
              <a:t>:</a:t>
            </a:r>
            <a:endParaRPr sz="2400" b="1" dirty="0">
              <a:solidFill>
                <a:srgbClr val="FF0000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51" y="412475"/>
            <a:ext cx="2562101" cy="19975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908" y="2996288"/>
            <a:ext cx="2973900" cy="21472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6761" y="376775"/>
            <a:ext cx="2714802" cy="17194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640" y="2196246"/>
            <a:ext cx="2186146" cy="11285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0890" y="2092755"/>
            <a:ext cx="2274165" cy="19580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6" name="Google Shape;7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5823" y="3269173"/>
            <a:ext cx="1958051" cy="19580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E5F7FD"/>
            </a:gs>
            <a:gs pos="6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20000"/>
                <a:lumOff val="80000"/>
              </a:schemeClr>
            </a:gs>
            <a:gs pos="54000">
              <a:schemeClr val="accent4">
                <a:lumMod val="20000"/>
                <a:lumOff val="80000"/>
              </a:schemeClr>
            </a:gs>
            <a:gs pos="72000">
              <a:srgbClr val="E5F7FD"/>
            </a:gs>
          </a:gsLst>
          <a:lin ang="16200000" scaled="1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152399" y="3495064"/>
            <a:ext cx="8839202" cy="15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 Радянський Союз і Сполучені Штати могли розпочати світову ядерну війну. Передбачалося, що вивчаючи, як країни взаємодіють одна з одною, було б простіше передбачити, якою буде реакція Сполучених Штатів або Радянського Союзу в будь-якій ситуації, що в свою чергу полегшить запобігання війні. 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1249649"/>
            <a:ext cx="3718845" cy="220560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83" name="Google Shape;83;p16"/>
          <p:cNvSpPr txBox="1"/>
          <p:nvPr/>
        </p:nvSpPr>
        <p:spPr>
          <a:xfrm>
            <a:off x="287079" y="282192"/>
            <a:ext cx="8534083" cy="10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Вивчення міжнародних відносин у галузі політології набуло актуальності під час</a:t>
            </a:r>
            <a:r>
              <a:rPr lang="ru" sz="2400" dirty="0">
                <a:solidFill>
                  <a:srgbClr val="FF0000"/>
                </a:solidFill>
                <a:uFill>
                  <a:noFill/>
                </a:uFill>
                <a:latin typeface="Pacifico"/>
                <a:ea typeface="Pacifico"/>
                <a:cs typeface="Pacifico"/>
                <a:sym typeface="Pacific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Холодної війни</a:t>
            </a:r>
            <a:r>
              <a:rPr lang="ru" sz="24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.</a:t>
            </a:r>
            <a:endParaRPr sz="24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004" y="1249649"/>
            <a:ext cx="5084597" cy="220560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3000">
              <a:schemeClr val="accent5">
                <a:lumMod val="40000"/>
                <a:lumOff val="60000"/>
              </a:schemeClr>
            </a:gs>
            <a:gs pos="30000">
              <a:schemeClr val="accent3">
                <a:lumMod val="40000"/>
                <a:lumOff val="60000"/>
              </a:schemeClr>
            </a:gs>
            <a:gs pos="59000">
              <a:schemeClr val="accent1">
                <a:lumMod val="20000"/>
                <a:lumOff val="80000"/>
              </a:schemeClr>
            </a:gs>
            <a:gs pos="70000">
              <a:srgbClr val="E5F7FD"/>
            </a:gs>
          </a:gsLst>
          <a:lin ang="16200000" scaled="1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198825" y="251850"/>
            <a:ext cx="4136100" cy="161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u="sng" dirty="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Міжнародні відносини 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 це переважно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відносини між державами з приводу їхньої політики 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щодо один одного і загальносвітових проблем.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7"/>
          <p:cNvSpPr txBox="1"/>
          <p:nvPr/>
        </p:nvSpPr>
        <p:spPr>
          <a:xfrm>
            <a:off x="4409662" y="2650397"/>
            <a:ext cx="4469418" cy="2336273"/>
          </a:xfrm>
          <a:prstGeom prst="rect">
            <a:avLst/>
          </a:prstGeom>
          <a:gradFill>
            <a:gsLst>
              <a:gs pos="87000">
                <a:srgbClr val="E5F7FD"/>
              </a:gs>
              <a:gs pos="3000">
                <a:schemeClr val="accent5">
                  <a:lumMod val="40000"/>
                  <a:lumOff val="60000"/>
                </a:schemeClr>
              </a:gs>
              <a:gs pos="30000">
                <a:schemeClr val="accent3">
                  <a:lumMod val="40000"/>
                  <a:lumOff val="60000"/>
                </a:schemeClr>
              </a:gs>
              <a:gs pos="44000">
                <a:schemeClr val="accent1">
                  <a:lumMod val="20000"/>
                  <a:lumOff val="80000"/>
                </a:schemeClr>
              </a:gs>
              <a:gs pos="70000">
                <a:srgbClr val="E5F7FD"/>
              </a:gs>
            </a:gsLst>
            <a:lin ang="16200000" scaled="1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u="sng" dirty="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Світова політика 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- це сфера взаємодії між суб'єктами міжнародних відносин з приводу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як їх дій у відношенні один одного і вирішення загальносвітових проблем, так і політики кожного з них щодо власних внутрішніх проблем і ситуацій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.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925" y="0"/>
            <a:ext cx="4656675" cy="25717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920" y="1862982"/>
            <a:ext cx="4070005" cy="30286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3000">
              <a:schemeClr val="accent4">
                <a:lumMod val="20000"/>
                <a:lumOff val="80000"/>
              </a:schemeClr>
            </a:gs>
            <a:gs pos="30000">
              <a:schemeClr val="accent3">
                <a:lumMod val="40000"/>
                <a:lumOff val="60000"/>
              </a:schemeClr>
            </a:gs>
            <a:gs pos="59000">
              <a:schemeClr val="accent1">
                <a:lumMod val="20000"/>
                <a:lumOff val="80000"/>
              </a:schemeClr>
            </a:gs>
            <a:gs pos="70000">
              <a:srgbClr val="E5F7FD"/>
            </a:gs>
          </a:gsLst>
          <a:lin ang="16200000" scaled="1"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4497572" y="66275"/>
            <a:ext cx="4646428" cy="3000000"/>
          </a:xfrm>
          <a:prstGeom prst="rect">
            <a:avLst/>
          </a:prstGeom>
          <a:gradFill>
            <a:gsLst>
              <a:gs pos="87000">
                <a:srgbClr val="E5F7FD"/>
              </a:gs>
              <a:gs pos="3000">
                <a:schemeClr val="accent5">
                  <a:lumMod val="20000"/>
                  <a:lumOff val="80000"/>
                </a:schemeClr>
              </a:gs>
              <a:gs pos="30000">
                <a:schemeClr val="accent3">
                  <a:lumMod val="20000"/>
                  <a:lumOff val="80000"/>
                </a:schemeClr>
              </a:gs>
              <a:gs pos="50000">
                <a:schemeClr val="bg1">
                  <a:lumMod val="95000"/>
                </a:schemeClr>
              </a:gs>
              <a:gs pos="70000">
                <a:srgbClr val="E5F7FD"/>
              </a:gs>
            </a:gsLst>
            <a:lin ang="16200000" scaled="1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u="sng" dirty="0">
                <a:solidFill>
                  <a:srgbClr val="38761D"/>
                </a:solidFill>
                <a:latin typeface="Pacifico"/>
                <a:ea typeface="Pacifico"/>
                <a:cs typeface="Pacifico"/>
                <a:sym typeface="Pacifico"/>
              </a:rPr>
              <a:t>Зовнішня політика 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–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це діяльність держави на міжнародній арені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, що регулює стосунки з іншими суб'єктами зовнішньополітичної діяльності.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Зовнішня політика тієї або іншої країни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є конкретним, практичним втіленням міністерством закордонних справ або відповідним йому зовнішньополітичним відомством основних принципів міжнародної політики держави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, які виробляються державними структурами і покликані відображати національні інтереси держави. </a:t>
            </a:r>
            <a:endParaRPr sz="2000" dirty="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106326" y="4189228"/>
            <a:ext cx="8963246" cy="887997"/>
          </a:xfrm>
          <a:prstGeom prst="rect">
            <a:avLst/>
          </a:prstGeom>
          <a:gradFill>
            <a:gsLst>
              <a:gs pos="87000">
                <a:srgbClr val="E5F7FD"/>
              </a:gs>
              <a:gs pos="3000">
                <a:schemeClr val="accent5">
                  <a:lumMod val="20000"/>
                  <a:lumOff val="80000"/>
                </a:schemeClr>
              </a:gs>
              <a:gs pos="30000">
                <a:schemeClr val="accent3">
                  <a:lumMod val="20000"/>
                  <a:lumOff val="80000"/>
                </a:schemeClr>
              </a:gs>
              <a:gs pos="50000">
                <a:schemeClr val="bg1">
                  <a:lumMod val="95000"/>
                </a:schemeClr>
              </a:gs>
              <a:gs pos="70000">
                <a:srgbClr val="E5F7FD"/>
              </a:gs>
            </a:gsLst>
            <a:lin ang="16200000" scaled="1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Поняття ж </a:t>
            </a:r>
            <a:r>
              <a:rPr lang="ru" sz="2000" u="sng" dirty="0">
                <a:solidFill>
                  <a:schemeClr val="tx1">
                    <a:lumMod val="50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"міжнародна політика" </a:t>
            </a:r>
            <a:r>
              <a:rPr lang="ru" sz="2000" dirty="0">
                <a:latin typeface="Pacifico"/>
                <a:ea typeface="Pacifico"/>
                <a:cs typeface="Pacifico"/>
                <a:sym typeface="Pacifico"/>
              </a:rPr>
              <a:t>застосовується </a:t>
            </a:r>
            <a:r>
              <a:rPr lang="ru" sz="2000" dirty="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як для визначення діяльності даної держави у міжнародних справах, так і міждержавної політики на світовій арені взагалі. </a:t>
            </a:r>
            <a:endParaRPr sz="2000" dirty="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9" y="393405"/>
            <a:ext cx="4572000" cy="34874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rgbClr val="E5F7FD"/>
            </a:gs>
            <a:gs pos="3000">
              <a:schemeClr val="accent4">
                <a:lumMod val="20000"/>
                <a:lumOff val="80000"/>
              </a:schemeClr>
            </a:gs>
            <a:gs pos="25000">
              <a:schemeClr val="accent4">
                <a:lumMod val="20000"/>
                <a:lumOff val="80000"/>
              </a:schemeClr>
            </a:gs>
            <a:gs pos="48000">
              <a:schemeClr val="tx1">
                <a:lumMod val="20000"/>
                <a:lumOff val="80000"/>
              </a:schemeClr>
            </a:gs>
            <a:gs pos="70000">
              <a:srgbClr val="E5F7FD"/>
            </a:gs>
          </a:gsLst>
          <a:lin ang="16200000" scaled="1"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/>
        </p:nvSpPr>
        <p:spPr>
          <a:xfrm>
            <a:off x="1098750" y="220852"/>
            <a:ext cx="6946500" cy="148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chemeClr val="accent4">
                    <a:lumMod val="75000"/>
                  </a:schemeClr>
                </a:solidFill>
                <a:latin typeface="Pacifico"/>
                <a:ea typeface="Pacifico"/>
                <a:cs typeface="Pacifico"/>
                <a:sym typeface="Pacifico"/>
              </a:rPr>
              <a:t>Теоретичні школи у дослідженні міжнародних відносин та світової політики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" name="Google Shape;131;p22">
            <a:extLst>
              <a:ext uri="{FF2B5EF4-FFF2-40B4-BE49-F238E27FC236}">
                <a16:creationId xmlns:a16="http://schemas.microsoft.com/office/drawing/2014/main" id="{593BE830-C825-2C44-B2DB-EFA3CB0393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9526" y="1910810"/>
            <a:ext cx="4051005" cy="30629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4061</TotalTime>
  <Words>1673</Words>
  <Application>Microsoft Macintosh PowerPoint</Application>
  <PresentationFormat>Экран (16:9)</PresentationFormat>
  <Paragraphs>147</Paragraphs>
  <Slides>36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Pacifico</vt:lpstr>
      <vt:lpstr>Arial Black</vt:lpstr>
      <vt:lpstr>Source Code Pro</vt:lpstr>
      <vt:lpstr>Arial</vt:lpstr>
      <vt:lpstr>Wingdings</vt:lpstr>
      <vt:lpstr>Amatic SC</vt:lpstr>
      <vt:lpstr>Bookman Old Style</vt:lpstr>
      <vt:lpstr>Beach Day</vt:lpstr>
      <vt:lpstr>Концептуальні основи теорії міжнародних відносин к.політ.н. Лепська Н.В. </vt:lpstr>
      <vt:lpstr>Презентация PowerPoint</vt:lpstr>
      <vt:lpstr>Презентация PowerPoint</vt:lpstr>
      <vt:lpstr>перша міжнародна  організація –  Всесвітній поштовий союз (1875)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ОРГАНІЗАЦІЯ ОБ’ЄДНАНИХ НАЦІЙ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Міжнародний валютний фонд (1945 р.) спеціальне агентство ООН, засноване 29-ма державами з метою регулювання валютно-кредитних відносин країн-членів і надання їм допомоги при дефіциті платіжного балансу      Функції МВФ: - сприяння міжнародній співпраці в грошовій політиці - розширення світової торгівлі - кредитування - стабілізація грошових   обмінних курсів </vt:lpstr>
      <vt:lpstr>Презентация PowerPoint</vt:lpstr>
      <vt:lpstr>Презентация PowerPoint</vt:lpstr>
      <vt:lpstr>Презентация PowerPoint</vt:lpstr>
      <vt:lpstr>НАТО – Організація Північноатлантичного договору (1949 р.)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“Концептуальні основи теорії міжнародних відносин. Сутність світової політики.”</dc:title>
  <dc:creator>user</dc:creator>
  <cp:lastModifiedBy>Microsoft Office User</cp:lastModifiedBy>
  <cp:revision>24</cp:revision>
  <dcterms:modified xsi:type="dcterms:W3CDTF">2020-11-11T16:35:24Z</dcterms:modified>
</cp:coreProperties>
</file>