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1" r:id="rId13"/>
    <p:sldId id="267" r:id="rId14"/>
    <p:sldId id="268" r:id="rId15"/>
    <p:sldId id="269" r:id="rId16"/>
    <p:sldId id="282" r:id="rId17"/>
    <p:sldId id="270" r:id="rId18"/>
    <p:sldId id="271" r:id="rId19"/>
    <p:sldId id="283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4" r:id="rId28"/>
    <p:sldId id="279" r:id="rId29"/>
    <p:sldId id="285" r:id="rId30"/>
    <p:sldId id="28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1F126-997E-4C02-8079-F21BEEE13F36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E6046-A7EE-4245-B81E-7B6656011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847-1AD0-41DB-AA78-976FB69A001D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2ABD2-9CF8-4B43-A556-CC7697F97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847-1AD0-41DB-AA78-976FB69A001D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BD2-9CF8-4B43-A556-CC7697F97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847-1AD0-41DB-AA78-976FB69A001D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BD2-9CF8-4B43-A556-CC7697F97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D08C847-1AD0-41DB-AA78-976FB69A001D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5F2ABD2-9CF8-4B43-A556-CC7697F97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847-1AD0-41DB-AA78-976FB69A001D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BD2-9CF8-4B43-A556-CC7697F97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847-1AD0-41DB-AA78-976FB69A001D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BD2-9CF8-4B43-A556-CC7697F97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BD2-9CF8-4B43-A556-CC7697F97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847-1AD0-41DB-AA78-976FB69A001D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847-1AD0-41DB-AA78-976FB69A001D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BD2-9CF8-4B43-A556-CC7697F97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847-1AD0-41DB-AA78-976FB69A001D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BD2-9CF8-4B43-A556-CC7697F97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D08C847-1AD0-41DB-AA78-976FB69A001D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F2ABD2-9CF8-4B43-A556-CC7697F97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C847-1AD0-41DB-AA78-976FB69A001D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2ABD2-9CF8-4B43-A556-CC7697F97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08C847-1AD0-41DB-AA78-976FB69A001D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5F2ABD2-9CF8-4B43-A556-CC7697F97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Організація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спадкового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матеріалу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ДНК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зберігачем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 про- та </a:t>
            </a:r>
            <a:r>
              <a:rPr lang="ru-RU" dirty="0" err="1" smtClean="0"/>
              <a:t>еукаріотів</a:t>
            </a:r>
            <a:r>
              <a:rPr lang="ru-RU" dirty="0" smtClean="0"/>
              <a:t>. У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доклітинних</a:t>
            </a:r>
            <a:r>
              <a:rPr lang="ru-RU" dirty="0" smtClean="0"/>
              <a:t> форм (</a:t>
            </a:r>
            <a:r>
              <a:rPr lang="ru-RU" dirty="0" err="1" smtClean="0"/>
              <a:t>віруси</a:t>
            </a:r>
            <a:r>
              <a:rPr lang="ru-RU" dirty="0" smtClean="0"/>
              <a:t> та </a:t>
            </a:r>
            <a:r>
              <a:rPr lang="ru-RU" dirty="0" err="1" smtClean="0"/>
              <a:t>бактеріофаги</a:t>
            </a:r>
            <a:r>
              <a:rPr lang="ru-RU" dirty="0" smtClean="0"/>
              <a:t>)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молекула РНК. </a:t>
            </a:r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 ДНК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зосереджена</a:t>
            </a:r>
            <a:r>
              <a:rPr lang="ru-RU" dirty="0" smtClean="0"/>
              <a:t> в </a:t>
            </a:r>
            <a:r>
              <a:rPr lang="ru-RU" dirty="0" err="1" smtClean="0"/>
              <a:t>ядрі</a:t>
            </a:r>
            <a:r>
              <a:rPr lang="ru-RU" dirty="0" smtClean="0"/>
              <a:t> (99%), невелика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у </a:t>
            </a:r>
            <a:r>
              <a:rPr lang="ru-RU" dirty="0" err="1" smtClean="0"/>
              <a:t>ДНК-вмісних</a:t>
            </a:r>
            <a:r>
              <a:rPr lang="ru-RU" dirty="0" smtClean="0"/>
              <a:t> </a:t>
            </a:r>
            <a:r>
              <a:rPr lang="ru-RU" dirty="0" err="1" smtClean="0"/>
              <a:t>органоїдах</a:t>
            </a:r>
            <a:r>
              <a:rPr lang="ru-RU" dirty="0" smtClean="0"/>
              <a:t> (</a:t>
            </a:r>
            <a:r>
              <a:rPr lang="ru-RU" dirty="0" err="1" smtClean="0"/>
              <a:t>мітохондрії</a:t>
            </a:r>
            <a:r>
              <a:rPr lang="ru-RU" dirty="0" smtClean="0"/>
              <a:t>, </a:t>
            </a:r>
            <a:r>
              <a:rPr lang="ru-RU" dirty="0" err="1" smtClean="0"/>
              <a:t>пластиди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136339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Рибонуклеїнова</a:t>
            </a:r>
            <a:r>
              <a:rPr lang="ru-RU" dirty="0" smtClean="0"/>
              <a:t> кислота (РНК)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полінуклеотидом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,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ДНК, </a:t>
            </a:r>
            <a:r>
              <a:rPr lang="ru-RU" dirty="0" err="1" smtClean="0"/>
              <a:t>її</a:t>
            </a:r>
            <a:r>
              <a:rPr lang="ru-RU" dirty="0" smtClean="0"/>
              <a:t> молекула, як правило,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одного </a:t>
            </a:r>
            <a:r>
              <a:rPr lang="ru-RU" dirty="0" err="1" smtClean="0"/>
              <a:t>ланцюжка</a:t>
            </a:r>
            <a:r>
              <a:rPr lang="ru-RU" dirty="0" smtClean="0"/>
              <a:t>. До складу </a:t>
            </a:r>
            <a:r>
              <a:rPr lang="ru-RU" dirty="0" err="1" smtClean="0"/>
              <a:t>нуклеотидів</a:t>
            </a:r>
            <a:r>
              <a:rPr lang="ru-RU" dirty="0" smtClean="0"/>
              <a:t> РНК входить </a:t>
            </a:r>
            <a:r>
              <a:rPr lang="ru-RU" dirty="0" err="1" smtClean="0"/>
              <a:t>п'ятивуглецевий</a:t>
            </a:r>
            <a:r>
              <a:rPr lang="ru-RU" dirty="0" smtClean="0"/>
              <a:t> </a:t>
            </a:r>
            <a:r>
              <a:rPr lang="ru-RU" dirty="0" err="1" smtClean="0"/>
              <a:t>цукор</a:t>
            </a:r>
            <a:r>
              <a:rPr lang="ru-RU" dirty="0" smtClean="0"/>
              <a:t> - рибоза та </a:t>
            </a:r>
            <a:r>
              <a:rPr lang="ru-RU" dirty="0" err="1" smtClean="0"/>
              <a:t>азотисті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аденін</a:t>
            </a:r>
            <a:r>
              <a:rPr lang="ru-RU" dirty="0" smtClean="0"/>
              <a:t>, </a:t>
            </a:r>
            <a:r>
              <a:rPr lang="ru-RU" dirty="0" err="1" smtClean="0"/>
              <a:t>урацил</a:t>
            </a:r>
            <a:r>
              <a:rPr lang="ru-RU" dirty="0" smtClean="0"/>
              <a:t> (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тиміну</a:t>
            </a:r>
            <a:r>
              <a:rPr lang="ru-RU" dirty="0" smtClean="0"/>
              <a:t>), </a:t>
            </a:r>
            <a:r>
              <a:rPr lang="ru-RU" dirty="0" err="1" smtClean="0"/>
              <a:t>гуанін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цитозин</a:t>
            </a:r>
            <a:r>
              <a:rPr lang="ru-RU" dirty="0" smtClean="0"/>
              <a:t>. </a:t>
            </a:r>
            <a:r>
              <a:rPr lang="ru-RU" dirty="0" err="1" smtClean="0"/>
              <a:t>Розрізняють</a:t>
            </a:r>
            <a:r>
              <a:rPr lang="ru-RU" dirty="0" smtClean="0"/>
              <a:t> три </a:t>
            </a:r>
            <a:r>
              <a:rPr lang="ru-RU" dirty="0" err="1" smtClean="0"/>
              <a:t>види</a:t>
            </a:r>
            <a:r>
              <a:rPr lang="ru-RU" dirty="0" smtClean="0"/>
              <a:t> РНК: </a:t>
            </a:r>
            <a:r>
              <a:rPr lang="ru-RU" dirty="0" err="1" smtClean="0"/>
              <a:t>інформаційну</a:t>
            </a:r>
            <a:r>
              <a:rPr lang="ru-RU" dirty="0" smtClean="0"/>
              <a:t> (</a:t>
            </a:r>
            <a:r>
              <a:rPr lang="ru-RU" dirty="0" err="1" smtClean="0"/>
              <a:t>іРНК</a:t>
            </a:r>
            <a:r>
              <a:rPr lang="ru-RU" dirty="0" smtClean="0"/>
              <a:t>),</a:t>
            </a:r>
            <a:r>
              <a:rPr lang="ru-RU" dirty="0" err="1" smtClean="0"/>
              <a:t>транспортну</a:t>
            </a:r>
            <a:r>
              <a:rPr lang="ru-RU" dirty="0" smtClean="0"/>
              <a:t> (</a:t>
            </a:r>
            <a:r>
              <a:rPr lang="ru-RU" dirty="0" err="1" smtClean="0"/>
              <a:t>тРНК</a:t>
            </a:r>
            <a:r>
              <a:rPr lang="ru-RU" dirty="0" smtClean="0"/>
              <a:t>) та </a:t>
            </a:r>
            <a:r>
              <a:rPr lang="ru-RU" dirty="0" err="1" smtClean="0"/>
              <a:t>рибосомальну</a:t>
            </a:r>
            <a:r>
              <a:rPr lang="ru-RU" dirty="0" smtClean="0"/>
              <a:t> (</a:t>
            </a:r>
            <a:r>
              <a:rPr lang="ru-RU" dirty="0" err="1" smtClean="0"/>
              <a:t>рРНК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0"/>
            <a:ext cx="4475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РІВНІ УПАКОВКИ ГЕНЕТИЧНОГОМАТЕРІАЛУ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052736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 smtClean="0"/>
              <a:t>Подвійна</a:t>
            </a:r>
            <a:r>
              <a:rPr lang="ru-RU" sz="1600" dirty="0" smtClean="0"/>
              <a:t> </a:t>
            </a:r>
            <a:r>
              <a:rPr lang="ru-RU" sz="1600" dirty="0" err="1" smtClean="0"/>
              <a:t>спіраль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ДНК </a:t>
            </a:r>
            <a:r>
              <a:rPr lang="ru-RU" sz="1600" dirty="0" err="1" smtClean="0"/>
              <a:t>з'єднується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гістоновими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негістоновими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утворюючи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нуклеопротеїдні</a:t>
            </a:r>
            <a:r>
              <a:rPr lang="ru-RU" sz="1600" dirty="0" smtClean="0"/>
              <a:t> </a:t>
            </a:r>
            <a:r>
              <a:rPr lang="ru-RU" sz="1600" dirty="0" err="1" smtClean="0"/>
              <a:t>фібрили</a:t>
            </a:r>
            <a:r>
              <a:rPr lang="ru-RU" sz="1600" dirty="0" smtClean="0"/>
              <a:t>. </a:t>
            </a:r>
            <a:r>
              <a:rPr lang="ru-RU" sz="1600" dirty="0" err="1" smtClean="0"/>
              <a:t>Довжина</a:t>
            </a:r>
            <a:r>
              <a:rPr lang="ru-RU" sz="1600" dirty="0" smtClean="0"/>
              <a:t>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</a:t>
            </a:r>
            <a:r>
              <a:rPr lang="ru-RU" sz="1600" dirty="0" err="1" smtClean="0"/>
              <a:t>фібрил</a:t>
            </a:r>
            <a:r>
              <a:rPr lang="ru-RU" sz="1600" dirty="0" smtClean="0"/>
              <a:t> у </a:t>
            </a:r>
            <a:r>
              <a:rPr lang="ru-RU" sz="1600" dirty="0" err="1" smtClean="0"/>
              <a:t>диплоїдному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наборі</a:t>
            </a:r>
            <a:r>
              <a:rPr lang="ru-RU" sz="1600" dirty="0" smtClean="0"/>
              <a:t> хромосом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приблизно</a:t>
            </a:r>
            <a:r>
              <a:rPr lang="ru-RU" sz="1600" dirty="0" smtClean="0"/>
              <a:t> 2 м, а </a:t>
            </a:r>
            <a:r>
              <a:rPr lang="ru-RU" sz="1600" dirty="0" err="1" smtClean="0"/>
              <a:t>сукупна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довжина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хромосом у </a:t>
            </a:r>
            <a:r>
              <a:rPr lang="ru-RU" sz="1600" dirty="0" err="1" smtClean="0"/>
              <a:t>метафазі</a:t>
            </a:r>
            <a:r>
              <a:rPr lang="ru-RU" sz="1600" dirty="0" smtClean="0"/>
              <a:t> становить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150 мкм. </a:t>
            </a:r>
            <a:r>
              <a:rPr lang="ru-RU" sz="1600" dirty="0" err="1" smtClean="0"/>
              <a:t>Прийнято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вважати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кожна</a:t>
            </a:r>
            <a:r>
              <a:rPr lang="ru-RU" sz="1600" dirty="0" smtClean="0"/>
              <a:t> </a:t>
            </a:r>
            <a:r>
              <a:rPr lang="ru-RU" sz="1600" dirty="0" smtClean="0"/>
              <a:t>хроматида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 </a:t>
            </a:r>
            <a:r>
              <a:rPr lang="ru-RU" sz="1600" dirty="0" err="1" smtClean="0"/>
              <a:t>містить</a:t>
            </a:r>
            <a:r>
              <a:rPr lang="ru-RU" sz="1600" dirty="0" smtClean="0"/>
              <a:t> одну </a:t>
            </a:r>
            <a:r>
              <a:rPr lang="ru-RU" sz="1600" dirty="0" err="1" smtClean="0"/>
              <a:t>безперервну</a:t>
            </a:r>
            <a:r>
              <a:rPr lang="ru-RU" sz="1600" dirty="0" smtClean="0"/>
              <a:t> молекулу ДНК. Упаковка </a:t>
            </a:r>
            <a:r>
              <a:rPr lang="ru-RU" sz="1600" dirty="0" err="1" smtClean="0"/>
              <a:t>генетичного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матеріалу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досягається</a:t>
            </a:r>
            <a:r>
              <a:rPr lang="ru-RU" sz="1600" dirty="0" smtClean="0"/>
              <a:t> шляхом </a:t>
            </a:r>
            <a:r>
              <a:rPr lang="ru-RU" sz="1600" dirty="0" err="1" smtClean="0"/>
              <a:t>спіралізації</a:t>
            </a:r>
            <a:r>
              <a:rPr lang="ru-RU" sz="1600" dirty="0" smtClean="0"/>
              <a:t> (</a:t>
            </a:r>
            <a:r>
              <a:rPr lang="ru-RU" sz="1600" dirty="0" err="1" smtClean="0"/>
              <a:t>конденсації</a:t>
            </a:r>
            <a:r>
              <a:rPr lang="ru-RU" sz="1600" dirty="0" smtClean="0"/>
              <a:t>) </a:t>
            </a:r>
            <a:r>
              <a:rPr lang="ru-RU" sz="1600" dirty="0" err="1" smtClean="0"/>
              <a:t>фібрил</a:t>
            </a:r>
            <a:r>
              <a:rPr lang="ru-RU" sz="1600" dirty="0" smtClean="0"/>
              <a:t>.</a:t>
            </a:r>
          </a:p>
          <a:p>
            <a:pPr algn="just"/>
            <a:r>
              <a:rPr lang="ru-RU" sz="1600" dirty="0" smtClean="0"/>
              <a:t>Перший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упаковки ДНК – </a:t>
            </a:r>
            <a:r>
              <a:rPr lang="ru-RU" sz="1600" dirty="0" err="1" smtClean="0"/>
              <a:t>нуклеосомний</a:t>
            </a:r>
            <a:r>
              <a:rPr lang="ru-RU" sz="1600" dirty="0" smtClean="0"/>
              <a:t>. </a:t>
            </a:r>
            <a:r>
              <a:rPr lang="ru-RU" sz="1600" dirty="0" err="1" smtClean="0"/>
              <a:t>Нуклеосома</a:t>
            </a:r>
            <a:r>
              <a:rPr lang="ru-RU" sz="1600" dirty="0" smtClean="0"/>
              <a:t> </a:t>
            </a:r>
            <a:r>
              <a:rPr lang="ru-RU" sz="1600" dirty="0" smtClean="0"/>
              <a:t>-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циліндр</a:t>
            </a:r>
            <a:r>
              <a:rPr lang="ru-RU" sz="1600" dirty="0" smtClean="0"/>
              <a:t> (</a:t>
            </a:r>
            <a:r>
              <a:rPr lang="ru-RU" sz="1600" dirty="0" err="1" smtClean="0"/>
              <a:t>октамер</a:t>
            </a:r>
            <a:r>
              <a:rPr lang="ru-RU" sz="1600" dirty="0" smtClean="0"/>
              <a:t>) </a:t>
            </a:r>
            <a:r>
              <a:rPr lang="ru-RU" sz="1600" dirty="0" err="1" smtClean="0"/>
              <a:t>діаметром</a:t>
            </a:r>
            <a:r>
              <a:rPr lang="ru-RU" sz="1600" dirty="0" smtClean="0"/>
              <a:t> 11 </a:t>
            </a:r>
            <a:r>
              <a:rPr lang="ru-RU" sz="1600" dirty="0" smtClean="0"/>
              <a:t>нм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висотою</a:t>
            </a:r>
            <a:r>
              <a:rPr lang="ru-RU" sz="1600" dirty="0" smtClean="0"/>
              <a:t> 6 нм,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містить</a:t>
            </a:r>
            <a:r>
              <a:rPr lang="ru-RU" sz="1600" dirty="0" smtClean="0"/>
              <a:t> по </a:t>
            </a:r>
            <a:r>
              <a:rPr lang="ru-RU" sz="1600" dirty="0" err="1" smtClean="0"/>
              <a:t>дві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кожного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чотирьох</a:t>
            </a:r>
            <a:r>
              <a:rPr lang="ru-RU" sz="1600" dirty="0" smtClean="0"/>
              <a:t> </a:t>
            </a:r>
            <a:r>
              <a:rPr lang="ru-RU" sz="1600" dirty="0" err="1" smtClean="0"/>
              <a:t>гістонів</a:t>
            </a:r>
            <a:r>
              <a:rPr lang="ru-RU" sz="1600" dirty="0" smtClean="0"/>
              <a:t> (Н2А, Н2В, НЗ, Н4) </a:t>
            </a:r>
            <a:r>
              <a:rPr lang="ru-RU" sz="1600" dirty="0" err="1" smtClean="0"/>
              <a:t>навколо</a:t>
            </a:r>
            <a:r>
              <a:rPr lang="ru-RU" sz="1600" dirty="0" smtClean="0"/>
              <a:t> </a:t>
            </a:r>
            <a:r>
              <a:rPr lang="ru-RU" sz="1600" dirty="0" err="1" smtClean="0"/>
              <a:t>якого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подвійна</a:t>
            </a:r>
            <a:r>
              <a:rPr lang="ru-RU" sz="1600" dirty="0" smtClean="0"/>
              <a:t> </a:t>
            </a:r>
            <a:r>
              <a:rPr lang="ru-RU" sz="1600" dirty="0" err="1" smtClean="0"/>
              <a:t>спіраль</a:t>
            </a:r>
            <a:r>
              <a:rPr lang="ru-RU" sz="1600" dirty="0" smtClean="0"/>
              <a:t> ДНК </a:t>
            </a:r>
            <a:r>
              <a:rPr lang="ru-RU" sz="1600" dirty="0" err="1" smtClean="0"/>
              <a:t>утворює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</a:t>
            </a:r>
            <a:r>
              <a:rPr lang="ru-RU" sz="1600" dirty="0" err="1" smtClean="0"/>
              <a:t>витків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переходить на </a:t>
            </a:r>
            <a:r>
              <a:rPr lang="ru-RU" sz="1600" dirty="0" err="1" smtClean="0"/>
              <a:t>наступний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циліндр</a:t>
            </a:r>
            <a:r>
              <a:rPr lang="ru-RU" sz="1600" dirty="0" smtClean="0"/>
              <a:t>. </a:t>
            </a:r>
            <a:r>
              <a:rPr lang="ru-RU" sz="1600" dirty="0" err="1" smtClean="0"/>
              <a:t>Довжина</a:t>
            </a:r>
            <a:r>
              <a:rPr lang="ru-RU" sz="1600" dirty="0" smtClean="0"/>
              <a:t> «</a:t>
            </a:r>
            <a:r>
              <a:rPr lang="ru-RU" sz="1600" dirty="0" err="1" smtClean="0"/>
              <a:t>накрученого</a:t>
            </a:r>
            <a:r>
              <a:rPr lang="ru-RU" sz="1600" dirty="0" smtClean="0"/>
              <a:t>» фрагмента ДНК становить </a:t>
            </a:r>
            <a:r>
              <a:rPr lang="ru-RU" sz="1600" dirty="0" err="1" smtClean="0"/>
              <a:t>приблизно</a:t>
            </a:r>
            <a:r>
              <a:rPr lang="ru-RU" sz="1600" dirty="0" smtClean="0"/>
              <a:t> 60 нм.(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200 пар </a:t>
            </a:r>
            <a:r>
              <a:rPr lang="ru-RU" sz="1600" dirty="0" err="1" smtClean="0"/>
              <a:t>нуклеотидів</a:t>
            </a:r>
            <a:r>
              <a:rPr lang="ru-RU" sz="1600" dirty="0" smtClean="0"/>
              <a:t>). </a:t>
            </a:r>
            <a:r>
              <a:rPr lang="ru-RU" sz="1600" dirty="0" err="1" smtClean="0"/>
              <a:t>Утворена</a:t>
            </a:r>
            <a:r>
              <a:rPr lang="ru-RU" sz="1600" dirty="0" smtClean="0"/>
              <a:t> </a:t>
            </a:r>
            <a:r>
              <a:rPr lang="ru-RU" sz="1600" dirty="0" err="1" smtClean="0"/>
              <a:t>нуклеосомна</a:t>
            </a:r>
            <a:r>
              <a:rPr lang="ru-RU" sz="1600" dirty="0" smtClean="0"/>
              <a:t> нитка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діаметр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13 нм. </a:t>
            </a:r>
            <a:r>
              <a:rPr lang="ru-RU" sz="1600" dirty="0" err="1" smtClean="0"/>
              <a:t>Довжина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ДНК </a:t>
            </a:r>
            <a:r>
              <a:rPr lang="ru-RU" sz="1600" dirty="0" err="1" smtClean="0"/>
              <a:t>зменшується</a:t>
            </a:r>
            <a:r>
              <a:rPr lang="ru-RU" sz="1600" dirty="0" smtClean="0"/>
              <a:t> у 5-7 </a:t>
            </a:r>
            <a:r>
              <a:rPr lang="ru-RU" sz="1600" dirty="0" err="1" smtClean="0"/>
              <a:t>разів</a:t>
            </a:r>
            <a:r>
              <a:rPr lang="ru-RU" sz="1600" dirty="0" smtClean="0"/>
              <a:t>. </a:t>
            </a:r>
            <a:r>
              <a:rPr lang="ru-RU" sz="1600" dirty="0" err="1" smtClean="0"/>
              <a:t>Нуклеосомний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упаковки </a:t>
            </a:r>
            <a:r>
              <a:rPr lang="ru-RU" sz="1600" dirty="0" err="1" smtClean="0"/>
              <a:t>виявляється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електронному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мікроскопі</a:t>
            </a:r>
            <a:r>
              <a:rPr lang="ru-RU" sz="1600" dirty="0" smtClean="0"/>
              <a:t>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інтерфазі</a:t>
            </a:r>
            <a:r>
              <a:rPr lang="ru-RU" sz="1600" dirty="0" smtClean="0"/>
              <a:t> та при </a:t>
            </a:r>
            <a:r>
              <a:rPr lang="ru-RU" sz="1600" dirty="0" err="1" smtClean="0"/>
              <a:t>мітозі</a:t>
            </a:r>
            <a:r>
              <a:rPr lang="ru-RU" sz="1600" dirty="0" smtClean="0"/>
              <a:t>.</a:t>
            </a:r>
          </a:p>
          <a:p>
            <a:pPr algn="just"/>
            <a:r>
              <a:rPr lang="ru-RU" sz="1600" dirty="0" err="1" smtClean="0"/>
              <a:t>Другий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упаковки – </a:t>
            </a:r>
            <a:r>
              <a:rPr lang="ru-RU" sz="1600" dirty="0" err="1" smtClean="0"/>
              <a:t>соленоїдний</a:t>
            </a:r>
            <a:r>
              <a:rPr lang="ru-RU" sz="1600" dirty="0" smtClean="0"/>
              <a:t> (</a:t>
            </a:r>
            <a:r>
              <a:rPr lang="ru-RU" sz="1600" dirty="0" err="1" smtClean="0"/>
              <a:t>супернуклеосомний</a:t>
            </a:r>
            <a:r>
              <a:rPr lang="ru-RU" sz="1600" dirty="0" smtClean="0"/>
              <a:t>). </a:t>
            </a:r>
            <a:r>
              <a:rPr lang="ru-RU" sz="1600" dirty="0" err="1" smtClean="0"/>
              <a:t>Нуклеосомна</a:t>
            </a:r>
            <a:r>
              <a:rPr lang="ru-RU" sz="1600" dirty="0" smtClean="0"/>
              <a:t> нитка </a:t>
            </a:r>
            <a:r>
              <a:rPr lang="ru-RU" sz="1600" dirty="0" err="1" smtClean="0"/>
              <a:t>конденсується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нуклеосоми</a:t>
            </a:r>
            <a:r>
              <a:rPr lang="ru-RU" sz="1600" dirty="0" smtClean="0"/>
              <a:t> «</a:t>
            </a:r>
            <a:r>
              <a:rPr lang="ru-RU" sz="1600" dirty="0" err="1" smtClean="0"/>
              <a:t>зшиваються</a:t>
            </a:r>
            <a:r>
              <a:rPr lang="ru-RU" sz="1600" dirty="0" smtClean="0"/>
              <a:t>» </a:t>
            </a:r>
            <a:r>
              <a:rPr lang="ru-RU" sz="1600" dirty="0" err="1" smtClean="0"/>
              <a:t>гістоном</a:t>
            </a:r>
            <a:r>
              <a:rPr lang="ru-RU" sz="1600" dirty="0" smtClean="0"/>
              <a:t>, </a:t>
            </a:r>
            <a:r>
              <a:rPr lang="ru-RU" sz="1600" dirty="0" err="1" smtClean="0"/>
              <a:t>утворюється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спіраль</a:t>
            </a:r>
            <a:r>
              <a:rPr lang="ru-RU" sz="1600" dirty="0" smtClean="0"/>
              <a:t> </a:t>
            </a:r>
            <a:r>
              <a:rPr lang="ru-RU" sz="1600" dirty="0" err="1" smtClean="0"/>
              <a:t>діаметром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25 нм. Один виток </a:t>
            </a:r>
            <a:r>
              <a:rPr lang="ru-RU" sz="1600" dirty="0" err="1" smtClean="0"/>
              <a:t>спіралі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містить</a:t>
            </a:r>
            <a:r>
              <a:rPr lang="ru-RU" sz="1600" dirty="0" smtClean="0"/>
              <a:t> 6-10 </a:t>
            </a:r>
            <a:r>
              <a:rPr lang="ru-RU" sz="1600" dirty="0" err="1" smtClean="0"/>
              <a:t>нуклеосом</a:t>
            </a:r>
            <a:r>
              <a:rPr lang="ru-RU" sz="1600" dirty="0" smtClean="0"/>
              <a:t>. </a:t>
            </a:r>
            <a:r>
              <a:rPr lang="ru-RU" sz="1600" dirty="0" err="1" smtClean="0"/>
              <a:t>Цим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скорочення</a:t>
            </a:r>
            <a:r>
              <a:rPr lang="ru-RU" sz="1600" dirty="0" smtClean="0"/>
              <a:t> нитки </a:t>
            </a:r>
            <a:r>
              <a:rPr lang="ru-RU" sz="1600" dirty="0" err="1" smtClean="0"/>
              <a:t>ще</a:t>
            </a:r>
            <a:r>
              <a:rPr lang="ru-RU" sz="1600" dirty="0" smtClean="0"/>
              <a:t> у 6 </a:t>
            </a:r>
            <a:r>
              <a:rPr lang="ru-RU" sz="1600" dirty="0" err="1" smtClean="0"/>
              <a:t>разів</a:t>
            </a:r>
            <a:r>
              <a:rPr lang="ru-RU" sz="1600" dirty="0" smtClean="0"/>
              <a:t> . </a:t>
            </a:r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664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Супернуклеосомний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</a:t>
            </a:r>
            <a:r>
              <a:rPr lang="ru-RU" sz="1600" dirty="0" err="1" smtClean="0"/>
              <a:t>упаковкиви</a:t>
            </a:r>
            <a:r>
              <a:rPr lang="ru-RU" sz="1600" dirty="0" smtClean="0"/>
              <a:t> </a:t>
            </a:r>
            <a:r>
              <a:rPr lang="ru-RU" sz="1600" dirty="0" err="1" smtClean="0"/>
              <a:t>являється</a:t>
            </a:r>
            <a:r>
              <a:rPr lang="ru-RU" sz="1600" dirty="0" smtClean="0"/>
              <a:t> </a:t>
            </a:r>
            <a:r>
              <a:rPr lang="ru-RU" sz="1600" dirty="0" smtClean="0"/>
              <a:t>в </a:t>
            </a:r>
            <a:r>
              <a:rPr lang="ru-RU" sz="1600" dirty="0" err="1" smtClean="0"/>
              <a:t>електронному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мікроскопі</a:t>
            </a:r>
            <a:r>
              <a:rPr lang="ru-RU" sz="1600" dirty="0" smtClean="0"/>
              <a:t> як в </a:t>
            </a:r>
            <a:r>
              <a:rPr lang="ru-RU" sz="1600" dirty="0" err="1" smtClean="0"/>
              <a:t>інтерфазних</a:t>
            </a:r>
            <a:r>
              <a:rPr lang="ru-RU" sz="1600" dirty="0" smtClean="0"/>
              <a:t>, так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мітотичних</a:t>
            </a:r>
            <a:r>
              <a:rPr lang="ru-RU" sz="1600" dirty="0" smtClean="0"/>
              <a:t> хромосомах.</a:t>
            </a:r>
          </a:p>
          <a:p>
            <a:r>
              <a:rPr lang="ru-RU" sz="1600" dirty="0" err="1" smtClean="0"/>
              <a:t>Третій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упаковки – </a:t>
            </a:r>
            <a:r>
              <a:rPr lang="ru-RU" sz="1600" dirty="0" err="1" smtClean="0"/>
              <a:t>хроматидний</a:t>
            </a:r>
            <a:r>
              <a:rPr lang="ru-RU" sz="1600" dirty="0" smtClean="0"/>
              <a:t> (</a:t>
            </a:r>
            <a:r>
              <a:rPr lang="ru-RU" sz="1600" dirty="0" err="1" smtClean="0"/>
              <a:t>петльовий</a:t>
            </a:r>
            <a:r>
              <a:rPr lang="ru-RU" sz="1600" dirty="0" smtClean="0"/>
              <a:t>).</a:t>
            </a:r>
            <a:r>
              <a:rPr lang="ru-RU" sz="1600" dirty="0" err="1" smtClean="0"/>
              <a:t>Супернуклеосомна</a:t>
            </a:r>
            <a:r>
              <a:rPr lang="ru-RU" sz="1600" dirty="0" smtClean="0"/>
              <a:t> нитка </a:t>
            </a:r>
            <a:r>
              <a:rPr lang="ru-RU" sz="1600" dirty="0" err="1" smtClean="0"/>
              <a:t>спіралізується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утворенням</a:t>
            </a:r>
            <a:r>
              <a:rPr lang="ru-RU" sz="1600" dirty="0" smtClean="0"/>
              <a:t> петель та </a:t>
            </a:r>
            <a:r>
              <a:rPr lang="ru-RU" sz="1600" dirty="0" err="1" smtClean="0"/>
              <a:t>вигинів</a:t>
            </a:r>
            <a:r>
              <a:rPr lang="ru-RU" sz="1600" dirty="0" smtClean="0"/>
              <a:t>. Вона становить основу </a:t>
            </a:r>
            <a:r>
              <a:rPr lang="ru-RU" sz="1600" dirty="0" err="1" smtClean="0"/>
              <a:t>хроматиди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забезпечує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хроматидний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</a:t>
            </a:r>
            <a:r>
              <a:rPr lang="ru-RU" sz="1600" dirty="0" err="1" smtClean="0"/>
              <a:t>пакування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виявляється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профазі</a:t>
            </a:r>
            <a:r>
              <a:rPr lang="ru-RU" sz="1600" dirty="0" smtClean="0"/>
              <a:t>. </a:t>
            </a:r>
            <a:r>
              <a:rPr lang="ru-RU" sz="1600" dirty="0" err="1" smtClean="0"/>
              <a:t>Діаметр</a:t>
            </a:r>
            <a:r>
              <a:rPr lang="ru-RU" sz="1600" dirty="0" smtClean="0"/>
              <a:t> петель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50 </a:t>
            </a:r>
            <a:r>
              <a:rPr lang="ru-RU" sz="1600" dirty="0" err="1" smtClean="0"/>
              <a:t>нм.Нитка</a:t>
            </a:r>
            <a:r>
              <a:rPr lang="ru-RU" sz="1600" dirty="0" smtClean="0"/>
              <a:t> ДНП (</a:t>
            </a:r>
            <a:r>
              <a:rPr lang="ru-RU" sz="1600" dirty="0" err="1" smtClean="0"/>
              <a:t>ДНК+білок</a:t>
            </a:r>
            <a:r>
              <a:rPr lang="ru-RU" sz="1600" dirty="0" smtClean="0"/>
              <a:t>) </a:t>
            </a:r>
            <a:r>
              <a:rPr lang="ru-RU" sz="1600" dirty="0" err="1" smtClean="0"/>
              <a:t>коротшає</a:t>
            </a:r>
            <a:r>
              <a:rPr lang="ru-RU" sz="1600" dirty="0" smtClean="0"/>
              <a:t> в 10-20 </a:t>
            </a:r>
            <a:r>
              <a:rPr lang="ru-RU" sz="1600" dirty="0" err="1" smtClean="0"/>
              <a:t>разів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Четвертий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упаковки –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метафазної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. </a:t>
            </a:r>
            <a:r>
              <a:rPr lang="ru-RU" sz="1600" dirty="0" err="1" smtClean="0"/>
              <a:t>Хроматиди</a:t>
            </a:r>
            <a:r>
              <a:rPr lang="ru-RU" sz="1600" dirty="0" smtClean="0"/>
              <a:t> у </a:t>
            </a:r>
            <a:r>
              <a:rPr lang="ru-RU" sz="1600" dirty="0" err="1" smtClean="0"/>
              <a:t>метафазі</a:t>
            </a:r>
            <a:r>
              <a:rPr lang="ru-RU" sz="1600" dirty="0" smtClean="0"/>
              <a:t> </a:t>
            </a:r>
            <a:r>
              <a:rPr lang="ru-RU" sz="1600" dirty="0" err="1" smtClean="0"/>
              <a:t>здатні</a:t>
            </a:r>
            <a:r>
              <a:rPr lang="ru-RU" sz="1600" dirty="0" smtClean="0"/>
              <a:t>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спіралізуватися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утворенням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еухроматинових</a:t>
            </a:r>
            <a:r>
              <a:rPr lang="ru-RU" sz="1600" dirty="0" smtClean="0"/>
              <a:t> (</a:t>
            </a:r>
            <a:r>
              <a:rPr lang="ru-RU" sz="1600" dirty="0" err="1" smtClean="0"/>
              <a:t>слабко</a:t>
            </a:r>
            <a:r>
              <a:rPr lang="ru-RU" sz="1600" dirty="0" smtClean="0"/>
              <a:t> </a:t>
            </a:r>
            <a:r>
              <a:rPr lang="ru-RU" sz="1600" dirty="0" err="1" smtClean="0"/>
              <a:t>спіралізованих</a:t>
            </a:r>
            <a:r>
              <a:rPr lang="ru-RU" sz="1600" dirty="0" smtClean="0"/>
              <a:t>) та </a:t>
            </a:r>
            <a:r>
              <a:rPr lang="ru-RU" sz="1600" dirty="0" err="1" smtClean="0"/>
              <a:t>гетерохроматинових</a:t>
            </a:r>
            <a:r>
              <a:rPr lang="ru-RU" sz="1600" dirty="0" smtClean="0"/>
              <a:t> (сильно </a:t>
            </a:r>
            <a:r>
              <a:rPr lang="ru-RU" sz="1600" dirty="0" err="1" smtClean="0"/>
              <a:t>спіралізованих</a:t>
            </a:r>
            <a:r>
              <a:rPr lang="ru-RU" sz="1600" dirty="0" smtClean="0"/>
              <a:t>)</a:t>
            </a:r>
            <a:r>
              <a:rPr lang="ru-RU" sz="1600" dirty="0" err="1" smtClean="0"/>
              <a:t>ділянок</a:t>
            </a:r>
            <a:r>
              <a:rPr lang="ru-RU" sz="1600" dirty="0" smtClean="0"/>
              <a:t>;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скорочення</a:t>
            </a:r>
            <a:r>
              <a:rPr lang="ru-RU" sz="1600" dirty="0" smtClean="0"/>
              <a:t> в 20 </a:t>
            </a:r>
            <a:r>
              <a:rPr lang="ru-RU" sz="1600" dirty="0" err="1" smtClean="0"/>
              <a:t>разів</a:t>
            </a:r>
            <a:r>
              <a:rPr lang="ru-RU" sz="1600" dirty="0" smtClean="0"/>
              <a:t>. </a:t>
            </a:r>
          </a:p>
          <a:p>
            <a:r>
              <a:rPr lang="ru-RU" sz="1600" dirty="0" err="1" smtClean="0"/>
              <a:t>Метафазні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довжину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0,2 до 150 мкм </a:t>
            </a:r>
            <a:r>
              <a:rPr lang="ru-RU" sz="1600" dirty="0" smtClean="0"/>
              <a:t>та </a:t>
            </a:r>
            <a:r>
              <a:rPr lang="ru-RU" sz="1600" dirty="0" err="1" smtClean="0"/>
              <a:t>діаметр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02 до 50 мкм. </a:t>
            </a:r>
            <a:r>
              <a:rPr lang="ru-RU" sz="1600" dirty="0" err="1" smtClean="0"/>
              <a:t>Загальний</a:t>
            </a:r>
            <a:r>
              <a:rPr lang="ru-RU" sz="1600" dirty="0" smtClean="0"/>
              <a:t> результат </a:t>
            </a:r>
            <a:r>
              <a:rPr lang="ru-RU" sz="1600" dirty="0" err="1" smtClean="0"/>
              <a:t>конденсації</a:t>
            </a:r>
            <a:r>
              <a:rPr lang="ru-RU" sz="1600" dirty="0" smtClean="0"/>
              <a:t> -</a:t>
            </a:r>
            <a:r>
              <a:rPr lang="ru-RU" sz="1600" dirty="0" err="1" smtClean="0"/>
              <a:t>скорочення</a:t>
            </a:r>
            <a:r>
              <a:rPr lang="ru-RU" sz="1600" dirty="0" smtClean="0"/>
              <a:t> нитки ДНП у 10 000 </a:t>
            </a:r>
            <a:r>
              <a:rPr lang="ru-RU" sz="1600" dirty="0" err="1" smtClean="0"/>
              <a:t>разів</a:t>
            </a:r>
            <a:r>
              <a:rPr lang="ru-RU" sz="1600" dirty="0" smtClean="0"/>
              <a:t>."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" </a:t>
            </a:r>
            <a:r>
              <a:rPr lang="ru-RU" sz="1600" dirty="0" err="1" smtClean="0"/>
              <a:t>прокаріотичних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представляють</a:t>
            </a:r>
            <a:r>
              <a:rPr lang="ru-RU" sz="1600" dirty="0" smtClean="0"/>
              <a:t> собою </a:t>
            </a:r>
            <a:r>
              <a:rPr lang="ru-RU" sz="1600" dirty="0" err="1" smtClean="0"/>
              <a:t>кільцеві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ДНК,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5 -106 пар </a:t>
            </a:r>
            <a:r>
              <a:rPr lang="ru-RU" sz="1600" dirty="0" err="1" smtClean="0"/>
              <a:t>нуклеотидів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комплекси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негістоновими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білками</a:t>
            </a:r>
            <a:r>
              <a:rPr lang="ru-RU" sz="1600" dirty="0" smtClean="0"/>
              <a:t>. </a:t>
            </a:r>
            <a:r>
              <a:rPr lang="ru-RU" sz="1600" dirty="0" err="1" smtClean="0"/>
              <a:t>Використовуючи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спеціальні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методи</a:t>
            </a:r>
            <a:r>
              <a:rPr lang="ru-RU" sz="1600" dirty="0" smtClean="0"/>
              <a:t> </a:t>
            </a:r>
            <a:r>
              <a:rPr lang="ru-RU" sz="1600" dirty="0" err="1" smtClean="0"/>
              <a:t>руйнування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прокаріотів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виявити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їхня</a:t>
            </a:r>
            <a:r>
              <a:rPr lang="ru-RU" sz="1600" dirty="0" smtClean="0"/>
              <a:t> ДНК </a:t>
            </a:r>
            <a:r>
              <a:rPr lang="ru-RU" sz="1600" dirty="0" err="1" smtClean="0"/>
              <a:t>зібрана</a:t>
            </a:r>
            <a:r>
              <a:rPr lang="ru-RU" sz="1600" dirty="0" smtClean="0"/>
              <a:t> в «</a:t>
            </a:r>
            <a:r>
              <a:rPr lang="ru-RU" sz="1600" dirty="0" err="1" smtClean="0"/>
              <a:t>намистинки</a:t>
            </a:r>
            <a:r>
              <a:rPr lang="ru-RU" sz="1600" dirty="0" smtClean="0"/>
              <a:t>»,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наближаються</a:t>
            </a:r>
            <a:r>
              <a:rPr lang="ru-RU" sz="1600" dirty="0" smtClean="0"/>
              <a:t> за величиною до </a:t>
            </a:r>
            <a:r>
              <a:rPr lang="ru-RU" sz="1600" dirty="0" err="1" smtClean="0"/>
              <a:t>нуклеосом</a:t>
            </a:r>
            <a:r>
              <a:rPr lang="ru-RU" sz="1600" dirty="0" smtClean="0"/>
              <a:t> </a:t>
            </a:r>
            <a:r>
              <a:rPr lang="ru-RU" sz="1600" dirty="0" err="1" smtClean="0"/>
              <a:t>еукаріотів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намистини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лабільні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вказує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слабку</a:t>
            </a:r>
            <a:r>
              <a:rPr lang="ru-RU" sz="1600" dirty="0" smtClean="0"/>
              <a:t> </a:t>
            </a:r>
            <a:r>
              <a:rPr lang="ru-RU" sz="1600" dirty="0" err="1" smtClean="0"/>
              <a:t>взаємодію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ДНК та </a:t>
            </a:r>
            <a:r>
              <a:rPr lang="ru-RU" sz="1600" dirty="0" err="1" smtClean="0"/>
              <a:t>білками</a:t>
            </a:r>
            <a:r>
              <a:rPr lang="ru-RU" sz="1600" dirty="0" smtClean="0"/>
              <a:t>. Характер </a:t>
            </a:r>
            <a:r>
              <a:rPr lang="ru-RU" sz="1600" dirty="0" err="1" smtClean="0"/>
              <a:t>конденсації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прокаріотів</a:t>
            </a:r>
            <a:r>
              <a:rPr lang="ru-RU" sz="1600" dirty="0" smtClean="0"/>
              <a:t> не </a:t>
            </a:r>
            <a:r>
              <a:rPr lang="ru-RU" sz="1600" dirty="0" err="1" smtClean="0"/>
              <a:t>цілком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з'ясовано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загалом</a:t>
            </a:r>
            <a:r>
              <a:rPr lang="ru-RU" sz="1600" dirty="0" smtClean="0"/>
              <a:t> вона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виділена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вигляді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компактної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структури</a:t>
            </a:r>
            <a:r>
              <a:rPr lang="ru-RU" sz="1600" dirty="0" smtClean="0"/>
              <a:t>, яка </a:t>
            </a:r>
            <a:r>
              <a:rPr lang="ru-RU" sz="1600" dirty="0" err="1" smtClean="0"/>
              <a:t>називається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нуклеоїдом</a:t>
            </a:r>
            <a:r>
              <a:rPr lang="ru-RU" sz="1600" dirty="0" smtClean="0"/>
              <a:t>. У </a:t>
            </a:r>
            <a:r>
              <a:rPr lang="ru-RU" sz="1600" dirty="0" err="1" smtClean="0"/>
              <a:t>прокаріотичних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клітинах</a:t>
            </a:r>
            <a:r>
              <a:rPr lang="ru-RU" sz="1600" dirty="0" smtClean="0"/>
              <a:t> (</a:t>
            </a:r>
            <a:r>
              <a:rPr lang="ru-RU" sz="1600" dirty="0" err="1" smtClean="0"/>
              <a:t>бактерій</a:t>
            </a:r>
            <a:r>
              <a:rPr lang="ru-RU" sz="1600" dirty="0" smtClean="0"/>
              <a:t>) </a:t>
            </a:r>
            <a:r>
              <a:rPr lang="ru-RU" sz="1600" dirty="0" err="1" smtClean="0"/>
              <a:t>містяться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кільцеві</a:t>
            </a:r>
            <a:r>
              <a:rPr lang="ru-RU" sz="1600" dirty="0" smtClean="0"/>
              <a:t> </a:t>
            </a:r>
            <a:r>
              <a:rPr lang="ru-RU" sz="1600" dirty="0" err="1" smtClean="0"/>
              <a:t>дволанцюгові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ДНК,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кількох</a:t>
            </a:r>
            <a:r>
              <a:rPr lang="ru-RU" sz="1600" dirty="0" smtClean="0"/>
              <a:t> </a:t>
            </a:r>
            <a:r>
              <a:rPr lang="ru-RU" sz="1600" dirty="0" err="1" smtClean="0"/>
              <a:t>тисяч</a:t>
            </a:r>
            <a:r>
              <a:rPr lang="ru-RU" sz="1600" dirty="0" smtClean="0"/>
              <a:t> пар </a:t>
            </a:r>
            <a:r>
              <a:rPr lang="ru-RU" sz="1600" dirty="0" err="1" smtClean="0"/>
              <a:t>нуклеотидів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обмінюватися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бактеріями</a:t>
            </a:r>
            <a:r>
              <a:rPr lang="ru-RU" sz="1600" dirty="0" smtClean="0"/>
              <a:t>.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автономні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елементи</a:t>
            </a:r>
            <a:r>
              <a:rPr lang="ru-RU" sz="1600" dirty="0" smtClean="0"/>
              <a:t> – </a:t>
            </a:r>
            <a:r>
              <a:rPr lang="ru-RU" sz="1600" dirty="0" err="1" smtClean="0"/>
              <a:t>плазміди</a:t>
            </a:r>
            <a:r>
              <a:rPr lang="ru-RU" sz="1600" dirty="0" smtClean="0"/>
              <a:t> – </a:t>
            </a:r>
            <a:r>
              <a:rPr lang="ru-RU" sz="1600" dirty="0" err="1" smtClean="0"/>
              <a:t>здатні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реплікуватися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реплікації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нуклеоїду</a:t>
            </a:r>
            <a:r>
              <a:rPr lang="ru-RU" sz="1600" dirty="0" smtClean="0"/>
              <a:t>. </a:t>
            </a:r>
            <a:r>
              <a:rPr lang="ru-RU" sz="1600" dirty="0" err="1" smtClean="0"/>
              <a:t>Плазміди</a:t>
            </a:r>
            <a:r>
              <a:rPr lang="ru-RU" sz="1600" dirty="0" smtClean="0"/>
              <a:t> </a:t>
            </a:r>
            <a:r>
              <a:rPr lang="ru-RU" sz="1600" dirty="0" err="1" smtClean="0"/>
              <a:t>здебільшого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стійкості</a:t>
            </a:r>
            <a:r>
              <a:rPr lang="ru-RU" sz="1600" dirty="0" smtClean="0"/>
              <a:t> до </a:t>
            </a:r>
            <a:r>
              <a:rPr lang="ru-RU" sz="1600" dirty="0" err="1" smtClean="0"/>
              <a:t>антибактеріальних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факторів.Кільце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подібне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молекулі</a:t>
            </a:r>
            <a:r>
              <a:rPr lang="ru-RU" sz="1600" dirty="0" smtClean="0"/>
              <a:t> </a:t>
            </a:r>
            <a:r>
              <a:rPr lang="ru-RU" sz="1600" dirty="0" smtClean="0"/>
              <a:t>ДНК </a:t>
            </a:r>
            <a:r>
              <a:rPr lang="ru-RU" sz="1600" dirty="0" err="1" smtClean="0"/>
              <a:t>містяться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в </a:t>
            </a:r>
            <a:r>
              <a:rPr lang="ru-RU" sz="1600" dirty="0" err="1" smtClean="0"/>
              <a:t>еукаріотичних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клітинах</a:t>
            </a:r>
            <a:r>
              <a:rPr lang="ru-RU" sz="1600" dirty="0" smtClean="0"/>
              <a:t>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органоїдах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самореплікуються</a:t>
            </a:r>
            <a:r>
              <a:rPr lang="ru-RU" sz="1600" dirty="0" smtClean="0"/>
              <a:t> (</a:t>
            </a:r>
            <a:r>
              <a:rPr lang="ru-RU" sz="1600" dirty="0" err="1" smtClean="0"/>
              <a:t>мітохондрії</a:t>
            </a:r>
            <a:r>
              <a:rPr lang="ru-RU" sz="1600" dirty="0" smtClean="0"/>
              <a:t>, </a:t>
            </a:r>
            <a:r>
              <a:rPr lang="ru-RU" sz="1600" dirty="0" err="1" smtClean="0"/>
              <a:t>пластиди</a:t>
            </a:r>
            <a:r>
              <a:rPr lang="ru-RU" sz="1600" dirty="0" smtClean="0"/>
              <a:t>).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невеликі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кодують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невелику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необхідних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здійснення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автономних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функцій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органоїдів</a:t>
            </a:r>
            <a:r>
              <a:rPr lang="ru-RU" sz="1600" dirty="0" smtClean="0"/>
              <a:t> ДНК </a:t>
            </a:r>
            <a:r>
              <a:rPr lang="ru-RU" sz="1600" dirty="0" err="1" smtClean="0"/>
              <a:t>органоїди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пов'язані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гістонами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81897" cy="15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11960" y="2606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нуклеосомного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упаковки:1 - </a:t>
            </a:r>
            <a:r>
              <a:rPr lang="ru-RU" dirty="0" err="1" smtClean="0"/>
              <a:t>октамер</a:t>
            </a:r>
            <a:r>
              <a:rPr lang="ru-RU" dirty="0" smtClean="0"/>
              <a:t> (</a:t>
            </a:r>
            <a:r>
              <a:rPr lang="ru-RU" dirty="0" err="1" smtClean="0"/>
              <a:t>гістони</a:t>
            </a:r>
            <a:r>
              <a:rPr lang="ru-RU" dirty="0" smtClean="0"/>
              <a:t> </a:t>
            </a:r>
            <a:r>
              <a:rPr lang="en-US" dirty="0" smtClean="0"/>
              <a:t>H2A, H2B, </a:t>
            </a:r>
            <a:r>
              <a:rPr lang="ru-RU" dirty="0" smtClean="0"/>
              <a:t>НЗ, </a:t>
            </a:r>
            <a:r>
              <a:rPr lang="en-US" dirty="0" smtClean="0"/>
              <a:t>H4). 2 - </a:t>
            </a:r>
            <a:r>
              <a:rPr lang="ru-RU" dirty="0" err="1" smtClean="0"/>
              <a:t>подвійна</a:t>
            </a:r>
            <a:r>
              <a:rPr lang="ru-RU" dirty="0" smtClean="0"/>
              <a:t> </a:t>
            </a:r>
            <a:r>
              <a:rPr lang="ru-RU" dirty="0" err="1" smtClean="0"/>
              <a:t>спіраль</a:t>
            </a:r>
            <a:r>
              <a:rPr lang="ru-RU" dirty="0" smtClean="0"/>
              <a:t> ДНК, 3 </a:t>
            </a:r>
            <a:r>
              <a:rPr lang="ru-RU" dirty="0" err="1" smtClean="0"/>
              <a:t>нуклеосома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2520280" cy="177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635896" y="17728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супернуклеосомного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упаковки:1 - </a:t>
            </a:r>
            <a:r>
              <a:rPr lang="ru-RU" dirty="0" err="1" smtClean="0"/>
              <a:t>нуклеосома</a:t>
            </a:r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924944"/>
            <a:ext cx="2736304" cy="184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275856" y="33569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хроматидного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smtClean="0"/>
              <a:t>упаковки:1 - </a:t>
            </a:r>
            <a:r>
              <a:rPr lang="ru-RU" dirty="0" err="1" smtClean="0"/>
              <a:t>вісь</a:t>
            </a:r>
            <a:r>
              <a:rPr lang="ru-RU" dirty="0" smtClean="0"/>
              <a:t> </a:t>
            </a:r>
            <a:r>
              <a:rPr lang="ru-RU" dirty="0" err="1" smtClean="0"/>
              <a:t>хроматиди</a:t>
            </a:r>
            <a:r>
              <a:rPr lang="ru-RU" dirty="0" smtClean="0"/>
              <a:t>, 2 - </a:t>
            </a:r>
            <a:r>
              <a:rPr lang="ru-RU" dirty="0" err="1" smtClean="0"/>
              <a:t>петлі</a:t>
            </a:r>
            <a:endParaRPr lang="ru-RU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698546"/>
            <a:ext cx="1656184" cy="215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987824" y="50131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smtClean="0"/>
              <a:t>упаковки </a:t>
            </a:r>
            <a:r>
              <a:rPr lang="ru-RU" dirty="0" err="1" smtClean="0"/>
              <a:t>метафазної</a:t>
            </a:r>
            <a:r>
              <a:rPr lang="ru-RU" dirty="0" smtClean="0"/>
              <a:t> </a:t>
            </a:r>
            <a:r>
              <a:rPr lang="ru-RU" dirty="0" smtClean="0"/>
              <a:t>хромосоми:1 - </a:t>
            </a:r>
            <a:r>
              <a:rPr lang="ru-RU" dirty="0" err="1" smtClean="0"/>
              <a:t>еухроматин</a:t>
            </a:r>
            <a:r>
              <a:rPr lang="ru-RU" dirty="0" smtClean="0"/>
              <a:t>, 2 - гетерохроматин,3 - хроматида, 4 - хромосома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5856" y="260648"/>
            <a:ext cx="2638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ПЕРВИННІ ФУНКЦІЇ ГЕНА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620688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Первинними</a:t>
            </a:r>
            <a:r>
              <a:rPr lang="ru-RU" dirty="0" smtClean="0"/>
              <a:t> </a:t>
            </a:r>
            <a:r>
              <a:rPr lang="ru-RU" dirty="0" err="1" smtClean="0"/>
              <a:t>функціями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та передача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Передача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походить </a:t>
            </a:r>
            <a:r>
              <a:rPr lang="ru-RU" dirty="0" err="1" smtClean="0"/>
              <a:t>від</a:t>
            </a:r>
            <a:r>
              <a:rPr lang="ru-RU" dirty="0" smtClean="0"/>
              <a:t> ДНК до ДНК при </a:t>
            </a:r>
            <a:r>
              <a:rPr lang="ru-RU" dirty="0" err="1" smtClean="0"/>
              <a:t>реплікації</a:t>
            </a:r>
            <a:r>
              <a:rPr lang="ru-RU" dirty="0" smtClean="0"/>
              <a:t> ДНК (</a:t>
            </a:r>
            <a:r>
              <a:rPr lang="ru-RU" dirty="0" err="1" smtClean="0"/>
              <a:t>аутосинтетична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гена при </a:t>
            </a:r>
            <a:r>
              <a:rPr lang="ru-RU" dirty="0" err="1" smtClean="0"/>
              <a:t>розмноженні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) та ДНК через </a:t>
            </a:r>
            <a:r>
              <a:rPr lang="ru-RU" dirty="0" err="1" smtClean="0"/>
              <a:t>іРНК</a:t>
            </a:r>
            <a:r>
              <a:rPr lang="ru-RU" dirty="0" smtClean="0"/>
              <a:t> до </a:t>
            </a:r>
            <a:r>
              <a:rPr lang="ru-RU" dirty="0" err="1" smtClean="0"/>
              <a:t>білка</a:t>
            </a:r>
            <a:r>
              <a:rPr lang="ru-RU" dirty="0" smtClean="0"/>
              <a:t> (</a:t>
            </a:r>
            <a:r>
              <a:rPr lang="ru-RU" dirty="0" err="1" smtClean="0"/>
              <a:t>гетеросинтетична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гена при </a:t>
            </a:r>
            <a:r>
              <a:rPr lang="ru-RU" dirty="0" err="1" smtClean="0"/>
              <a:t>біосинтезі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132856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Такий</a:t>
            </a:r>
            <a:r>
              <a:rPr lang="ru-RU" dirty="0" smtClean="0"/>
              <a:t> шлях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ДНК до </a:t>
            </a:r>
            <a:r>
              <a:rPr lang="ru-RU" dirty="0" err="1" smtClean="0"/>
              <a:t>іРНК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білку</a:t>
            </a:r>
            <a:r>
              <a:rPr lang="ru-RU" dirty="0" smtClean="0"/>
              <a:t> </a:t>
            </a:r>
            <a:r>
              <a:rPr lang="ru-RU" dirty="0" smtClean="0"/>
              <a:t>Ф. Крик (1958) назвав "центральною догмою </a:t>
            </a:r>
            <a:r>
              <a:rPr lang="ru-RU" dirty="0" err="1" smtClean="0"/>
              <a:t>молекулярної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". </a:t>
            </a:r>
            <a:r>
              <a:rPr lang="ru-RU" dirty="0" err="1" smtClean="0"/>
              <a:t>Довгий</a:t>
            </a:r>
            <a:r>
              <a:rPr lang="ru-RU" dirty="0" smtClean="0"/>
              <a:t> час </a:t>
            </a:r>
            <a:r>
              <a:rPr lang="ru-RU" dirty="0" err="1" smtClean="0"/>
              <a:t>вважалося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передача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у </a:t>
            </a:r>
            <a:r>
              <a:rPr lang="ru-RU" dirty="0" err="1" smtClean="0"/>
              <a:t>зворотному</a:t>
            </a:r>
            <a:r>
              <a:rPr lang="ru-RU" dirty="0" smtClean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неможлива</a:t>
            </a:r>
            <a:r>
              <a:rPr lang="ru-RU" dirty="0" smtClean="0"/>
              <a:t>. У 1975 р. Р. </a:t>
            </a:r>
            <a:r>
              <a:rPr lang="ru-RU" dirty="0" err="1" smtClean="0"/>
              <a:t>Дульбеко</a:t>
            </a:r>
            <a:r>
              <a:rPr lang="ru-RU" dirty="0" smtClean="0"/>
              <a:t>, Г. </a:t>
            </a:r>
            <a:r>
              <a:rPr lang="ru-RU" dirty="0" err="1" smtClean="0"/>
              <a:t>Тімін</a:t>
            </a:r>
            <a:r>
              <a:rPr lang="ru-RU" dirty="0" smtClean="0"/>
              <a:t> та Д. </a:t>
            </a:r>
            <a:r>
              <a:rPr lang="ru-RU" dirty="0" err="1" smtClean="0"/>
              <a:t>Балтімор</a:t>
            </a:r>
            <a:r>
              <a:rPr lang="ru-RU" dirty="0" smtClean="0"/>
              <a:t> описали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зворотної</a:t>
            </a:r>
            <a:r>
              <a:rPr lang="ru-RU" dirty="0" smtClean="0"/>
              <a:t> </a:t>
            </a:r>
            <a:r>
              <a:rPr lang="ru-RU" dirty="0" err="1" smtClean="0"/>
              <a:t>транскрипції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іРНК</a:t>
            </a:r>
            <a:r>
              <a:rPr lang="ru-RU" dirty="0" smtClean="0"/>
              <a:t> до ДНК за </a:t>
            </a:r>
            <a:r>
              <a:rPr lang="ru-RU" dirty="0" err="1" smtClean="0"/>
              <a:t>допомогою</a:t>
            </a:r>
            <a:r>
              <a:rPr lang="ru-RU" dirty="0" smtClean="0"/>
              <a:t> ферменту </a:t>
            </a:r>
            <a:r>
              <a:rPr lang="ru-RU" dirty="0" err="1" smtClean="0"/>
              <a:t>зворотної</a:t>
            </a:r>
            <a:r>
              <a:rPr lang="ru-RU" dirty="0" smtClean="0"/>
              <a:t> </a:t>
            </a:r>
            <a:r>
              <a:rPr lang="ru-RU" dirty="0" err="1" smtClean="0"/>
              <a:t>транскриптази</a:t>
            </a:r>
            <a:r>
              <a:rPr lang="ru-RU" dirty="0" smtClean="0"/>
              <a:t> (</a:t>
            </a:r>
            <a:r>
              <a:rPr lang="ru-RU" dirty="0" err="1" smtClean="0"/>
              <a:t>ревертази</a:t>
            </a:r>
            <a:r>
              <a:rPr lang="ru-RU" dirty="0" smtClean="0"/>
              <a:t>). Ревертаза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відкрита</a:t>
            </a:r>
            <a:r>
              <a:rPr lang="ru-RU" dirty="0" smtClean="0"/>
              <a:t> у </a:t>
            </a:r>
            <a:r>
              <a:rPr lang="ru-RU" dirty="0" err="1" smtClean="0"/>
              <a:t>РНК-вірусів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smtClean="0"/>
              <a:t>в 1970 </a:t>
            </a:r>
            <a:r>
              <a:rPr lang="ru-RU" dirty="0" smtClean="0"/>
              <a:t>(Г. </a:t>
            </a:r>
            <a:r>
              <a:rPr lang="ru-RU" dirty="0" err="1" smtClean="0"/>
              <a:t>Тімін</a:t>
            </a:r>
            <a:r>
              <a:rPr lang="ru-RU" dirty="0" smtClean="0"/>
              <a:t>, С. </a:t>
            </a:r>
            <a:r>
              <a:rPr lang="ru-RU" dirty="0" err="1" smtClean="0"/>
              <a:t>Музатані</a:t>
            </a:r>
            <a:r>
              <a:rPr lang="ru-RU" dirty="0" smtClean="0"/>
              <a:t>). При </a:t>
            </a:r>
            <a:r>
              <a:rPr lang="ru-RU" dirty="0" err="1" smtClean="0"/>
              <a:t>цьому</a:t>
            </a:r>
            <a:r>
              <a:rPr lang="ru-RU" dirty="0" smtClean="0"/>
              <a:t> на </a:t>
            </a:r>
            <a:r>
              <a:rPr lang="ru-RU" dirty="0" err="1" smtClean="0"/>
              <a:t>іРНК</a:t>
            </a:r>
            <a:r>
              <a:rPr lang="ru-RU" dirty="0" smtClean="0"/>
              <a:t> </a:t>
            </a:r>
            <a:r>
              <a:rPr lang="ru-RU" dirty="0" smtClean="0"/>
              <a:t>при </a:t>
            </a:r>
            <a:r>
              <a:rPr lang="ru-RU" dirty="0" err="1" smtClean="0"/>
              <a:t>участі</a:t>
            </a:r>
            <a:r>
              <a:rPr lang="ru-RU" dirty="0" smtClean="0"/>
              <a:t> </a:t>
            </a:r>
            <a:r>
              <a:rPr lang="ru-RU" dirty="0" err="1" smtClean="0"/>
              <a:t>ревертази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синтезується</a:t>
            </a:r>
            <a:r>
              <a:rPr lang="ru-RU" dirty="0" smtClean="0"/>
              <a:t> один </a:t>
            </a:r>
            <a:r>
              <a:rPr lang="ru-RU" dirty="0" err="1" smtClean="0"/>
              <a:t>ланцюжок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ДНК, а </a:t>
            </a:r>
            <a:r>
              <a:rPr lang="ru-RU" dirty="0" err="1" smtClean="0"/>
              <a:t>потім</a:t>
            </a:r>
            <a:r>
              <a:rPr lang="ru-RU" dirty="0" smtClean="0"/>
              <a:t> вона </a:t>
            </a:r>
            <a:r>
              <a:rPr lang="ru-RU" dirty="0" err="1" smtClean="0"/>
              <a:t>подвоюється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ферменту </a:t>
            </a:r>
            <a:r>
              <a:rPr lang="ru-RU" dirty="0" err="1" smtClean="0"/>
              <a:t>ДНК-полімерази</a:t>
            </a:r>
            <a:r>
              <a:rPr lang="ru-RU" dirty="0" smtClean="0"/>
              <a:t>.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ревертази</a:t>
            </a:r>
            <a:r>
              <a:rPr lang="ru-RU" dirty="0" smtClean="0"/>
              <a:t> у </a:t>
            </a:r>
            <a:r>
              <a:rPr lang="ru-RU" dirty="0" err="1" smtClean="0"/>
              <a:t>нормальних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 про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РНК до ДНК.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встановлено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напевних</a:t>
            </a:r>
            <a:r>
              <a:rPr lang="ru-RU" dirty="0" smtClean="0"/>
              <a:t> </a:t>
            </a:r>
            <a:r>
              <a:rPr lang="ru-RU" dirty="0" err="1" smtClean="0"/>
              <a:t>стадіях</a:t>
            </a:r>
            <a:r>
              <a:rPr lang="ru-RU" dirty="0" smtClean="0"/>
              <a:t> </a:t>
            </a:r>
            <a:r>
              <a:rPr lang="ru-RU" dirty="0" err="1" smtClean="0"/>
              <a:t>ембріогенезу</a:t>
            </a:r>
            <a:r>
              <a:rPr lang="ru-RU" dirty="0" smtClean="0"/>
              <a:t> у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амфібій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кодують</a:t>
            </a:r>
            <a:r>
              <a:rPr lang="ru-RU" dirty="0" smtClean="0"/>
              <a:t> </a:t>
            </a:r>
            <a:r>
              <a:rPr lang="ru-RU" dirty="0" err="1" smtClean="0"/>
              <a:t>рибосомальну</a:t>
            </a:r>
            <a:r>
              <a:rPr lang="ru-RU" dirty="0" smtClean="0"/>
              <a:t> РНК (</a:t>
            </a:r>
            <a:r>
              <a:rPr lang="ru-RU" dirty="0" err="1" smtClean="0"/>
              <a:t>ампліфікація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).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копій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рибосомальної</a:t>
            </a:r>
            <a:r>
              <a:rPr lang="ru-RU" dirty="0" smtClean="0"/>
              <a:t> РНК шляхом </a:t>
            </a:r>
            <a:r>
              <a:rPr lang="ru-RU" dirty="0" err="1" smtClean="0"/>
              <a:t>зворотної</a:t>
            </a:r>
            <a:r>
              <a:rPr lang="ru-RU" dirty="0" smtClean="0"/>
              <a:t> </a:t>
            </a:r>
            <a:r>
              <a:rPr lang="ru-RU" dirty="0" err="1" smtClean="0"/>
              <a:t>транскрипції</a:t>
            </a:r>
            <a:r>
              <a:rPr lang="ru-RU" dirty="0" smtClean="0"/>
              <a:t>. Передача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r>
              <a:rPr lang="ru-RU" dirty="0" smtClean="0"/>
              <a:t> до ДНК,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r>
              <a:rPr lang="ru-RU" dirty="0" smtClean="0"/>
              <a:t> </a:t>
            </a:r>
            <a:r>
              <a:rPr lang="ru-RU" dirty="0" smtClean="0"/>
              <a:t>до РНК </a:t>
            </a:r>
            <a:r>
              <a:rPr lang="ru-RU" dirty="0" smtClean="0"/>
              <a:t>та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r>
              <a:rPr lang="ru-RU" dirty="0" smtClean="0"/>
              <a:t> до </a:t>
            </a:r>
            <a:r>
              <a:rPr lang="ru-RU" dirty="0" err="1" smtClean="0"/>
              <a:t>білка</a:t>
            </a:r>
            <a:r>
              <a:rPr lang="ru-RU" dirty="0" smtClean="0"/>
              <a:t> не </a:t>
            </a:r>
            <a:r>
              <a:rPr lang="ru-RU" dirty="0" err="1" smtClean="0"/>
              <a:t>встановлена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ферменти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виявлено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1840" y="0"/>
            <a:ext cx="3070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РЕПЛІКАЦІЯ МОЛЕКУЛИ ДНК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92696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Реплікація</a:t>
            </a:r>
            <a:r>
              <a:rPr lang="ru-RU" sz="1600" dirty="0" smtClean="0"/>
              <a:t> молекул ДНК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синтетичний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інтерфази</a:t>
            </a:r>
            <a:r>
              <a:rPr lang="ru-RU" sz="1600" dirty="0" smtClean="0"/>
              <a:t>. </a:t>
            </a:r>
            <a:r>
              <a:rPr lang="ru-RU" sz="1600" dirty="0" err="1" smtClean="0"/>
              <a:t>Кожен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</a:t>
            </a:r>
            <a:r>
              <a:rPr lang="ru-RU" sz="1600" dirty="0" err="1" smtClean="0"/>
              <a:t>ланцюгів</a:t>
            </a:r>
            <a:r>
              <a:rPr lang="ru-RU" sz="1600" dirty="0" smtClean="0"/>
              <a:t> «</a:t>
            </a:r>
            <a:r>
              <a:rPr lang="ru-RU" sz="1600" dirty="0" err="1" smtClean="0"/>
              <a:t>материнської</a:t>
            </a:r>
            <a:r>
              <a:rPr lang="ru-RU" sz="1600" dirty="0" smtClean="0"/>
              <a:t>»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служить матрицею для синтезу нового </a:t>
            </a:r>
            <a:r>
              <a:rPr lang="ru-RU" sz="1600" dirty="0" err="1" smtClean="0"/>
              <a:t>ланцюга</a:t>
            </a:r>
            <a:r>
              <a:rPr lang="ru-RU" sz="1600" dirty="0" smtClean="0"/>
              <a:t> за принципом </a:t>
            </a:r>
            <a:r>
              <a:rPr lang="ru-RU" sz="1600" dirty="0" err="1" smtClean="0"/>
              <a:t>комплементарності</a:t>
            </a:r>
            <a:r>
              <a:rPr lang="ru-RU" sz="1600" dirty="0" smtClean="0"/>
              <a:t>.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реплікації</a:t>
            </a:r>
            <a:r>
              <a:rPr lang="ru-RU" sz="1600" dirty="0" smtClean="0"/>
              <a:t> молекула ДНК </a:t>
            </a:r>
            <a:r>
              <a:rPr lang="ru-RU" sz="1600" dirty="0" err="1" smtClean="0"/>
              <a:t>містить</a:t>
            </a:r>
            <a:r>
              <a:rPr lang="ru-RU" sz="1600" dirty="0" smtClean="0"/>
              <a:t> один «</a:t>
            </a:r>
            <a:r>
              <a:rPr lang="ru-RU" sz="1600" dirty="0" err="1" smtClean="0"/>
              <a:t>материнський</a:t>
            </a:r>
            <a:r>
              <a:rPr lang="ru-RU" sz="1600" dirty="0" smtClean="0"/>
              <a:t>» </a:t>
            </a:r>
            <a:r>
              <a:rPr lang="ru-RU" sz="1600" dirty="0" err="1" smtClean="0"/>
              <a:t>ланцюжок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«</a:t>
            </a:r>
            <a:r>
              <a:rPr lang="ru-RU" sz="1600" dirty="0" err="1" smtClean="0"/>
              <a:t>дочірній</a:t>
            </a:r>
            <a:r>
              <a:rPr lang="ru-RU" sz="1600" dirty="0" smtClean="0"/>
              <a:t>», </a:t>
            </a:r>
            <a:r>
              <a:rPr lang="ru-RU" sz="1600" dirty="0" err="1" smtClean="0"/>
              <a:t>знову</a:t>
            </a:r>
            <a:r>
              <a:rPr lang="ru-RU" sz="1600" dirty="0" smtClean="0"/>
              <a:t> </a:t>
            </a:r>
            <a:r>
              <a:rPr lang="ru-RU" sz="1600" dirty="0" err="1" smtClean="0"/>
              <a:t>синтезований</a:t>
            </a:r>
            <a:r>
              <a:rPr lang="ru-RU" sz="1600" dirty="0" smtClean="0"/>
              <a:t> (синтез ДНК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напівконсервативним</a:t>
            </a:r>
            <a:r>
              <a:rPr lang="ru-RU" sz="1600" dirty="0" smtClean="0"/>
              <a:t>). Так як два </a:t>
            </a:r>
            <a:r>
              <a:rPr lang="ru-RU" sz="1600" dirty="0" err="1" smtClean="0"/>
              <a:t>комплементарні</a:t>
            </a:r>
            <a:r>
              <a:rPr lang="ru-RU" sz="1600" dirty="0" smtClean="0"/>
              <a:t> </a:t>
            </a:r>
            <a:r>
              <a:rPr lang="ru-RU" sz="1600" dirty="0" err="1" smtClean="0"/>
              <a:t>ланцюги</a:t>
            </a:r>
            <a:r>
              <a:rPr lang="ru-RU" sz="1600" dirty="0" smtClean="0"/>
              <a:t> в </a:t>
            </a:r>
            <a:r>
              <a:rPr lang="ru-RU" sz="1600" dirty="0" err="1" smtClean="0"/>
              <a:t>молекулі</a:t>
            </a:r>
            <a:r>
              <a:rPr lang="ru-RU" sz="1600" dirty="0" smtClean="0"/>
              <a:t> ДНК </a:t>
            </a:r>
            <a:r>
              <a:rPr lang="ru-RU" sz="1600" dirty="0" err="1" smtClean="0"/>
              <a:t>направлені</a:t>
            </a:r>
            <a:r>
              <a:rPr lang="ru-RU" sz="1600" dirty="0" smtClean="0"/>
              <a:t> в </a:t>
            </a:r>
            <a:r>
              <a:rPr lang="ru-RU" sz="1600" dirty="0" err="1" smtClean="0"/>
              <a:t>протилежні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сторони</a:t>
            </a:r>
            <a:r>
              <a:rPr lang="ru-RU" sz="1600" dirty="0" smtClean="0"/>
              <a:t>, а </a:t>
            </a:r>
            <a:r>
              <a:rPr lang="ru-RU" sz="1600" dirty="0" err="1" smtClean="0"/>
              <a:t>ДНК-полімераза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просуватися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вздовж</a:t>
            </a:r>
            <a:r>
              <a:rPr lang="ru-RU" sz="1600" dirty="0" smtClean="0"/>
              <a:t> </a:t>
            </a:r>
            <a:r>
              <a:rPr lang="ru-RU" sz="1600" dirty="0" err="1" smtClean="0"/>
              <a:t>матричних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ланцюгів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5'-кінця до </a:t>
            </a:r>
            <a:r>
              <a:rPr lang="ru-RU" sz="1600" dirty="0" err="1" smtClean="0"/>
              <a:t>З'-кінця</a:t>
            </a:r>
            <a:r>
              <a:rPr lang="ru-RU" sz="1600" dirty="0" smtClean="0"/>
              <a:t>, синтез </a:t>
            </a:r>
            <a:r>
              <a:rPr lang="ru-RU" sz="1600" dirty="0" err="1" smtClean="0"/>
              <a:t>нових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ланцюгів</a:t>
            </a:r>
            <a:r>
              <a:rPr lang="ru-RU" sz="1600" dirty="0" smtClean="0"/>
              <a:t> </a:t>
            </a:r>
            <a:r>
              <a:rPr lang="ru-RU" sz="1600" dirty="0" err="1" smtClean="0"/>
              <a:t>йде</a:t>
            </a:r>
            <a:r>
              <a:rPr lang="ru-RU" sz="1600" dirty="0" smtClean="0"/>
              <a:t> </a:t>
            </a:r>
            <a:r>
              <a:rPr lang="ru-RU" sz="1600" dirty="0" err="1" smtClean="0"/>
              <a:t>антипаралельно</a:t>
            </a:r>
            <a:r>
              <a:rPr lang="ru-RU" sz="1600" dirty="0" smtClean="0"/>
              <a:t> (принцип </a:t>
            </a:r>
            <a:r>
              <a:rPr lang="ru-RU" sz="1600" dirty="0" err="1" smtClean="0"/>
              <a:t>антипаралельності</a:t>
            </a:r>
            <a:r>
              <a:rPr lang="ru-RU" sz="1600" dirty="0" smtClean="0"/>
              <a:t>). Для матричного синтезу </a:t>
            </a:r>
            <a:r>
              <a:rPr lang="ru-RU" sz="1600" dirty="0" err="1" smtClean="0"/>
              <a:t>нової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ДНК </a:t>
            </a:r>
            <a:r>
              <a:rPr lang="ru-RU" sz="1600" dirty="0" err="1" smtClean="0"/>
              <a:t>необхідно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стара молекула </a:t>
            </a:r>
            <a:r>
              <a:rPr lang="ru-RU" sz="1600" dirty="0" err="1" smtClean="0"/>
              <a:t>була</a:t>
            </a:r>
            <a:r>
              <a:rPr lang="ru-RU" sz="1600" dirty="0" smtClean="0"/>
              <a:t> </a:t>
            </a:r>
            <a:r>
              <a:rPr lang="ru-RU" sz="1600" dirty="0" err="1" smtClean="0"/>
              <a:t>деспіралізована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витягнута</a:t>
            </a:r>
            <a:r>
              <a:rPr lang="ru-RU" sz="1600" dirty="0" smtClean="0"/>
              <a:t>. Але </a:t>
            </a:r>
            <a:r>
              <a:rPr lang="ru-RU" sz="1600" dirty="0" err="1" smtClean="0"/>
              <a:t>одночасне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розкручування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спіралей,що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величезної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кількості</a:t>
            </a:r>
            <a:r>
              <a:rPr lang="ru-RU" sz="1600" dirty="0" smtClean="0"/>
              <a:t> пар </a:t>
            </a:r>
            <a:r>
              <a:rPr lang="ru-RU" sz="1600" dirty="0" err="1" smtClean="0"/>
              <a:t>нуклеотидів</a:t>
            </a:r>
            <a:r>
              <a:rPr lang="ru-RU" sz="1600" dirty="0" smtClean="0"/>
              <a:t> (</a:t>
            </a:r>
            <a:r>
              <a:rPr lang="ru-RU" sz="1600" dirty="0" err="1" smtClean="0"/>
              <a:t>кілька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мільйонів</a:t>
            </a:r>
            <a:r>
              <a:rPr lang="ru-RU" sz="1600" dirty="0" smtClean="0"/>
              <a:t>), </a:t>
            </a:r>
            <a:r>
              <a:rPr lang="ru-RU" sz="1600" dirty="0" err="1" smtClean="0"/>
              <a:t>неможливо</a:t>
            </a:r>
            <a:r>
              <a:rPr lang="ru-RU" sz="1600" dirty="0" smtClean="0"/>
              <a:t>. Тому </a:t>
            </a:r>
            <a:r>
              <a:rPr lang="ru-RU" sz="1600" dirty="0" err="1" smtClean="0"/>
              <a:t>реплікація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починається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кількох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місцях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ДНК. </a:t>
            </a:r>
            <a:r>
              <a:rPr lang="ru-RU" sz="1600" dirty="0" err="1" smtClean="0"/>
              <a:t>Ділянка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ДНК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точки початку </a:t>
            </a:r>
            <a:r>
              <a:rPr lang="ru-RU" sz="1600" dirty="0" err="1" smtClean="0"/>
              <a:t>однієї</a:t>
            </a:r>
            <a:r>
              <a:rPr lang="ru-RU" sz="1600" dirty="0" smtClean="0"/>
              <a:t> </a:t>
            </a:r>
            <a:r>
              <a:rPr lang="ru-RU" sz="1600" dirty="0" err="1" smtClean="0"/>
              <a:t>реплікації</a:t>
            </a:r>
            <a:r>
              <a:rPr lang="ru-RU" sz="1600" dirty="0" smtClean="0"/>
              <a:t> до точки початку </a:t>
            </a:r>
            <a:r>
              <a:rPr lang="ru-RU" sz="1600" dirty="0" err="1" smtClean="0"/>
              <a:t>іншої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називається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репліконом</a:t>
            </a:r>
            <a:r>
              <a:rPr lang="ru-RU" sz="1600" dirty="0" smtClean="0"/>
              <a:t>. </a:t>
            </a:r>
            <a:r>
              <a:rPr lang="ru-RU" sz="1600" dirty="0" err="1" smtClean="0"/>
              <a:t>Бактеріальна</a:t>
            </a:r>
            <a:r>
              <a:rPr lang="ru-RU" sz="1600" dirty="0" smtClean="0"/>
              <a:t> хромосома </a:t>
            </a:r>
            <a:r>
              <a:rPr lang="ru-RU" sz="1600" dirty="0" err="1" smtClean="0"/>
              <a:t>містить</a:t>
            </a:r>
            <a:r>
              <a:rPr lang="ru-RU" sz="1600" dirty="0" smtClean="0"/>
              <a:t> один </a:t>
            </a:r>
            <a:r>
              <a:rPr lang="ru-RU" sz="1600" dirty="0" err="1" smtClean="0"/>
              <a:t>реплікон</a:t>
            </a:r>
            <a:r>
              <a:rPr lang="ru-RU" sz="1600" dirty="0" smtClean="0"/>
              <a:t>. </a:t>
            </a:r>
            <a:r>
              <a:rPr lang="ru-RU" sz="1600" dirty="0" err="1" smtClean="0"/>
              <a:t>Еукаріотична</a:t>
            </a:r>
            <a:r>
              <a:rPr lang="ru-RU" sz="1600" dirty="0" smtClean="0"/>
              <a:t> хромосома </a:t>
            </a:r>
            <a:r>
              <a:rPr lang="ru-RU" sz="1600" dirty="0" err="1" smtClean="0"/>
              <a:t>містить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репліконів</a:t>
            </a:r>
            <a:r>
              <a:rPr lang="ru-RU" sz="1600" dirty="0" smtClean="0"/>
              <a:t>, у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подвоєння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ДНК </a:t>
            </a:r>
            <a:r>
              <a:rPr lang="ru-RU" sz="1600" dirty="0" err="1" smtClean="0"/>
              <a:t>іде</a:t>
            </a:r>
            <a:r>
              <a:rPr lang="ru-RU" sz="1600" dirty="0" smtClean="0"/>
              <a:t> </a:t>
            </a:r>
            <a:r>
              <a:rPr lang="ru-RU" sz="1600" dirty="0" err="1" smtClean="0"/>
              <a:t>одночасно</a:t>
            </a:r>
            <a:r>
              <a:rPr lang="ru-RU" sz="1600" dirty="0" smtClean="0"/>
              <a:t>. </a:t>
            </a:r>
            <a:endParaRPr lang="ru-RU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933056"/>
            <a:ext cx="2232248" cy="270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96752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Реплікон</a:t>
            </a:r>
            <a:r>
              <a:rPr lang="ru-RU" dirty="0" smtClean="0"/>
              <a:t> </a:t>
            </a:r>
            <a:r>
              <a:rPr lang="ru-RU" dirty="0" err="1" smtClean="0"/>
              <a:t>обов'язково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контрольні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: точка початку,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ініціюється</a:t>
            </a:r>
            <a:r>
              <a:rPr lang="ru-RU" dirty="0" smtClean="0"/>
              <a:t> </a:t>
            </a:r>
            <a:r>
              <a:rPr lang="ru-RU" dirty="0" err="1" smtClean="0"/>
              <a:t>реплікація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точка </a:t>
            </a:r>
            <a:r>
              <a:rPr lang="ru-RU" dirty="0" err="1" smtClean="0"/>
              <a:t>закінчення,в</a:t>
            </a:r>
            <a:r>
              <a:rPr lang="ru-RU" dirty="0" smtClean="0"/>
              <a:t>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реплікація</a:t>
            </a:r>
            <a:r>
              <a:rPr lang="ru-RU" dirty="0" smtClean="0"/>
              <a:t> </a:t>
            </a:r>
            <a:r>
              <a:rPr lang="ru-RU" dirty="0" err="1" smtClean="0"/>
              <a:t>зупиняється</a:t>
            </a:r>
            <a:r>
              <a:rPr lang="ru-RU" dirty="0" smtClean="0"/>
              <a:t>. </a:t>
            </a:r>
            <a:r>
              <a:rPr lang="ru-RU" dirty="0" err="1" smtClean="0"/>
              <a:t>Місце,в</a:t>
            </a:r>
            <a:r>
              <a:rPr lang="ru-RU" dirty="0" smtClean="0"/>
              <a:t>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реплікація</a:t>
            </a:r>
            <a:r>
              <a:rPr lang="ru-RU" dirty="0" smtClean="0"/>
              <a:t>, </a:t>
            </a:r>
            <a:r>
              <a:rPr lang="ru-RU" dirty="0" err="1" smtClean="0"/>
              <a:t>отримало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b="1" dirty="0" err="1" smtClean="0"/>
              <a:t>реплікаційної</a:t>
            </a:r>
            <a:r>
              <a:rPr lang="ru-RU" b="1" dirty="0" smtClean="0"/>
              <a:t> вилки</a:t>
            </a:r>
            <a:r>
              <a:rPr lang="ru-RU" dirty="0" smtClean="0"/>
              <a:t>. </a:t>
            </a:r>
            <a:r>
              <a:rPr lang="ru-RU" dirty="0" err="1" smtClean="0"/>
              <a:t>Реплікаційна</a:t>
            </a:r>
            <a:r>
              <a:rPr lang="ru-RU" dirty="0" smtClean="0"/>
              <a:t> вилка </a:t>
            </a:r>
            <a:r>
              <a:rPr lang="ru-RU" dirty="0" err="1" smtClean="0"/>
              <a:t>рухається</a:t>
            </a:r>
            <a:r>
              <a:rPr lang="ru-RU" dirty="0" smtClean="0"/>
              <a:t> </a:t>
            </a:r>
            <a:r>
              <a:rPr lang="ru-RU" dirty="0" err="1" smtClean="0"/>
              <a:t>вздовж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ДНК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стартової</a:t>
            </a:r>
            <a:r>
              <a:rPr lang="ru-RU" dirty="0" smtClean="0"/>
              <a:t> </a:t>
            </a:r>
            <a:r>
              <a:rPr lang="ru-RU" dirty="0" smtClean="0"/>
              <a:t>точки (</a:t>
            </a:r>
            <a:r>
              <a:rPr lang="ru-RU" dirty="0" err="1" smtClean="0"/>
              <a:t>точки</a:t>
            </a:r>
            <a:r>
              <a:rPr lang="ru-RU" dirty="0" smtClean="0"/>
              <a:t> початку) до точки </a:t>
            </a:r>
            <a:r>
              <a:rPr lang="ru-RU" dirty="0" err="1" smtClean="0"/>
              <a:t>закінчення</a:t>
            </a:r>
            <a:r>
              <a:rPr lang="ru-RU" dirty="0" smtClean="0"/>
              <a:t>.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ДНК-полімераза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рухатися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одному </a:t>
            </a:r>
            <a:r>
              <a:rPr lang="ru-RU" dirty="0" err="1" smtClean="0"/>
              <a:t>напрямі</a:t>
            </a:r>
            <a:r>
              <a:rPr lang="ru-RU" dirty="0" smtClean="0"/>
              <a:t> (5'-"3'), то у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реплікаційній</a:t>
            </a:r>
            <a:r>
              <a:rPr lang="ru-RU" dirty="0" smtClean="0"/>
              <a:t> </a:t>
            </a:r>
            <a:r>
              <a:rPr lang="ru-RU" dirty="0" err="1" smtClean="0"/>
              <a:t>вилці</a:t>
            </a:r>
            <a:r>
              <a:rPr lang="ru-RU" dirty="0" smtClean="0"/>
              <a:t> вона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б</a:t>
            </a:r>
            <a:r>
              <a:rPr lang="ru-RU" dirty="0" err="1" smtClean="0"/>
              <a:t>езперервно</a:t>
            </a:r>
            <a:r>
              <a:rPr lang="ru-RU" dirty="0" smtClean="0"/>
              <a:t> </a:t>
            </a:r>
            <a:r>
              <a:rPr lang="ru-RU" dirty="0" err="1" smtClean="0"/>
              <a:t>будувати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один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ланцюг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ДНК. </a:t>
            </a:r>
            <a:r>
              <a:rPr lang="ru-RU" dirty="0" err="1" smtClean="0"/>
              <a:t>Інша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дочірня</a:t>
            </a:r>
            <a:r>
              <a:rPr lang="ru-RU" dirty="0" smtClean="0"/>
              <a:t> молекула ДНК </a:t>
            </a:r>
            <a:r>
              <a:rPr lang="ru-RU" dirty="0" err="1" smtClean="0"/>
              <a:t>синтезується</a:t>
            </a:r>
            <a:r>
              <a:rPr lang="ru-RU" dirty="0" smtClean="0"/>
              <a:t> </a:t>
            </a:r>
            <a:r>
              <a:rPr lang="ru-RU" dirty="0" err="1" smtClean="0"/>
              <a:t>окремими</a:t>
            </a:r>
            <a:r>
              <a:rPr lang="ru-RU" dirty="0" smtClean="0"/>
              <a:t> короткими </a:t>
            </a:r>
            <a:r>
              <a:rPr lang="ru-RU" dirty="0" err="1" smtClean="0"/>
              <a:t>ділянками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 150-200 </a:t>
            </a:r>
            <a:r>
              <a:rPr lang="ru-RU" dirty="0" err="1" smtClean="0"/>
              <a:t>нуклеотидів</a:t>
            </a:r>
            <a:r>
              <a:rPr lang="ru-RU" dirty="0" smtClean="0"/>
              <a:t> (</a:t>
            </a:r>
            <a:r>
              <a:rPr lang="ru-RU" dirty="0" err="1" smtClean="0"/>
              <a:t>фрагменти</a:t>
            </a:r>
            <a:r>
              <a:rPr lang="ru-RU" dirty="0" smtClean="0"/>
              <a:t> </a:t>
            </a:r>
            <a:r>
              <a:rPr lang="ru-RU" dirty="0" err="1" smtClean="0"/>
              <a:t>Оказакі</a:t>
            </a:r>
            <a:r>
              <a:rPr lang="ru-RU" dirty="0" smtClean="0"/>
              <a:t>)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ДНК-полімерази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рухається</a:t>
            </a:r>
            <a:r>
              <a:rPr lang="ru-RU" dirty="0" smtClean="0"/>
              <a:t> у </a:t>
            </a:r>
            <a:r>
              <a:rPr lang="ru-RU" dirty="0" err="1" smtClean="0"/>
              <a:t>протилежному</a:t>
            </a:r>
            <a:r>
              <a:rPr lang="ru-RU" dirty="0" smtClean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короткі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синтезується</a:t>
            </a:r>
            <a:r>
              <a:rPr lang="ru-RU" dirty="0" smtClean="0"/>
              <a:t> </a:t>
            </a:r>
            <a:r>
              <a:rPr lang="ru-RU" dirty="0" err="1" smtClean="0"/>
              <a:t>полінуклеотидного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одного </a:t>
            </a:r>
            <a:r>
              <a:rPr lang="ru-RU" dirty="0" err="1" smtClean="0"/>
              <a:t>реплікону</a:t>
            </a:r>
            <a:r>
              <a:rPr lang="ru-RU" dirty="0" smtClean="0"/>
              <a:t> </a:t>
            </a:r>
            <a:r>
              <a:rPr lang="ru-RU" dirty="0" err="1" smtClean="0"/>
              <a:t>зв'язуються</a:t>
            </a:r>
            <a:r>
              <a:rPr lang="ru-RU" dirty="0" smtClean="0"/>
              <a:t> </a:t>
            </a:r>
            <a:r>
              <a:rPr lang="ru-RU" dirty="0" err="1" smtClean="0"/>
              <a:t>воєдино</a:t>
            </a:r>
            <a:r>
              <a:rPr lang="ru-RU" dirty="0" smtClean="0"/>
              <a:t> ферментом </a:t>
            </a:r>
          </a:p>
          <a:p>
            <a:r>
              <a:rPr lang="ru-RU" dirty="0" err="1" smtClean="0"/>
              <a:t>лігазою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принцип синтезу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 ДНК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уривчастим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 «</a:t>
            </a:r>
            <a:r>
              <a:rPr lang="ru-RU" dirty="0" err="1" smtClean="0"/>
              <a:t>дочірніх</a:t>
            </a:r>
            <a:r>
              <a:rPr lang="ru-RU" dirty="0" smtClean="0"/>
              <a:t>» молекул ДНК, </a:t>
            </a:r>
            <a:r>
              <a:rPr lang="ru-RU" dirty="0" err="1" smtClean="0"/>
              <a:t>синтезовані</a:t>
            </a:r>
            <a:r>
              <a:rPr lang="ru-RU" dirty="0" smtClean="0"/>
              <a:t> в </a:t>
            </a:r>
            <a:r>
              <a:rPr lang="ru-RU" dirty="0" err="1" smtClean="0"/>
              <a:t>сусідніх</a:t>
            </a:r>
            <a:r>
              <a:rPr lang="ru-RU" dirty="0" smtClean="0"/>
              <a:t> </a:t>
            </a:r>
            <a:r>
              <a:rPr lang="ru-RU" dirty="0" err="1" smtClean="0"/>
              <a:t>репліконах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зшиваються</a:t>
            </a:r>
            <a:r>
              <a:rPr lang="ru-RU" dirty="0" smtClean="0"/>
              <a:t> </a:t>
            </a:r>
            <a:r>
              <a:rPr lang="ru-RU" dirty="0" err="1" smtClean="0"/>
              <a:t>лігазою</a:t>
            </a:r>
            <a:r>
              <a:rPr lang="ru-RU" dirty="0" smtClean="0"/>
              <a:t> ферментом. Весь геном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реплікується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один раз за </a:t>
            </a:r>
            <a:r>
              <a:rPr lang="ru-RU" dirty="0" err="1" smtClean="0"/>
              <a:t>період</a:t>
            </a:r>
            <a:r>
              <a:rPr lang="ru-RU" dirty="0" smtClean="0"/>
              <a:t> часу,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одному </a:t>
            </a:r>
            <a:r>
              <a:rPr lang="ru-RU" dirty="0" err="1" smtClean="0"/>
              <a:t>мітотичному</a:t>
            </a:r>
            <a:r>
              <a:rPr lang="ru-RU" dirty="0" smtClean="0"/>
              <a:t> циклу.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188640"/>
            <a:ext cx="4129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ГЕНЕТИЧНИЙ КОД І ЙОГО ВЛАСТИВОСТІ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48680"/>
            <a:ext cx="54360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Система </a:t>
            </a:r>
            <a:r>
              <a:rPr lang="ru-RU" dirty="0" err="1" smtClean="0"/>
              <a:t>запису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 </a:t>
            </a:r>
            <a:r>
              <a:rPr lang="ru-RU" dirty="0" err="1" smtClean="0"/>
              <a:t>нуклеотидів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генетичним</a:t>
            </a:r>
            <a:r>
              <a:rPr lang="ru-RU" dirty="0" smtClean="0"/>
              <a:t> кодом.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порядку </a:t>
            </a:r>
            <a:r>
              <a:rPr lang="ru-RU" dirty="0" err="1" smtClean="0"/>
              <a:t>нуклеотидів</a:t>
            </a:r>
            <a:r>
              <a:rPr lang="ru-RU" dirty="0" smtClean="0"/>
              <a:t> у </a:t>
            </a:r>
            <a:r>
              <a:rPr lang="ru-RU" dirty="0" err="1" smtClean="0"/>
              <a:t>молекулі</a:t>
            </a:r>
            <a:r>
              <a:rPr lang="ru-RU" dirty="0" smtClean="0"/>
              <a:t> ДНК порядку </a:t>
            </a:r>
            <a:r>
              <a:rPr lang="ru-RU" dirty="0" err="1" smtClean="0"/>
              <a:t>амінокислот</a:t>
            </a:r>
            <a:r>
              <a:rPr lang="ru-RU" dirty="0" smtClean="0"/>
              <a:t> у </a:t>
            </a:r>
            <a:r>
              <a:rPr lang="ru-RU" dirty="0" err="1" smtClean="0"/>
              <a:t>молекулі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колінеарністю</a:t>
            </a:r>
            <a:r>
              <a:rPr lang="ru-RU" dirty="0" smtClean="0"/>
              <a:t> (табл.).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коду:</a:t>
            </a:r>
          </a:p>
          <a:p>
            <a:pPr>
              <a:buFontTx/>
              <a:buChar char="-"/>
            </a:pPr>
            <a:r>
              <a:rPr lang="ru-RU" dirty="0" err="1" smtClean="0"/>
              <a:t>триплетність</a:t>
            </a:r>
            <a:r>
              <a:rPr lang="ru-RU" dirty="0" smtClean="0"/>
              <a:t> -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амінокислоті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три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розташованих</a:t>
            </a:r>
            <a:r>
              <a:rPr lang="ru-RU" dirty="0" smtClean="0"/>
              <a:t> нуклеотида, </a:t>
            </a:r>
            <a:r>
              <a:rPr lang="ru-RU" dirty="0" err="1" smtClean="0"/>
              <a:t>звані</a:t>
            </a:r>
            <a:r>
              <a:rPr lang="ru-RU" dirty="0" smtClean="0"/>
              <a:t> триплетом (</a:t>
            </a:r>
            <a:r>
              <a:rPr lang="ru-RU" dirty="0" smtClean="0"/>
              <a:t>кодоном</a:t>
            </a:r>
            <a:r>
              <a:rPr lang="ru-RU" dirty="0" smtClean="0"/>
              <a:t>)</a:t>
            </a:r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 err="1" smtClean="0"/>
              <a:t>Універсальність</a:t>
            </a:r>
            <a:r>
              <a:rPr lang="ru-RU" dirty="0" smtClean="0"/>
              <a:t> - </a:t>
            </a:r>
            <a:r>
              <a:rPr lang="ru-RU" dirty="0" err="1" smtClean="0"/>
              <a:t>однаковий</a:t>
            </a:r>
            <a:r>
              <a:rPr lang="ru-RU" dirty="0" smtClean="0"/>
              <a:t> кодон </a:t>
            </a:r>
            <a:r>
              <a:rPr lang="ru-RU" dirty="0" err="1" smtClean="0"/>
              <a:t>кодує</a:t>
            </a:r>
            <a:r>
              <a:rPr lang="ru-RU" dirty="0" smtClean="0"/>
              <a:t> одну </a:t>
            </a:r>
            <a:r>
              <a:rPr lang="ru-RU" dirty="0" err="1" smtClean="0"/>
              <a:t>і</a:t>
            </a:r>
            <a:r>
              <a:rPr lang="ru-RU" dirty="0" smtClean="0"/>
              <a:t> ту ж </a:t>
            </a:r>
            <a:r>
              <a:rPr lang="ru-RU" dirty="0" err="1" smtClean="0"/>
              <a:t>амінокислоту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істот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 err="1" smtClean="0"/>
              <a:t>Неперекриваємість</a:t>
            </a:r>
            <a:r>
              <a:rPr lang="ru-RU" dirty="0" smtClean="0"/>
              <a:t> - один нуклеотид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входити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до складу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кодонів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 err="1" smtClean="0"/>
              <a:t>виродженість</a:t>
            </a:r>
            <a:r>
              <a:rPr lang="ru-RU" dirty="0" smtClean="0"/>
              <a:t> (</a:t>
            </a:r>
            <a:r>
              <a:rPr lang="ru-RU" dirty="0" err="1" smtClean="0"/>
              <a:t>надмірність</a:t>
            </a:r>
            <a:r>
              <a:rPr lang="ru-RU" dirty="0" smtClean="0"/>
              <a:t>) - одну </a:t>
            </a:r>
            <a:r>
              <a:rPr lang="ru-RU" dirty="0" err="1" smtClean="0"/>
              <a:t>амінокислоту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кодувати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триплетів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розділових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гена.</a:t>
            </a:r>
          </a:p>
          <a:p>
            <a:r>
              <a:rPr lang="ru-RU" dirty="0" err="1" smtClean="0"/>
              <a:t>Наприкінці</a:t>
            </a:r>
            <a:r>
              <a:rPr lang="ru-RU" dirty="0" smtClean="0"/>
              <a:t> кожного гена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триплети</a:t>
            </a:r>
            <a:r>
              <a:rPr lang="ru-RU" dirty="0" smtClean="0"/>
              <a:t> - </a:t>
            </a:r>
            <a:r>
              <a:rPr lang="ru-RU" dirty="0" err="1" smtClean="0"/>
              <a:t>термінатори</a:t>
            </a:r>
            <a:r>
              <a:rPr lang="ru-RU" dirty="0" smtClean="0"/>
              <a:t> (УАА, УАГ та УГА),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припинення</a:t>
            </a:r>
            <a:r>
              <a:rPr lang="ru-RU" dirty="0" smtClean="0"/>
              <a:t> синтезу </a:t>
            </a:r>
            <a:r>
              <a:rPr lang="ru-RU" dirty="0" err="1" smtClean="0"/>
              <a:t>поліпептидного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. Кодон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елементарною</a:t>
            </a:r>
            <a:r>
              <a:rPr lang="ru-RU" dirty="0" smtClean="0"/>
              <a:t> </a:t>
            </a:r>
            <a:r>
              <a:rPr lang="ru-RU" dirty="0" err="1" smtClean="0"/>
              <a:t>функціональною</a:t>
            </a:r>
            <a:r>
              <a:rPr lang="ru-RU" dirty="0" smtClean="0"/>
              <a:t> </a:t>
            </a:r>
            <a:r>
              <a:rPr lang="ru-RU" dirty="0" err="1" smtClean="0"/>
              <a:t>одиницею</a:t>
            </a:r>
            <a:r>
              <a:rPr lang="ru-RU" dirty="0" smtClean="0"/>
              <a:t> гена.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556792"/>
            <a:ext cx="356388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0"/>
            <a:ext cx="2901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БІОСИНТЕЗ БІЛКУ У КЛІТИНІ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20688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Посередником</a:t>
            </a:r>
            <a:r>
              <a:rPr lang="ru-RU" sz="1600" dirty="0" smtClean="0"/>
              <a:t> у </a:t>
            </a:r>
            <a:r>
              <a:rPr lang="ru-RU" sz="1600" dirty="0" err="1" smtClean="0"/>
              <a:t>передачі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(порядок </a:t>
            </a:r>
            <a:r>
              <a:rPr lang="ru-RU" sz="1600" dirty="0" err="1" smtClean="0"/>
              <a:t>нуклеотидів</a:t>
            </a:r>
            <a:r>
              <a:rPr lang="ru-RU" sz="1600" dirty="0" smtClean="0"/>
              <a:t>)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ДНК до </a:t>
            </a:r>
            <a:r>
              <a:rPr lang="ru-RU" sz="1600" dirty="0" err="1" smtClean="0"/>
              <a:t>білка</a:t>
            </a:r>
            <a:r>
              <a:rPr lang="ru-RU" sz="1600" dirty="0" smtClean="0"/>
              <a:t> </a:t>
            </a:r>
            <a:r>
              <a:rPr lang="ru-RU" sz="1600" dirty="0" err="1" smtClean="0"/>
              <a:t>виступає</a:t>
            </a:r>
            <a:r>
              <a:rPr lang="ru-RU" sz="1600" dirty="0" smtClean="0"/>
              <a:t> </a:t>
            </a:r>
            <a:r>
              <a:rPr lang="ru-RU" sz="1600" dirty="0" err="1" smtClean="0"/>
              <a:t>іРНК</a:t>
            </a:r>
            <a:r>
              <a:rPr lang="ru-RU" sz="1600" dirty="0" smtClean="0"/>
              <a:t> (</a:t>
            </a:r>
            <a:r>
              <a:rPr lang="ru-RU" sz="1600" dirty="0" err="1" smtClean="0"/>
              <a:t>Інформаційна</a:t>
            </a:r>
            <a:r>
              <a:rPr lang="ru-RU" sz="1600" dirty="0" smtClean="0"/>
              <a:t> РНК). Вона </a:t>
            </a:r>
            <a:r>
              <a:rPr lang="ru-RU" sz="1600" dirty="0" err="1" smtClean="0"/>
              <a:t>синтезується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ядрі</a:t>
            </a:r>
            <a:r>
              <a:rPr lang="ru-RU" sz="1600" dirty="0" smtClean="0"/>
              <a:t> на </a:t>
            </a:r>
            <a:r>
              <a:rPr lang="ru-RU" sz="1600" dirty="0" smtClean="0"/>
              <a:t>одному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ланцюгів</a:t>
            </a:r>
            <a:r>
              <a:rPr lang="ru-RU" sz="1600" dirty="0" smtClean="0"/>
              <a:t> ДНК за принципом </a:t>
            </a:r>
            <a:r>
              <a:rPr lang="ru-RU" sz="1600" dirty="0" err="1" smtClean="0"/>
              <a:t>комплементарності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розриву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водневих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зв'язків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двома</a:t>
            </a:r>
            <a:r>
              <a:rPr lang="ru-RU" sz="1600" dirty="0" smtClean="0"/>
              <a:t> </a:t>
            </a:r>
            <a:r>
              <a:rPr lang="ru-RU" sz="1600" dirty="0" err="1" smtClean="0"/>
              <a:t>ланцюжками</a:t>
            </a:r>
            <a:r>
              <a:rPr lang="ru-RU" sz="1600" dirty="0" smtClean="0"/>
              <a:t> (</a:t>
            </a:r>
            <a:r>
              <a:rPr lang="ru-RU" sz="1600" dirty="0" smtClean="0"/>
              <a:t>ф</a:t>
            </a:r>
            <a:r>
              <a:rPr lang="ru-RU" sz="1600" dirty="0" smtClean="0"/>
              <a:t>ермент </a:t>
            </a:r>
            <a:r>
              <a:rPr lang="ru-RU" sz="1600" dirty="0" err="1" smtClean="0"/>
              <a:t>РНК-полімераза</a:t>
            </a:r>
            <a:r>
              <a:rPr lang="ru-RU" sz="1600" dirty="0" smtClean="0"/>
              <a:t>). </a:t>
            </a:r>
            <a:r>
              <a:rPr lang="ru-RU" sz="1600" dirty="0" err="1" smtClean="0"/>
              <a:t>Процес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переписування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smtClean="0"/>
              <a:t>ДНК на </a:t>
            </a:r>
            <a:r>
              <a:rPr lang="ru-RU" sz="1600" dirty="0" err="1" smtClean="0"/>
              <a:t>іРНК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називається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транскрипцією.Синтезована</a:t>
            </a:r>
            <a:r>
              <a:rPr lang="ru-RU" sz="1600" dirty="0" smtClean="0"/>
              <a:t> таким чином </a:t>
            </a:r>
            <a:r>
              <a:rPr lang="ru-RU" sz="1600" dirty="0" err="1" smtClean="0"/>
              <a:t>іРНК</a:t>
            </a:r>
            <a:r>
              <a:rPr lang="ru-RU" sz="1600" dirty="0" smtClean="0"/>
              <a:t> (</a:t>
            </a:r>
            <a:r>
              <a:rPr lang="ru-RU" sz="1600" dirty="0" err="1" smtClean="0"/>
              <a:t>матричний</a:t>
            </a:r>
            <a:r>
              <a:rPr lang="ru-RU" sz="1600" dirty="0" smtClean="0"/>
              <a:t> синтез) </a:t>
            </a:r>
            <a:r>
              <a:rPr lang="ru-RU" sz="1600" dirty="0" err="1" smtClean="0"/>
              <a:t>виходить</a:t>
            </a:r>
            <a:r>
              <a:rPr lang="ru-RU" sz="1600" dirty="0" smtClean="0"/>
              <a:t> через пори ядра в цитоплазму та </a:t>
            </a:r>
            <a:r>
              <a:rPr lang="ru-RU" sz="1600" dirty="0" err="1" smtClean="0"/>
              <a:t>взаємодіє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малою </a:t>
            </a:r>
            <a:r>
              <a:rPr lang="ru-RU" sz="1600" dirty="0" err="1" smtClean="0"/>
              <a:t>субодиницею</a:t>
            </a:r>
            <a:r>
              <a:rPr lang="ru-RU" sz="1600" dirty="0" smtClean="0"/>
              <a:t> </a:t>
            </a:r>
            <a:r>
              <a:rPr lang="ru-RU" sz="1600" dirty="0" err="1" smtClean="0"/>
              <a:t>однієї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кількох</a:t>
            </a:r>
            <a:r>
              <a:rPr lang="ru-RU" sz="1600" dirty="0" smtClean="0"/>
              <a:t> рибосом. </a:t>
            </a:r>
            <a:r>
              <a:rPr lang="ru-RU" sz="1600" dirty="0" err="1" smtClean="0"/>
              <a:t>Рибосоми</a:t>
            </a:r>
            <a:r>
              <a:rPr lang="ru-RU" sz="1600" dirty="0" smtClean="0"/>
              <a:t>, </a:t>
            </a:r>
            <a:r>
              <a:rPr lang="ru-RU" sz="1600" dirty="0" err="1" smtClean="0"/>
              <a:t>об'єднані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однією</a:t>
            </a:r>
            <a:r>
              <a:rPr lang="ru-RU" sz="1600" dirty="0" smtClean="0"/>
              <a:t> молекулою </a:t>
            </a:r>
            <a:r>
              <a:rPr lang="ru-RU" sz="1600" dirty="0" err="1" smtClean="0"/>
              <a:t>іРНК,називають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полісомами</a:t>
            </a:r>
            <a:r>
              <a:rPr lang="ru-RU" sz="1600" dirty="0" smtClean="0"/>
              <a:t>. На </a:t>
            </a:r>
            <a:r>
              <a:rPr lang="ru-RU" sz="1600" dirty="0" err="1" smtClean="0"/>
              <a:t>кожній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рибосомі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синтезуються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однакові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білка.Наступний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етап</a:t>
            </a:r>
            <a:r>
              <a:rPr lang="ru-RU" sz="1600" dirty="0" smtClean="0"/>
              <a:t> </a:t>
            </a:r>
            <a:r>
              <a:rPr lang="ru-RU" sz="1600" dirty="0" err="1" smtClean="0"/>
              <a:t>біосинтезу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білка</a:t>
            </a:r>
            <a:r>
              <a:rPr lang="ru-RU" sz="1600" dirty="0" smtClean="0"/>
              <a:t> - </a:t>
            </a:r>
            <a:r>
              <a:rPr lang="ru-RU" sz="1600" dirty="0" err="1" smtClean="0"/>
              <a:t>трансляція</a:t>
            </a:r>
            <a:r>
              <a:rPr lang="ru-RU" sz="1600" dirty="0" smtClean="0"/>
              <a:t> -переклад </a:t>
            </a:r>
            <a:r>
              <a:rPr lang="ru-RU" sz="1600" dirty="0" err="1" smtClean="0"/>
              <a:t>послідовності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нуклеотидів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молекулі</a:t>
            </a:r>
            <a:r>
              <a:rPr lang="ru-RU" sz="1600" dirty="0" smtClean="0"/>
              <a:t> </a:t>
            </a:r>
            <a:r>
              <a:rPr lang="ru-RU" sz="1600" dirty="0" err="1" smtClean="0"/>
              <a:t>іРНК</a:t>
            </a:r>
            <a:r>
              <a:rPr lang="ru-RU" sz="1600" dirty="0" smtClean="0"/>
              <a:t> </a:t>
            </a:r>
            <a:r>
              <a:rPr lang="ru-RU" sz="1600" dirty="0" err="1" smtClean="0"/>
              <a:t>у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послідовність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</a:t>
            </a:r>
            <a:r>
              <a:rPr lang="ru-RU" sz="1600" dirty="0" smtClean="0"/>
              <a:t> </a:t>
            </a:r>
            <a:r>
              <a:rPr lang="ru-RU" sz="1600" dirty="0" err="1" smtClean="0"/>
              <a:t>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поліпептидному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ланцюжку</a:t>
            </a:r>
            <a:r>
              <a:rPr lang="ru-RU" sz="1600" dirty="0" smtClean="0"/>
              <a:t>. </a:t>
            </a:r>
            <a:r>
              <a:rPr lang="ru-RU" sz="1600" dirty="0" err="1" smtClean="0"/>
              <a:t>Транспортні</a:t>
            </a:r>
            <a:r>
              <a:rPr lang="ru-RU" sz="1600" dirty="0" smtClean="0"/>
              <a:t> РНК (</a:t>
            </a:r>
            <a:r>
              <a:rPr lang="ru-RU" sz="1600" dirty="0" err="1" smtClean="0"/>
              <a:t>тРНК</a:t>
            </a:r>
            <a:r>
              <a:rPr lang="ru-RU" sz="1600" dirty="0" smtClean="0"/>
              <a:t>) "</a:t>
            </a:r>
            <a:r>
              <a:rPr lang="ru-RU" sz="1600" dirty="0" err="1" smtClean="0"/>
              <a:t>приносять</a:t>
            </a:r>
            <a:r>
              <a:rPr lang="ru-RU" sz="1600" dirty="0" smtClean="0"/>
              <a:t>"</a:t>
            </a:r>
            <a:r>
              <a:rPr lang="ru-RU" sz="1600" dirty="0" err="1" smtClean="0"/>
              <a:t>амінокислоти</a:t>
            </a:r>
            <a:r>
              <a:rPr lang="ru-RU" sz="1600" dirty="0" smtClean="0"/>
              <a:t> в рибосому. Молекула </a:t>
            </a:r>
            <a:r>
              <a:rPr lang="ru-RU" sz="1600" dirty="0" err="1" smtClean="0"/>
              <a:t>тРНК</a:t>
            </a:r>
            <a:r>
              <a:rPr lang="ru-RU" sz="1600" dirty="0" smtClean="0"/>
              <a:t> по </a:t>
            </a:r>
            <a:r>
              <a:rPr lang="ru-RU" sz="1600" dirty="0" err="1" smtClean="0"/>
              <a:t>конфігурації</a:t>
            </a:r>
            <a:r>
              <a:rPr lang="ru-RU" sz="1600" dirty="0" smtClean="0"/>
              <a:t> схожа на лист </a:t>
            </a:r>
            <a:r>
              <a:rPr lang="ru-RU" sz="1600" dirty="0" err="1" smtClean="0"/>
              <a:t>конюшини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два </a:t>
            </a:r>
            <a:r>
              <a:rPr lang="ru-RU" sz="1600" dirty="0" err="1" smtClean="0"/>
              <a:t>активні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центри</a:t>
            </a:r>
            <a:r>
              <a:rPr lang="ru-RU" sz="1600" dirty="0" smtClean="0"/>
              <a:t>. На одному </a:t>
            </a:r>
            <a:r>
              <a:rPr lang="ru-RU" sz="1600" dirty="0" err="1" smtClean="0"/>
              <a:t>кінці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розташований</a:t>
            </a:r>
            <a:r>
              <a:rPr lang="ru-RU" sz="1600" dirty="0" smtClean="0"/>
              <a:t> триплет </a:t>
            </a:r>
            <a:r>
              <a:rPr lang="ru-RU" sz="1600" dirty="0" err="1" smtClean="0"/>
              <a:t>вільних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нуклеотидів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називається</a:t>
            </a:r>
            <a:r>
              <a:rPr lang="ru-RU" sz="1600" dirty="0" smtClean="0"/>
              <a:t> антикодоном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певній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амінокислоті</a:t>
            </a:r>
            <a:r>
              <a:rPr lang="ru-RU" sz="1600" dirty="0" smtClean="0"/>
              <a:t>. </a:t>
            </a:r>
            <a:r>
              <a:rPr lang="ru-RU" sz="1600" dirty="0" err="1" smtClean="0"/>
              <a:t>Оскільки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</a:t>
            </a:r>
            <a:r>
              <a:rPr lang="ru-RU" sz="1600" dirty="0" smtClean="0"/>
              <a:t> </a:t>
            </a:r>
            <a:r>
              <a:rPr lang="ru-RU" sz="1600" dirty="0" err="1" smtClean="0"/>
              <a:t>кодуються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кількома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триплетами,число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тРНК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20 (</a:t>
            </a:r>
            <a:r>
              <a:rPr lang="ru-RU" sz="1600" dirty="0" err="1" smtClean="0"/>
              <a:t>ідентифіковано</a:t>
            </a:r>
            <a:r>
              <a:rPr lang="ru-RU" sz="1600" dirty="0" smtClean="0"/>
              <a:t> 60). </a:t>
            </a:r>
            <a:r>
              <a:rPr lang="ru-RU" sz="1600" dirty="0" err="1" smtClean="0"/>
              <a:t>Другий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активний</a:t>
            </a:r>
            <a:r>
              <a:rPr lang="ru-RU" sz="1600" dirty="0" smtClean="0"/>
              <a:t> центр - </a:t>
            </a:r>
            <a:r>
              <a:rPr lang="ru-RU" sz="1600" dirty="0" err="1" smtClean="0"/>
              <a:t>протилежна</a:t>
            </a:r>
            <a:r>
              <a:rPr lang="ru-RU" sz="1600" dirty="0" smtClean="0"/>
              <a:t> антикодону </a:t>
            </a:r>
            <a:r>
              <a:rPr lang="ru-RU" sz="1600" dirty="0" err="1" smtClean="0"/>
              <a:t>ділянка,якому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прикріплюється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амінокислота</a:t>
            </a:r>
            <a:r>
              <a:rPr lang="ru-RU" sz="1600" dirty="0" smtClean="0"/>
              <a:t>. На 5'-кінці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</a:t>
            </a:r>
            <a:r>
              <a:rPr lang="ru-RU" sz="1600" dirty="0" err="1" smtClean="0"/>
              <a:t>тРНК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знаходиться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гуанін,а</a:t>
            </a:r>
            <a:r>
              <a:rPr lang="ru-RU" sz="1600" dirty="0" smtClean="0"/>
              <a:t> на 3'-кінці - триплет ЦЦА. </a:t>
            </a:r>
            <a:r>
              <a:rPr lang="ru-RU" sz="1600" dirty="0" err="1" smtClean="0"/>
              <a:t>Кожна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амінокислота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приєднується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однієї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специфічних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тРНК</a:t>
            </a:r>
            <a:r>
              <a:rPr lang="ru-RU" sz="1600" dirty="0" smtClean="0"/>
              <a:t> </a:t>
            </a:r>
            <a:r>
              <a:rPr lang="ru-RU" sz="1600" dirty="0" smtClean="0"/>
              <a:t>при </a:t>
            </a:r>
            <a:r>
              <a:rPr lang="ru-RU" sz="1600" dirty="0" err="1" smtClean="0"/>
              <a:t>участі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особливої</a:t>
            </a:r>
            <a:r>
              <a:rPr lang="ru-RU" sz="1600" dirty="0" smtClean="0"/>
              <a:t> ​​</a:t>
            </a:r>
            <a:r>
              <a:rPr lang="ru-RU" sz="1600" dirty="0" err="1" smtClean="0"/>
              <a:t>форми</a:t>
            </a:r>
            <a:r>
              <a:rPr lang="ru-RU" sz="1600" dirty="0" smtClean="0"/>
              <a:t> ферменту </a:t>
            </a:r>
            <a:r>
              <a:rPr lang="ru-RU" sz="1600" dirty="0" err="1" smtClean="0"/>
              <a:t>аміноацил-тРНК-синтетази</a:t>
            </a:r>
            <a:r>
              <a:rPr lang="ru-RU" sz="1600" dirty="0" smtClean="0"/>
              <a:t> та </a:t>
            </a:r>
            <a:r>
              <a:rPr lang="ru-RU" sz="1600" dirty="0" smtClean="0"/>
              <a:t>АТФ. В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утворюється</a:t>
            </a:r>
            <a:r>
              <a:rPr lang="ru-RU" sz="1600" dirty="0" smtClean="0"/>
              <a:t> комплекс </a:t>
            </a:r>
            <a:r>
              <a:rPr lang="ru-RU" sz="1600" dirty="0" err="1" smtClean="0"/>
              <a:t>амінокислоти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тРНК</a:t>
            </a:r>
            <a:r>
              <a:rPr lang="ru-RU" sz="1600" dirty="0" smtClean="0"/>
              <a:t> </a:t>
            </a:r>
            <a:r>
              <a:rPr lang="ru-RU" sz="1600" dirty="0" smtClean="0"/>
              <a:t>- </a:t>
            </a:r>
            <a:r>
              <a:rPr lang="ru-RU" sz="1600" dirty="0" err="1" smtClean="0"/>
              <a:t>аміноацил-тРНК</a:t>
            </a:r>
            <a:r>
              <a:rPr lang="ru-RU" sz="1600" dirty="0" smtClean="0"/>
              <a:t>, в </a:t>
            </a:r>
            <a:r>
              <a:rPr lang="ru-RU" sz="1600" dirty="0" err="1" smtClean="0"/>
              <a:t>якому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енергія</a:t>
            </a:r>
            <a:r>
              <a:rPr lang="ru-RU" sz="1600" dirty="0" smtClean="0"/>
              <a:t> </a:t>
            </a:r>
            <a:r>
              <a:rPr lang="ru-RU" sz="1600" dirty="0" err="1" smtClean="0"/>
              <a:t>зв'язку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кінцевим</a:t>
            </a:r>
            <a:r>
              <a:rPr lang="ru-RU" sz="1600" dirty="0" smtClean="0"/>
              <a:t> нуклеотидом А (у </a:t>
            </a:r>
            <a:r>
              <a:rPr lang="ru-RU" sz="1600" dirty="0" err="1" smtClean="0"/>
              <a:t>триплеті</a:t>
            </a:r>
            <a:r>
              <a:rPr lang="ru-RU" sz="1600" dirty="0" smtClean="0"/>
              <a:t> ЦЦА) та </a:t>
            </a:r>
            <a:r>
              <a:rPr lang="ru-RU" sz="1600" dirty="0" err="1" smtClean="0"/>
              <a:t>амінокислотою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достатня</a:t>
            </a:r>
            <a:r>
              <a:rPr lang="ru-RU" sz="1600" dirty="0" smtClean="0"/>
              <a:t> </a:t>
            </a:r>
            <a:r>
              <a:rPr lang="ru-RU" sz="1600" dirty="0" smtClean="0"/>
              <a:t>для </a:t>
            </a:r>
            <a:r>
              <a:rPr lang="ru-RU" sz="1600" dirty="0" smtClean="0"/>
              <a:t>пептидного </a:t>
            </a:r>
            <a:r>
              <a:rPr lang="ru-RU" sz="1600" dirty="0" err="1" smtClean="0"/>
              <a:t>зв'язку</a:t>
            </a:r>
            <a:r>
              <a:rPr lang="ru-RU" sz="1600" dirty="0" smtClean="0"/>
              <a:t>. </a:t>
            </a:r>
            <a:endParaRPr lang="ru-RU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Амінокислоти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транспортуються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велику</a:t>
            </a:r>
            <a:r>
              <a:rPr lang="ru-RU" sz="1600" dirty="0" smtClean="0"/>
              <a:t> </a:t>
            </a:r>
            <a:r>
              <a:rPr lang="ru-RU" sz="1600" dirty="0" err="1" smtClean="0"/>
              <a:t>субодиницю</a:t>
            </a:r>
            <a:r>
              <a:rPr lang="ru-RU" sz="1600" dirty="0" smtClean="0"/>
              <a:t> рибосом. У </a:t>
            </a:r>
            <a:r>
              <a:rPr lang="ru-RU" sz="1600" dirty="0" err="1" smtClean="0"/>
              <a:t>кожен</a:t>
            </a:r>
            <a:r>
              <a:rPr lang="ru-RU" sz="1600" dirty="0" smtClean="0"/>
              <a:t> момент </a:t>
            </a:r>
            <a:r>
              <a:rPr lang="ru-RU" sz="1600" dirty="0" err="1" smtClean="0"/>
              <a:t>всередині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рибосоми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знаходяться</a:t>
            </a:r>
            <a:r>
              <a:rPr lang="ru-RU" sz="1600" dirty="0" smtClean="0"/>
              <a:t> два </a:t>
            </a:r>
            <a:r>
              <a:rPr lang="ru-RU" sz="1600" dirty="0" err="1" smtClean="0"/>
              <a:t>кодони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РНК: один </a:t>
            </a:r>
            <a:r>
              <a:rPr lang="ru-RU" sz="1600" dirty="0" err="1" smtClean="0"/>
              <a:t>навпроти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аміноацильного</a:t>
            </a:r>
            <a:r>
              <a:rPr lang="ru-RU" sz="1600" dirty="0" smtClean="0"/>
              <a:t> центру, </a:t>
            </a:r>
            <a:r>
              <a:rPr lang="ru-RU" sz="1600" dirty="0" err="1" smtClean="0"/>
              <a:t>другий</a:t>
            </a:r>
            <a:r>
              <a:rPr lang="ru-RU" sz="1600" dirty="0" smtClean="0"/>
              <a:t> - </a:t>
            </a:r>
            <a:r>
              <a:rPr lang="ru-RU" sz="1600" dirty="0" err="1" smtClean="0"/>
              <a:t>навпроти</a:t>
            </a:r>
            <a:r>
              <a:rPr lang="ru-RU" sz="1600" dirty="0" smtClean="0"/>
              <a:t> </a:t>
            </a:r>
            <a:r>
              <a:rPr lang="ru-RU" sz="1600" dirty="0" smtClean="0"/>
              <a:t>пептидного </a:t>
            </a:r>
            <a:r>
              <a:rPr lang="ru-RU" sz="1600" dirty="0" smtClean="0"/>
              <a:t>центру.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антикодон </a:t>
            </a:r>
            <a:r>
              <a:rPr lang="ru-RU" sz="1600" dirty="0" err="1" smtClean="0"/>
              <a:t>тРНК</a:t>
            </a:r>
            <a:r>
              <a:rPr lang="ru-RU" sz="1600" dirty="0" smtClean="0"/>
              <a:t> та кодон </a:t>
            </a:r>
            <a:r>
              <a:rPr lang="ru-RU" sz="1600" dirty="0" err="1" smtClean="0"/>
              <a:t>аміноацильного</a:t>
            </a:r>
            <a:r>
              <a:rPr lang="ru-RU" sz="1600" dirty="0" smtClean="0"/>
              <a:t> центру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комплементарними</a:t>
            </a:r>
            <a:r>
              <a:rPr lang="ru-RU" sz="1600" dirty="0" smtClean="0"/>
              <a:t>, то </a:t>
            </a:r>
            <a:r>
              <a:rPr lang="ru-RU" sz="1600" dirty="0" err="1" smtClean="0"/>
              <a:t>тРНК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амінокислота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переходять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пептидильний</a:t>
            </a:r>
            <a:r>
              <a:rPr lang="ru-RU" sz="1600" dirty="0" smtClean="0"/>
              <a:t> центр (рибосома </a:t>
            </a:r>
            <a:r>
              <a:rPr lang="ru-RU" sz="1600" dirty="0" err="1" smtClean="0"/>
              <a:t>просувається</a:t>
            </a:r>
            <a:r>
              <a:rPr lang="ru-RU" sz="1600" dirty="0" smtClean="0"/>
              <a:t> на один триплет), </a:t>
            </a:r>
            <a:r>
              <a:rPr lang="ru-RU" sz="1600" dirty="0" err="1" smtClean="0"/>
              <a:t>амінокислота</a:t>
            </a:r>
            <a:r>
              <a:rPr lang="ru-RU" sz="1600" dirty="0" smtClean="0"/>
              <a:t> </a:t>
            </a:r>
            <a:r>
              <a:rPr lang="ru-RU" sz="1600" dirty="0" err="1" smtClean="0"/>
              <a:t>від'єднується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тРНК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приєднується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попередньої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амінокислоти</a:t>
            </a:r>
            <a:r>
              <a:rPr lang="ru-RU" sz="1600" dirty="0" smtClean="0"/>
              <a:t>, </a:t>
            </a:r>
            <a:r>
              <a:rPr lang="ru-RU" sz="1600" dirty="0" smtClean="0"/>
              <a:t>а </a:t>
            </a:r>
            <a:r>
              <a:rPr lang="ru-RU" sz="1600" dirty="0" err="1" smtClean="0"/>
              <a:t>тРНК</a:t>
            </a:r>
            <a:r>
              <a:rPr lang="ru-RU" sz="1600" dirty="0" smtClean="0"/>
              <a:t> </a:t>
            </a:r>
            <a:r>
              <a:rPr lang="ru-RU" sz="1600" dirty="0" err="1" smtClean="0"/>
              <a:t>йде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рибосоми</a:t>
            </a:r>
            <a:r>
              <a:rPr lang="ru-RU" sz="1600" dirty="0" smtClean="0"/>
              <a:t> за </a:t>
            </a:r>
            <a:r>
              <a:rPr lang="ru-RU" sz="1600" dirty="0" err="1" smtClean="0"/>
              <a:t>наступною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амінокислотою</a:t>
            </a:r>
            <a:r>
              <a:rPr lang="ru-RU" sz="1600" dirty="0" smtClean="0"/>
              <a:t>. Те </a:t>
            </a:r>
            <a:r>
              <a:rPr lang="ru-RU" sz="1600" dirty="0" err="1" smtClean="0"/>
              <a:t>саме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другою </a:t>
            </a:r>
            <a:r>
              <a:rPr lang="ru-RU" sz="1600" dirty="0" err="1" smtClean="0"/>
              <a:t>тРНК</a:t>
            </a:r>
            <a:r>
              <a:rPr lang="ru-RU" sz="1600" dirty="0" smtClean="0"/>
              <a:t> та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амінокислотою</a:t>
            </a:r>
            <a:r>
              <a:rPr lang="ru-RU" sz="1600" dirty="0" smtClean="0"/>
              <a:t>. Таким чином, </a:t>
            </a:r>
            <a:r>
              <a:rPr lang="ru-RU" sz="1600" dirty="0" err="1" smtClean="0"/>
              <a:t>поліпептидна</a:t>
            </a:r>
            <a:r>
              <a:rPr lang="ru-RU" sz="1600" dirty="0" smtClean="0"/>
              <a:t> </a:t>
            </a:r>
            <a:r>
              <a:rPr lang="ru-RU" sz="1600" dirty="0" smtClean="0"/>
              <a:t>молекула </a:t>
            </a:r>
            <a:r>
              <a:rPr lang="ru-RU" sz="1600" dirty="0" err="1" smtClean="0"/>
              <a:t>збирається</a:t>
            </a:r>
            <a:r>
              <a:rPr lang="ru-RU" sz="1600" dirty="0" smtClean="0"/>
              <a:t> </a:t>
            </a:r>
            <a:r>
              <a:rPr lang="ru-RU" sz="1600" dirty="0" smtClean="0"/>
              <a:t>у </a:t>
            </a:r>
            <a:r>
              <a:rPr lang="ru-RU" sz="1600" dirty="0" err="1" smtClean="0"/>
              <a:t>повній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відповідності</a:t>
            </a:r>
            <a:r>
              <a:rPr lang="ru-RU" sz="1600" dirty="0" smtClean="0"/>
              <a:t> до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записаної</a:t>
            </a:r>
            <a:r>
              <a:rPr lang="ru-RU" sz="1600" dirty="0" smtClean="0"/>
              <a:t> на </a:t>
            </a:r>
            <a:r>
              <a:rPr lang="ru-RU" sz="1600" dirty="0" err="1" smtClean="0"/>
              <a:t>іРНК</a:t>
            </a:r>
            <a:r>
              <a:rPr lang="ru-RU" sz="1600" dirty="0" smtClean="0"/>
              <a:t>. У </a:t>
            </a:r>
            <a:r>
              <a:rPr lang="ru-RU" sz="1600" dirty="0" err="1" smtClean="0"/>
              <a:t>процесі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трансляції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виділяють</a:t>
            </a:r>
            <a:r>
              <a:rPr lang="ru-RU" sz="1600" dirty="0" smtClean="0"/>
              <a:t> три </a:t>
            </a:r>
            <a:r>
              <a:rPr lang="ru-RU" sz="1600" dirty="0" err="1" smtClean="0"/>
              <a:t>стадії</a:t>
            </a:r>
            <a:r>
              <a:rPr lang="ru-RU" sz="1600" dirty="0" smtClean="0"/>
              <a:t>: </a:t>
            </a:r>
            <a:r>
              <a:rPr lang="ru-RU" sz="1600" dirty="0" err="1" smtClean="0"/>
              <a:t>ініціації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елонгації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термінації</a:t>
            </a:r>
            <a:r>
              <a:rPr lang="ru-RU" sz="1600" dirty="0" smtClean="0"/>
              <a:t>. </a:t>
            </a:r>
            <a:r>
              <a:rPr lang="ru-RU" sz="1600" dirty="0" err="1" smtClean="0"/>
              <a:t>Ініціація</a:t>
            </a:r>
            <a:r>
              <a:rPr lang="ru-RU" sz="1600" dirty="0" smtClean="0"/>
              <a:t> (</a:t>
            </a:r>
            <a:r>
              <a:rPr lang="ru-RU" sz="1600" dirty="0" smtClean="0"/>
              <a:t>початок </a:t>
            </a:r>
            <a:r>
              <a:rPr lang="ru-RU" sz="1600" dirty="0" err="1" smtClean="0"/>
              <a:t>трансляції</a:t>
            </a:r>
            <a:r>
              <a:rPr lang="ru-RU" sz="1600" dirty="0" smtClean="0"/>
              <a:t>) </a:t>
            </a:r>
            <a:r>
              <a:rPr lang="ru-RU" sz="1600" dirty="0" err="1" smtClean="0"/>
              <a:t>полягає</a:t>
            </a:r>
            <a:r>
              <a:rPr lang="ru-RU" sz="1600" dirty="0" smtClean="0"/>
              <a:t> у </a:t>
            </a:r>
            <a:r>
              <a:rPr lang="ru-RU" sz="1600" dirty="0" err="1" smtClean="0"/>
              <a:t>зв'язуванні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рибосоми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іРНК</a:t>
            </a:r>
            <a:r>
              <a:rPr lang="ru-RU" sz="1600" dirty="0" smtClean="0"/>
              <a:t>, для </a:t>
            </a:r>
            <a:r>
              <a:rPr lang="ru-RU" sz="1600" dirty="0" err="1" smtClean="0"/>
              <a:t>чого</a:t>
            </a:r>
            <a:r>
              <a:rPr lang="ru-RU" sz="1600" dirty="0" smtClean="0"/>
              <a:t> на початку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</a:t>
            </a:r>
            <a:r>
              <a:rPr lang="ru-RU" sz="1600" dirty="0" err="1" smtClean="0"/>
              <a:t>іРНК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спеціальний</a:t>
            </a:r>
            <a:r>
              <a:rPr lang="ru-RU" sz="1600" dirty="0" smtClean="0"/>
              <a:t> кодон (АУГ),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ініціює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певна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послідовність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нуклеотидів</a:t>
            </a:r>
            <a:r>
              <a:rPr lang="ru-RU" sz="1600" dirty="0" smtClean="0"/>
              <a:t>, яка </a:t>
            </a:r>
            <a:r>
              <a:rPr lang="ru-RU" sz="1600" dirty="0" err="1" smtClean="0"/>
              <a:t>відповідає</a:t>
            </a:r>
            <a:r>
              <a:rPr lang="ru-RU" sz="1600" dirty="0" smtClean="0"/>
              <a:t> за </a:t>
            </a:r>
            <a:r>
              <a:rPr lang="ru-RU" sz="1600" dirty="0" err="1" smtClean="0"/>
              <a:t>зв'язок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рибосомою. </a:t>
            </a:r>
            <a:r>
              <a:rPr lang="ru-RU" sz="1600" dirty="0" err="1" smtClean="0"/>
              <a:t>Елонгація</a:t>
            </a:r>
            <a:r>
              <a:rPr lang="ru-RU" sz="1600" dirty="0" smtClean="0"/>
              <a:t> (</a:t>
            </a:r>
            <a:r>
              <a:rPr lang="ru-RU" sz="1600" dirty="0" err="1" smtClean="0"/>
              <a:t>процес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трансляції</a:t>
            </a:r>
            <a:r>
              <a:rPr lang="ru-RU" sz="1600" dirty="0" smtClean="0"/>
              <a:t>) </a:t>
            </a:r>
            <a:r>
              <a:rPr lang="ru-RU" sz="1600" dirty="0" err="1" smtClean="0"/>
              <a:t>включає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реакції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першого</a:t>
            </a:r>
            <a:r>
              <a:rPr lang="ru-RU" sz="1600" dirty="0" smtClean="0"/>
              <a:t> пептидного </a:t>
            </a:r>
            <a:r>
              <a:rPr lang="ru-RU" sz="1600" dirty="0" err="1" smtClean="0"/>
              <a:t>зв'язку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приєднання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останньої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до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поліпептиду</a:t>
            </a:r>
            <a:r>
              <a:rPr lang="ru-RU" sz="1600" dirty="0" smtClean="0"/>
              <a:t> У </a:t>
            </a:r>
            <a:r>
              <a:rPr lang="ru-RU" sz="1600" dirty="0" err="1" smtClean="0"/>
              <a:t>цей</a:t>
            </a:r>
            <a:r>
              <a:rPr lang="ru-RU" sz="1600" dirty="0" smtClean="0"/>
              <a:t> час рибосома </a:t>
            </a:r>
            <a:r>
              <a:rPr lang="ru-RU" sz="1600" dirty="0" err="1" smtClean="0"/>
              <a:t>переміщається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першогодо</a:t>
            </a:r>
            <a:r>
              <a:rPr lang="ru-RU" sz="1600" dirty="0" smtClean="0"/>
              <a:t> </a:t>
            </a:r>
            <a:r>
              <a:rPr lang="ru-RU" sz="1600" dirty="0" err="1" smtClean="0"/>
              <a:t>останнього</a:t>
            </a:r>
            <a:r>
              <a:rPr lang="ru-RU" sz="1600" dirty="0" smtClean="0"/>
              <a:t> кодону на </a:t>
            </a:r>
            <a:r>
              <a:rPr lang="ru-RU" sz="1600" dirty="0" err="1" smtClean="0"/>
              <a:t>іРНК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Термінація</a:t>
            </a:r>
            <a:r>
              <a:rPr lang="ru-RU" sz="1600" dirty="0" smtClean="0"/>
              <a:t> (</a:t>
            </a:r>
            <a:r>
              <a:rPr lang="ru-RU" sz="1600" dirty="0" err="1" smtClean="0"/>
              <a:t>кінець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трансляції</a:t>
            </a:r>
            <a:r>
              <a:rPr lang="ru-RU" sz="1600" dirty="0" smtClean="0"/>
              <a:t>) </a:t>
            </a:r>
            <a:r>
              <a:rPr lang="ru-RU" sz="1600" dirty="0" err="1" smtClean="0"/>
              <a:t>обумовлена</a:t>
            </a:r>
            <a:r>
              <a:rPr lang="ru-RU" sz="1600" dirty="0" smtClean="0"/>
              <a:t> ​​</a:t>
            </a:r>
            <a:r>
              <a:rPr lang="ru-RU" sz="1600" dirty="0" err="1" smtClean="0"/>
              <a:t>наявністю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термінуючих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кодонів</a:t>
            </a:r>
            <a:r>
              <a:rPr lang="ru-RU" sz="1600" dirty="0" smtClean="0"/>
              <a:t> (УАА, УАГ, У ГА),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припиняють</a:t>
            </a:r>
            <a:r>
              <a:rPr lang="ru-RU" sz="1600" dirty="0" smtClean="0"/>
              <a:t> синтез </a:t>
            </a:r>
            <a:r>
              <a:rPr lang="ru-RU" sz="1600" dirty="0" err="1" smtClean="0"/>
              <a:t>білка</a:t>
            </a:r>
            <a:r>
              <a:rPr lang="ru-RU" sz="1600" dirty="0" smtClean="0"/>
              <a:t>;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відокремлення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рибосоми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іРНК</a:t>
            </a:r>
            <a:r>
              <a:rPr lang="ru-RU" sz="1600" dirty="0" smtClean="0"/>
              <a:t>. </a:t>
            </a:r>
            <a:r>
              <a:rPr lang="ru-RU" sz="1600" dirty="0" err="1" smtClean="0"/>
              <a:t>Регуляція</a:t>
            </a:r>
            <a:r>
              <a:rPr lang="ru-RU" sz="1600" dirty="0" smtClean="0"/>
              <a:t> </a:t>
            </a:r>
            <a:r>
              <a:rPr lang="ru-RU" sz="1600" dirty="0" smtClean="0"/>
              <a:t>синтезу </a:t>
            </a:r>
            <a:r>
              <a:rPr lang="ru-RU" sz="1600" dirty="0" err="1" smtClean="0"/>
              <a:t>білка</a:t>
            </a:r>
            <a:r>
              <a:rPr lang="ru-RU" sz="1600" dirty="0" smtClean="0"/>
              <a:t> у </a:t>
            </a:r>
            <a:r>
              <a:rPr lang="ru-RU" sz="1600" dirty="0" err="1" smtClean="0"/>
              <a:t>еукаріотів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здійснюватися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рівні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транскрипції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трансляції</a:t>
            </a:r>
            <a:r>
              <a:rPr lang="ru-RU" sz="1600" dirty="0" smtClean="0"/>
              <a:t>. </a:t>
            </a:r>
            <a:r>
              <a:rPr lang="ru-RU" sz="1600" dirty="0" err="1" smtClean="0"/>
              <a:t>Регуляторну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функцію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хромосомні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білки</a:t>
            </a:r>
            <a:r>
              <a:rPr lang="ru-RU" sz="1600" dirty="0" smtClean="0"/>
              <a:t> (</a:t>
            </a:r>
            <a:r>
              <a:rPr lang="ru-RU" sz="1600" dirty="0" err="1" smtClean="0"/>
              <a:t>гістони</a:t>
            </a:r>
            <a:r>
              <a:rPr lang="ru-RU" sz="1600" dirty="0" smtClean="0"/>
              <a:t>).</a:t>
            </a:r>
            <a:r>
              <a:rPr lang="ru-RU" sz="1600" dirty="0" err="1" smtClean="0"/>
              <a:t>Їхні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заряджені</a:t>
            </a:r>
            <a:r>
              <a:rPr lang="ru-RU" sz="1600" dirty="0" smtClean="0"/>
              <a:t> позитивно </a:t>
            </a:r>
            <a:r>
              <a:rPr lang="ru-RU" sz="1600" dirty="0" err="1" smtClean="0"/>
              <a:t>і</a:t>
            </a:r>
            <a:r>
              <a:rPr lang="ru-RU" sz="1600" dirty="0" smtClean="0"/>
              <a:t> легко </a:t>
            </a:r>
            <a:r>
              <a:rPr lang="ru-RU" sz="1600" dirty="0" err="1" smtClean="0"/>
              <a:t>зв'язуються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негативно </a:t>
            </a:r>
            <a:r>
              <a:rPr lang="ru-RU" sz="1600" dirty="0" err="1" smtClean="0"/>
              <a:t>зарядженими</a:t>
            </a:r>
            <a:r>
              <a:rPr lang="ru-RU" sz="1600" dirty="0" smtClean="0"/>
              <a:t> фосфатами, </a:t>
            </a:r>
            <a:r>
              <a:rPr lang="ru-RU" sz="1600" dirty="0" err="1" smtClean="0"/>
              <a:t>впливаючи</a:t>
            </a:r>
            <a:r>
              <a:rPr lang="ru-RU" sz="1600" dirty="0" smtClean="0"/>
              <a:t> </a:t>
            </a:r>
            <a:r>
              <a:rPr lang="ru-RU" sz="1600" dirty="0" smtClean="0"/>
              <a:t>на </a:t>
            </a:r>
            <a:r>
              <a:rPr lang="ru-RU" sz="1600" dirty="0" err="1" smtClean="0"/>
              <a:t>транскрипцію</a:t>
            </a:r>
            <a:r>
              <a:rPr lang="ru-RU" sz="1600" dirty="0" smtClean="0"/>
              <a:t> </a:t>
            </a:r>
            <a:r>
              <a:rPr lang="ru-RU" sz="1600" dirty="0" err="1" smtClean="0"/>
              <a:t>певних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</a:t>
            </a:r>
            <a:r>
              <a:rPr lang="ru-RU" sz="1600" dirty="0" err="1" smtClean="0"/>
              <a:t>ДНК-залежної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РНК-полімерази</a:t>
            </a:r>
            <a:r>
              <a:rPr lang="ru-RU" sz="1600" dirty="0" smtClean="0"/>
              <a:t>. </a:t>
            </a:r>
            <a:r>
              <a:rPr lang="ru-RU" sz="1600" dirty="0" err="1" smtClean="0"/>
              <a:t>Модифікації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гістонів</a:t>
            </a:r>
            <a:r>
              <a:rPr lang="ru-RU" sz="1600" dirty="0" smtClean="0"/>
              <a:t>(</a:t>
            </a:r>
            <a:r>
              <a:rPr lang="ru-RU" sz="1600" dirty="0" err="1" smtClean="0"/>
              <a:t>фосфорилювання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ацетилювання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метилювання</a:t>
            </a:r>
            <a:r>
              <a:rPr lang="ru-RU" sz="1600" dirty="0" smtClean="0"/>
              <a:t>)</a:t>
            </a:r>
            <a:r>
              <a:rPr lang="ru-RU" sz="1600" dirty="0" err="1" smtClean="0"/>
              <a:t>послаблюють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зв'язок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ДНК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полегшують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транскрипцію.Кислі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негістонові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білки</a:t>
            </a:r>
            <a:r>
              <a:rPr lang="ru-RU" sz="1600" dirty="0" smtClean="0"/>
              <a:t>, </a:t>
            </a:r>
            <a:r>
              <a:rPr lang="ru-RU" sz="1600" dirty="0" err="1" smtClean="0"/>
              <a:t>зв'язуючись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певними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ділянками</a:t>
            </a:r>
            <a:r>
              <a:rPr lang="ru-RU" sz="1600" dirty="0" smtClean="0"/>
              <a:t> ДНК,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полегшують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транскрипцію</a:t>
            </a:r>
            <a:r>
              <a:rPr lang="ru-RU" sz="1600" dirty="0" smtClean="0"/>
              <a:t>. </a:t>
            </a:r>
            <a:r>
              <a:rPr lang="ru-RU" sz="1600" dirty="0" err="1" smtClean="0"/>
              <a:t>Регулюють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транскрипцію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низькомолекулярні</a:t>
            </a:r>
            <a:r>
              <a:rPr lang="ru-RU" sz="1600" dirty="0" smtClean="0"/>
              <a:t> </a:t>
            </a:r>
            <a:r>
              <a:rPr lang="ru-RU" sz="1600" dirty="0" err="1" smtClean="0"/>
              <a:t>ядерні</a:t>
            </a:r>
            <a:r>
              <a:rPr lang="ru-RU" sz="1600" dirty="0" smtClean="0"/>
              <a:t> РНК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знаходяться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комплексі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білками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вибірково</a:t>
            </a:r>
            <a:r>
              <a:rPr lang="ru-RU" sz="1600" dirty="0" smtClean="0"/>
              <a:t> </a:t>
            </a:r>
            <a:r>
              <a:rPr lang="ru-RU" sz="1600" dirty="0" err="1" smtClean="0"/>
              <a:t>включати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гени.Підсилюють</a:t>
            </a:r>
            <a:r>
              <a:rPr lang="ru-RU" sz="1600" dirty="0" smtClean="0"/>
              <a:t> синтез </a:t>
            </a:r>
            <a:r>
              <a:rPr lang="ru-RU" sz="1600" dirty="0" err="1" smtClean="0"/>
              <a:t>білка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анаболічні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стероїди</a:t>
            </a:r>
            <a:r>
              <a:rPr lang="ru-RU" sz="1600" dirty="0" smtClean="0"/>
              <a:t>, </a:t>
            </a:r>
            <a:r>
              <a:rPr lang="ru-RU" sz="1600" dirty="0" err="1" smtClean="0"/>
              <a:t>інсулін</a:t>
            </a:r>
            <a:r>
              <a:rPr lang="ru-RU" sz="1600" dirty="0" smtClean="0"/>
              <a:t>, </a:t>
            </a:r>
            <a:r>
              <a:rPr lang="ru-RU" sz="1600" dirty="0" err="1" smtClean="0"/>
              <a:t>попередники</a:t>
            </a:r>
            <a:r>
              <a:rPr lang="ru-RU" sz="1600" dirty="0" smtClean="0"/>
              <a:t> </a:t>
            </a:r>
            <a:r>
              <a:rPr lang="ru-RU" sz="1600" dirty="0" err="1" smtClean="0"/>
              <a:t>нуклеотидів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нуклеїнових</a:t>
            </a:r>
            <a:r>
              <a:rPr lang="ru-RU" sz="1600" dirty="0" smtClean="0"/>
              <a:t> кислот (</a:t>
            </a:r>
            <a:r>
              <a:rPr lang="ru-RU" sz="1600" dirty="0" err="1" smtClean="0"/>
              <a:t>інозин</a:t>
            </a:r>
            <a:r>
              <a:rPr lang="ru-RU" sz="1600" dirty="0" smtClean="0"/>
              <a:t>, </a:t>
            </a:r>
            <a:r>
              <a:rPr lang="ru-RU" sz="1600" dirty="0" err="1" smtClean="0"/>
              <a:t>оротат</a:t>
            </a:r>
            <a:r>
              <a:rPr lang="ru-RU" sz="1600" dirty="0" smtClean="0"/>
              <a:t> </a:t>
            </a:r>
            <a:r>
              <a:rPr lang="ru-RU" sz="1600" dirty="0" err="1" smtClean="0"/>
              <a:t>калію</a:t>
            </a:r>
            <a:r>
              <a:rPr lang="ru-RU" sz="1600" dirty="0" smtClean="0"/>
              <a:t>). </a:t>
            </a:r>
            <a:r>
              <a:rPr lang="ru-RU" sz="1600" dirty="0" err="1" smtClean="0"/>
              <a:t>Інгібіторами</a:t>
            </a:r>
            <a:r>
              <a:rPr lang="ru-RU" sz="1600" dirty="0" smtClean="0"/>
              <a:t> синтезу </a:t>
            </a:r>
            <a:r>
              <a:rPr lang="ru-RU" sz="1600" dirty="0" err="1" smtClean="0"/>
              <a:t>білка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антибіотики</a:t>
            </a:r>
            <a:r>
              <a:rPr lang="ru-RU" sz="1600" dirty="0" smtClean="0"/>
              <a:t> (</a:t>
            </a:r>
            <a:r>
              <a:rPr lang="ru-RU" sz="1600" dirty="0" err="1" smtClean="0"/>
              <a:t>рифаміцини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оливоміцин</a:t>
            </a:r>
            <a:r>
              <a:rPr lang="ru-RU" sz="1600" dirty="0" smtClean="0"/>
              <a:t>),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протипухлинні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препарати</a:t>
            </a:r>
            <a:r>
              <a:rPr lang="ru-RU" sz="1600" dirty="0" smtClean="0"/>
              <a:t>(</a:t>
            </a:r>
            <a:r>
              <a:rPr lang="ru-RU" sz="1600" dirty="0" err="1" smtClean="0"/>
              <a:t>вінбластин</a:t>
            </a:r>
            <a:r>
              <a:rPr lang="ru-RU" sz="1600" dirty="0" smtClean="0"/>
              <a:t>, </a:t>
            </a:r>
            <a:r>
              <a:rPr lang="ru-RU" sz="1600" dirty="0" err="1" smtClean="0"/>
              <a:t>вінкрістин</a:t>
            </a:r>
            <a:r>
              <a:rPr lang="ru-RU" sz="1600" dirty="0" smtClean="0"/>
              <a:t>, 5-фторурацил), </a:t>
            </a:r>
            <a:r>
              <a:rPr lang="ru-RU" sz="1600" dirty="0" err="1" smtClean="0"/>
              <a:t>модифіковані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азотисті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основи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нуклеозиди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16632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chemeClr val="tx1"/>
                </a:solidFill>
              </a:rPr>
              <a:t>Організація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спадкового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матеріалу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20688"/>
            <a:ext cx="88924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Ген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err="1" smtClean="0"/>
              <a:t>спадковості</a:t>
            </a:r>
            <a:r>
              <a:rPr lang="ru-RU" dirty="0" smtClean="0"/>
              <a:t> та </a:t>
            </a:r>
            <a:r>
              <a:rPr lang="ru-RU" dirty="0" err="1" smtClean="0"/>
              <a:t>мінливості</a:t>
            </a:r>
            <a:r>
              <a:rPr lang="ru-RU" dirty="0" smtClean="0"/>
              <a:t>. За </a:t>
            </a:r>
            <a:r>
              <a:rPr lang="ru-RU" dirty="0" err="1" smtClean="0"/>
              <a:t>сучасними</a:t>
            </a:r>
            <a:r>
              <a:rPr lang="ru-RU" dirty="0" smtClean="0"/>
              <a:t> </a:t>
            </a:r>
            <a:r>
              <a:rPr lang="ru-RU" dirty="0" err="1" smtClean="0"/>
              <a:t>уявленнями</a:t>
            </a:r>
            <a:r>
              <a:rPr lang="ru-RU" dirty="0" smtClean="0"/>
              <a:t>, </a:t>
            </a:r>
            <a:r>
              <a:rPr lang="ru-RU" b="1" dirty="0" smtClean="0"/>
              <a:t>ген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ділянка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ДНК,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несе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синтез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поліпептиду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нуклеїнової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 </a:t>
            </a:r>
            <a:r>
              <a:rPr lang="ru-RU" dirty="0" err="1" smtClean="0"/>
              <a:t>Набір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,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b="1" dirty="0" smtClean="0"/>
              <a:t>генотипом</a:t>
            </a:r>
            <a:r>
              <a:rPr lang="ru-RU" dirty="0" smtClean="0"/>
              <a:t>, а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у </a:t>
            </a:r>
            <a:r>
              <a:rPr lang="ru-RU" dirty="0" err="1" smtClean="0"/>
              <a:t>гаплоїдному</a:t>
            </a:r>
            <a:r>
              <a:rPr lang="ru-RU" dirty="0" smtClean="0"/>
              <a:t> </a:t>
            </a:r>
            <a:r>
              <a:rPr lang="ru-RU" dirty="0" err="1" smtClean="0"/>
              <a:t>наборі</a:t>
            </a:r>
            <a:r>
              <a:rPr lang="ru-RU" dirty="0" smtClean="0"/>
              <a:t> хромосом – </a:t>
            </a:r>
            <a:r>
              <a:rPr lang="ru-RU" b="1" dirty="0" smtClean="0"/>
              <a:t>геном</a:t>
            </a:r>
            <a:r>
              <a:rPr lang="ru-RU" dirty="0" smtClean="0"/>
              <a:t>.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та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</a:t>
            </a:r>
            <a:r>
              <a:rPr lang="ru-RU" dirty="0" err="1" smtClean="0"/>
              <a:t>розвиваються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генотипу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b="1" dirty="0" smtClean="0"/>
              <a:t>фенотипом</a:t>
            </a:r>
            <a:r>
              <a:rPr lang="ru-RU" dirty="0" smtClean="0"/>
              <a:t>, а </a:t>
            </a:r>
            <a:r>
              <a:rPr lang="ru-RU" dirty="0" err="1" smtClean="0"/>
              <a:t>окрема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 — </a:t>
            </a:r>
            <a:r>
              <a:rPr lang="ru-RU" b="1" dirty="0" smtClean="0"/>
              <a:t>феном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2492896"/>
            <a:ext cx="3952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ЕВОЛЮЦІЯ ПОНЯТТЯ «ГЕН»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780928"/>
            <a:ext cx="86044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античних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виклав</a:t>
            </a:r>
            <a:r>
              <a:rPr lang="ru-RU" dirty="0" smtClean="0"/>
              <a:t> Г. Мендель у 1865 р. у </a:t>
            </a:r>
            <a:r>
              <a:rPr lang="ru-RU" dirty="0" err="1" smtClean="0"/>
              <a:t>роботі</a:t>
            </a:r>
            <a:r>
              <a:rPr lang="ru-RU" dirty="0" smtClean="0"/>
              <a:t> «</a:t>
            </a:r>
            <a:r>
              <a:rPr lang="ru-RU" dirty="0" err="1" smtClean="0"/>
              <a:t>Досліди</a:t>
            </a:r>
            <a:r>
              <a:rPr lang="ru-RU" dirty="0" smtClean="0"/>
              <a:t> над </a:t>
            </a:r>
            <a:r>
              <a:rPr lang="ru-RU" dirty="0" err="1" smtClean="0"/>
              <a:t>рослинними</a:t>
            </a:r>
            <a:r>
              <a:rPr lang="ru-RU" dirty="0" smtClean="0"/>
              <a:t> </a:t>
            </a:r>
            <a:r>
              <a:rPr lang="ru-RU" dirty="0" err="1" smtClean="0"/>
              <a:t>гібридами</a:t>
            </a:r>
            <a:r>
              <a:rPr lang="ru-RU" dirty="0" smtClean="0"/>
              <a:t>». </a:t>
            </a:r>
            <a:r>
              <a:rPr lang="ru-RU" dirty="0" err="1" smtClean="0"/>
              <a:t>Сучасники</a:t>
            </a:r>
            <a:r>
              <a:rPr lang="ru-RU" dirty="0" smtClean="0"/>
              <a:t> не </a:t>
            </a:r>
            <a:r>
              <a:rPr lang="ru-RU" dirty="0" err="1" smtClean="0"/>
              <a:t>надали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відкриттю</a:t>
            </a:r>
            <a:r>
              <a:rPr lang="ru-RU" dirty="0" smtClean="0"/>
              <a:t>. </a:t>
            </a:r>
            <a:r>
              <a:rPr lang="ru-RU" dirty="0" smtClean="0"/>
              <a:t>Р</a:t>
            </a:r>
            <a:r>
              <a:rPr lang="ru-RU" dirty="0" smtClean="0"/>
              <a:t>. Мендель говорив про «</a:t>
            </a:r>
            <a:r>
              <a:rPr lang="ru-RU" dirty="0" err="1" smtClean="0"/>
              <a:t>спадкових</a:t>
            </a:r>
            <a:r>
              <a:rPr lang="ru-RU" dirty="0" smtClean="0"/>
              <a:t> задатках», </a:t>
            </a:r>
            <a:r>
              <a:rPr lang="ru-RU" dirty="0" err="1" smtClean="0"/>
              <a:t>які</a:t>
            </a:r>
            <a:r>
              <a:rPr lang="ru-RU" dirty="0" smtClean="0"/>
              <a:t> у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, природа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невідома</a:t>
            </a:r>
            <a:r>
              <a:rPr lang="ru-RU" dirty="0" smtClean="0"/>
              <a:t>. У 1900 р. </a:t>
            </a:r>
            <a:r>
              <a:rPr lang="ru-RU" dirty="0" err="1" smtClean="0"/>
              <a:t>незалежно</a:t>
            </a:r>
            <a:r>
              <a:rPr lang="ru-RU" dirty="0" smtClean="0"/>
              <a:t> один </a:t>
            </a:r>
            <a:r>
              <a:rPr lang="ru-RU" dirty="0" err="1" smtClean="0"/>
              <a:t>від</a:t>
            </a:r>
            <a:r>
              <a:rPr lang="ru-RU" dirty="0" smtClean="0"/>
              <a:t> одного Г. де </a:t>
            </a:r>
            <a:r>
              <a:rPr lang="ru-RU" dirty="0" err="1" smtClean="0"/>
              <a:t>Фріз</a:t>
            </a:r>
            <a:r>
              <a:rPr lang="ru-RU" dirty="0" smtClean="0"/>
              <a:t> (</a:t>
            </a:r>
            <a:r>
              <a:rPr lang="ru-RU" dirty="0" err="1" smtClean="0"/>
              <a:t>Голландія</a:t>
            </a:r>
            <a:r>
              <a:rPr lang="ru-RU" dirty="0" smtClean="0"/>
              <a:t>), Е. Чермак (</a:t>
            </a:r>
            <a:r>
              <a:rPr lang="ru-RU" dirty="0" err="1" smtClean="0"/>
              <a:t>Австрія</a:t>
            </a:r>
            <a:r>
              <a:rPr lang="ru-RU" dirty="0" smtClean="0"/>
              <a:t>) та К. </a:t>
            </a:r>
            <a:r>
              <a:rPr lang="ru-RU" dirty="0" err="1" smtClean="0"/>
              <a:t>Корренс</a:t>
            </a:r>
            <a:r>
              <a:rPr lang="ru-RU" dirty="0" smtClean="0"/>
              <a:t> (</a:t>
            </a:r>
            <a:r>
              <a:rPr lang="ru-RU" dirty="0" err="1" smtClean="0"/>
              <a:t>Німеччина</a:t>
            </a:r>
            <a:r>
              <a:rPr lang="ru-RU" dirty="0" smtClean="0"/>
              <a:t>) наново </a:t>
            </a:r>
            <a:r>
              <a:rPr lang="ru-RU" dirty="0" err="1" smtClean="0"/>
              <a:t>відкрили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 Менделя. Цей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роком </a:t>
            </a:r>
            <a:r>
              <a:rPr lang="ru-RU" dirty="0" err="1" smtClean="0"/>
              <a:t>народження</a:t>
            </a:r>
            <a:r>
              <a:rPr lang="ru-RU" dirty="0" smtClean="0"/>
              <a:t> генетики як науки У 1902 р. Т. </a:t>
            </a:r>
            <a:r>
              <a:rPr lang="ru-RU" dirty="0" err="1" smtClean="0"/>
              <a:t>Бовері</a:t>
            </a:r>
            <a:r>
              <a:rPr lang="ru-RU" dirty="0" smtClean="0"/>
              <a:t>, Е. </a:t>
            </a:r>
            <a:r>
              <a:rPr lang="ru-RU" dirty="0" err="1" smtClean="0"/>
              <a:t>Вільсон</a:t>
            </a:r>
            <a:r>
              <a:rPr lang="ru-RU" dirty="0" smtClean="0"/>
              <a:t> та Д. </a:t>
            </a:r>
            <a:r>
              <a:rPr lang="ru-RU" dirty="0" err="1" smtClean="0"/>
              <a:t>Сеттон</a:t>
            </a:r>
            <a:r>
              <a:rPr lang="ru-RU" dirty="0" smtClean="0"/>
              <a:t> </a:t>
            </a:r>
            <a:r>
              <a:rPr lang="ru-RU" dirty="0" err="1" smtClean="0"/>
              <a:t>висловили</a:t>
            </a:r>
            <a:r>
              <a:rPr lang="ru-RU" dirty="0" smtClean="0"/>
              <a:t> </a:t>
            </a:r>
            <a:r>
              <a:rPr lang="ru-RU" dirty="0" err="1" smtClean="0"/>
              <a:t>припущення</a:t>
            </a:r>
            <a:r>
              <a:rPr lang="ru-RU" dirty="0" smtClean="0"/>
              <a:t> про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спадкових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хромосомами. У 1906 р. У. </a:t>
            </a:r>
            <a:r>
              <a:rPr lang="ru-RU" dirty="0" err="1" smtClean="0"/>
              <a:t>Бетсон</a:t>
            </a:r>
            <a:r>
              <a:rPr lang="ru-RU" dirty="0" smtClean="0"/>
              <a:t> </a:t>
            </a:r>
            <a:r>
              <a:rPr lang="ru-RU" dirty="0" err="1" smtClean="0"/>
              <a:t>ввів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«генетика», а в 1909 р. В. </a:t>
            </a:r>
            <a:r>
              <a:rPr lang="ru-RU" dirty="0" err="1" smtClean="0"/>
              <a:t>Йогансен</a:t>
            </a:r>
            <a:r>
              <a:rPr lang="ru-RU" dirty="0" smtClean="0"/>
              <a:t> -</a:t>
            </a:r>
            <a:r>
              <a:rPr lang="ru-RU" dirty="0" err="1" smtClean="0"/>
              <a:t>термін</a:t>
            </a:r>
            <a:r>
              <a:rPr lang="ru-RU" dirty="0" smtClean="0"/>
              <a:t> "ген". У 1911 р. Т. Морган та </a:t>
            </a:r>
            <a:r>
              <a:rPr lang="ru-RU" dirty="0" err="1" smtClean="0"/>
              <a:t>співробітники</a:t>
            </a:r>
            <a:r>
              <a:rPr lang="ru-RU" dirty="0" smtClean="0"/>
              <a:t> </a:t>
            </a:r>
            <a:r>
              <a:rPr lang="ru-RU" dirty="0" err="1" smtClean="0"/>
              <a:t>сформулювали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хромосомної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спадковості</a:t>
            </a:r>
            <a:r>
              <a:rPr lang="ru-RU" dirty="0" smtClean="0"/>
              <a:t>. Вони показали,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smtClean="0"/>
              <a:t>локусах хромосом у </a:t>
            </a:r>
            <a:r>
              <a:rPr lang="ru-RU" dirty="0" err="1" smtClean="0"/>
              <a:t>лінійному</a:t>
            </a:r>
            <a:r>
              <a:rPr lang="ru-RU" dirty="0" smtClean="0"/>
              <a:t> порядку, тому геном стали </a:t>
            </a:r>
            <a:r>
              <a:rPr lang="ru-RU" dirty="0" err="1" smtClean="0"/>
              <a:t>вважати</a:t>
            </a:r>
            <a:r>
              <a:rPr lang="ru-RU" dirty="0" smtClean="0"/>
              <a:t> </a:t>
            </a:r>
            <a:r>
              <a:rPr lang="ru-RU" dirty="0" err="1" smtClean="0"/>
              <a:t>ділянку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, </a:t>
            </a:r>
            <a:r>
              <a:rPr lang="ru-RU" dirty="0" err="1" smtClean="0"/>
              <a:t>відповідальну</a:t>
            </a:r>
            <a:r>
              <a:rPr lang="ru-RU" dirty="0" smtClean="0"/>
              <a:t> за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17621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60648"/>
            <a:ext cx="399097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4005064"/>
            <a:ext cx="3059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тРНК:1 - </a:t>
            </a:r>
            <a:r>
              <a:rPr lang="ru-RU" dirty="0" err="1" smtClean="0"/>
              <a:t>водневі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, 2 - антикодон, 3 -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прикріплення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371703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біосинтезу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r>
              <a:rPr lang="ru-RU" dirty="0" smtClean="0"/>
              <a:t>: 1 - </a:t>
            </a:r>
            <a:r>
              <a:rPr lang="ru-RU" dirty="0" err="1" smtClean="0"/>
              <a:t>іРНК</a:t>
            </a:r>
            <a:r>
              <a:rPr lang="ru-RU" dirty="0" smtClean="0"/>
              <a:t>, 2 - </a:t>
            </a:r>
            <a:r>
              <a:rPr lang="ru-RU" dirty="0" err="1" smtClean="0"/>
              <a:t>субодиниці</a:t>
            </a:r>
            <a:r>
              <a:rPr lang="ru-RU" dirty="0" smtClean="0"/>
              <a:t> рибосом, 3 - </a:t>
            </a:r>
            <a:r>
              <a:rPr lang="ru-RU" dirty="0" err="1" smtClean="0"/>
              <a:t>тРНК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амінокислотами,4 - </a:t>
            </a:r>
            <a:r>
              <a:rPr lang="ru-RU" dirty="0" err="1" smtClean="0"/>
              <a:t>тРНК</a:t>
            </a:r>
            <a:r>
              <a:rPr lang="ru-RU" dirty="0" smtClean="0"/>
              <a:t> без </a:t>
            </a:r>
            <a:r>
              <a:rPr lang="ru-RU" dirty="0" err="1" smtClean="0"/>
              <a:t>амінокислот</a:t>
            </a:r>
            <a:r>
              <a:rPr lang="ru-RU" dirty="0" smtClean="0"/>
              <a:t>, 5 - </a:t>
            </a:r>
            <a:r>
              <a:rPr lang="ru-RU" dirty="0" err="1" smtClean="0"/>
              <a:t>поліпептид</a:t>
            </a:r>
            <a:r>
              <a:rPr lang="ru-RU" dirty="0" smtClean="0"/>
              <a:t>, 6 - кодон іРНК,7 - антикодон </a:t>
            </a:r>
            <a:r>
              <a:rPr lang="ru-RU" dirty="0" err="1" smtClean="0"/>
              <a:t>тРНК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ВЛАСТИВОСТІ ГЕНА</a:t>
            </a:r>
          </a:p>
          <a:p>
            <a:endParaRPr lang="ru-RU" dirty="0" smtClean="0"/>
          </a:p>
          <a:p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властивостями:специфічністю</a:t>
            </a:r>
            <a:r>
              <a:rPr lang="ru-RU" dirty="0" smtClean="0"/>
              <a:t>, </a:t>
            </a:r>
            <a:r>
              <a:rPr lang="ru-RU" dirty="0" err="1" smtClean="0"/>
              <a:t>цілісністю</a:t>
            </a:r>
            <a:r>
              <a:rPr lang="ru-RU" dirty="0" smtClean="0"/>
              <a:t> та </a:t>
            </a:r>
            <a:r>
              <a:rPr lang="ru-RU" dirty="0" err="1" smtClean="0"/>
              <a:t>дискретністю</a:t>
            </a:r>
            <a:r>
              <a:rPr lang="ru-RU" dirty="0" smtClean="0"/>
              <a:t>, </a:t>
            </a:r>
            <a:r>
              <a:rPr lang="ru-RU" dirty="0" err="1" smtClean="0"/>
              <a:t>стабільністю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лабільністю</a:t>
            </a:r>
            <a:r>
              <a:rPr lang="ru-RU" dirty="0" smtClean="0"/>
              <a:t>, </a:t>
            </a:r>
            <a:r>
              <a:rPr lang="ru-RU" dirty="0" err="1" smtClean="0"/>
              <a:t>плейотропією</a:t>
            </a:r>
            <a:r>
              <a:rPr lang="ru-RU" dirty="0" smtClean="0"/>
              <a:t>, </a:t>
            </a:r>
            <a:r>
              <a:rPr lang="ru-RU" dirty="0" err="1" smtClean="0"/>
              <a:t>експресивністю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пенетрантністю.Специфіка</a:t>
            </a:r>
            <a:r>
              <a:rPr lang="ru-RU" dirty="0" smtClean="0"/>
              <a:t> гена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структурний</a:t>
            </a:r>
            <a:r>
              <a:rPr lang="ru-RU" dirty="0" smtClean="0"/>
              <a:t> </a:t>
            </a:r>
            <a:r>
              <a:rPr lang="ru-RU" dirty="0" smtClean="0"/>
              <a:t>ген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властивим</a:t>
            </a:r>
            <a:r>
              <a:rPr lang="ru-RU" dirty="0" smtClean="0"/>
              <a:t> </a:t>
            </a:r>
            <a:r>
              <a:rPr lang="ru-RU" dirty="0" smtClean="0"/>
              <a:t>порядком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нуклеотидів</a:t>
            </a:r>
            <a:r>
              <a:rPr lang="ru-RU" dirty="0" smtClean="0"/>
              <a:t> та </a:t>
            </a:r>
            <a:r>
              <a:rPr lang="ru-RU" dirty="0" err="1" smtClean="0"/>
              <a:t>детермінує</a:t>
            </a:r>
            <a:r>
              <a:rPr lang="ru-RU" dirty="0" smtClean="0"/>
              <a:t> синтез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поліпептиду</a:t>
            </a:r>
            <a:r>
              <a:rPr lang="ru-RU" dirty="0" smtClean="0"/>
              <a:t>, </a:t>
            </a:r>
            <a:r>
              <a:rPr lang="ru-RU" dirty="0" err="1" smtClean="0"/>
              <a:t>рРНК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тРНК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708920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Цілісність</a:t>
            </a:r>
            <a:r>
              <a:rPr lang="ru-RU" dirty="0" smtClean="0"/>
              <a:t> гена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при </a:t>
            </a:r>
            <a:r>
              <a:rPr lang="ru-RU" dirty="0" err="1" smtClean="0"/>
              <a:t>програмуванні</a:t>
            </a:r>
            <a:r>
              <a:rPr lang="ru-RU" dirty="0" smtClean="0"/>
              <a:t> синтезу </a:t>
            </a:r>
            <a:r>
              <a:rPr lang="ru-RU" dirty="0" err="1" smtClean="0"/>
              <a:t>поліпептиду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постає</a:t>
            </a:r>
            <a:r>
              <a:rPr lang="ru-RU" dirty="0" smtClean="0"/>
              <a:t> як </a:t>
            </a:r>
            <a:r>
              <a:rPr lang="ru-RU" dirty="0" err="1" smtClean="0"/>
              <a:t>неподільна</a:t>
            </a:r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,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зміни</a:t>
            </a:r>
            <a:r>
              <a:rPr lang="ru-RU" dirty="0" smtClean="0"/>
              <a:t> молекул </a:t>
            </a:r>
            <a:r>
              <a:rPr lang="ru-RU" dirty="0" err="1" smtClean="0"/>
              <a:t>поліпептиду</a:t>
            </a:r>
            <a:r>
              <a:rPr lang="ru-RU" dirty="0" smtClean="0"/>
              <a:t>. Ген як </a:t>
            </a:r>
            <a:r>
              <a:rPr lang="ru-RU" dirty="0" err="1" smtClean="0"/>
              <a:t>функціональна</a:t>
            </a:r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err="1" smtClean="0"/>
              <a:t>неподільний.Дискретність</a:t>
            </a:r>
            <a:r>
              <a:rPr lang="ru-RU" dirty="0" smtClean="0"/>
              <a:t> </a:t>
            </a:r>
            <a:r>
              <a:rPr lang="ru-RU" dirty="0" smtClean="0"/>
              <a:t>гена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у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субодиниць</a:t>
            </a:r>
            <a:r>
              <a:rPr lang="ru-RU" dirty="0" smtClean="0"/>
              <a:t>. В </a:t>
            </a:r>
            <a:r>
              <a:rPr lang="ru-RU" dirty="0" err="1" smtClean="0"/>
              <a:t>даний</a:t>
            </a:r>
            <a:r>
              <a:rPr lang="ru-RU" dirty="0" smtClean="0"/>
              <a:t> час </a:t>
            </a:r>
            <a:r>
              <a:rPr lang="ru-RU" dirty="0" err="1" smtClean="0"/>
              <a:t>мінімальної</a:t>
            </a:r>
            <a:r>
              <a:rPr lang="ru-RU" dirty="0" smtClean="0"/>
              <a:t> </a:t>
            </a:r>
            <a:r>
              <a:rPr lang="ru-RU" dirty="0" smtClean="0"/>
              <a:t>структурною </a:t>
            </a:r>
            <a:r>
              <a:rPr lang="ru-RU" dirty="0" err="1" smtClean="0"/>
              <a:t>субодиницею</a:t>
            </a:r>
            <a:r>
              <a:rPr lang="ru-RU" dirty="0" smtClean="0"/>
              <a:t> </a:t>
            </a:r>
            <a:r>
              <a:rPr lang="ru-RU" dirty="0" smtClean="0"/>
              <a:t>гена </a:t>
            </a:r>
            <a:r>
              <a:rPr lang="ru-RU" dirty="0" err="1" smtClean="0"/>
              <a:t>вважають</a:t>
            </a:r>
            <a:r>
              <a:rPr lang="ru-RU" dirty="0" smtClean="0"/>
              <a:t> пару </a:t>
            </a:r>
            <a:r>
              <a:rPr lang="ru-RU" dirty="0" err="1" smtClean="0"/>
              <a:t>комплементарних</a:t>
            </a:r>
            <a:r>
              <a:rPr lang="ru-RU" dirty="0" smtClean="0"/>
              <a:t> </a:t>
            </a:r>
            <a:r>
              <a:rPr lang="ru-RU" dirty="0" err="1" smtClean="0"/>
              <a:t>нуклеотидів</a:t>
            </a:r>
            <a:r>
              <a:rPr lang="ru-RU" dirty="0" smtClean="0"/>
              <a:t>, а </a:t>
            </a:r>
            <a:r>
              <a:rPr lang="ru-RU" dirty="0" err="1" smtClean="0"/>
              <a:t>мінімальною</a:t>
            </a:r>
            <a:r>
              <a:rPr lang="ru-RU" dirty="0" smtClean="0"/>
              <a:t> </a:t>
            </a:r>
            <a:r>
              <a:rPr lang="ru-RU" dirty="0" err="1" smtClean="0"/>
              <a:t>функціональною</a:t>
            </a:r>
            <a:r>
              <a:rPr lang="ru-RU" dirty="0" smtClean="0"/>
              <a:t> </a:t>
            </a:r>
            <a:r>
              <a:rPr lang="ru-RU" dirty="0" err="1" smtClean="0"/>
              <a:t>одиницею</a:t>
            </a:r>
            <a:r>
              <a:rPr lang="ru-RU" dirty="0" smtClean="0"/>
              <a:t> </a:t>
            </a:r>
            <a:r>
              <a:rPr lang="ru-RU" dirty="0" err="1" smtClean="0"/>
              <a:t>кодон.Гени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стабільні</a:t>
            </a:r>
            <a:r>
              <a:rPr lang="ru-RU" dirty="0" smtClean="0"/>
              <a:t> та </a:t>
            </a:r>
            <a:r>
              <a:rPr lang="ru-RU" dirty="0" err="1" smtClean="0"/>
              <a:t>змінюються</a:t>
            </a:r>
            <a:r>
              <a:rPr lang="ru-RU" dirty="0" smtClean="0"/>
              <a:t> (</a:t>
            </a:r>
            <a:r>
              <a:rPr lang="ru-RU" dirty="0" err="1" smtClean="0"/>
              <a:t>мутують</a:t>
            </a:r>
            <a:r>
              <a:rPr lang="ru-RU" dirty="0" smtClean="0"/>
              <a:t>) </a:t>
            </a:r>
            <a:r>
              <a:rPr lang="ru-RU" dirty="0" err="1" smtClean="0"/>
              <a:t>рідко</a:t>
            </a:r>
            <a:r>
              <a:rPr lang="ru-RU" dirty="0" smtClean="0"/>
              <a:t>. Частота </a:t>
            </a:r>
            <a:r>
              <a:rPr lang="ru-RU" dirty="0" err="1" smtClean="0"/>
              <a:t>спонтанної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 одного </a:t>
            </a:r>
            <a:r>
              <a:rPr lang="ru-RU" dirty="0" smtClean="0"/>
              <a:t>гена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smtClean="0"/>
              <a:t>1105 на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покоління.Здатність</a:t>
            </a:r>
            <a:r>
              <a:rPr lang="ru-RU" dirty="0" smtClean="0"/>
              <a:t> гена </a:t>
            </a:r>
            <a:r>
              <a:rPr lang="ru-RU" dirty="0" err="1" smtClean="0"/>
              <a:t>змінюватись</a:t>
            </a:r>
            <a:r>
              <a:rPr lang="ru-RU" dirty="0" smtClean="0"/>
              <a:t> (</a:t>
            </a:r>
            <a:r>
              <a:rPr lang="ru-RU" dirty="0" err="1" smtClean="0"/>
              <a:t>мутувати</a:t>
            </a:r>
            <a:r>
              <a:rPr lang="ru-RU" dirty="0" smtClean="0"/>
              <a:t>)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лабільністю.Гени</a:t>
            </a:r>
            <a:r>
              <a:rPr lang="ru-RU" dirty="0" smtClean="0"/>
              <a:t>, як правило,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плейотропну</a:t>
            </a:r>
            <a:r>
              <a:rPr lang="ru-RU" dirty="0" smtClean="0"/>
              <a:t> (</a:t>
            </a:r>
            <a:r>
              <a:rPr lang="ru-RU" dirty="0" err="1" smtClean="0"/>
              <a:t>множинну</a:t>
            </a:r>
            <a:r>
              <a:rPr lang="ru-RU" dirty="0" smtClean="0"/>
              <a:t>) </a:t>
            </a:r>
            <a:r>
              <a:rPr lang="ru-RU" dirty="0" err="1" smtClean="0"/>
              <a:t>дію</a:t>
            </a:r>
            <a:r>
              <a:rPr lang="ru-RU" dirty="0" smtClean="0"/>
              <a:t>, коли один ген </a:t>
            </a:r>
            <a:r>
              <a:rPr lang="ru-RU" dirty="0" err="1" smtClean="0"/>
              <a:t>відповідає</a:t>
            </a:r>
            <a:r>
              <a:rPr lang="ru-RU" dirty="0" smtClean="0"/>
              <a:t> за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, </a:t>
            </a:r>
            <a:r>
              <a:rPr lang="ru-RU" dirty="0" err="1" smtClean="0"/>
              <a:t>зокрема,спостерігається</a:t>
            </a:r>
            <a:r>
              <a:rPr lang="ru-RU" dirty="0" smtClean="0"/>
              <a:t> при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ензимопатіях</a:t>
            </a:r>
            <a:r>
              <a:rPr lang="ru-RU" dirty="0" smtClean="0"/>
              <a:t>, </a:t>
            </a:r>
            <a:r>
              <a:rPr lang="ru-RU" dirty="0" err="1" smtClean="0"/>
              <a:t>множинних</a:t>
            </a:r>
            <a:r>
              <a:rPr lang="ru-RU" dirty="0" smtClean="0"/>
              <a:t> </a:t>
            </a:r>
            <a:r>
              <a:rPr lang="ru-RU" dirty="0" err="1" smtClean="0"/>
              <a:t>вроджених</a:t>
            </a:r>
            <a:r>
              <a:rPr lang="ru-RU" dirty="0" smtClean="0"/>
              <a:t> </a:t>
            </a:r>
            <a:r>
              <a:rPr lang="ru-RU" dirty="0" err="1" smtClean="0"/>
              <a:t>вад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при</a:t>
            </a:r>
            <a:r>
              <a:rPr lang="ru-RU" dirty="0" smtClean="0"/>
              <a:t> </a:t>
            </a:r>
            <a:r>
              <a:rPr lang="ru-RU" dirty="0" err="1" smtClean="0"/>
              <a:t>синдромі</a:t>
            </a:r>
            <a:r>
              <a:rPr lang="ru-RU" dirty="0" smtClean="0"/>
              <a:t> </a:t>
            </a:r>
            <a:r>
              <a:rPr lang="ru-RU" dirty="0" err="1" smtClean="0"/>
              <a:t>Марфана.Гени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експресивності</a:t>
            </a:r>
            <a:r>
              <a:rPr lang="ru-RU" dirty="0" smtClean="0"/>
              <a:t> та </a:t>
            </a:r>
            <a:r>
              <a:rPr lang="ru-RU" dirty="0" err="1" smtClean="0"/>
              <a:t>пенетрантності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0"/>
            <a:ext cx="53270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РІВНІ ОРГАНІЗАЦІЇ СПАДКОВОГО МАТЕРІАЛУ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052736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структурно-функціональної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спадкового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: </a:t>
            </a:r>
            <a:r>
              <a:rPr lang="ru-RU" dirty="0" err="1" smtClean="0"/>
              <a:t>генний,хромосомний</a:t>
            </a:r>
            <a:r>
              <a:rPr lang="ru-RU" dirty="0" smtClean="0"/>
              <a:t> та </a:t>
            </a:r>
            <a:r>
              <a:rPr lang="ru-RU" dirty="0" err="1" smtClean="0"/>
              <a:t>геномний.Елементарною</a:t>
            </a:r>
            <a:r>
              <a:rPr lang="ru-RU" dirty="0" smtClean="0"/>
              <a:t> структурою генного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smtClean="0"/>
              <a:t>ген.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незалежні</a:t>
            </a:r>
            <a:r>
              <a:rPr lang="ru-RU" dirty="0" smtClean="0"/>
              <a:t> один </a:t>
            </a:r>
            <a:r>
              <a:rPr lang="ru-RU" dirty="0" err="1" smtClean="0"/>
              <a:t>від</a:t>
            </a:r>
            <a:r>
              <a:rPr lang="ru-RU" dirty="0" smtClean="0"/>
              <a:t> одного, </a:t>
            </a:r>
            <a:r>
              <a:rPr lang="ru-RU" dirty="0" smtClean="0"/>
              <a:t>тому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дискретне</a:t>
            </a:r>
            <a:r>
              <a:rPr lang="ru-RU" dirty="0" smtClean="0"/>
              <a:t> (</a:t>
            </a:r>
            <a:r>
              <a:rPr lang="ru-RU" dirty="0" err="1" smtClean="0"/>
              <a:t>роздільне</a:t>
            </a:r>
            <a:r>
              <a:rPr lang="ru-RU" dirty="0" smtClean="0"/>
              <a:t>) та </a:t>
            </a:r>
            <a:r>
              <a:rPr lang="ru-RU" dirty="0" err="1" smtClean="0"/>
              <a:t>незалежне</a:t>
            </a:r>
            <a:r>
              <a:rPr lang="ru-RU" dirty="0" smtClean="0"/>
              <a:t> </a:t>
            </a:r>
            <a:r>
              <a:rPr lang="ru-RU" dirty="0" err="1" smtClean="0"/>
              <a:t>спадкування</a:t>
            </a:r>
            <a:r>
              <a:rPr lang="ru-RU" dirty="0" smtClean="0"/>
              <a:t> (</a:t>
            </a:r>
            <a:r>
              <a:rPr lang="ru-RU" dirty="0" err="1" smtClean="0"/>
              <a:t>третій</a:t>
            </a:r>
            <a:r>
              <a:rPr lang="ru-RU" dirty="0" smtClean="0"/>
              <a:t> закон Менделя) та </a:t>
            </a:r>
            <a:r>
              <a:rPr lang="ru-RU" dirty="0" err="1" smtClean="0"/>
              <a:t>зміна</a:t>
            </a:r>
            <a:r>
              <a:rPr lang="ru-RU" dirty="0" smtClean="0"/>
              <a:t> (</a:t>
            </a:r>
            <a:r>
              <a:rPr lang="ru-RU" dirty="0" err="1" smtClean="0"/>
              <a:t>мутації</a:t>
            </a:r>
            <a:r>
              <a:rPr lang="ru-RU" dirty="0" smtClean="0"/>
              <a:t>)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ознак.Гени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еукаріотів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в хромосомах, </a:t>
            </a:r>
            <a:r>
              <a:rPr lang="ru-RU" dirty="0" err="1" smtClean="0"/>
              <a:t>утворюючи</a:t>
            </a:r>
            <a:r>
              <a:rPr lang="ru-RU" dirty="0" smtClean="0"/>
              <a:t> </a:t>
            </a:r>
            <a:r>
              <a:rPr lang="ru-RU" dirty="0" err="1" smtClean="0"/>
              <a:t>хромосомний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спадкового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.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та </a:t>
            </a:r>
            <a:r>
              <a:rPr lang="ru-RU" dirty="0" err="1" smtClean="0"/>
              <a:t>передаються</a:t>
            </a:r>
            <a:r>
              <a:rPr lang="ru-RU" dirty="0" smtClean="0"/>
              <a:t>, як правило, разом. Цей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- </a:t>
            </a:r>
            <a:r>
              <a:rPr lang="ru-RU" dirty="0" err="1" smtClean="0"/>
              <a:t>необхідна</a:t>
            </a:r>
            <a:r>
              <a:rPr lang="ru-RU" dirty="0" smtClean="0"/>
              <a:t> </a:t>
            </a:r>
            <a:r>
              <a:rPr lang="ru-RU" dirty="0" err="1" smtClean="0"/>
              <a:t>умова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перерозподіл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у </a:t>
            </a:r>
            <a:r>
              <a:rPr lang="ru-RU" dirty="0" err="1" smtClean="0"/>
              <a:t>нащадків</a:t>
            </a:r>
            <a:r>
              <a:rPr lang="ru-RU" dirty="0" smtClean="0"/>
              <a:t> при </a:t>
            </a:r>
            <a:r>
              <a:rPr lang="ru-RU" dirty="0" err="1" smtClean="0"/>
              <a:t>статевому</a:t>
            </a:r>
            <a:r>
              <a:rPr lang="ru-RU" dirty="0" smtClean="0"/>
              <a:t> </a:t>
            </a:r>
            <a:r>
              <a:rPr lang="ru-RU" dirty="0" err="1" smtClean="0"/>
              <a:t>розмноженні</a:t>
            </a:r>
            <a:r>
              <a:rPr lang="ru-RU" dirty="0" smtClean="0"/>
              <a:t> (</a:t>
            </a:r>
            <a:r>
              <a:rPr lang="ru-RU" dirty="0" err="1" smtClean="0"/>
              <a:t>кросинговер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випадкова</a:t>
            </a:r>
            <a:r>
              <a:rPr lang="ru-RU" dirty="0" smtClean="0"/>
              <a:t> </a:t>
            </a:r>
            <a:r>
              <a:rPr lang="ru-RU" dirty="0" err="1" smtClean="0"/>
              <a:t>розбіжність</a:t>
            </a:r>
            <a:r>
              <a:rPr lang="ru-RU" dirty="0" smtClean="0"/>
              <a:t> хромосом </a:t>
            </a:r>
            <a:r>
              <a:rPr lang="ru-RU" dirty="0" err="1" smtClean="0"/>
              <a:t>і</a:t>
            </a:r>
            <a:r>
              <a:rPr lang="ru-RU" dirty="0" smtClean="0"/>
              <a:t> хроматид до </a:t>
            </a:r>
            <a:r>
              <a:rPr lang="ru-RU" dirty="0" err="1" smtClean="0"/>
              <a:t>полюсів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при </a:t>
            </a:r>
            <a:r>
              <a:rPr lang="ru-RU" dirty="0" err="1" smtClean="0"/>
              <a:t>мейозі</a:t>
            </a:r>
            <a:r>
              <a:rPr lang="ru-RU" dirty="0" smtClean="0"/>
              <a:t>).Вся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у </a:t>
            </a:r>
            <a:r>
              <a:rPr lang="ru-RU" dirty="0" err="1" smtClean="0"/>
              <a:t>функціональному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err="1" smtClean="0"/>
              <a:t>ідношенні</a:t>
            </a:r>
            <a:r>
              <a:rPr lang="ru-RU" dirty="0" smtClean="0"/>
              <a:t> </a:t>
            </a:r>
            <a:r>
              <a:rPr lang="ru-RU" dirty="0" smtClean="0"/>
              <a:t>поводиться як </a:t>
            </a:r>
            <a:r>
              <a:rPr lang="ru-RU" dirty="0" err="1" smtClean="0"/>
              <a:t>ціле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утворює</a:t>
            </a:r>
            <a:r>
              <a:rPr lang="ru-RU" dirty="0" smtClean="0"/>
              <a:t> </a:t>
            </a:r>
            <a:r>
              <a:rPr lang="ru-RU" dirty="0" err="1" smtClean="0"/>
              <a:t>єдину</a:t>
            </a:r>
            <a:r>
              <a:rPr lang="ru-RU" dirty="0" smtClean="0"/>
              <a:t> систему, яка </a:t>
            </a:r>
            <a:r>
              <a:rPr lang="ru-RU" dirty="0" err="1" smtClean="0"/>
              <a:t>називається</a:t>
            </a:r>
            <a:r>
              <a:rPr lang="ru-RU" dirty="0" smtClean="0"/>
              <a:t> генотипом (геномом). Один </a:t>
            </a:r>
            <a:r>
              <a:rPr lang="ru-RU" dirty="0" err="1" smtClean="0"/>
              <a:t>і</a:t>
            </a:r>
            <a:r>
              <a:rPr lang="ru-RU" dirty="0" smtClean="0"/>
              <a:t> той </a:t>
            </a:r>
            <a:r>
              <a:rPr lang="ru-RU" dirty="0" smtClean="0"/>
              <a:t>же ген </a:t>
            </a:r>
            <a:r>
              <a:rPr lang="ru-RU" dirty="0" smtClean="0"/>
              <a:t>у </a:t>
            </a:r>
            <a:r>
              <a:rPr lang="ru-RU" dirty="0" err="1" smtClean="0"/>
              <a:t>різних</a:t>
            </a:r>
            <a:r>
              <a:rPr lang="ru-RU" dirty="0" smtClean="0"/>
              <a:t> генотипах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проявляти</a:t>
            </a:r>
            <a:r>
              <a:rPr lang="ru-RU" dirty="0" smtClean="0"/>
              <a:t> себе </a:t>
            </a:r>
            <a:r>
              <a:rPr lang="ru-RU" dirty="0" err="1" smtClean="0"/>
              <a:t>по-різному</a:t>
            </a:r>
            <a:r>
              <a:rPr lang="ru-RU" dirty="0" smtClean="0"/>
              <a:t>. </a:t>
            </a:r>
            <a:r>
              <a:rPr lang="ru-RU" dirty="0" err="1" smtClean="0"/>
              <a:t>Геномний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пояснює</a:t>
            </a:r>
            <a:r>
              <a:rPr lang="ru-RU" dirty="0" smtClean="0"/>
              <a:t> </a:t>
            </a:r>
            <a:r>
              <a:rPr lang="ru-RU" dirty="0" err="1" smtClean="0"/>
              <a:t>внутрішньо-і</a:t>
            </a:r>
            <a:r>
              <a:rPr lang="ru-RU" dirty="0" smtClean="0"/>
              <a:t> </a:t>
            </a:r>
            <a:r>
              <a:rPr lang="ru-RU" dirty="0" err="1" smtClean="0"/>
              <a:t>міжалельна</a:t>
            </a:r>
            <a:r>
              <a:rPr lang="ru-RU" dirty="0" smtClean="0"/>
              <a:t> 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розташованих</a:t>
            </a:r>
            <a:r>
              <a:rPr lang="ru-RU" dirty="0" smtClean="0"/>
              <a:t> як у </a:t>
            </a:r>
            <a:r>
              <a:rPr lang="ru-RU" dirty="0" err="1" smtClean="0"/>
              <a:t>одній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хромосомах.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за </a:t>
            </a:r>
            <a:r>
              <a:rPr lang="ru-RU" dirty="0" err="1" smtClean="0"/>
              <a:t>функціями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структурні</a:t>
            </a:r>
            <a:r>
              <a:rPr lang="ru-RU" dirty="0" smtClean="0"/>
              <a:t> та </a:t>
            </a:r>
            <a:r>
              <a:rPr lang="ru-RU" dirty="0" err="1" smtClean="0"/>
              <a:t>функціональні</a:t>
            </a:r>
            <a:r>
              <a:rPr lang="ru-RU" dirty="0" smtClean="0"/>
              <a:t>. </a:t>
            </a:r>
            <a:r>
              <a:rPr lang="ru-RU" dirty="0" err="1" smtClean="0"/>
              <a:t>Структурні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несуть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білки-ферменти</a:t>
            </a:r>
            <a:r>
              <a:rPr lang="ru-RU" dirty="0" smtClean="0"/>
              <a:t> та </a:t>
            </a:r>
            <a:r>
              <a:rPr lang="ru-RU" dirty="0" err="1" smtClean="0"/>
              <a:t>гістони</a:t>
            </a:r>
            <a:r>
              <a:rPr lang="ru-RU" dirty="0" smtClean="0"/>
              <a:t>, про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</a:t>
            </a:r>
            <a:r>
              <a:rPr lang="ru-RU" dirty="0" err="1" smtClean="0"/>
              <a:t>нуклеотидів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видах РНК. </a:t>
            </a:r>
            <a:r>
              <a:rPr lang="ru-RU" dirty="0" err="1" smtClean="0"/>
              <a:t>Функціональні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регулюють</a:t>
            </a:r>
            <a:r>
              <a:rPr lang="ru-RU" dirty="0" smtClean="0"/>
              <a:t> роботу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(</a:t>
            </a:r>
            <a:r>
              <a:rPr lang="ru-RU" dirty="0" err="1" smtClean="0"/>
              <a:t>регулятори</a:t>
            </a:r>
            <a:r>
              <a:rPr lang="ru-RU" dirty="0" smtClean="0"/>
              <a:t> та </a:t>
            </a:r>
            <a:r>
              <a:rPr lang="ru-RU" dirty="0" err="1" smtClean="0"/>
              <a:t>оператори</a:t>
            </a:r>
            <a:r>
              <a:rPr lang="ru-RU" dirty="0" smtClean="0"/>
              <a:t>).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 та виду </a:t>
            </a:r>
            <a:r>
              <a:rPr lang="ru-RU" dirty="0" err="1" smtClean="0"/>
              <a:t>регуляції</a:t>
            </a:r>
            <a:r>
              <a:rPr lang="ru-RU" dirty="0" smtClean="0"/>
              <a:t> – </a:t>
            </a:r>
            <a:r>
              <a:rPr lang="ru-RU" dirty="0" err="1" smtClean="0"/>
              <a:t>ослаблення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посилення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– </a:t>
            </a:r>
            <a:r>
              <a:rPr lang="ru-RU" dirty="0" err="1" smtClean="0"/>
              <a:t>серед</a:t>
            </a:r>
            <a:r>
              <a:rPr lang="ru-RU" dirty="0" smtClean="0"/>
              <a:t> них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гени-модулятори</a:t>
            </a:r>
            <a:r>
              <a:rPr lang="ru-RU" dirty="0" smtClean="0"/>
              <a:t>, </a:t>
            </a:r>
            <a:r>
              <a:rPr lang="ru-RU" dirty="0" err="1" smtClean="0"/>
              <a:t>інгібітори</a:t>
            </a:r>
            <a:r>
              <a:rPr lang="ru-RU" dirty="0" smtClean="0"/>
              <a:t>, </a:t>
            </a:r>
            <a:r>
              <a:rPr lang="ru-RU" dirty="0" err="1" smtClean="0"/>
              <a:t>інтенсифікатори</a:t>
            </a:r>
            <a:r>
              <a:rPr lang="ru-RU" dirty="0" smtClean="0"/>
              <a:t>, </a:t>
            </a:r>
            <a:r>
              <a:rPr lang="ru-RU" dirty="0" err="1" smtClean="0"/>
              <a:t>модифікатори</a:t>
            </a:r>
            <a:r>
              <a:rPr lang="ru-RU" dirty="0" smtClean="0"/>
              <a:t>.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генотип </a:t>
            </a:r>
            <a:r>
              <a:rPr lang="ru-RU" dirty="0" err="1" smtClean="0"/>
              <a:t>у</a:t>
            </a:r>
            <a:r>
              <a:rPr lang="ru-RU" dirty="0" err="1" smtClean="0"/>
              <a:t>сіх</a:t>
            </a:r>
            <a:r>
              <a:rPr lang="ru-RU" dirty="0" smtClean="0"/>
              <a:t> </a:t>
            </a:r>
            <a:r>
              <a:rPr lang="ru-RU" dirty="0" err="1" smtClean="0"/>
              <a:t>соматичних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однаковий</a:t>
            </a:r>
            <a:r>
              <a:rPr lang="ru-RU" dirty="0" smtClean="0"/>
              <a:t> (</a:t>
            </a:r>
            <a:r>
              <a:rPr lang="ru-RU" dirty="0" err="1" smtClean="0"/>
              <a:t>рівний</a:t>
            </a:r>
            <a:r>
              <a:rPr lang="ru-RU" dirty="0" smtClean="0"/>
              <a:t> </a:t>
            </a: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дочірніми</a:t>
            </a:r>
            <a:r>
              <a:rPr lang="ru-RU" dirty="0" smtClean="0"/>
              <a:t> </a:t>
            </a:r>
            <a:r>
              <a:rPr lang="ru-RU" dirty="0" err="1" smtClean="0"/>
              <a:t>клітинами</a:t>
            </a:r>
            <a:r>
              <a:rPr lang="ru-RU" dirty="0" smtClean="0"/>
              <a:t> при </a:t>
            </a:r>
            <a:r>
              <a:rPr lang="ru-RU" dirty="0" err="1" smtClean="0"/>
              <a:t>мітозі</a:t>
            </a:r>
            <a:r>
              <a:rPr lang="ru-RU" dirty="0" smtClean="0"/>
              <a:t>),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smtClean="0"/>
              <a:t>тканин та </a:t>
            </a:r>
            <a:r>
              <a:rPr lang="ru-RU" dirty="0" err="1" smtClean="0"/>
              <a:t>органів</a:t>
            </a:r>
            <a:r>
              <a:rPr lang="ru-RU" dirty="0" smtClean="0"/>
              <a:t> одного </a:t>
            </a:r>
            <a:r>
              <a:rPr lang="ru-RU" dirty="0" err="1" smtClean="0"/>
              <a:t>організму</a:t>
            </a:r>
            <a:r>
              <a:rPr lang="ru-RU" dirty="0" smtClean="0"/>
              <a:t> сильно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(</a:t>
            </a:r>
            <a:r>
              <a:rPr lang="ru-RU" dirty="0" err="1" smtClean="0"/>
              <a:t>нервові</a:t>
            </a:r>
            <a:r>
              <a:rPr lang="ru-RU" dirty="0" smtClean="0"/>
              <a:t>, </a:t>
            </a:r>
            <a:r>
              <a:rPr lang="ru-RU" dirty="0" err="1" smtClean="0"/>
              <a:t>м'язові</a:t>
            </a:r>
            <a:r>
              <a:rPr lang="ru-RU" dirty="0" smtClean="0"/>
              <a:t>, </a:t>
            </a:r>
            <a:r>
              <a:rPr lang="ru-RU" dirty="0" err="1" smtClean="0"/>
              <a:t>епітеліальні</a:t>
            </a:r>
            <a:r>
              <a:rPr lang="ru-RU" dirty="0" smtClean="0"/>
              <a:t>,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сполучної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.).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припустити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блоки </a:t>
            </a:r>
            <a:r>
              <a:rPr lang="ru-RU" dirty="0" err="1" smtClean="0"/>
              <a:t>генів</a:t>
            </a:r>
            <a:r>
              <a:rPr lang="ru-RU" dirty="0" smtClean="0"/>
              <a:t>. </a:t>
            </a:r>
            <a:r>
              <a:rPr lang="ru-RU" dirty="0" smtClean="0"/>
              <a:t>Область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гена </a:t>
            </a:r>
            <a:r>
              <a:rPr lang="ru-RU" dirty="0" err="1" smtClean="0"/>
              <a:t>називається</a:t>
            </a:r>
            <a:r>
              <a:rPr lang="ru-RU" dirty="0" smtClean="0"/>
              <a:t> полем </a:t>
            </a:r>
            <a:r>
              <a:rPr lang="ru-RU" dirty="0" err="1" smtClean="0"/>
              <a:t>дії</a:t>
            </a:r>
            <a:r>
              <a:rPr lang="ru-RU" dirty="0" smtClean="0"/>
              <a:t> гена,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детермінація</a:t>
            </a:r>
            <a:r>
              <a:rPr lang="ru-RU" dirty="0" smtClean="0"/>
              <a:t> росту </a:t>
            </a:r>
            <a:r>
              <a:rPr lang="ru-RU" dirty="0" err="1" smtClean="0"/>
              <a:t>волосся</a:t>
            </a:r>
            <a:r>
              <a:rPr lang="ru-RU" dirty="0" smtClean="0"/>
              <a:t>,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дерматогліфічних</a:t>
            </a:r>
            <a:r>
              <a:rPr lang="ru-RU" dirty="0" smtClean="0"/>
              <a:t> </a:t>
            </a:r>
            <a:r>
              <a:rPr lang="ru-RU" dirty="0" err="1" smtClean="0"/>
              <a:t>візерунків</a:t>
            </a:r>
            <a:r>
              <a:rPr lang="ru-RU" dirty="0" smtClean="0"/>
              <a:t> на </a:t>
            </a:r>
            <a:r>
              <a:rPr lang="ru-RU" dirty="0" err="1" smtClean="0"/>
              <a:t>пальцях,долонях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стопах та </a:t>
            </a:r>
            <a:r>
              <a:rPr lang="ru-RU" dirty="0" err="1" smtClean="0"/>
              <a:t>ін.Гени</a:t>
            </a:r>
            <a:r>
              <a:rPr lang="ru-RU" dirty="0" smtClean="0"/>
              <a:t> </a:t>
            </a:r>
            <a:r>
              <a:rPr lang="ru-RU" dirty="0" err="1" smtClean="0"/>
              <a:t>функціонують</a:t>
            </a:r>
            <a:r>
              <a:rPr lang="ru-RU" dirty="0" smtClean="0"/>
              <a:t> </a:t>
            </a:r>
            <a:r>
              <a:rPr lang="ru-RU" dirty="0" err="1" smtClean="0"/>
              <a:t>непостійно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гени</a:t>
            </a:r>
            <a:r>
              <a:rPr lang="ru-RU" dirty="0" smtClean="0"/>
              <a:t>, </a:t>
            </a:r>
            <a:r>
              <a:rPr lang="ru-RU" dirty="0" err="1" smtClean="0"/>
              <a:t>якідетермінують</a:t>
            </a:r>
            <a:r>
              <a:rPr lang="ru-RU" dirty="0" smtClean="0"/>
              <a:t> синтез </a:t>
            </a:r>
            <a:r>
              <a:rPr lang="ru-RU" dirty="0" err="1" smtClean="0"/>
              <a:t>пігменту</a:t>
            </a:r>
            <a:r>
              <a:rPr lang="ru-RU" dirty="0" smtClean="0"/>
              <a:t> </a:t>
            </a:r>
            <a:r>
              <a:rPr lang="ru-RU" dirty="0" err="1" smtClean="0"/>
              <a:t>меланіну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фарбує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у </a:t>
            </a:r>
            <a:r>
              <a:rPr lang="ru-RU" dirty="0" err="1" smtClean="0"/>
              <a:t>літньому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</a:t>
            </a:r>
            <a:r>
              <a:rPr lang="ru-RU" dirty="0" err="1" smtClean="0"/>
              <a:t>перестають</a:t>
            </a:r>
            <a:r>
              <a:rPr lang="ru-RU" dirty="0" smtClean="0"/>
              <a:t>«</a:t>
            </a:r>
            <a:r>
              <a:rPr lang="ru-RU" dirty="0" err="1" smtClean="0"/>
              <a:t>працювати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 </a:t>
            </a:r>
            <a:r>
              <a:rPr lang="ru-RU" dirty="0" err="1" smtClean="0"/>
              <a:t>сивіє</a:t>
            </a:r>
            <a:r>
              <a:rPr lang="ru-RU" dirty="0" smtClean="0"/>
              <a:t>. </a:t>
            </a:r>
            <a:r>
              <a:rPr lang="ru-RU" dirty="0" err="1" smtClean="0"/>
              <a:t>Гени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детермінують</a:t>
            </a:r>
            <a:r>
              <a:rPr lang="ru-RU" dirty="0" smtClean="0"/>
              <a:t> синтез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гормонів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інтенсивно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функціонувати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моменту </a:t>
            </a:r>
            <a:r>
              <a:rPr lang="ru-RU" dirty="0" err="1" smtClean="0"/>
              <a:t>статевого</a:t>
            </a:r>
            <a:r>
              <a:rPr lang="ru-RU" dirty="0" smtClean="0"/>
              <a:t> </a:t>
            </a:r>
            <a:r>
              <a:rPr lang="ru-RU" dirty="0" err="1" smtClean="0"/>
              <a:t>дозрівання</a:t>
            </a:r>
            <a:r>
              <a:rPr lang="ru-RU" dirty="0" smtClean="0"/>
              <a:t>. </a:t>
            </a:r>
            <a:r>
              <a:rPr lang="ru-RU" dirty="0" err="1" smtClean="0"/>
              <a:t>Їхня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знижується</a:t>
            </a:r>
            <a:r>
              <a:rPr lang="ru-RU" dirty="0" smtClean="0"/>
              <a:t> до </a:t>
            </a:r>
            <a:r>
              <a:rPr lang="ru-RU" dirty="0" err="1" smtClean="0"/>
              <a:t>старості</a:t>
            </a:r>
            <a:r>
              <a:rPr lang="ru-RU" dirty="0" smtClean="0"/>
              <a:t>. Час </a:t>
            </a:r>
            <a:r>
              <a:rPr lang="ru-RU" dirty="0" err="1" smtClean="0"/>
              <a:t>дії</a:t>
            </a:r>
            <a:r>
              <a:rPr lang="ru-RU" dirty="0" smtClean="0"/>
              <a:t> гена -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err="1" smtClean="0"/>
              <a:t>мічено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ферменти</a:t>
            </a:r>
            <a:r>
              <a:rPr lang="ru-RU" dirty="0" smtClean="0"/>
              <a:t> у </a:t>
            </a:r>
            <a:r>
              <a:rPr lang="ru-RU" dirty="0" err="1" smtClean="0"/>
              <a:t>дріжджів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бактерій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у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при </a:t>
            </a:r>
            <a:r>
              <a:rPr lang="ru-RU" dirty="0" err="1" smtClean="0"/>
              <a:t>вирощуванні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живильних</a:t>
            </a:r>
            <a:r>
              <a:rPr lang="ru-RU" dirty="0" smtClean="0"/>
              <a:t> </a:t>
            </a:r>
            <a:r>
              <a:rPr lang="ru-RU" dirty="0" err="1" smtClean="0"/>
              <a:t>середовищах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smtClean="0"/>
              <a:t>при </a:t>
            </a:r>
            <a:r>
              <a:rPr lang="ru-RU" dirty="0" err="1" smtClean="0"/>
              <a:t>вирощуванні</a:t>
            </a:r>
            <a:r>
              <a:rPr lang="ru-RU" dirty="0" smtClean="0"/>
              <a:t> </a:t>
            </a:r>
            <a:r>
              <a:rPr lang="ru-RU" dirty="0" err="1" smtClean="0"/>
              <a:t>кишкової</a:t>
            </a:r>
            <a:r>
              <a:rPr lang="ru-RU" dirty="0" smtClean="0"/>
              <a:t> </a:t>
            </a:r>
            <a:r>
              <a:rPr lang="ru-RU" dirty="0" err="1" smtClean="0"/>
              <a:t>палички</a:t>
            </a:r>
            <a:r>
              <a:rPr lang="ru-RU" dirty="0" smtClean="0"/>
              <a:t> на </a:t>
            </a:r>
            <a:r>
              <a:rPr lang="ru-RU" dirty="0" err="1" smtClean="0"/>
              <a:t>живильному</a:t>
            </a:r>
            <a:r>
              <a:rPr lang="ru-RU" dirty="0" smtClean="0"/>
              <a:t> </a:t>
            </a:r>
            <a:r>
              <a:rPr lang="ru-RU" dirty="0" err="1" smtClean="0"/>
              <a:t>середовищі,не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лактози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клітина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незначне</a:t>
            </a:r>
            <a:r>
              <a:rPr lang="ru-RU" dirty="0" smtClean="0"/>
              <a:t> число (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п'яти</a:t>
            </a:r>
            <a:r>
              <a:rPr lang="ru-RU" dirty="0" smtClean="0"/>
              <a:t>) молекул ферменту </a:t>
            </a:r>
            <a:r>
              <a:rPr lang="ru-RU" dirty="0" err="1" smtClean="0"/>
              <a:t>лактази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розкладає</a:t>
            </a:r>
            <a:r>
              <a:rPr lang="ru-RU" dirty="0" smtClean="0"/>
              <a:t> лактозу на глюкозу та галактозу. При </a:t>
            </a:r>
            <a:r>
              <a:rPr lang="ru-RU" dirty="0" err="1" smtClean="0"/>
              <a:t>додаванні</a:t>
            </a:r>
            <a:r>
              <a:rPr lang="ru-RU" dirty="0" smtClean="0"/>
              <a:t> в </a:t>
            </a:r>
            <a:r>
              <a:rPr lang="ru-RU" dirty="0" err="1" smtClean="0"/>
              <a:t>живильне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лактози</a:t>
            </a:r>
            <a:r>
              <a:rPr lang="ru-RU" dirty="0" smtClean="0"/>
              <a:t> </a:t>
            </a:r>
            <a:r>
              <a:rPr lang="ru-RU" dirty="0" err="1" smtClean="0"/>
              <a:t>бактеріальні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smtClean="0"/>
              <a:t>2-3 </a:t>
            </a:r>
            <a:r>
              <a:rPr lang="ru-RU" dirty="0" err="1" smtClean="0"/>
              <a:t>хв</a:t>
            </a:r>
            <a:r>
              <a:rPr lang="ru-RU" dirty="0" smtClean="0"/>
              <a:t> </a:t>
            </a:r>
            <a:r>
              <a:rPr lang="ru-RU" dirty="0" err="1" smtClean="0"/>
              <a:t>синтезують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лактози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понад</a:t>
            </a:r>
            <a:r>
              <a:rPr lang="ru-RU" dirty="0" smtClean="0"/>
              <a:t> 5 тис. молекул). При </a:t>
            </a:r>
            <a:r>
              <a:rPr lang="ru-RU" dirty="0" err="1" smtClean="0"/>
              <a:t>видаленні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лактози</a:t>
            </a:r>
            <a:r>
              <a:rPr lang="ru-RU" dirty="0" smtClean="0"/>
              <a:t> синтез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припиняється</a:t>
            </a:r>
            <a:r>
              <a:rPr lang="ru-RU" dirty="0" smtClean="0"/>
              <a:t>. 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індукують</a:t>
            </a:r>
            <a:r>
              <a:rPr lang="ru-RU" dirty="0" smtClean="0"/>
              <a:t> синтез </a:t>
            </a:r>
            <a:r>
              <a:rPr lang="ru-RU" dirty="0" err="1" smtClean="0"/>
              <a:t>ферментів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розкладають</a:t>
            </a:r>
            <a:r>
              <a:rPr lang="ru-RU" dirty="0" smtClean="0"/>
              <a:t>,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індукторами</a:t>
            </a:r>
            <a:r>
              <a:rPr lang="ru-RU" dirty="0" smtClean="0"/>
              <a:t> (у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прикладі</a:t>
            </a:r>
            <a:r>
              <a:rPr lang="ru-RU" dirty="0" smtClean="0"/>
              <a:t> </a:t>
            </a:r>
            <a:r>
              <a:rPr lang="ru-RU" dirty="0" err="1" smtClean="0"/>
              <a:t>індуктором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smtClean="0"/>
              <a:t>лактоза).</a:t>
            </a:r>
            <a:r>
              <a:rPr lang="ru-RU" dirty="0" err="1" smtClean="0"/>
              <a:t>Подібні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клітиною</a:t>
            </a:r>
            <a:r>
              <a:rPr lang="ru-RU" dirty="0" smtClean="0"/>
              <a:t> для </a:t>
            </a:r>
            <a:r>
              <a:rPr lang="ru-RU" dirty="0" err="1" smtClean="0"/>
              <a:t>виключення</a:t>
            </a:r>
            <a:r>
              <a:rPr lang="ru-RU" dirty="0" smtClean="0"/>
              <a:t> синтезу </a:t>
            </a:r>
            <a:r>
              <a:rPr lang="ru-RU" dirty="0" err="1" smtClean="0"/>
              <a:t>потрібних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 за </a:t>
            </a:r>
            <a:r>
              <a:rPr lang="ru-RU" dirty="0" err="1" smtClean="0"/>
              <a:t>наявності</a:t>
            </a:r>
            <a:r>
              <a:rPr lang="ru-RU" dirty="0" smtClean="0"/>
              <a:t> у </a:t>
            </a:r>
            <a:r>
              <a:rPr lang="ru-RU" dirty="0" err="1" smtClean="0"/>
              <a:t>живильному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амінокислота</a:t>
            </a:r>
            <a:r>
              <a:rPr lang="ru-RU" dirty="0" smtClean="0"/>
              <a:t> </a:t>
            </a:r>
            <a:r>
              <a:rPr lang="ru-RU" dirty="0" smtClean="0"/>
              <a:t>триптофан </a:t>
            </a:r>
            <a:r>
              <a:rPr lang="ru-RU" dirty="0" err="1" smtClean="0"/>
              <a:t>синтезується</a:t>
            </a:r>
            <a:r>
              <a:rPr lang="ru-RU" dirty="0" smtClean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участю</a:t>
            </a:r>
            <a:r>
              <a:rPr lang="ru-RU" dirty="0" smtClean="0"/>
              <a:t> ферменту </a:t>
            </a:r>
            <a:r>
              <a:rPr lang="ru-RU" dirty="0" err="1" smtClean="0"/>
              <a:t>триптофансинтетази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в </a:t>
            </a:r>
            <a:r>
              <a:rPr lang="ru-RU" dirty="0" err="1" smtClean="0"/>
              <a:t>середовищі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вирощуються</a:t>
            </a:r>
            <a:r>
              <a:rPr lang="ru-RU" dirty="0" smtClean="0"/>
              <a:t> </a:t>
            </a:r>
            <a:r>
              <a:rPr lang="ru-RU" dirty="0" err="1" smtClean="0"/>
              <a:t>бактерії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триптофан, синтез ферменту 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r>
              <a:rPr lang="ru-RU" dirty="0" err="1" smtClean="0"/>
              <a:t>припиняється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отримало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репресії</a:t>
            </a:r>
            <a:r>
              <a:rPr lang="ru-RU" dirty="0" smtClean="0"/>
              <a:t>, а фактор,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(в </a:t>
            </a:r>
            <a:r>
              <a:rPr lang="ru-RU" dirty="0" err="1" smtClean="0"/>
              <a:t>нашому</a:t>
            </a:r>
            <a:r>
              <a:rPr lang="ru-RU" dirty="0" smtClean="0"/>
              <a:t> </a:t>
            </a:r>
            <a:r>
              <a:rPr lang="ru-RU" dirty="0" err="1" smtClean="0"/>
              <a:t>прикладі</a:t>
            </a:r>
            <a:r>
              <a:rPr lang="ru-RU" dirty="0" smtClean="0"/>
              <a:t> —триптофан) - </a:t>
            </a:r>
            <a:r>
              <a:rPr lang="ru-RU" dirty="0" err="1" smtClean="0"/>
              <a:t>корепресором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Регуляція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у </a:t>
            </a:r>
            <a:r>
              <a:rPr lang="ru-RU" dirty="0" err="1" smtClean="0"/>
              <a:t>прокаріотів</a:t>
            </a:r>
            <a:endParaRPr lang="ru-RU" dirty="0" smtClean="0"/>
          </a:p>
          <a:p>
            <a:endParaRPr lang="ru-RU" dirty="0" smtClean="0"/>
          </a:p>
          <a:p>
            <a:r>
              <a:rPr lang="ru-RU" sz="1600" dirty="0" smtClean="0"/>
              <a:t>Схема </a:t>
            </a:r>
            <a:r>
              <a:rPr lang="ru-RU" sz="1600" dirty="0" err="1" smtClean="0"/>
              <a:t>регуляції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транскрипції</a:t>
            </a:r>
            <a:r>
              <a:rPr lang="ru-RU" sz="1600" dirty="0" smtClean="0"/>
              <a:t> у </a:t>
            </a:r>
            <a:r>
              <a:rPr lang="ru-RU" sz="1600" dirty="0" err="1" smtClean="0"/>
              <a:t>прокаріотів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запропонована</a:t>
            </a:r>
            <a:r>
              <a:rPr lang="ru-RU" sz="1600" dirty="0" smtClean="0"/>
              <a:t> Ф. </a:t>
            </a:r>
            <a:r>
              <a:rPr lang="ru-RU" sz="1600" dirty="0" err="1" smtClean="0"/>
              <a:t>Жакобом</a:t>
            </a:r>
            <a:r>
              <a:rPr lang="ru-RU" sz="1600" dirty="0" smtClean="0"/>
              <a:t> та Ф. Моно у 1961 р. на </a:t>
            </a:r>
            <a:r>
              <a:rPr lang="ru-RU" sz="1600" dirty="0" err="1" smtClean="0"/>
              <a:t>прикладі</a:t>
            </a:r>
            <a:r>
              <a:rPr lang="ru-RU" sz="1600" dirty="0" smtClean="0"/>
              <a:t> </a:t>
            </a:r>
            <a:r>
              <a:rPr lang="ru-RU" sz="1600" dirty="0" err="1" smtClean="0"/>
              <a:t>лактозного</a:t>
            </a:r>
            <a:r>
              <a:rPr lang="ru-RU" sz="1600" dirty="0" smtClean="0"/>
              <a:t> </a:t>
            </a:r>
            <a:r>
              <a:rPr lang="ru-RU" sz="1600" dirty="0" smtClean="0"/>
              <a:t>оперону. </a:t>
            </a:r>
            <a:r>
              <a:rPr lang="ru-RU" sz="1600" dirty="0" err="1" smtClean="0"/>
              <a:t>Група</a:t>
            </a:r>
            <a:r>
              <a:rPr lang="ru-RU" sz="1600" dirty="0" smtClean="0"/>
              <a:t> </a:t>
            </a:r>
            <a:r>
              <a:rPr lang="ru-RU" sz="1600" dirty="0" err="1" smtClean="0"/>
              <a:t>структурних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, </a:t>
            </a:r>
            <a:r>
              <a:rPr lang="ru-RU" sz="1600" dirty="0" err="1" smtClean="0"/>
              <a:t>керована</a:t>
            </a:r>
            <a:r>
              <a:rPr lang="ru-RU" sz="1600" dirty="0" smtClean="0"/>
              <a:t> одним геном-оператором, </a:t>
            </a:r>
            <a:r>
              <a:rPr lang="ru-RU" sz="1600" dirty="0" err="1" smtClean="0"/>
              <a:t>утворює</a:t>
            </a:r>
            <a:r>
              <a:rPr lang="ru-RU" sz="1600" dirty="0" smtClean="0"/>
              <a:t> оперон. До </a:t>
            </a:r>
            <a:r>
              <a:rPr lang="ru-RU" sz="1600" dirty="0" smtClean="0"/>
              <a:t>складу оперона </a:t>
            </a:r>
            <a:r>
              <a:rPr lang="ru-RU" sz="1600" dirty="0" smtClean="0"/>
              <a:t>входить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невелика </a:t>
            </a:r>
            <a:r>
              <a:rPr lang="ru-RU" sz="1600" dirty="0" err="1" smtClean="0"/>
              <a:t>ділянка</a:t>
            </a:r>
            <a:r>
              <a:rPr lang="ru-RU" sz="1600" dirty="0" smtClean="0"/>
              <a:t> ДНК (промотор) - </a:t>
            </a:r>
            <a:r>
              <a:rPr lang="ru-RU" sz="1600" dirty="0" err="1" smtClean="0"/>
              <a:t>місце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первинного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прикріплення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РНК-полімерази</a:t>
            </a:r>
            <a:r>
              <a:rPr lang="ru-RU" sz="1600" dirty="0" smtClean="0"/>
              <a:t> - ферменту,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каталізує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реакції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ДНК-залежного</a:t>
            </a:r>
            <a:r>
              <a:rPr lang="ru-RU" sz="1600" dirty="0" smtClean="0"/>
              <a:t> синтезу </a:t>
            </a:r>
            <a:r>
              <a:rPr lang="ru-RU" sz="1600" dirty="0" err="1" smtClean="0"/>
              <a:t>іРНК</a:t>
            </a:r>
            <a:r>
              <a:rPr lang="ru-RU" sz="1600" dirty="0" smtClean="0"/>
              <a:t>. Ген-оператор </a:t>
            </a:r>
            <a:r>
              <a:rPr lang="ru-RU" sz="1600" dirty="0" err="1" smtClean="0"/>
              <a:t>включає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вимикає</a:t>
            </a:r>
            <a:r>
              <a:rPr lang="ru-RU" sz="1600" dirty="0" smtClean="0"/>
              <a:t> </a:t>
            </a:r>
            <a:r>
              <a:rPr lang="ru-RU" sz="1600" dirty="0" err="1" smtClean="0"/>
              <a:t>структурні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гени</a:t>
            </a:r>
            <a:r>
              <a:rPr lang="ru-RU" sz="1600" dirty="0" smtClean="0"/>
              <a:t> </a:t>
            </a:r>
            <a:r>
              <a:rPr lang="ru-RU" sz="1600" dirty="0" err="1" smtClean="0"/>
              <a:t>зчитування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, вони </a:t>
            </a:r>
            <a:r>
              <a:rPr lang="ru-RU" sz="1600" dirty="0" err="1" smtClean="0"/>
              <a:t>активні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непостійно</a:t>
            </a:r>
            <a:r>
              <a:rPr lang="ru-RU" sz="1600" dirty="0" smtClean="0"/>
              <a:t>. Ген-регулятор,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знаходиться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деякій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відстані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оперону,постійно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smtClean="0"/>
              <a:t>в </a:t>
            </a:r>
            <a:r>
              <a:rPr lang="ru-RU" sz="1600" dirty="0" err="1" smtClean="0"/>
              <a:t>основі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синтезується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особливий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білок-репресор</a:t>
            </a:r>
            <a:r>
              <a:rPr lang="ru-RU" sz="1600" dirty="0" smtClean="0"/>
              <a:t>. </a:t>
            </a:r>
            <a:r>
              <a:rPr lang="ru-RU" sz="1600" dirty="0" err="1" smtClean="0"/>
              <a:t>Останній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здатність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блокувати</a:t>
            </a:r>
            <a:r>
              <a:rPr lang="ru-RU" sz="1600" dirty="0" smtClean="0"/>
              <a:t> ген-оператор, </a:t>
            </a:r>
            <a:r>
              <a:rPr lang="ru-RU" sz="1600" dirty="0" err="1" smtClean="0"/>
              <a:t>вступаючи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ним </a:t>
            </a:r>
            <a:r>
              <a:rPr lang="ru-RU" sz="1600" dirty="0" smtClean="0"/>
              <a:t>у </a:t>
            </a:r>
            <a:r>
              <a:rPr lang="ru-RU" sz="1600" dirty="0" err="1" smtClean="0"/>
              <a:t>хімічну</a:t>
            </a:r>
            <a:r>
              <a:rPr lang="ru-RU" sz="1600" dirty="0" smtClean="0"/>
              <a:t> </a:t>
            </a:r>
            <a:r>
              <a:rPr lang="ru-RU" sz="1600" dirty="0" err="1" smtClean="0"/>
              <a:t>взаємодію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тоді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зчитування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структурних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 не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тобто</a:t>
            </a:r>
            <a:r>
              <a:rPr lang="ru-RU" sz="1600" dirty="0" smtClean="0"/>
              <a:t> оперон"не </a:t>
            </a:r>
            <a:r>
              <a:rPr lang="ru-RU" sz="1600" dirty="0" err="1" smtClean="0"/>
              <a:t>працює</a:t>
            </a:r>
            <a:r>
              <a:rPr lang="ru-RU" sz="1600" dirty="0" smtClean="0"/>
              <a:t>".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в </a:t>
            </a:r>
            <a:r>
              <a:rPr lang="ru-RU" sz="1600" dirty="0" err="1" smtClean="0"/>
              <a:t>клітину</a:t>
            </a:r>
            <a:r>
              <a:rPr lang="ru-RU" sz="1600" dirty="0" smtClean="0"/>
              <a:t> </a:t>
            </a:r>
            <a:r>
              <a:rPr lang="ru-RU" sz="1600" dirty="0" err="1" smtClean="0"/>
              <a:t>надходить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індуктор</a:t>
            </a:r>
            <a:r>
              <a:rPr lang="ru-RU" sz="1600" dirty="0" smtClean="0"/>
              <a:t> (</a:t>
            </a:r>
            <a:r>
              <a:rPr lang="ru-RU" sz="1600" dirty="0" err="1" smtClean="0"/>
              <a:t>речовина</a:t>
            </a:r>
            <a:r>
              <a:rPr lang="ru-RU" sz="1600" dirty="0" smtClean="0"/>
              <a:t>, </a:t>
            </a:r>
            <a:r>
              <a:rPr lang="ru-RU" sz="1600" dirty="0" smtClean="0"/>
              <a:t>яка </a:t>
            </a:r>
            <a:r>
              <a:rPr lang="ru-RU" sz="1600" dirty="0" err="1" smtClean="0"/>
              <a:t>розщеплюється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 err="1" smtClean="0"/>
              <a:t>дією</a:t>
            </a:r>
            <a:r>
              <a:rPr lang="ru-RU" sz="1600" dirty="0" smtClean="0"/>
              <a:t> </a:t>
            </a:r>
            <a:r>
              <a:rPr lang="ru-RU" sz="1600" dirty="0" err="1" smtClean="0"/>
              <a:t>ферментів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закодованих</a:t>
            </a:r>
            <a:r>
              <a:rPr lang="ru-RU" sz="1600" dirty="0" smtClean="0"/>
              <a:t> в </a:t>
            </a:r>
            <a:r>
              <a:rPr lang="ru-RU" sz="1600" dirty="0" err="1" smtClean="0"/>
              <a:t>даному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опероні</a:t>
            </a:r>
            <a:r>
              <a:rPr lang="ru-RU" sz="1600" dirty="0" smtClean="0"/>
              <a:t>),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зв'язує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білок-репресор</a:t>
            </a:r>
            <a:r>
              <a:rPr lang="ru-RU" sz="1600" dirty="0" smtClean="0"/>
              <a:t> (</a:t>
            </a:r>
            <a:r>
              <a:rPr lang="ru-RU" sz="1600" dirty="0" err="1" smtClean="0"/>
              <a:t>утворює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ним </a:t>
            </a:r>
            <a:r>
              <a:rPr lang="ru-RU" sz="1600" dirty="0" err="1" smtClean="0"/>
              <a:t>хімічну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сполуку</a:t>
            </a:r>
            <a:r>
              <a:rPr lang="ru-RU" sz="1600" dirty="0" smtClean="0"/>
              <a:t>), </a:t>
            </a:r>
            <a:r>
              <a:rPr lang="ru-RU" sz="1600" dirty="0" err="1" smtClean="0"/>
              <a:t>звільняючи</a:t>
            </a:r>
            <a:r>
              <a:rPr lang="ru-RU" sz="1600" dirty="0" smtClean="0"/>
              <a:t> ген-оператор. </a:t>
            </a:r>
            <a:r>
              <a:rPr lang="ru-RU" sz="1600" dirty="0" err="1" smtClean="0"/>
              <a:t>РНК-полімераза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розриває</a:t>
            </a:r>
            <a:r>
              <a:rPr lang="ru-RU" sz="1600" dirty="0" smtClean="0"/>
              <a:t> </a:t>
            </a:r>
            <a:r>
              <a:rPr lang="ru-RU" sz="1600" dirty="0" err="1" smtClean="0"/>
              <a:t>зв'язки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двома</a:t>
            </a:r>
            <a:r>
              <a:rPr lang="ru-RU" sz="1600" dirty="0" smtClean="0"/>
              <a:t> </a:t>
            </a:r>
            <a:r>
              <a:rPr lang="ru-RU" sz="1600" dirty="0" err="1" smtClean="0"/>
              <a:t>ланцюжками</a:t>
            </a:r>
            <a:r>
              <a:rPr lang="ru-RU" sz="1600" dirty="0" smtClean="0"/>
              <a:t> </a:t>
            </a:r>
            <a:r>
              <a:rPr lang="ru-RU" sz="1600" dirty="0" smtClean="0"/>
              <a:t>ДНК оперону, </a:t>
            </a:r>
            <a:r>
              <a:rPr lang="ru-RU" sz="1600" dirty="0" err="1" smtClean="0"/>
              <a:t>починаючи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промотора,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smtClean="0"/>
              <a:t>за </a:t>
            </a:r>
            <a:r>
              <a:rPr lang="ru-RU" sz="1600" dirty="0" smtClean="0"/>
              <a:t>принципом </a:t>
            </a:r>
            <a:r>
              <a:rPr lang="ru-RU" sz="1600" dirty="0" err="1" smtClean="0"/>
              <a:t>комплементарності</a:t>
            </a:r>
            <a:r>
              <a:rPr lang="ru-RU" sz="1600" dirty="0" smtClean="0"/>
              <a:t> (порядок </a:t>
            </a:r>
            <a:r>
              <a:rPr lang="ru-RU" sz="1600" dirty="0" err="1" smtClean="0"/>
              <a:t>нуклеотидів</a:t>
            </a:r>
            <a:r>
              <a:rPr lang="ru-RU" sz="1600" dirty="0" smtClean="0"/>
              <a:t>)</a:t>
            </a:r>
            <a:r>
              <a:rPr lang="ru-RU" sz="1600" dirty="0" err="1" smtClean="0"/>
              <a:t>інформація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структурних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переписується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іРНК</a:t>
            </a:r>
            <a:r>
              <a:rPr lang="ru-RU" sz="1600" dirty="0" smtClean="0"/>
              <a:t>. </a:t>
            </a:r>
            <a:r>
              <a:rPr lang="ru-RU" sz="1600" dirty="0" err="1" smtClean="0"/>
              <a:t>Потім</a:t>
            </a:r>
            <a:r>
              <a:rPr lang="ru-RU" sz="1600" dirty="0" smtClean="0"/>
              <a:t> </a:t>
            </a:r>
            <a:r>
              <a:rPr lang="ru-RU" sz="1600" dirty="0" err="1" smtClean="0"/>
              <a:t>іРНК</a:t>
            </a:r>
            <a:r>
              <a:rPr lang="ru-RU" sz="1600" dirty="0" smtClean="0"/>
              <a:t> </a:t>
            </a:r>
            <a:r>
              <a:rPr lang="ru-RU" sz="1600" dirty="0" err="1" smtClean="0"/>
              <a:t>йде</a:t>
            </a:r>
            <a:r>
              <a:rPr lang="ru-RU" sz="1600" dirty="0" smtClean="0"/>
              <a:t> до рибосом, де </a:t>
            </a:r>
            <a:r>
              <a:rPr lang="ru-RU" sz="1600" dirty="0" err="1" smtClean="0"/>
              <a:t>синтезуються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ферменти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розкладають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індуктор</a:t>
            </a:r>
            <a:r>
              <a:rPr lang="ru-RU" sz="1600" dirty="0" smtClean="0"/>
              <a:t>. Коли </a:t>
            </a:r>
            <a:r>
              <a:rPr lang="ru-RU" sz="1600" dirty="0" err="1" smtClean="0"/>
              <a:t>останні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</a:t>
            </a:r>
            <a:r>
              <a:rPr lang="ru-RU" sz="1600" dirty="0" err="1" smtClean="0"/>
              <a:t>індуктора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зруйновані</a:t>
            </a:r>
            <a:r>
              <a:rPr lang="ru-RU" sz="1600" dirty="0" smtClean="0"/>
              <a:t>, </a:t>
            </a:r>
            <a:r>
              <a:rPr lang="ru-RU" sz="1600" dirty="0" err="1" smtClean="0"/>
              <a:t>звільняється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білок-репресор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знову</a:t>
            </a:r>
            <a:r>
              <a:rPr lang="ru-RU" sz="1600" dirty="0" smtClean="0"/>
              <a:t> </a:t>
            </a:r>
            <a:r>
              <a:rPr lang="ru-RU" sz="1600" dirty="0" err="1" smtClean="0"/>
              <a:t>блокує</a:t>
            </a:r>
            <a:r>
              <a:rPr lang="ru-RU" sz="1600" dirty="0" smtClean="0"/>
              <a:t> ген-оператор. Робота оперону </a:t>
            </a:r>
            <a:r>
              <a:rPr lang="ru-RU" sz="1600" dirty="0" err="1" smtClean="0"/>
              <a:t>припиняється</a:t>
            </a:r>
            <a:r>
              <a:rPr lang="ru-RU" sz="1600" dirty="0" smtClean="0"/>
              <a:t>, а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вступу</a:t>
            </a:r>
            <a:r>
              <a:rPr lang="ru-RU" sz="1600" dirty="0" smtClean="0"/>
              <a:t> </a:t>
            </a:r>
            <a:r>
              <a:rPr lang="ru-RU" sz="1600" dirty="0" err="1" smtClean="0"/>
              <a:t>індуктора</a:t>
            </a:r>
            <a:r>
              <a:rPr lang="ru-RU" sz="1600" dirty="0" smtClean="0"/>
              <a:t> </a:t>
            </a:r>
            <a:r>
              <a:rPr lang="ru-RU" sz="1600" dirty="0" err="1" smtClean="0"/>
              <a:t>знову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поновлюється.Для</a:t>
            </a:r>
            <a:r>
              <a:rPr lang="ru-RU" sz="1600" dirty="0" smtClean="0"/>
              <a:t> кожного оперону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свій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специфічний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індуктор</a:t>
            </a:r>
            <a:r>
              <a:rPr lang="ru-RU" sz="1600" dirty="0" smtClean="0"/>
              <a:t>.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для </a:t>
            </a:r>
            <a:r>
              <a:rPr lang="ru-RU" sz="1600" dirty="0" err="1" smtClean="0"/>
              <a:t>лактозного</a:t>
            </a:r>
            <a:r>
              <a:rPr lang="ru-RU" sz="1600" dirty="0" smtClean="0"/>
              <a:t> оперону </a:t>
            </a:r>
            <a:r>
              <a:rPr lang="ru-RU" sz="1600" dirty="0" err="1" smtClean="0"/>
              <a:t>індуктором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smtClean="0"/>
              <a:t>лактоза, для фруктозного — фруктоза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 У </a:t>
            </a:r>
            <a:r>
              <a:rPr lang="ru-RU" sz="1600" dirty="0" err="1" smtClean="0"/>
              <a:t>прокаріотів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процеси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транскрипції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трансляції.можуть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протікати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одночасно</a:t>
            </a:r>
            <a:r>
              <a:rPr lang="ru-RU" sz="1600" dirty="0" smtClean="0"/>
              <a:t>, </a:t>
            </a:r>
            <a:r>
              <a:rPr lang="ru-RU" sz="1600" dirty="0" err="1" smtClean="0"/>
              <a:t>тобто</a:t>
            </a:r>
            <a:r>
              <a:rPr lang="ru-RU" sz="1600" dirty="0" smtClean="0"/>
              <a:t> </a:t>
            </a:r>
            <a:r>
              <a:rPr lang="ru-RU" sz="1600" dirty="0" err="1" smtClean="0"/>
              <a:t>ланцюг</a:t>
            </a:r>
            <a:r>
              <a:rPr lang="ru-RU" sz="1600" dirty="0" smtClean="0"/>
              <a:t> </a:t>
            </a:r>
            <a:r>
              <a:rPr lang="ru-RU" sz="1600" dirty="0" err="1" smtClean="0"/>
              <a:t>іРНК</a:t>
            </a:r>
            <a:r>
              <a:rPr lang="ru-RU" sz="1600" dirty="0" smtClean="0"/>
              <a:t>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продовжує</a:t>
            </a:r>
            <a:r>
              <a:rPr lang="ru-RU" sz="1600" dirty="0" smtClean="0"/>
              <a:t> </a:t>
            </a:r>
            <a:r>
              <a:rPr lang="ru-RU" sz="1600" dirty="0" err="1" smtClean="0"/>
              <a:t>синтезуватися</a:t>
            </a:r>
            <a:r>
              <a:rPr lang="ru-RU" sz="1600" dirty="0" smtClean="0"/>
              <a:t>, а до </a:t>
            </a:r>
            <a:r>
              <a:rPr lang="ru-RU" sz="1600" dirty="0" err="1" smtClean="0"/>
              <a:t>її</a:t>
            </a:r>
            <a:r>
              <a:rPr lang="ru-RU" sz="1600" dirty="0" smtClean="0"/>
              <a:t> 5'-кінця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приєднуються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рибосоми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починається</a:t>
            </a:r>
            <a:r>
              <a:rPr lang="ru-RU" sz="1600" dirty="0" smtClean="0"/>
              <a:t> синтез </a:t>
            </a:r>
            <a:r>
              <a:rPr lang="ru-RU" sz="1600" dirty="0" err="1" smtClean="0"/>
              <a:t>поліпептидів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Регуляція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у </a:t>
            </a:r>
            <a:r>
              <a:rPr lang="ru-RU" dirty="0" err="1" smtClean="0"/>
              <a:t>еукаріотів</a:t>
            </a:r>
            <a:endParaRPr lang="ru-RU" dirty="0" smtClean="0"/>
          </a:p>
          <a:p>
            <a:endParaRPr lang="ru-RU" sz="1400" dirty="0" smtClean="0"/>
          </a:p>
          <a:p>
            <a:r>
              <a:rPr lang="ru-RU" dirty="0" smtClean="0"/>
              <a:t>Схема </a:t>
            </a:r>
            <a:r>
              <a:rPr lang="ru-RU" dirty="0" err="1" smtClean="0"/>
              <a:t>регуляції</a:t>
            </a:r>
            <a:r>
              <a:rPr lang="ru-RU" dirty="0" smtClean="0"/>
              <a:t> </a:t>
            </a:r>
            <a:r>
              <a:rPr lang="ru-RU" dirty="0" err="1" smtClean="0"/>
              <a:t>транскрипції</a:t>
            </a:r>
            <a:r>
              <a:rPr lang="ru-RU" dirty="0" smtClean="0"/>
              <a:t> у </a:t>
            </a:r>
            <a:r>
              <a:rPr lang="ru-RU" dirty="0" err="1" smtClean="0"/>
              <a:t>еукаріотів</a:t>
            </a:r>
            <a:r>
              <a:rPr lang="ru-RU" dirty="0" smtClean="0"/>
              <a:t> </a:t>
            </a:r>
            <a:r>
              <a:rPr lang="ru-RU" dirty="0" err="1" smtClean="0"/>
              <a:t>розроблена</a:t>
            </a:r>
            <a:r>
              <a:rPr lang="ru-RU" dirty="0" smtClean="0"/>
              <a:t> Г. П. </a:t>
            </a:r>
            <a:r>
              <a:rPr lang="ru-RU" dirty="0" err="1" smtClean="0"/>
              <a:t>Георгієвим</a:t>
            </a:r>
            <a:r>
              <a:rPr lang="ru-RU" dirty="0" smtClean="0"/>
              <a:t> (1972). Принцип </a:t>
            </a:r>
            <a:r>
              <a:rPr lang="ru-RU" dirty="0" err="1" smtClean="0"/>
              <a:t>регуляції</a:t>
            </a:r>
            <a:r>
              <a:rPr lang="ru-RU" dirty="0" smtClean="0"/>
              <a:t> (</a:t>
            </a:r>
            <a:r>
              <a:rPr lang="ru-RU" dirty="0" err="1" smtClean="0"/>
              <a:t>зворотний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) </a:t>
            </a:r>
            <a:r>
              <a:rPr lang="ru-RU" dirty="0" err="1" smtClean="0"/>
              <a:t>зберігається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прокаріотами</a:t>
            </a:r>
            <a:r>
              <a:rPr lang="ru-RU" dirty="0" smtClean="0"/>
              <a:t> </a:t>
            </a:r>
            <a:r>
              <a:rPr lang="ru-RU" dirty="0" err="1" smtClean="0"/>
              <a:t>складніші</a:t>
            </a:r>
            <a:r>
              <a:rPr lang="ru-RU" dirty="0" smtClean="0"/>
              <a:t>.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err="1" smtClean="0"/>
              <a:t>транскрипції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еукаріот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транскриптоном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інформативної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акцепторної</a:t>
            </a:r>
            <a:r>
              <a:rPr lang="ru-RU" dirty="0" smtClean="0"/>
              <a:t>) та </a:t>
            </a:r>
            <a:r>
              <a:rPr lang="ru-RU" dirty="0" err="1" smtClean="0"/>
              <a:t>інформативної</a:t>
            </a:r>
            <a:r>
              <a:rPr lang="ru-RU" dirty="0" smtClean="0"/>
              <a:t> (</a:t>
            </a:r>
            <a:r>
              <a:rPr lang="ru-RU" dirty="0" err="1" smtClean="0"/>
              <a:t>структурної</a:t>
            </a:r>
            <a:r>
              <a:rPr lang="ru-RU" dirty="0" smtClean="0"/>
              <a:t>) зон. </a:t>
            </a:r>
            <a:r>
              <a:rPr lang="ru-RU" dirty="0" smtClean="0"/>
              <a:t>Не </a:t>
            </a:r>
            <a:r>
              <a:rPr lang="ru-RU" dirty="0" err="1" smtClean="0"/>
              <a:t>інформативна</a:t>
            </a:r>
            <a:r>
              <a:rPr lang="ru-RU" dirty="0" smtClean="0"/>
              <a:t> </a:t>
            </a:r>
            <a:r>
              <a:rPr lang="ru-RU" dirty="0" smtClean="0"/>
              <a:t>зона </a:t>
            </a:r>
            <a:r>
              <a:rPr lang="ru-RU" dirty="0" err="1" smtClean="0"/>
              <a:t>починається</a:t>
            </a:r>
            <a:r>
              <a:rPr lang="ru-RU" dirty="0" smtClean="0"/>
              <a:t> промотором.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слідує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генів-операторів</a:t>
            </a:r>
            <a:r>
              <a:rPr lang="ru-RU" dirty="0" smtClean="0"/>
              <a:t>, за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розташована</a:t>
            </a:r>
            <a:r>
              <a:rPr lang="ru-RU" dirty="0" smtClean="0"/>
              <a:t> </a:t>
            </a:r>
            <a:r>
              <a:rPr lang="ru-RU" dirty="0" err="1" smtClean="0"/>
              <a:t>інформативна</a:t>
            </a:r>
            <a:r>
              <a:rPr lang="ru-RU" dirty="0" smtClean="0"/>
              <a:t> зона. </a:t>
            </a:r>
            <a:r>
              <a:rPr lang="ru-RU" dirty="0" err="1" smtClean="0"/>
              <a:t>Інформативна</a:t>
            </a:r>
            <a:r>
              <a:rPr lang="ru-RU" dirty="0" smtClean="0"/>
              <a:t> </a:t>
            </a:r>
            <a:r>
              <a:rPr lang="ru-RU" dirty="0" smtClean="0"/>
              <a:t>зона </a:t>
            </a:r>
            <a:r>
              <a:rPr lang="ru-RU" dirty="0" err="1" smtClean="0"/>
              <a:t>утворена</a:t>
            </a:r>
            <a:r>
              <a:rPr lang="ru-RU" dirty="0" smtClean="0"/>
              <a:t> </a:t>
            </a:r>
            <a:r>
              <a:rPr lang="ru-RU" dirty="0" err="1" smtClean="0"/>
              <a:t>структурними</a:t>
            </a:r>
            <a:r>
              <a:rPr lang="ru-RU" dirty="0" smtClean="0"/>
              <a:t> генами, </a:t>
            </a:r>
            <a:r>
              <a:rPr lang="ru-RU" dirty="0" err="1" smtClean="0"/>
              <a:t>розділеними</a:t>
            </a:r>
            <a:r>
              <a:rPr lang="ru-RU" dirty="0" smtClean="0"/>
              <a:t> вставками (</a:t>
            </a:r>
            <a:r>
              <a:rPr lang="ru-RU" dirty="0" err="1" smtClean="0"/>
              <a:t>спейсери</a:t>
            </a:r>
            <a:r>
              <a:rPr lang="ru-RU" dirty="0" smtClean="0"/>
              <a:t>). </a:t>
            </a:r>
            <a:r>
              <a:rPr lang="ru-RU" dirty="0" err="1" smtClean="0"/>
              <a:t>Спейсери</a:t>
            </a:r>
            <a:r>
              <a:rPr lang="ru-RU" dirty="0" smtClean="0"/>
              <a:t> не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smtClean="0"/>
              <a:t>про структуру </a:t>
            </a:r>
            <a:r>
              <a:rPr lang="ru-RU" dirty="0" err="1" smtClean="0"/>
              <a:t>білків</a:t>
            </a:r>
            <a:r>
              <a:rPr lang="ru-RU" dirty="0" smtClean="0"/>
              <a:t>. У самих </a:t>
            </a:r>
            <a:r>
              <a:rPr lang="ru-RU" dirty="0" err="1" smtClean="0"/>
              <a:t>структурних</a:t>
            </a:r>
            <a:r>
              <a:rPr lang="ru-RU" dirty="0" smtClean="0"/>
              <a:t> генах </a:t>
            </a:r>
            <a:r>
              <a:rPr lang="ru-RU" dirty="0" err="1" smtClean="0"/>
              <a:t>еукаріотів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вставки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інформативних</a:t>
            </a:r>
            <a:r>
              <a:rPr lang="ru-RU" dirty="0" smtClean="0"/>
              <a:t>  </a:t>
            </a:r>
            <a:r>
              <a:rPr lang="ru-RU" dirty="0" err="1" smtClean="0"/>
              <a:t>ділянок</a:t>
            </a:r>
            <a:r>
              <a:rPr lang="ru-RU" dirty="0" smtClean="0"/>
              <a:t> </a:t>
            </a:r>
            <a:r>
              <a:rPr lang="ru-RU" dirty="0" smtClean="0"/>
              <a:t>ДНК – </a:t>
            </a:r>
            <a:r>
              <a:rPr lang="ru-RU" dirty="0" err="1" smtClean="0"/>
              <a:t>інтронів</a:t>
            </a:r>
            <a:r>
              <a:rPr lang="ru-RU" dirty="0" smtClean="0"/>
              <a:t>. </a:t>
            </a:r>
            <a:r>
              <a:rPr lang="ru-RU" dirty="0" err="1" smtClean="0"/>
              <a:t>Інформативні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 </a:t>
            </a:r>
            <a:r>
              <a:rPr lang="ru-RU" dirty="0" err="1" smtClean="0"/>
              <a:t>структурні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екзонами</a:t>
            </a:r>
            <a:r>
              <a:rPr lang="ru-RU" dirty="0" smtClean="0"/>
              <a:t>. Роботу </a:t>
            </a:r>
            <a:r>
              <a:rPr lang="ru-RU" dirty="0" err="1" smtClean="0"/>
              <a:t>транскриптону</a:t>
            </a:r>
            <a:r>
              <a:rPr lang="ru-RU" dirty="0" smtClean="0"/>
              <a:t> </a:t>
            </a:r>
            <a:r>
              <a:rPr lang="ru-RU" dirty="0" err="1" smtClean="0"/>
              <a:t>регулює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генів-регуляторів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для синтезу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білків-репресорів</a:t>
            </a:r>
            <a:r>
              <a:rPr lang="ru-RU" dirty="0" smtClean="0"/>
              <a:t>. </a:t>
            </a:r>
            <a:r>
              <a:rPr lang="ru-RU" dirty="0" err="1" smtClean="0"/>
              <a:t>Індукторами</a:t>
            </a:r>
            <a:r>
              <a:rPr lang="ru-RU" dirty="0" smtClean="0"/>
              <a:t> у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еукаріотів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гормони</a:t>
            </a:r>
            <a:r>
              <a:rPr lang="ru-RU" dirty="0" smtClean="0"/>
              <a:t>), </a:t>
            </a:r>
            <a:r>
              <a:rPr lang="ru-RU" dirty="0" smtClean="0"/>
              <a:t>для </a:t>
            </a:r>
            <a:r>
              <a:rPr lang="ru-RU" dirty="0" err="1" smtClean="0"/>
              <a:t>розщеплення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(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ступінчасті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). Коли </a:t>
            </a:r>
            <a:r>
              <a:rPr lang="ru-RU" dirty="0" err="1" smtClean="0"/>
              <a:t>індуктори</a:t>
            </a:r>
            <a:r>
              <a:rPr lang="ru-RU" dirty="0" smtClean="0"/>
              <a:t> </a:t>
            </a:r>
            <a:r>
              <a:rPr lang="ru-RU" dirty="0" err="1" smtClean="0"/>
              <a:t>звільняють</a:t>
            </a:r>
            <a:r>
              <a:rPr lang="ru-RU" dirty="0" smtClean="0"/>
              <a:t> </a:t>
            </a:r>
            <a:r>
              <a:rPr lang="ru-RU" dirty="0" err="1" smtClean="0"/>
              <a:t>гени-оператори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білків-репресорів</a:t>
            </a:r>
            <a:r>
              <a:rPr lang="ru-RU" dirty="0" smtClean="0"/>
              <a:t>, </a:t>
            </a:r>
            <a:r>
              <a:rPr lang="ru-RU" dirty="0" err="1" smtClean="0"/>
              <a:t>РНК-полімераза</a:t>
            </a:r>
            <a:r>
              <a:rPr lang="ru-RU" dirty="0" smtClean="0"/>
              <a:t> </a:t>
            </a:r>
            <a:r>
              <a:rPr lang="ru-RU" dirty="0" err="1" smtClean="0"/>
              <a:t>розриває</a:t>
            </a:r>
            <a:r>
              <a:rPr lang="ru-RU" dirty="0" smtClean="0"/>
              <a:t> </a:t>
            </a:r>
            <a:r>
              <a:rPr lang="ru-RU" dirty="0" err="1" smtClean="0"/>
              <a:t>водневі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ланцюжками</a:t>
            </a:r>
            <a:r>
              <a:rPr lang="ru-RU" dirty="0" smtClean="0"/>
              <a:t> </a:t>
            </a:r>
            <a:r>
              <a:rPr lang="ru-RU" dirty="0" smtClean="0"/>
              <a:t>ДНК </a:t>
            </a:r>
            <a:r>
              <a:rPr lang="ru-RU" dirty="0" err="1" smtClean="0"/>
              <a:t>транскриптону</a:t>
            </a:r>
            <a:r>
              <a:rPr lang="ru-RU" dirty="0" smtClean="0"/>
              <a:t>. За правилом </a:t>
            </a:r>
            <a:r>
              <a:rPr lang="ru-RU" dirty="0" err="1" smtClean="0"/>
              <a:t>комплементарності</a:t>
            </a:r>
            <a:r>
              <a:rPr lang="ru-RU" dirty="0" smtClean="0"/>
              <a:t> на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синтезується</a:t>
            </a:r>
            <a:r>
              <a:rPr lang="ru-RU" dirty="0" smtClean="0"/>
              <a:t> велика </a:t>
            </a:r>
            <a:r>
              <a:rPr lang="ru-RU" dirty="0" smtClean="0"/>
              <a:t>молекула </a:t>
            </a:r>
            <a:r>
              <a:rPr lang="ru-RU" dirty="0" err="1" smtClean="0"/>
              <a:t>проінформаційної</a:t>
            </a:r>
            <a:r>
              <a:rPr lang="ru-RU" dirty="0" smtClean="0"/>
              <a:t> </a:t>
            </a:r>
            <a:r>
              <a:rPr lang="ru-RU" dirty="0" smtClean="0"/>
              <a:t>РНК, яка </a:t>
            </a:r>
            <a:r>
              <a:rPr lang="ru-RU" dirty="0" err="1" smtClean="0"/>
              <a:t>списує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(порядок </a:t>
            </a:r>
            <a:r>
              <a:rPr lang="ru-RU" dirty="0" err="1" smtClean="0"/>
              <a:t>нуклеотидів</a:t>
            </a:r>
            <a:r>
              <a:rPr lang="ru-RU" dirty="0" smtClean="0"/>
              <a:t>) як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інформативної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інформативної</a:t>
            </a:r>
            <a:r>
              <a:rPr lang="ru-RU" dirty="0" smtClean="0"/>
              <a:t> </a:t>
            </a:r>
            <a:r>
              <a:rPr lang="ru-RU" dirty="0" smtClean="0"/>
              <a:t>зон. </a:t>
            </a:r>
            <a:r>
              <a:rPr lang="ru-RU" dirty="0" err="1" smtClean="0"/>
              <a:t>Надалі</a:t>
            </a:r>
            <a:r>
              <a:rPr lang="ru-RU" dirty="0" smtClean="0"/>
              <a:t> в </a:t>
            </a:r>
            <a:r>
              <a:rPr lang="ru-RU" dirty="0" err="1" smtClean="0"/>
              <a:t>ядрі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процесинг</a:t>
            </a:r>
            <a:r>
              <a:rPr lang="ru-RU" dirty="0" smtClean="0"/>
              <a:t> - </a:t>
            </a:r>
            <a:r>
              <a:rPr lang="ru-RU" dirty="0" err="1" smtClean="0"/>
              <a:t>ферментативне</a:t>
            </a:r>
            <a:r>
              <a:rPr lang="ru-RU" dirty="0" smtClean="0"/>
              <a:t> </a:t>
            </a:r>
            <a:r>
              <a:rPr lang="ru-RU" dirty="0" err="1" smtClean="0"/>
              <a:t>руйнування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інформативної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РНК та </a:t>
            </a:r>
            <a:r>
              <a:rPr lang="ru-RU" dirty="0" err="1" smtClean="0"/>
              <a:t>розщеплення</a:t>
            </a:r>
            <a:r>
              <a:rPr lang="ru-RU" dirty="0" smtClean="0"/>
              <a:t> ферментами </a:t>
            </a:r>
            <a:r>
              <a:rPr lang="ru-RU" dirty="0" err="1" smtClean="0"/>
              <a:t>рестриктазами</a:t>
            </a:r>
            <a:r>
              <a:rPr lang="ru-RU" dirty="0" smtClean="0"/>
              <a:t> </a:t>
            </a:r>
            <a:r>
              <a:rPr lang="ru-RU" dirty="0" err="1" smtClean="0"/>
              <a:t>інформативної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на </a:t>
            </a:r>
            <a:r>
              <a:rPr lang="ru-RU" dirty="0" err="1" smtClean="0"/>
              <a:t>фрагменти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екзонам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6672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err="1" smtClean="0"/>
              <a:t>РНК</a:t>
            </a:r>
            <a:r>
              <a:rPr lang="ru-RU" dirty="0" smtClean="0"/>
              <a:t> </a:t>
            </a:r>
            <a:r>
              <a:rPr lang="ru-RU" dirty="0" err="1" smtClean="0"/>
              <a:t>формуються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сплайсингу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інформативних</a:t>
            </a:r>
            <a:r>
              <a:rPr lang="ru-RU" dirty="0" smtClean="0"/>
              <a:t> </a:t>
            </a:r>
            <a:r>
              <a:rPr lang="ru-RU" dirty="0" err="1" smtClean="0"/>
              <a:t>фрагментів</a:t>
            </a:r>
            <a:r>
              <a:rPr lang="ru-RU" dirty="0" smtClean="0"/>
              <a:t> ферментами </a:t>
            </a:r>
            <a:r>
              <a:rPr lang="ru-RU" dirty="0" err="1" smtClean="0"/>
              <a:t>лігазами</a:t>
            </a:r>
            <a:r>
              <a:rPr lang="ru-RU" dirty="0" smtClean="0"/>
              <a:t>. Цей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дозріванням</a:t>
            </a:r>
            <a:r>
              <a:rPr lang="ru-RU" dirty="0" smtClean="0"/>
              <a:t>.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іРНК</a:t>
            </a:r>
            <a:r>
              <a:rPr lang="ru-RU" dirty="0" smtClean="0"/>
              <a:t> </a:t>
            </a:r>
            <a:r>
              <a:rPr lang="ru-RU" dirty="0" err="1" smtClean="0"/>
              <a:t>виходять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ядра </a:t>
            </a:r>
            <a:r>
              <a:rPr lang="ru-RU" dirty="0" smtClean="0"/>
              <a:t>та </a:t>
            </a:r>
            <a:r>
              <a:rPr lang="ru-RU" dirty="0" err="1" smtClean="0"/>
              <a:t>надходять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рибосоми</a:t>
            </a:r>
            <a:r>
              <a:rPr lang="ru-RU" dirty="0" smtClean="0"/>
              <a:t>, де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синтез </a:t>
            </a:r>
            <a:r>
              <a:rPr lang="ru-RU" dirty="0" err="1" smtClean="0"/>
              <a:t>білків-ферментів</a:t>
            </a:r>
            <a:r>
              <a:rPr lang="ru-RU" dirty="0" smtClean="0"/>
              <a:t>,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</a:t>
            </a:r>
            <a:r>
              <a:rPr lang="ru-RU" dirty="0" err="1" smtClean="0"/>
              <a:t>індукторів.Увімкнення</a:t>
            </a:r>
            <a:r>
              <a:rPr lang="ru-RU" dirty="0" smtClean="0"/>
              <a:t> та </a:t>
            </a:r>
            <a:r>
              <a:rPr lang="ru-RU" dirty="0" err="1" smtClean="0"/>
              <a:t>вимкнення</a:t>
            </a:r>
            <a:r>
              <a:rPr lang="ru-RU" dirty="0" smtClean="0"/>
              <a:t> </a:t>
            </a:r>
            <a:r>
              <a:rPr lang="ru-RU" dirty="0" err="1" smtClean="0"/>
              <a:t>транскриптону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оперона.Таким</a:t>
            </a:r>
            <a:r>
              <a:rPr lang="ru-RU" dirty="0" smtClean="0"/>
              <a:t> чином, у </a:t>
            </a:r>
            <a:r>
              <a:rPr lang="ru-RU" dirty="0" err="1" smtClean="0"/>
              <a:t>еукаріотів</a:t>
            </a:r>
            <a:r>
              <a:rPr lang="ru-RU" dirty="0" smtClean="0"/>
              <a:t> синтез </a:t>
            </a:r>
            <a:r>
              <a:rPr lang="ru-RU" dirty="0" err="1" smtClean="0"/>
              <a:t>іРНК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трансляція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один </a:t>
            </a:r>
            <a:r>
              <a:rPr lang="ru-RU" dirty="0" err="1" smtClean="0"/>
              <a:t>від</a:t>
            </a:r>
            <a:r>
              <a:rPr lang="ru-RU" dirty="0" smtClean="0"/>
              <a:t> одного в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різний</a:t>
            </a:r>
            <a:r>
              <a:rPr lang="ru-RU" dirty="0" smtClean="0"/>
              <a:t> час –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транскрипція</a:t>
            </a:r>
            <a:r>
              <a:rPr lang="ru-RU" dirty="0" smtClean="0"/>
              <a:t> та </a:t>
            </a:r>
            <a:r>
              <a:rPr lang="ru-RU" dirty="0" err="1" smtClean="0"/>
              <a:t>дозрівання</a:t>
            </a:r>
            <a:r>
              <a:rPr lang="ru-RU" dirty="0" smtClean="0"/>
              <a:t> в </a:t>
            </a:r>
            <a:r>
              <a:rPr lang="ru-RU" dirty="0" err="1" smtClean="0"/>
              <a:t>ядрі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трансляція</a:t>
            </a:r>
            <a:r>
              <a:rPr lang="ru-RU" dirty="0" smtClean="0"/>
              <a:t> у рибосомах </a:t>
            </a:r>
            <a:r>
              <a:rPr lang="ru-RU" dirty="0" err="1" smtClean="0"/>
              <a:t>цитоплазми.У</a:t>
            </a:r>
            <a:r>
              <a:rPr lang="ru-RU" dirty="0" smtClean="0"/>
              <a:t> </a:t>
            </a:r>
            <a:r>
              <a:rPr lang="ru-RU" dirty="0" err="1" smtClean="0"/>
              <a:t>геномі</a:t>
            </a:r>
            <a:r>
              <a:rPr lang="ru-RU" dirty="0" smtClean="0"/>
              <a:t> </a:t>
            </a:r>
            <a:r>
              <a:rPr lang="ru-RU" dirty="0" err="1" smtClean="0"/>
              <a:t>еукаріотів</a:t>
            </a:r>
            <a:r>
              <a:rPr lang="ru-RU" dirty="0" smtClean="0"/>
              <a:t> </a:t>
            </a:r>
            <a:r>
              <a:rPr lang="ru-RU" dirty="0" err="1" smtClean="0"/>
              <a:t>зустрічаються</a:t>
            </a:r>
            <a:r>
              <a:rPr lang="ru-RU" dirty="0" smtClean="0"/>
              <a:t> </a:t>
            </a:r>
            <a:r>
              <a:rPr lang="ru-RU" dirty="0" err="1" smtClean="0"/>
              <a:t>унікальні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 </a:t>
            </a:r>
            <a:r>
              <a:rPr lang="ru-RU" dirty="0" err="1" smtClean="0"/>
              <a:t>нуклеотидів</a:t>
            </a:r>
            <a:r>
              <a:rPr lang="ru-RU" dirty="0" smtClean="0"/>
              <a:t> (не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в </a:t>
            </a:r>
            <a:r>
              <a:rPr lang="ru-RU" dirty="0" err="1" smtClean="0"/>
              <a:t>геномі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15 до 98% </a:t>
            </a:r>
            <a:r>
              <a:rPr lang="ru-RU" dirty="0" err="1" smtClean="0"/>
              <a:t>всього</a:t>
            </a:r>
            <a:r>
              <a:rPr lang="ru-RU" dirty="0" smtClean="0"/>
              <a:t> геному (у </a:t>
            </a:r>
            <a:r>
              <a:rPr lang="ru-RU" dirty="0" err="1" smtClean="0"/>
              <a:t>людини</a:t>
            </a:r>
            <a:r>
              <a:rPr lang="ru-RU" dirty="0" smtClean="0"/>
              <a:t> - 56%).</a:t>
            </a:r>
            <a:r>
              <a:rPr lang="ru-RU" dirty="0" err="1" smtClean="0"/>
              <a:t>Унікальні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до складу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(</a:t>
            </a:r>
            <a:r>
              <a:rPr lang="ru-RU" dirty="0" err="1" smtClean="0"/>
              <a:t>несуть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структуру </a:t>
            </a:r>
            <a:r>
              <a:rPr lang="ru-RU" dirty="0" err="1" smtClean="0"/>
              <a:t>поліпептидів</a:t>
            </a:r>
            <a:r>
              <a:rPr lang="ru-RU" dirty="0" smtClean="0"/>
              <a:t>),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половини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неактивними</a:t>
            </a:r>
            <a:r>
              <a:rPr lang="ru-RU" dirty="0" smtClean="0"/>
              <a:t> (</a:t>
            </a:r>
            <a:r>
              <a:rPr lang="ru-RU" dirty="0" err="1" smtClean="0"/>
              <a:t>вклітинах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тканин "</a:t>
            </a:r>
            <a:r>
              <a:rPr lang="ru-RU" dirty="0" err="1" smtClean="0"/>
              <a:t>працюють</a:t>
            </a:r>
            <a:r>
              <a:rPr lang="ru-RU" dirty="0" smtClean="0"/>
              <a:t>" </a:t>
            </a:r>
            <a:r>
              <a:rPr lang="ru-RU" dirty="0" err="1" smtClean="0"/>
              <a:t>різні</a:t>
            </a:r>
            <a:r>
              <a:rPr lang="ru-RU" dirty="0" smtClean="0"/>
              <a:t> блоки </a:t>
            </a:r>
            <a:r>
              <a:rPr lang="ru-RU" dirty="0" err="1" smtClean="0"/>
              <a:t>генів</a:t>
            </a:r>
            <a:r>
              <a:rPr lang="ru-RU" dirty="0" smtClean="0"/>
              <a:t>).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інформативних</a:t>
            </a:r>
            <a:r>
              <a:rPr lang="ru-RU" dirty="0" smtClean="0"/>
              <a:t> </a:t>
            </a:r>
            <a:r>
              <a:rPr lang="ru-RU" dirty="0" err="1" smtClean="0"/>
              <a:t>ділянок</a:t>
            </a:r>
            <a:r>
              <a:rPr lang="ru-RU" dirty="0" smtClean="0"/>
              <a:t> (</a:t>
            </a:r>
            <a:r>
              <a:rPr lang="ru-RU" dirty="0" err="1" smtClean="0"/>
              <a:t>інтронів</a:t>
            </a:r>
            <a:r>
              <a:rPr lang="ru-RU" dirty="0" smtClean="0"/>
              <a:t>) у генах </a:t>
            </a:r>
            <a:r>
              <a:rPr lang="ru-RU" dirty="0" err="1" smtClean="0"/>
              <a:t>еукаріотів</a:t>
            </a:r>
            <a:r>
              <a:rPr lang="ru-RU" dirty="0" smtClean="0"/>
              <a:t> – </a:t>
            </a:r>
            <a:r>
              <a:rPr lang="ru-RU" dirty="0" err="1" smtClean="0"/>
              <a:t>універсальне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.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інтрони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запасну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мінливість</a:t>
            </a:r>
            <a:r>
              <a:rPr lang="ru-RU" dirty="0" smtClean="0"/>
              <a:t>. У геномах </a:t>
            </a:r>
            <a:r>
              <a:rPr lang="ru-RU" dirty="0" err="1" smtClean="0"/>
              <a:t>еукаріотів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 </a:t>
            </a:r>
            <a:r>
              <a:rPr lang="ru-RU" dirty="0" err="1" smtClean="0"/>
              <a:t>нуклеотидів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багаторазово</a:t>
            </a:r>
            <a:r>
              <a:rPr lang="ru-RU" dirty="0" smtClean="0"/>
              <a:t> </a:t>
            </a:r>
            <a:r>
              <a:rPr lang="ru-RU" dirty="0" err="1" smtClean="0"/>
              <a:t>повторюються</a:t>
            </a:r>
            <a:r>
              <a:rPr lang="ru-RU" dirty="0" smtClean="0"/>
              <a:t> </a:t>
            </a:r>
            <a:r>
              <a:rPr lang="ru-RU" dirty="0" smtClean="0"/>
              <a:t>(десятки,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мільйони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). </a:t>
            </a:r>
            <a:r>
              <a:rPr lang="ru-RU" dirty="0" err="1" smtClean="0"/>
              <a:t>Гени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повторюються</a:t>
            </a:r>
            <a:r>
              <a:rPr lang="ru-RU" dirty="0" smtClean="0"/>
              <a:t>,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функції:є</a:t>
            </a:r>
            <a:r>
              <a:rPr lang="ru-RU" dirty="0" smtClean="0"/>
              <a:t> промоторами,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реплікацію</a:t>
            </a:r>
            <a:r>
              <a:rPr lang="ru-RU" dirty="0" smtClean="0"/>
              <a:t> </a:t>
            </a:r>
            <a:r>
              <a:rPr lang="ru-RU" dirty="0" smtClean="0"/>
              <a:t>молекул ДНК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участь у </a:t>
            </a:r>
            <a:r>
              <a:rPr lang="ru-RU" dirty="0" err="1" smtClean="0"/>
              <a:t>кросинговері</a:t>
            </a:r>
            <a:r>
              <a:rPr lang="ru-RU" dirty="0" smtClean="0"/>
              <a:t>, </a:t>
            </a:r>
            <a:r>
              <a:rPr lang="ru-RU" dirty="0" err="1" smtClean="0"/>
              <a:t>відокремлюють</a:t>
            </a:r>
            <a:r>
              <a:rPr lang="ru-RU" dirty="0" smtClean="0"/>
              <a:t> </a:t>
            </a:r>
            <a:r>
              <a:rPr lang="ru-RU" dirty="0" err="1" smtClean="0"/>
              <a:t>екзони</a:t>
            </a:r>
            <a:r>
              <a:rPr lang="ru-RU" dirty="0" smtClean="0"/>
              <a:t> та </a:t>
            </a:r>
            <a:r>
              <a:rPr lang="ru-RU" dirty="0" err="1" smtClean="0"/>
              <a:t>інтрони</a:t>
            </a:r>
            <a:r>
              <a:rPr lang="ru-RU" dirty="0" smtClean="0"/>
              <a:t> </a:t>
            </a:r>
            <a:r>
              <a:rPr lang="ru-RU" dirty="0" err="1" smtClean="0"/>
              <a:t>тощо.Життєдіяльність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обумовлена</a:t>
            </a:r>
            <a:r>
              <a:rPr lang="ru-RU" dirty="0" smtClean="0"/>
              <a:t> ​​в основному </a:t>
            </a:r>
            <a:r>
              <a:rPr lang="ru-RU" dirty="0" err="1" smtClean="0"/>
              <a:t>функціональною</a:t>
            </a:r>
            <a:r>
              <a:rPr lang="ru-RU" dirty="0" smtClean="0"/>
              <a:t> </a:t>
            </a:r>
            <a:r>
              <a:rPr lang="ru-RU" dirty="0" err="1" smtClean="0"/>
              <a:t>активністю</a:t>
            </a:r>
            <a:r>
              <a:rPr lang="ru-RU" dirty="0" smtClean="0"/>
              <a:t> </a:t>
            </a:r>
            <a:r>
              <a:rPr lang="ru-RU" dirty="0" err="1" smtClean="0"/>
              <a:t>унікальних</a:t>
            </a:r>
            <a:r>
              <a:rPr lang="ru-RU" dirty="0" smtClean="0"/>
              <a:t> </a:t>
            </a:r>
            <a:r>
              <a:rPr lang="ru-RU" dirty="0" err="1" smtClean="0"/>
              <a:t>генів,яка</a:t>
            </a:r>
            <a:r>
              <a:rPr lang="ru-RU" dirty="0" smtClean="0"/>
              <a:t>, у свою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стану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гормонального фону) </a:t>
            </a:r>
            <a:r>
              <a:rPr lang="ru-RU" dirty="0" smtClean="0"/>
              <a:t>та умов </a:t>
            </a:r>
            <a:r>
              <a:rPr lang="ru-RU" dirty="0" err="1" smtClean="0"/>
              <a:t>довкілля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ЦИТОПЛАЗМАТИЧНА СПАДКОВІСТЬ</a:t>
            </a:r>
          </a:p>
          <a:p>
            <a:r>
              <a:rPr lang="ru-RU" sz="1600" dirty="0" err="1" smtClean="0"/>
              <a:t>Поряд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ядерними</a:t>
            </a:r>
            <a:r>
              <a:rPr lang="ru-RU" sz="1600" dirty="0" smtClean="0"/>
              <a:t> генами, </a:t>
            </a:r>
            <a:r>
              <a:rPr lang="ru-RU" sz="1600" dirty="0" err="1" smtClean="0"/>
              <a:t>локалізованими</a:t>
            </a:r>
            <a:r>
              <a:rPr lang="ru-RU" sz="1600" dirty="0" smtClean="0"/>
              <a:t> в хромосомах, </a:t>
            </a:r>
            <a:r>
              <a:rPr lang="ru-RU" sz="1600" dirty="0" err="1" smtClean="0"/>
              <a:t>виявлено</a:t>
            </a:r>
            <a:r>
              <a:rPr lang="ru-RU" sz="1600" dirty="0" smtClean="0"/>
              <a:t> </a:t>
            </a:r>
            <a:r>
              <a:rPr lang="ru-RU" sz="1600" dirty="0" err="1" smtClean="0"/>
              <a:t>фактори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спадковості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знаходяться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цитоплазмі</a:t>
            </a:r>
            <a:r>
              <a:rPr lang="ru-RU" sz="1600" dirty="0" smtClean="0"/>
              <a:t>.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називають</a:t>
            </a:r>
            <a:r>
              <a:rPr lang="ru-RU" sz="1600" dirty="0" smtClean="0"/>
              <a:t> плазмогенами(</a:t>
            </a:r>
            <a:r>
              <a:rPr lang="ru-RU" sz="1600" dirty="0" err="1" smtClean="0"/>
              <a:t>плазмідами</a:t>
            </a:r>
            <a:r>
              <a:rPr lang="ru-RU" sz="1600" dirty="0" smtClean="0"/>
              <a:t>). </a:t>
            </a:r>
            <a:r>
              <a:rPr lang="ru-RU" sz="1600" dirty="0" err="1" smtClean="0"/>
              <a:t>Хімічну</a:t>
            </a:r>
            <a:r>
              <a:rPr lang="ru-RU" sz="1600" dirty="0" smtClean="0"/>
              <a:t> основу </a:t>
            </a:r>
            <a:r>
              <a:rPr lang="ru-RU" sz="1600" dirty="0" err="1" smtClean="0"/>
              <a:t>плазмогенів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становлять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ДНК. </a:t>
            </a:r>
            <a:r>
              <a:rPr lang="ru-RU" sz="1600" dirty="0" err="1" smtClean="0"/>
              <a:t>Крім</a:t>
            </a:r>
            <a:r>
              <a:rPr lang="ru-RU" sz="1600" dirty="0" smtClean="0"/>
              <a:t> того, ДНК </a:t>
            </a:r>
            <a:r>
              <a:rPr lang="ru-RU" sz="1600" dirty="0" err="1" smtClean="0"/>
              <a:t>містять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пластиди,мітохондрії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органоїди</a:t>
            </a:r>
            <a:r>
              <a:rPr lang="ru-RU" sz="1600" dirty="0" smtClean="0"/>
              <a:t>. У </a:t>
            </a:r>
            <a:r>
              <a:rPr lang="ru-RU" sz="1600" dirty="0" err="1" smtClean="0"/>
              <a:t>цитоплазмі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чужорідна</a:t>
            </a:r>
            <a:r>
              <a:rPr lang="ru-RU" sz="1600" dirty="0" smtClean="0"/>
              <a:t> ДНК </a:t>
            </a:r>
            <a:r>
              <a:rPr lang="ru-RU" sz="1600" dirty="0" err="1" smtClean="0"/>
              <a:t>вірусів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плазміди</a:t>
            </a:r>
            <a:r>
              <a:rPr lang="ru-RU" sz="1600" dirty="0" smtClean="0"/>
              <a:t> </a:t>
            </a:r>
            <a:r>
              <a:rPr lang="ru-RU" sz="1600" dirty="0" err="1" smtClean="0"/>
              <a:t>бактерій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Позаядерна</a:t>
            </a:r>
            <a:r>
              <a:rPr lang="ru-RU" sz="1600" dirty="0" smtClean="0"/>
              <a:t> ДНК </a:t>
            </a:r>
            <a:r>
              <a:rPr lang="ru-RU" sz="1600" dirty="0" err="1" smtClean="0"/>
              <a:t>здатна</a:t>
            </a:r>
            <a:r>
              <a:rPr lang="ru-RU" sz="1600" dirty="0" smtClean="0"/>
              <a:t> </a:t>
            </a:r>
            <a:r>
              <a:rPr lang="ru-RU" sz="1600" dirty="0" err="1" smtClean="0"/>
              <a:t>реплікуватися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реплікації</a:t>
            </a:r>
            <a:r>
              <a:rPr lang="ru-RU" sz="1600" dirty="0" smtClean="0"/>
              <a:t> хромосом,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контролем </a:t>
            </a:r>
            <a:r>
              <a:rPr lang="ru-RU" sz="1600" dirty="0" err="1" smtClean="0"/>
              <a:t>ядерних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. </a:t>
            </a:r>
            <a:r>
              <a:rPr lang="ru-RU" sz="1600" dirty="0" err="1" smtClean="0"/>
              <a:t>Цитоплазматичне</a:t>
            </a:r>
            <a:r>
              <a:rPr lang="ru-RU" sz="1600" dirty="0" smtClean="0"/>
              <a:t> </a:t>
            </a:r>
            <a:r>
              <a:rPr lang="ru-RU" sz="1600" dirty="0" err="1" smtClean="0"/>
              <a:t>успадкування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йде</a:t>
            </a:r>
            <a:r>
              <a:rPr lang="ru-RU" sz="1600" dirty="0" smtClean="0"/>
              <a:t> по </a:t>
            </a:r>
            <a:r>
              <a:rPr lang="ru-RU" sz="1600" dirty="0" err="1" smtClean="0"/>
              <a:t>материнській</a:t>
            </a:r>
            <a:r>
              <a:rPr lang="ru-RU" sz="1600" dirty="0" smtClean="0"/>
              <a:t> </a:t>
            </a:r>
            <a:r>
              <a:rPr lang="ru-RU" sz="1600" dirty="0" err="1" smtClean="0"/>
              <a:t>лінії</a:t>
            </a:r>
            <a:r>
              <a:rPr lang="ru-RU" sz="1600" dirty="0" smtClean="0"/>
              <a:t>, </a:t>
            </a:r>
            <a:r>
              <a:rPr lang="ru-RU" sz="1600" dirty="0" err="1" smtClean="0"/>
              <a:t>тобто</a:t>
            </a:r>
            <a:r>
              <a:rPr lang="ru-RU" sz="1600" dirty="0" smtClean="0"/>
              <a:t> через </a:t>
            </a:r>
            <a:r>
              <a:rPr lang="ru-RU" sz="1600" dirty="0" smtClean="0"/>
              <a:t>цитоплазму </a:t>
            </a:r>
            <a:r>
              <a:rPr lang="ru-RU" sz="1600" dirty="0" err="1" smtClean="0"/>
              <a:t>яйцеклітини</a:t>
            </a:r>
            <a:r>
              <a:rPr lang="ru-RU" sz="1600" dirty="0" smtClean="0"/>
              <a:t>, тому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сперматозоїд</a:t>
            </a:r>
            <a:r>
              <a:rPr lang="ru-RU" sz="1600" dirty="0" smtClean="0"/>
              <a:t> </a:t>
            </a:r>
            <a:r>
              <a:rPr lang="ru-RU" sz="1600" dirty="0" err="1" smtClean="0"/>
              <a:t>майже</a:t>
            </a:r>
            <a:r>
              <a:rPr lang="ru-RU" sz="1600" dirty="0" smtClean="0"/>
              <a:t> не </a:t>
            </a:r>
            <a:r>
              <a:rPr lang="ru-RU" sz="1600" dirty="0" err="1" smtClean="0"/>
              <a:t>містить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. </a:t>
            </a:r>
            <a:r>
              <a:rPr lang="ru-RU" sz="1600" dirty="0" err="1" smtClean="0"/>
              <a:t>Можливими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критеріями</a:t>
            </a:r>
            <a:r>
              <a:rPr lang="ru-RU" sz="1600" dirty="0" smtClean="0"/>
              <a:t> </a:t>
            </a:r>
            <a:r>
              <a:rPr lang="ru-RU" sz="1600" dirty="0" err="1" smtClean="0"/>
              <a:t>цитоплазматичної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спадковості</a:t>
            </a:r>
            <a:r>
              <a:rPr lang="ru-RU" sz="1600" dirty="0" smtClean="0"/>
              <a:t> є:- </a:t>
            </a:r>
            <a:r>
              <a:rPr lang="ru-RU" sz="1600" dirty="0" err="1" smtClean="0"/>
              <a:t>Відсутність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менделевського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розщеплення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потомстві</a:t>
            </a:r>
            <a:r>
              <a:rPr lang="ru-RU" sz="1600" dirty="0" smtClean="0"/>
              <a:t>;- </a:t>
            </a:r>
            <a:r>
              <a:rPr lang="ru-RU" sz="1600" dirty="0" err="1" smtClean="0"/>
              <a:t>Неможливість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зчеплення</a:t>
            </a:r>
            <a:r>
              <a:rPr lang="ru-RU" sz="1600" dirty="0" smtClean="0"/>
              <a:t>;-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реципрокних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схрещувань.Виділяють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основні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види</a:t>
            </a:r>
            <a:r>
              <a:rPr lang="ru-RU" sz="1600" dirty="0" smtClean="0"/>
              <a:t> </a:t>
            </a:r>
            <a:r>
              <a:rPr lang="ru-RU" sz="1600" dirty="0" err="1" smtClean="0"/>
              <a:t>цитоплазматичної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спадковості</a:t>
            </a:r>
            <a:r>
              <a:rPr lang="ru-RU" sz="1600" dirty="0" smtClean="0"/>
              <a:t>: </a:t>
            </a:r>
            <a:r>
              <a:rPr lang="ru-RU" sz="1600" dirty="0" err="1" smtClean="0"/>
              <a:t>пластидну</a:t>
            </a:r>
            <a:r>
              <a:rPr lang="ru-RU" sz="1600" dirty="0" smtClean="0"/>
              <a:t>, </a:t>
            </a:r>
            <a:r>
              <a:rPr lang="ru-RU" sz="1600" dirty="0" err="1" smtClean="0"/>
              <a:t>мітохондріальну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псевдоцитоплазматичну.Відкриття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пластидної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спадковості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належитьК</a:t>
            </a:r>
            <a:r>
              <a:rPr lang="ru-RU" sz="1600" dirty="0" smtClean="0"/>
              <a:t>. </a:t>
            </a:r>
            <a:r>
              <a:rPr lang="ru-RU" sz="1600" dirty="0" err="1" smtClean="0"/>
              <a:t>Корренсу</a:t>
            </a:r>
            <a:r>
              <a:rPr lang="ru-RU" sz="1600" dirty="0" smtClean="0"/>
              <a:t> (1908),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описав </a:t>
            </a:r>
            <a:r>
              <a:rPr lang="ru-RU" sz="1600" dirty="0" err="1" smtClean="0"/>
              <a:t>строкатість</a:t>
            </a:r>
            <a:r>
              <a:rPr lang="ru-RU" sz="1600" dirty="0" smtClean="0"/>
              <a:t> </a:t>
            </a:r>
            <a:r>
              <a:rPr lang="ru-RU" sz="1600" dirty="0" smtClean="0"/>
              <a:t>у </a:t>
            </a:r>
            <a:r>
              <a:rPr lang="ru-RU" sz="1600" dirty="0" err="1" smtClean="0"/>
              <a:t>рослини</a:t>
            </a:r>
            <a:r>
              <a:rPr lang="ru-RU" sz="1600" dirty="0" smtClean="0"/>
              <a:t> </a:t>
            </a:r>
            <a:r>
              <a:rPr lang="ru-RU" sz="1600" dirty="0" smtClean="0"/>
              <a:t>"</a:t>
            </a:r>
            <a:r>
              <a:rPr lang="ru-RU" sz="1600" dirty="0" err="1" smtClean="0"/>
              <a:t>нічна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красуня</a:t>
            </a:r>
            <a:r>
              <a:rPr lang="ru-RU" sz="1600" dirty="0" smtClean="0"/>
              <a:t>". У </a:t>
            </a:r>
            <a:r>
              <a:rPr lang="ru-RU" sz="1600" dirty="0" err="1" smtClean="0"/>
              <a:t>ряболистих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частина</a:t>
            </a:r>
            <a:r>
              <a:rPr lang="ru-RU" sz="1600" dirty="0" smtClean="0"/>
              <a:t> </a:t>
            </a:r>
            <a:r>
              <a:rPr lang="ru-RU" sz="1600" dirty="0" smtClean="0"/>
              <a:t>пластид не </a:t>
            </a:r>
            <a:r>
              <a:rPr lang="ru-RU" sz="1600" dirty="0" err="1" smtClean="0"/>
              <a:t>здатна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хлорофіл</a:t>
            </a:r>
            <a:r>
              <a:rPr lang="ru-RU" sz="1600" dirty="0" smtClean="0"/>
              <a:t>. </a:t>
            </a:r>
            <a:r>
              <a:rPr lang="ru-RU" sz="1600" dirty="0" err="1" smtClean="0"/>
              <a:t>Пластиди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мітозі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розподіляються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дочірніми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нерівномірно</a:t>
            </a:r>
            <a:r>
              <a:rPr lang="ru-RU" sz="1600" dirty="0" smtClean="0"/>
              <a:t>. </a:t>
            </a:r>
            <a:r>
              <a:rPr lang="ru-RU" sz="1600" dirty="0" err="1" smtClean="0"/>
              <a:t>Частина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отримує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пластиди</a:t>
            </a:r>
            <a:r>
              <a:rPr lang="ru-RU" sz="1600" dirty="0" smtClean="0"/>
              <a:t> (</a:t>
            </a:r>
            <a:r>
              <a:rPr lang="ru-RU" sz="1600" dirty="0" err="1" smtClean="0"/>
              <a:t>листя</a:t>
            </a:r>
            <a:r>
              <a:rPr lang="ru-RU" sz="1600" dirty="0" smtClean="0"/>
              <a:t> </a:t>
            </a:r>
            <a:r>
              <a:rPr lang="ru-RU" sz="1600" dirty="0" err="1" smtClean="0"/>
              <a:t>зелені</a:t>
            </a:r>
            <a:r>
              <a:rPr lang="ru-RU" sz="1600" dirty="0" smtClean="0"/>
              <a:t>); </a:t>
            </a:r>
            <a:r>
              <a:rPr lang="ru-RU" sz="1600" dirty="0" err="1" smtClean="0"/>
              <a:t>частина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отримує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аномальні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пластиди</a:t>
            </a:r>
            <a:r>
              <a:rPr lang="ru-RU" sz="1600" dirty="0" smtClean="0"/>
              <a:t> (</a:t>
            </a:r>
            <a:r>
              <a:rPr lang="ru-RU" sz="1600" dirty="0" err="1" smtClean="0"/>
              <a:t>листя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білі</a:t>
            </a:r>
            <a:r>
              <a:rPr lang="ru-RU" sz="1600" dirty="0" smtClean="0"/>
              <a:t>, </a:t>
            </a:r>
            <a:r>
              <a:rPr lang="ru-RU" sz="1600" dirty="0" err="1" smtClean="0"/>
              <a:t>безхлорофілу</a:t>
            </a:r>
            <a:r>
              <a:rPr lang="ru-RU" sz="1600" dirty="0" smtClean="0"/>
              <a:t>, </a:t>
            </a:r>
            <a:r>
              <a:rPr lang="ru-RU" sz="1600" dirty="0" err="1" smtClean="0"/>
              <a:t>рослина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гине</a:t>
            </a:r>
            <a:r>
              <a:rPr lang="ru-RU" sz="1600" dirty="0" smtClean="0"/>
              <a:t>); </a:t>
            </a:r>
            <a:r>
              <a:rPr lang="ru-RU" sz="1600" dirty="0" err="1" smtClean="0"/>
              <a:t>частина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отримує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нормальні</a:t>
            </a:r>
            <a:r>
              <a:rPr lang="ru-RU" sz="1600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аномальні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пластиди</a:t>
            </a:r>
            <a:r>
              <a:rPr lang="ru-RU" sz="1600" dirty="0" smtClean="0"/>
              <a:t> (</a:t>
            </a:r>
            <a:r>
              <a:rPr lang="ru-RU" sz="1600" dirty="0" err="1" smtClean="0"/>
              <a:t>строкате</a:t>
            </a:r>
            <a:r>
              <a:rPr lang="ru-RU" sz="1600" dirty="0" smtClean="0"/>
              <a:t> </a:t>
            </a:r>
            <a:r>
              <a:rPr lang="ru-RU" sz="1600" dirty="0" err="1" smtClean="0"/>
              <a:t>листя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білі</a:t>
            </a:r>
            <a:r>
              <a:rPr lang="ru-RU" sz="1600" dirty="0" smtClean="0"/>
              <a:t> </a:t>
            </a:r>
            <a:r>
              <a:rPr lang="ru-RU" sz="1600" dirty="0" err="1" smtClean="0"/>
              <a:t>плями</a:t>
            </a:r>
            <a:r>
              <a:rPr lang="ru-RU" sz="1600" dirty="0" smtClean="0"/>
              <a:t> на зеленому </a:t>
            </a:r>
            <a:r>
              <a:rPr lang="ru-RU" sz="1600" dirty="0" err="1" smtClean="0"/>
              <a:t>листі</a:t>
            </a:r>
            <a:r>
              <a:rPr lang="ru-RU" sz="1600" dirty="0" smtClean="0"/>
              <a:t>). </a:t>
            </a:r>
            <a:r>
              <a:rPr lang="ru-RU" sz="1600" dirty="0" err="1" smtClean="0"/>
              <a:t>Мітохондріальна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спадковість</a:t>
            </a:r>
            <a:r>
              <a:rPr lang="ru-RU" sz="1600" dirty="0" smtClean="0"/>
              <a:t> описана Б. </a:t>
            </a:r>
            <a:r>
              <a:rPr lang="ru-RU" sz="1600" dirty="0" err="1" smtClean="0"/>
              <a:t>Ефруссі</a:t>
            </a:r>
            <a:r>
              <a:rPr lang="ru-RU" sz="1600" dirty="0" smtClean="0"/>
              <a:t> (1949).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виявив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1% </a:t>
            </a:r>
            <a:r>
              <a:rPr lang="ru-RU" sz="1600" dirty="0" err="1" smtClean="0"/>
              <a:t>хлібних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дріжджів</a:t>
            </a:r>
            <a:r>
              <a:rPr lang="ru-RU" sz="1600" dirty="0" smtClean="0"/>
              <a:t> </a:t>
            </a:r>
            <a:r>
              <a:rPr lang="ru-RU" sz="1600" dirty="0" err="1" smtClean="0"/>
              <a:t>дають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карликові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колонії</a:t>
            </a:r>
            <a:r>
              <a:rPr lang="ru-RU" sz="1600" dirty="0" smtClean="0"/>
              <a:t>. </a:t>
            </a:r>
            <a:r>
              <a:rPr lang="ru-RU" sz="1600" dirty="0" err="1" smtClean="0"/>
              <a:t>Виявилося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карликових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колоній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немає</a:t>
            </a:r>
            <a:r>
              <a:rPr lang="ru-RU" sz="1600" dirty="0" smtClean="0"/>
              <a:t> у </a:t>
            </a:r>
            <a:r>
              <a:rPr lang="ru-RU" sz="1600" dirty="0" err="1" smtClean="0"/>
              <a:t>мітохондріях</a:t>
            </a:r>
            <a:r>
              <a:rPr lang="ru-RU" sz="1600" dirty="0" smtClean="0"/>
              <a:t> </a:t>
            </a:r>
            <a:r>
              <a:rPr lang="ru-RU" sz="1600" dirty="0" err="1" smtClean="0"/>
              <a:t>дихальних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ферментів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внаслідок</a:t>
            </a:r>
            <a:r>
              <a:rPr lang="ru-RU" sz="1600" dirty="0" smtClean="0"/>
              <a:t> </a:t>
            </a:r>
            <a:r>
              <a:rPr lang="ru-RU" sz="1600" dirty="0" err="1" smtClean="0"/>
              <a:t>мутації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плазмогенів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тому </a:t>
            </a:r>
            <a:r>
              <a:rPr lang="ru-RU" sz="1600" dirty="0" err="1" smtClean="0"/>
              <a:t>ростуть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повільно</a:t>
            </a:r>
            <a:r>
              <a:rPr lang="ru-RU" sz="1600" dirty="0" smtClean="0"/>
              <a:t>. </a:t>
            </a:r>
            <a:r>
              <a:rPr lang="ru-RU" sz="1600" dirty="0" err="1" smtClean="0"/>
              <a:t>Гени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кодують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дихальні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ферменти</a:t>
            </a:r>
            <a:r>
              <a:rPr lang="ru-RU" sz="1600" dirty="0" smtClean="0"/>
              <a:t>, </a:t>
            </a:r>
            <a:r>
              <a:rPr lang="ru-RU" sz="1600" dirty="0" err="1" smtClean="0"/>
              <a:t>знаходяться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кільцевих</a:t>
            </a:r>
            <a:r>
              <a:rPr lang="ru-RU" sz="1600" dirty="0" smtClean="0"/>
              <a:t> молекулах </a:t>
            </a:r>
            <a:r>
              <a:rPr lang="ru-RU" sz="1600" dirty="0" smtClean="0"/>
              <a:t>ДНК </a:t>
            </a:r>
            <a:r>
              <a:rPr lang="ru-RU" sz="1600" dirty="0" err="1" smtClean="0"/>
              <a:t>мітохондрій</a:t>
            </a:r>
            <a:r>
              <a:rPr lang="ru-RU" sz="1600" dirty="0" smtClean="0"/>
              <a:t>. </a:t>
            </a:r>
            <a:r>
              <a:rPr lang="ru-RU" sz="1600" dirty="0" err="1" smtClean="0"/>
              <a:t>Довжина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– </a:t>
            </a:r>
            <a:r>
              <a:rPr lang="ru-RU" sz="1600" dirty="0" err="1" smtClean="0"/>
              <a:t>приблизно</a:t>
            </a:r>
            <a:r>
              <a:rPr lang="ru-RU" sz="1600" dirty="0" smtClean="0"/>
              <a:t> 15 </a:t>
            </a:r>
            <a:r>
              <a:rPr lang="ru-RU" sz="1600" dirty="0" smtClean="0"/>
              <a:t>ТОВ пар </a:t>
            </a:r>
            <a:r>
              <a:rPr lang="ru-RU" sz="1600" dirty="0" err="1" smtClean="0"/>
              <a:t>нуклеотидів</a:t>
            </a:r>
            <a:r>
              <a:rPr lang="ru-RU" sz="1600" dirty="0" smtClean="0"/>
              <a:t>. </a:t>
            </a:r>
            <a:endParaRPr lang="ru-RU" sz="1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92696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Розрахунки</a:t>
            </a:r>
            <a:r>
              <a:rPr lang="ru-RU" sz="1600" dirty="0" smtClean="0"/>
              <a:t> показали,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обсяг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спадкової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мітохондрії</a:t>
            </a:r>
            <a:r>
              <a:rPr lang="ru-RU" sz="1600" dirty="0" smtClean="0"/>
              <a:t> </a:t>
            </a:r>
            <a:r>
              <a:rPr lang="ru-RU" sz="1600" dirty="0" err="1" smtClean="0"/>
              <a:t>недостатній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відтворення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всієї</a:t>
            </a:r>
            <a:r>
              <a:rPr lang="ru-RU" sz="1600" dirty="0" smtClean="0"/>
              <a:t> </a:t>
            </a:r>
            <a:r>
              <a:rPr lang="ru-RU" sz="1600" dirty="0" err="1" smtClean="0"/>
              <a:t>сукупності</a:t>
            </a:r>
            <a:r>
              <a:rPr lang="ru-RU" sz="1600" dirty="0" smtClean="0"/>
              <a:t> </a:t>
            </a:r>
            <a:r>
              <a:rPr lang="ru-RU" sz="1600" dirty="0" smtClean="0"/>
              <a:t>РНК та </a:t>
            </a:r>
            <a:r>
              <a:rPr lang="ru-RU" sz="1600" dirty="0" err="1" smtClean="0"/>
              <a:t>білків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органоїду</a:t>
            </a:r>
            <a:r>
              <a:rPr lang="ru-RU" sz="1600" dirty="0" smtClean="0"/>
              <a:t>.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включаються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структури</a:t>
            </a:r>
            <a:r>
              <a:rPr lang="ru-RU" sz="1600" dirty="0" smtClean="0"/>
              <a:t> </a:t>
            </a:r>
            <a:r>
              <a:rPr lang="ru-RU" sz="1600" dirty="0" err="1" smtClean="0"/>
              <a:t>мітохондрій</a:t>
            </a:r>
            <a:r>
              <a:rPr lang="ru-RU" sz="1600" dirty="0" smtClean="0"/>
              <a:t>, будучи </a:t>
            </a:r>
            <a:r>
              <a:rPr lang="ru-RU" sz="1600" dirty="0" err="1" smtClean="0"/>
              <a:t>запкільцевою</a:t>
            </a:r>
            <a:r>
              <a:rPr lang="ru-RU" sz="1600" dirty="0" smtClean="0"/>
              <a:t> молекулою </a:t>
            </a:r>
            <a:r>
              <a:rPr lang="ru-RU" sz="1600" dirty="0" smtClean="0"/>
              <a:t>ДНК,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містить</a:t>
            </a:r>
            <a:r>
              <a:rPr lang="ru-RU" sz="1600" dirty="0" smtClean="0"/>
              <a:t> 16569 пар </a:t>
            </a:r>
            <a:r>
              <a:rPr lang="ru-RU" sz="1600" dirty="0" err="1" smtClean="0"/>
              <a:t>нуклеотидів</a:t>
            </a:r>
            <a:r>
              <a:rPr lang="ru-RU" sz="1600" dirty="0" smtClean="0"/>
              <a:t>. </a:t>
            </a:r>
            <a:r>
              <a:rPr lang="ru-RU" sz="1600" dirty="0" smtClean="0"/>
              <a:t>У склад </a:t>
            </a:r>
            <a:r>
              <a:rPr lang="ru-RU" sz="1600" dirty="0" smtClean="0"/>
              <a:t>геному </a:t>
            </a:r>
            <a:r>
              <a:rPr lang="ru-RU" sz="1600" dirty="0" err="1" smtClean="0"/>
              <a:t>входять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гени</a:t>
            </a:r>
            <a:r>
              <a:rPr lang="ru-RU" sz="1600" dirty="0" smtClean="0"/>
              <a:t> </a:t>
            </a:r>
            <a:r>
              <a:rPr lang="ru-RU" sz="1600" dirty="0" err="1" smtClean="0"/>
              <a:t>рРНК</a:t>
            </a:r>
            <a:r>
              <a:rPr lang="ru-RU" sz="1600" dirty="0" smtClean="0"/>
              <a:t>, 22 </a:t>
            </a:r>
            <a:r>
              <a:rPr lang="ru-RU" sz="1600" dirty="0" err="1" smtClean="0"/>
              <a:t>різних</a:t>
            </a:r>
            <a:r>
              <a:rPr lang="ru-RU" sz="1600" dirty="0" err="1" smtClean="0"/>
              <a:t>.Геном</a:t>
            </a:r>
            <a:r>
              <a:rPr lang="ru-RU" sz="1600" dirty="0" smtClean="0"/>
              <a:t> </a:t>
            </a:r>
            <a:r>
              <a:rPr lang="ru-RU" sz="1600" dirty="0" err="1" smtClean="0"/>
              <a:t>мітохондрій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представлений </a:t>
            </a:r>
            <a:r>
              <a:rPr lang="ru-RU" sz="1600" dirty="0" err="1" smtClean="0"/>
              <a:t>тРНК,субодиниці</a:t>
            </a:r>
            <a:r>
              <a:rPr lang="ru-RU" sz="1600" dirty="0" smtClean="0"/>
              <a:t> </a:t>
            </a:r>
            <a:r>
              <a:rPr lang="en-US" sz="1600" dirty="0" smtClean="0"/>
              <a:t>I, II </a:t>
            </a:r>
            <a:r>
              <a:rPr lang="ru-RU" sz="1600" dirty="0" smtClean="0"/>
              <a:t>та </a:t>
            </a:r>
            <a:r>
              <a:rPr lang="en-US" sz="1600" dirty="0" smtClean="0"/>
              <a:t>III </a:t>
            </a:r>
            <a:r>
              <a:rPr lang="ru-RU" sz="1600" dirty="0" err="1" smtClean="0"/>
              <a:t>оксидази</a:t>
            </a:r>
            <a:r>
              <a:rPr lang="ru-RU" sz="1600" dirty="0" smtClean="0"/>
              <a:t> </a:t>
            </a:r>
            <a:r>
              <a:rPr lang="ru-RU" sz="1600" dirty="0" err="1" smtClean="0"/>
              <a:t>цитохрому</a:t>
            </a:r>
            <a:r>
              <a:rPr lang="ru-RU" sz="1600" dirty="0" smtClean="0"/>
              <a:t> с, </a:t>
            </a:r>
            <a:r>
              <a:rPr lang="ru-RU" sz="1600" dirty="0" err="1" smtClean="0"/>
              <a:t>субодиниці</a:t>
            </a:r>
            <a:r>
              <a:rPr lang="ru-RU" sz="1600" dirty="0" smtClean="0"/>
              <a:t> 6-АТФази, </a:t>
            </a:r>
            <a:r>
              <a:rPr lang="ru-RU" sz="1600" dirty="0" err="1" smtClean="0"/>
              <a:t>цитохрому</a:t>
            </a:r>
            <a:r>
              <a:rPr lang="ru-RU" sz="1600" dirty="0" smtClean="0"/>
              <a:t> </a:t>
            </a:r>
            <a:r>
              <a:rPr lang="en-US" sz="1600" dirty="0" smtClean="0"/>
              <a:t>b </a:t>
            </a:r>
            <a:r>
              <a:rPr lang="ru-RU" sz="1600" dirty="0" smtClean="0"/>
              <a:t>та </a:t>
            </a:r>
            <a:r>
              <a:rPr lang="ru-RU" sz="1600" dirty="0" err="1" smtClean="0"/>
              <a:t>дев'яти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поки</a:t>
            </a:r>
            <a:r>
              <a:rPr lang="ru-RU" sz="1600" dirty="0" smtClean="0"/>
              <a:t> </a:t>
            </a:r>
            <a:r>
              <a:rPr lang="ru-RU" sz="1600" dirty="0" err="1" smtClean="0"/>
              <a:t>невідомих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білків</a:t>
            </a:r>
            <a:r>
              <a:rPr lang="ru-RU" sz="1600" dirty="0" smtClean="0"/>
              <a:t>. ДНК </a:t>
            </a:r>
            <a:r>
              <a:rPr lang="ru-RU" sz="1600" dirty="0" err="1" smtClean="0"/>
              <a:t>мітохондрій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мало </a:t>
            </a:r>
            <a:r>
              <a:rPr lang="ru-RU" sz="1600" dirty="0" err="1" smtClean="0"/>
              <a:t>ділянок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не </a:t>
            </a:r>
            <a:r>
              <a:rPr lang="ru-RU" sz="1600" dirty="0" err="1" smtClean="0"/>
              <a:t>кодують</a:t>
            </a:r>
            <a:r>
              <a:rPr lang="ru-RU" sz="1600" dirty="0" smtClean="0"/>
              <a:t>; </a:t>
            </a:r>
            <a:r>
              <a:rPr lang="ru-RU" sz="1600" dirty="0" err="1" smtClean="0"/>
              <a:t>транскрибуються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обидва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ланцюжки.Є</a:t>
            </a:r>
            <a:r>
              <a:rPr lang="ru-RU" sz="1600" dirty="0" smtClean="0"/>
              <a:t> </a:t>
            </a:r>
            <a:r>
              <a:rPr lang="ru-RU" sz="1600" dirty="0" err="1" smtClean="0"/>
              <a:t>дані</a:t>
            </a:r>
            <a:r>
              <a:rPr lang="ru-RU" sz="1600" dirty="0" smtClean="0"/>
              <a:t> про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спадкові</a:t>
            </a:r>
            <a:r>
              <a:rPr lang="ru-RU" sz="1600" dirty="0" smtClean="0"/>
              <a:t> </a:t>
            </a:r>
            <a:r>
              <a:rPr lang="ru-RU" sz="1600" dirty="0" err="1" smtClean="0"/>
              <a:t>хвороби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зумовлені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мутаціями</a:t>
            </a:r>
            <a:r>
              <a:rPr lang="ru-RU" sz="1600" dirty="0" smtClean="0"/>
              <a:t> </a:t>
            </a:r>
            <a:r>
              <a:rPr lang="ru-RU" sz="1600" dirty="0" err="1" smtClean="0"/>
              <a:t>мітохондріальних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 (</a:t>
            </a:r>
            <a:r>
              <a:rPr lang="ru-RU" sz="1600" dirty="0" err="1" smtClean="0"/>
              <a:t>мітохондріальна</a:t>
            </a:r>
            <a:r>
              <a:rPr lang="ru-RU" sz="1600" dirty="0" smtClean="0"/>
              <a:t> </a:t>
            </a:r>
            <a:r>
              <a:rPr lang="ru-RU" sz="1600" dirty="0" err="1" smtClean="0"/>
              <a:t>цитопатія</a:t>
            </a:r>
            <a:r>
              <a:rPr lang="ru-RU" sz="1600" dirty="0" smtClean="0"/>
              <a:t>, хвороба </a:t>
            </a:r>
            <a:r>
              <a:rPr lang="ru-RU" sz="1600" dirty="0" err="1" smtClean="0"/>
              <a:t>Лебера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.).У </a:t>
            </a:r>
            <a:r>
              <a:rPr lang="ru-RU" sz="1600" dirty="0" err="1" smtClean="0"/>
              <a:t>цитоплазмі</a:t>
            </a:r>
            <a:r>
              <a:rPr lang="ru-RU" sz="1600" dirty="0" smtClean="0"/>
              <a:t> </a:t>
            </a:r>
            <a:r>
              <a:rPr lang="ru-RU" sz="1600" dirty="0" err="1" smtClean="0"/>
              <a:t>бактерій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виявлено</a:t>
            </a:r>
            <a:r>
              <a:rPr lang="ru-RU" sz="1600" dirty="0" smtClean="0"/>
              <a:t> автономно </a:t>
            </a:r>
            <a:r>
              <a:rPr lang="ru-RU" sz="1600" dirty="0" err="1" smtClean="0"/>
              <a:t>розташовані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плазміди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кільцевих</a:t>
            </a:r>
            <a:r>
              <a:rPr lang="ru-RU" sz="1600" dirty="0" smtClean="0"/>
              <a:t> </a:t>
            </a:r>
            <a:r>
              <a:rPr lang="ru-RU" sz="1600" dirty="0" smtClean="0"/>
              <a:t>молекул </a:t>
            </a:r>
            <a:r>
              <a:rPr lang="ru-RU" sz="1600" dirty="0" err="1" smtClean="0"/>
              <a:t>дволанцюгової</a:t>
            </a:r>
            <a:r>
              <a:rPr lang="ru-RU" sz="1600" dirty="0" smtClean="0"/>
              <a:t> </a:t>
            </a:r>
            <a:r>
              <a:rPr lang="ru-RU" sz="1600" dirty="0" smtClean="0"/>
              <a:t>ДНК. Вони </a:t>
            </a:r>
            <a:r>
              <a:rPr lang="ru-RU" sz="1600" dirty="0" err="1" smtClean="0"/>
              <a:t>зумовлюють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стійкість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бактерій</a:t>
            </a:r>
            <a:r>
              <a:rPr lang="ru-RU" sz="1600" dirty="0" smtClean="0"/>
              <a:t> </a:t>
            </a:r>
            <a:r>
              <a:rPr lang="ru-RU" sz="1600" dirty="0" smtClean="0"/>
              <a:t>до </a:t>
            </a:r>
            <a:r>
              <a:rPr lang="ru-RU" sz="1600" dirty="0" err="1" smtClean="0"/>
              <a:t>ліків</a:t>
            </a:r>
            <a:r>
              <a:rPr lang="ru-RU" sz="1600" dirty="0" smtClean="0"/>
              <a:t> (</a:t>
            </a:r>
            <a:r>
              <a:rPr lang="ru-RU" sz="1600" dirty="0" err="1" smtClean="0"/>
              <a:t>антибіотиків</a:t>
            </a:r>
            <a:r>
              <a:rPr lang="ru-RU" sz="1600" dirty="0" smtClean="0"/>
              <a:t>), </a:t>
            </a:r>
            <a:r>
              <a:rPr lang="ru-RU" sz="1600" dirty="0" err="1" smtClean="0"/>
              <a:t>програмують</a:t>
            </a:r>
            <a:r>
              <a:rPr lang="ru-RU" sz="1600" dirty="0" smtClean="0"/>
              <a:t> синтез </a:t>
            </a:r>
            <a:r>
              <a:rPr lang="ru-RU" sz="1600" dirty="0" err="1" smtClean="0"/>
              <a:t>деяких</a:t>
            </a:r>
            <a:r>
              <a:rPr lang="ru-RU" sz="1600" dirty="0" smtClean="0"/>
              <a:t> отрут (</a:t>
            </a:r>
            <a:r>
              <a:rPr lang="ru-RU" sz="1600" dirty="0" err="1" smtClean="0"/>
              <a:t>гемолізин</a:t>
            </a:r>
            <a:r>
              <a:rPr lang="ru-RU" sz="1600" dirty="0" smtClean="0"/>
              <a:t>, </a:t>
            </a:r>
            <a:r>
              <a:rPr lang="ru-RU" sz="1600" dirty="0" err="1" smtClean="0"/>
              <a:t>ентеротоксин</a:t>
            </a:r>
            <a:r>
              <a:rPr lang="ru-RU" sz="1600" dirty="0" smtClean="0"/>
              <a:t>). </a:t>
            </a:r>
            <a:r>
              <a:rPr lang="ru-RU" sz="1600" dirty="0" err="1" smtClean="0"/>
              <a:t>Плазміди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забезпечують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обмін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мікроорганізмами</a:t>
            </a:r>
            <a:r>
              <a:rPr lang="ru-RU" sz="1600" dirty="0" smtClean="0"/>
              <a:t>. </a:t>
            </a:r>
            <a:r>
              <a:rPr lang="ru-RU" sz="1600" dirty="0" err="1" smtClean="0"/>
              <a:t>Позахромосомні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ДНК широко </a:t>
            </a:r>
            <a:r>
              <a:rPr lang="ru-RU" sz="1600" dirty="0" err="1" smtClean="0"/>
              <a:t>використовуються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генній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інженерії,оскільки</a:t>
            </a:r>
            <a:r>
              <a:rPr lang="ru-RU" sz="1600" dirty="0" smtClean="0"/>
              <a:t> вони </a:t>
            </a:r>
            <a:r>
              <a:rPr lang="ru-RU" sz="1600" dirty="0" err="1" smtClean="0"/>
              <a:t>здатні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включати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</a:t>
            </a:r>
            <a:r>
              <a:rPr lang="ru-RU" sz="1600" dirty="0" smtClean="0"/>
              <a:t> хромосом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переносити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в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клітини.Псевдоцитоплазматическа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спадковість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обумовлена</a:t>
            </a:r>
            <a:r>
              <a:rPr lang="ru-RU" sz="1600" dirty="0" smtClean="0"/>
              <a:t> ​​</a:t>
            </a:r>
            <a:r>
              <a:rPr lang="ru-RU" sz="1600" dirty="0" err="1" smtClean="0"/>
              <a:t>потраплянням</a:t>
            </a:r>
            <a:r>
              <a:rPr lang="ru-RU" sz="1600" dirty="0" smtClean="0"/>
              <a:t> у цитоплазму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ділянок</a:t>
            </a:r>
            <a:r>
              <a:rPr lang="ru-RU" sz="1600" dirty="0" smtClean="0"/>
              <a:t> </a:t>
            </a:r>
            <a:r>
              <a:rPr lang="ru-RU" sz="1600" dirty="0" err="1" smtClean="0"/>
              <a:t>чужорідної</a:t>
            </a:r>
            <a:r>
              <a:rPr lang="ru-RU" sz="1600" dirty="0" smtClean="0"/>
              <a:t> ДНК, т. е. </a:t>
            </a:r>
            <a:r>
              <a:rPr lang="ru-RU" sz="1600" dirty="0" err="1" smtClean="0"/>
              <a:t>свого</a:t>
            </a:r>
            <a:r>
              <a:rPr lang="ru-RU" sz="1600" dirty="0" smtClean="0"/>
              <a:t> роду </a:t>
            </a:r>
            <a:r>
              <a:rPr lang="ru-RU" sz="1600" dirty="0" err="1" smtClean="0"/>
              <a:t>внутрішньоклітинним</a:t>
            </a:r>
            <a:r>
              <a:rPr lang="ru-RU" sz="1600" dirty="0" smtClean="0"/>
              <a:t> паразитизмом. Так, у </a:t>
            </a:r>
            <a:r>
              <a:rPr lang="ru-RU" sz="1600" dirty="0" err="1" smtClean="0"/>
              <a:t>деяких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ліній</a:t>
            </a:r>
            <a:r>
              <a:rPr lang="ru-RU" sz="1600" dirty="0" smtClean="0"/>
              <a:t> мух </a:t>
            </a:r>
            <a:r>
              <a:rPr lang="ru-RU" sz="1600" dirty="0" err="1" smtClean="0"/>
              <a:t>дрозофіл</a:t>
            </a:r>
            <a:r>
              <a:rPr lang="ru-RU" sz="1600" dirty="0" smtClean="0"/>
              <a:t> </a:t>
            </a:r>
            <a:r>
              <a:rPr lang="ru-RU" sz="1600" dirty="0" err="1" smtClean="0"/>
              <a:t>існує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підвищена</a:t>
            </a:r>
            <a:r>
              <a:rPr lang="ru-RU" sz="1600" dirty="0" smtClean="0"/>
              <a:t> </a:t>
            </a:r>
            <a:r>
              <a:rPr lang="ru-RU" sz="1600" dirty="0" err="1" smtClean="0"/>
              <a:t>чутливість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вуглекислого</a:t>
            </a:r>
            <a:r>
              <a:rPr lang="ru-RU" sz="1600" dirty="0" smtClean="0"/>
              <a:t> газу </a:t>
            </a:r>
            <a:r>
              <a:rPr lang="ru-RU" sz="1600" dirty="0" err="1" smtClean="0"/>
              <a:t>Встановлено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ця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особливість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обумовлена</a:t>
            </a:r>
            <a:r>
              <a:rPr lang="ru-RU" sz="1600" dirty="0" smtClean="0"/>
              <a:t> ​​передачею </a:t>
            </a:r>
            <a:r>
              <a:rPr lang="ru-RU" sz="1600" dirty="0" err="1" smtClean="0"/>
              <a:t>цитоплазми</a:t>
            </a:r>
            <a:r>
              <a:rPr lang="ru-RU" sz="1600" dirty="0" smtClean="0"/>
              <a:t> </a:t>
            </a:r>
            <a:r>
              <a:rPr lang="ru-RU" sz="1600" dirty="0" err="1" smtClean="0"/>
              <a:t>яйця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вірусів.У</a:t>
            </a:r>
            <a:r>
              <a:rPr lang="ru-RU" sz="1600" dirty="0" smtClean="0"/>
              <a:t> </a:t>
            </a:r>
            <a:r>
              <a:rPr lang="ru-RU" sz="1600" dirty="0" err="1" smtClean="0"/>
              <a:t>мишей</a:t>
            </a:r>
            <a:r>
              <a:rPr lang="ru-RU" sz="1600" dirty="0" smtClean="0"/>
              <a:t> </a:t>
            </a:r>
            <a:r>
              <a:rPr lang="ru-RU" sz="1600" dirty="0" err="1" smtClean="0"/>
              <a:t>описані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лінії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«</a:t>
            </a:r>
            <a:r>
              <a:rPr lang="ru-RU" sz="1600" dirty="0" err="1" smtClean="0"/>
              <a:t>спадковою</a:t>
            </a:r>
            <a:r>
              <a:rPr lang="ru-RU" sz="1600" dirty="0" smtClean="0"/>
              <a:t>» </a:t>
            </a:r>
            <a:r>
              <a:rPr lang="ru-RU" sz="1600" dirty="0" err="1" smtClean="0"/>
              <a:t>схильністю</a:t>
            </a:r>
            <a:r>
              <a:rPr lang="ru-RU" sz="1600" dirty="0" smtClean="0"/>
              <a:t> до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раку </a:t>
            </a:r>
            <a:r>
              <a:rPr lang="ru-RU" sz="1600" dirty="0" err="1" smtClean="0"/>
              <a:t>молочної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залози.При</a:t>
            </a:r>
            <a:r>
              <a:rPr lang="ru-RU" sz="1600" dirty="0" smtClean="0"/>
              <a:t> детальному </a:t>
            </a:r>
            <a:r>
              <a:rPr lang="ru-RU" sz="1600" dirty="0" err="1" smtClean="0"/>
              <a:t>вивченні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явища</a:t>
            </a:r>
            <a:r>
              <a:rPr lang="ru-RU" sz="1600" dirty="0" smtClean="0"/>
              <a:t> </a:t>
            </a:r>
            <a:r>
              <a:rPr lang="ru-RU" sz="1600" dirty="0" err="1" smtClean="0"/>
              <a:t>встановлено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схильність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передається</a:t>
            </a:r>
            <a:r>
              <a:rPr lang="ru-RU" sz="1600" dirty="0" smtClean="0"/>
              <a:t> не через </a:t>
            </a:r>
            <a:r>
              <a:rPr lang="ru-RU" sz="1600" dirty="0" err="1" smtClean="0"/>
              <a:t>статеві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, а через молоко, в </a:t>
            </a:r>
            <a:r>
              <a:rPr lang="ru-RU" sz="1600" dirty="0" err="1" smtClean="0"/>
              <a:t>якому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міститься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вірус</a:t>
            </a:r>
            <a:r>
              <a:rPr lang="ru-RU" sz="1600" dirty="0" smtClean="0"/>
              <a:t> (</a:t>
            </a:r>
            <a:r>
              <a:rPr lang="ru-RU" sz="1600" dirty="0" smtClean="0"/>
              <a:t>фактор молока</a:t>
            </a:r>
            <a:r>
              <a:rPr lang="ru-RU" sz="1600" dirty="0" smtClean="0"/>
              <a:t>).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новонароджених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мишенят</a:t>
            </a:r>
            <a:r>
              <a:rPr lang="ru-RU" sz="1600" dirty="0" smtClean="0"/>
              <a:t> «</a:t>
            </a:r>
            <a:r>
              <a:rPr lang="ru-RU" sz="1600" dirty="0" err="1" smtClean="0"/>
              <a:t>ракової</a:t>
            </a:r>
            <a:r>
              <a:rPr lang="ru-RU" sz="1600" dirty="0" smtClean="0"/>
              <a:t>» </a:t>
            </a:r>
            <a:r>
              <a:rPr lang="ru-RU" sz="1600" dirty="0" err="1" smtClean="0"/>
              <a:t>лінії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вигодовує</a:t>
            </a:r>
            <a:r>
              <a:rPr lang="ru-RU" sz="1600" dirty="0" smtClean="0"/>
              <a:t> </a:t>
            </a:r>
            <a:r>
              <a:rPr lang="ru-RU" sz="1600" dirty="0" smtClean="0"/>
              <a:t>самка «</a:t>
            </a:r>
            <a:r>
              <a:rPr lang="ru-RU" sz="1600" dirty="0" err="1" smtClean="0"/>
              <a:t>нормальної</a:t>
            </a:r>
            <a:r>
              <a:rPr lang="ru-RU" sz="1600" dirty="0" smtClean="0"/>
              <a:t>» </a:t>
            </a:r>
            <a:r>
              <a:rPr lang="ru-RU" sz="1600" dirty="0" err="1" smtClean="0"/>
              <a:t>лінії</a:t>
            </a:r>
            <a:r>
              <a:rPr lang="ru-RU" sz="1600" dirty="0" smtClean="0"/>
              <a:t>, вони </a:t>
            </a:r>
            <a:r>
              <a:rPr lang="ru-RU" sz="1600" dirty="0" err="1" smtClean="0"/>
              <a:t>залишаються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здоровими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ж </a:t>
            </a:r>
            <a:r>
              <a:rPr lang="ru-RU" sz="1600" dirty="0" err="1" smtClean="0"/>
              <a:t>мишенят</a:t>
            </a:r>
            <a:r>
              <a:rPr lang="ru-RU" sz="1600" dirty="0" smtClean="0"/>
              <a:t> «</a:t>
            </a:r>
            <a:r>
              <a:rPr lang="ru-RU" sz="1600" dirty="0" err="1" smtClean="0"/>
              <a:t>нормальної</a:t>
            </a:r>
            <a:r>
              <a:rPr lang="ru-RU" sz="1600" dirty="0" smtClean="0"/>
              <a:t>» </a:t>
            </a:r>
            <a:r>
              <a:rPr lang="ru-RU" sz="1600" dirty="0" err="1" smtClean="0"/>
              <a:t>лінії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вигодовує</a:t>
            </a:r>
            <a:r>
              <a:rPr lang="ru-RU" sz="1600" dirty="0" smtClean="0"/>
              <a:t> самка «</a:t>
            </a:r>
            <a:r>
              <a:rPr lang="ru-RU" sz="1600" dirty="0" err="1" smtClean="0"/>
              <a:t>ракової</a:t>
            </a:r>
            <a:r>
              <a:rPr lang="ru-RU" sz="1600" dirty="0" smtClean="0"/>
              <a:t>» </a:t>
            </a:r>
            <a:r>
              <a:rPr lang="ru-RU" sz="1600" dirty="0" err="1" smtClean="0"/>
              <a:t>лінії</a:t>
            </a:r>
            <a:r>
              <a:rPr lang="ru-RU" sz="1600" dirty="0" smtClean="0"/>
              <a:t>, то в </a:t>
            </a:r>
            <a:r>
              <a:rPr lang="ru-RU" sz="1600" dirty="0" err="1" smtClean="0"/>
              <a:t>останніх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розвивається</a:t>
            </a:r>
            <a:r>
              <a:rPr lang="ru-RU" sz="1600" dirty="0" smtClean="0"/>
              <a:t> рак </a:t>
            </a:r>
            <a:r>
              <a:rPr lang="ru-RU" sz="1600" dirty="0" err="1" smtClean="0"/>
              <a:t>молочної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залози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початку </a:t>
            </a:r>
            <a:r>
              <a:rPr lang="en-US" dirty="0" smtClean="0"/>
              <a:t>XX </a:t>
            </a:r>
            <a:r>
              <a:rPr lang="ru-RU" dirty="0" smtClean="0"/>
              <a:t>ст. </a:t>
            </a:r>
            <a:r>
              <a:rPr lang="ru-RU" dirty="0" err="1" smtClean="0"/>
              <a:t>панувало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стабільність</a:t>
            </a:r>
            <a:r>
              <a:rPr lang="ru-RU" dirty="0" smtClean="0"/>
              <a:t> та </a:t>
            </a:r>
            <a:r>
              <a:rPr lang="ru-RU" dirty="0" err="1" smtClean="0"/>
              <a:t>незмінність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(А. Вейсман, У. </a:t>
            </a:r>
            <a:r>
              <a:rPr lang="ru-RU" dirty="0" err="1" smtClean="0"/>
              <a:t>Бетсон</a:t>
            </a:r>
            <a:r>
              <a:rPr lang="ru-RU" dirty="0" smtClean="0"/>
              <a:t>), а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відбувалися</a:t>
            </a:r>
            <a:r>
              <a:rPr lang="ru-RU" dirty="0" smtClean="0"/>
              <a:t> (Г. де </a:t>
            </a:r>
            <a:r>
              <a:rPr lang="ru-RU" dirty="0" err="1" smtClean="0"/>
              <a:t>Фріз</a:t>
            </a:r>
            <a:r>
              <a:rPr lang="ru-RU" dirty="0" smtClean="0"/>
              <a:t>), то </a:t>
            </a:r>
            <a:r>
              <a:rPr lang="ru-RU" dirty="0" err="1" smtClean="0"/>
              <a:t>мимовільно</a:t>
            </a:r>
            <a:r>
              <a:rPr lang="ru-RU" dirty="0" smtClean="0"/>
              <a:t>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помилкова</a:t>
            </a:r>
            <a:r>
              <a:rPr lang="ru-RU" dirty="0" smtClean="0"/>
              <a:t> думка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спростована</a:t>
            </a:r>
            <a:r>
              <a:rPr lang="ru-RU" dirty="0" smtClean="0"/>
              <a:t> </a:t>
            </a:r>
            <a:r>
              <a:rPr lang="ru-RU" dirty="0" err="1" smtClean="0"/>
              <a:t>отриманням</a:t>
            </a:r>
            <a:r>
              <a:rPr lang="ru-RU" dirty="0" smtClean="0"/>
              <a:t> </a:t>
            </a:r>
            <a:r>
              <a:rPr lang="ru-RU" dirty="0" err="1" smtClean="0"/>
              <a:t>індукованих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 Г. А. Надсоном та Г. С. </a:t>
            </a:r>
            <a:r>
              <a:rPr lang="ru-RU" dirty="0" err="1" smtClean="0"/>
              <a:t>Філіпповим</a:t>
            </a:r>
            <a:r>
              <a:rPr lang="ru-RU" dirty="0" smtClean="0"/>
              <a:t>(1925) на грибах, Г. </a:t>
            </a:r>
            <a:r>
              <a:rPr lang="ru-RU" dirty="0" err="1" smtClean="0"/>
              <a:t>Меллером</a:t>
            </a:r>
            <a:r>
              <a:rPr lang="ru-RU" dirty="0" smtClean="0"/>
              <a:t> (1927) на </a:t>
            </a:r>
            <a:r>
              <a:rPr lang="ru-RU" dirty="0" err="1" smtClean="0"/>
              <a:t>дрозофілі</a:t>
            </a:r>
            <a:r>
              <a:rPr lang="ru-RU" dirty="0" smtClean="0"/>
              <a:t> </a:t>
            </a:r>
            <a:r>
              <a:rPr lang="ru-RU" dirty="0" err="1" smtClean="0"/>
              <a:t>таІ</a:t>
            </a:r>
            <a:r>
              <a:rPr lang="ru-RU" dirty="0" smtClean="0"/>
              <a:t>. </a:t>
            </a:r>
            <a:r>
              <a:rPr lang="en-US" dirty="0" smtClean="0"/>
              <a:t>JI. </a:t>
            </a:r>
            <a:r>
              <a:rPr lang="ru-RU" dirty="0" err="1" smtClean="0"/>
              <a:t>Стадлер</a:t>
            </a:r>
            <a:r>
              <a:rPr lang="ru-RU" dirty="0" smtClean="0"/>
              <a:t> (1928) на </a:t>
            </a:r>
            <a:r>
              <a:rPr lang="ru-RU" dirty="0" err="1" smtClean="0"/>
              <a:t>кукурудзі</a:t>
            </a:r>
            <a:r>
              <a:rPr lang="ru-RU" dirty="0" smtClean="0"/>
              <a:t>. У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існувало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неподільність</a:t>
            </a:r>
            <a:r>
              <a:rPr lang="ru-RU" dirty="0" smtClean="0"/>
              <a:t> гена.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50-х С. </a:t>
            </a:r>
            <a:r>
              <a:rPr lang="ru-RU" dirty="0" err="1" smtClean="0"/>
              <a:t>Бензер</a:t>
            </a:r>
            <a:r>
              <a:rPr lang="ru-RU" dirty="0" smtClean="0"/>
              <a:t> показав, </a:t>
            </a:r>
            <a:r>
              <a:rPr lang="ru-RU" dirty="0" err="1" smtClean="0"/>
              <a:t>що</a:t>
            </a:r>
            <a:r>
              <a:rPr lang="ru-RU" dirty="0" smtClean="0"/>
              <a:t> ген </a:t>
            </a:r>
            <a:r>
              <a:rPr lang="ru-RU" dirty="0" err="1" smtClean="0"/>
              <a:t>є</a:t>
            </a:r>
            <a:r>
              <a:rPr lang="ru-RU" dirty="0" smtClean="0"/>
              <a:t> дискретною </a:t>
            </a:r>
            <a:r>
              <a:rPr lang="ru-RU" dirty="0" err="1" smtClean="0"/>
              <a:t>одиницею</a:t>
            </a:r>
            <a:r>
              <a:rPr lang="ru-RU" dirty="0" smtClean="0"/>
              <a:t>. За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основної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— </a:t>
            </a:r>
            <a:r>
              <a:rPr lang="ru-RU" dirty="0" err="1" smtClean="0"/>
              <a:t>програмування</a:t>
            </a:r>
            <a:r>
              <a:rPr lang="ru-RU" dirty="0" smtClean="0"/>
              <a:t> синтезу </a:t>
            </a:r>
            <a:r>
              <a:rPr lang="ru-RU" dirty="0" err="1" smtClean="0"/>
              <a:t>білка</a:t>
            </a:r>
            <a:r>
              <a:rPr lang="ru-RU" dirty="0" smtClean="0"/>
              <a:t> — ген </a:t>
            </a:r>
            <a:r>
              <a:rPr lang="ru-RU" dirty="0" err="1" smtClean="0"/>
              <a:t>постає</a:t>
            </a:r>
            <a:r>
              <a:rPr lang="ru-RU" dirty="0" smtClean="0"/>
              <a:t> як </a:t>
            </a:r>
            <a:r>
              <a:rPr lang="ru-RU" dirty="0" err="1" smtClean="0"/>
              <a:t>цілісна</a:t>
            </a:r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,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перебудову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білкової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.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одиницю</a:t>
            </a:r>
            <a:r>
              <a:rPr lang="ru-RU" dirty="0" smtClean="0"/>
              <a:t> </a:t>
            </a:r>
            <a:r>
              <a:rPr lang="ru-RU" dirty="0" err="1" smtClean="0"/>
              <a:t>Бензер</a:t>
            </a:r>
            <a:r>
              <a:rPr lang="ru-RU" dirty="0" smtClean="0"/>
              <a:t> назвав </a:t>
            </a:r>
            <a:r>
              <a:rPr lang="ru-RU" b="1" dirty="0" smtClean="0"/>
              <a:t>цистроном</a:t>
            </a:r>
            <a:r>
              <a:rPr lang="ru-RU" dirty="0" smtClean="0"/>
              <a:t>. За величиною цистрон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гену. </a:t>
            </a:r>
            <a:r>
              <a:rPr lang="ru-RU" dirty="0" err="1" smtClean="0"/>
              <a:t>Дискретність</a:t>
            </a:r>
            <a:r>
              <a:rPr lang="ru-RU" dirty="0" smtClean="0"/>
              <a:t> гена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наявності</a:t>
            </a:r>
            <a:r>
              <a:rPr lang="ru-RU" dirty="0" smtClean="0"/>
              <a:t>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субодиниць</a:t>
            </a:r>
            <a:r>
              <a:rPr lang="ru-RU" dirty="0" smtClean="0"/>
              <a:t>. </a:t>
            </a:r>
            <a:r>
              <a:rPr lang="ru-RU" dirty="0" err="1" smtClean="0"/>
              <a:t>Елементарна</a:t>
            </a:r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 гена,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, названа </a:t>
            </a:r>
            <a:r>
              <a:rPr lang="ru-RU" b="1" dirty="0" smtClean="0"/>
              <a:t>мутоном</a:t>
            </a:r>
            <a:r>
              <a:rPr lang="ru-RU" dirty="0" smtClean="0"/>
              <a:t>, а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err="1" smtClean="0"/>
              <a:t>рекомбінації</a:t>
            </a:r>
            <a:r>
              <a:rPr lang="ru-RU" dirty="0" smtClean="0"/>
              <a:t> (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ділянками</a:t>
            </a:r>
            <a:r>
              <a:rPr lang="ru-RU" dirty="0" smtClean="0"/>
              <a:t>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 у </a:t>
            </a:r>
            <a:r>
              <a:rPr lang="ru-RU" dirty="0" err="1" smtClean="0"/>
              <a:t>профазі</a:t>
            </a:r>
            <a:r>
              <a:rPr lang="ru-RU" dirty="0" smtClean="0"/>
              <a:t> мейозу </a:t>
            </a:r>
            <a:r>
              <a:rPr lang="en-US" dirty="0" smtClean="0"/>
              <a:t>I) – </a:t>
            </a:r>
            <a:r>
              <a:rPr lang="ru-RU" b="1" dirty="0" err="1" smtClean="0"/>
              <a:t>реконом</a:t>
            </a:r>
            <a:r>
              <a:rPr lang="ru-RU" dirty="0" smtClean="0"/>
              <a:t>. </a:t>
            </a:r>
            <a:r>
              <a:rPr lang="ru-RU" dirty="0" err="1" smtClean="0"/>
              <a:t>Мінімальні</a:t>
            </a:r>
            <a:r>
              <a:rPr lang="ru-RU" dirty="0" smtClean="0"/>
              <a:t> </a:t>
            </a:r>
            <a:r>
              <a:rPr lang="ru-RU" dirty="0" err="1" smtClean="0"/>
              <a:t>розміри</a:t>
            </a:r>
            <a:r>
              <a:rPr lang="ru-RU" dirty="0" smtClean="0"/>
              <a:t> мутону та </a:t>
            </a:r>
            <a:r>
              <a:rPr lang="ru-RU" dirty="0" err="1" smtClean="0"/>
              <a:t>рекону</a:t>
            </a:r>
            <a:r>
              <a:rPr lang="ru-RU" dirty="0" smtClean="0"/>
              <a:t> </a:t>
            </a:r>
            <a:r>
              <a:rPr lang="ru-RU" dirty="0" err="1" smtClean="0"/>
              <a:t>дорівнюють</a:t>
            </a:r>
            <a:r>
              <a:rPr lang="ru-RU" dirty="0" smtClean="0"/>
              <a:t>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парі</a:t>
            </a:r>
            <a:r>
              <a:rPr lang="ru-RU" dirty="0" smtClean="0"/>
              <a:t> </a:t>
            </a:r>
            <a:r>
              <a:rPr lang="ru-RU" dirty="0" err="1" smtClean="0"/>
              <a:t>нуклеотидів</a:t>
            </a:r>
            <a:r>
              <a:rPr lang="ru-RU" dirty="0" smtClean="0"/>
              <a:t>. В </a:t>
            </a:r>
            <a:r>
              <a:rPr lang="ru-RU" dirty="0" err="1" smtClean="0"/>
              <a:t>даний</a:t>
            </a:r>
            <a:r>
              <a:rPr lang="ru-RU" dirty="0" smtClean="0"/>
              <a:t> час </a:t>
            </a:r>
            <a:r>
              <a:rPr lang="ru-RU" dirty="0" err="1" smtClean="0"/>
              <a:t>функціональною</a:t>
            </a:r>
            <a:r>
              <a:rPr lang="ru-RU" dirty="0" smtClean="0"/>
              <a:t> </a:t>
            </a:r>
            <a:r>
              <a:rPr lang="ru-RU" dirty="0" err="1" smtClean="0"/>
              <a:t>одиницею</a:t>
            </a:r>
            <a:r>
              <a:rPr lang="ru-RU" dirty="0" smtClean="0"/>
              <a:t> гена </a:t>
            </a:r>
            <a:r>
              <a:rPr lang="ru-RU" dirty="0" err="1" smtClean="0"/>
              <a:t>вважають</a:t>
            </a:r>
            <a:r>
              <a:rPr lang="ru-RU" dirty="0" smtClean="0"/>
              <a:t> кодон, а структурною – пару </a:t>
            </a:r>
            <a:r>
              <a:rPr lang="ru-RU" dirty="0" err="1" smtClean="0"/>
              <a:t>нуклеотидів</a:t>
            </a:r>
            <a:r>
              <a:rPr lang="ru-RU" dirty="0" smtClean="0"/>
              <a:t>. У 20-ті роки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встановлено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r>
              <a:rPr lang="ru-RU" dirty="0" smtClean="0"/>
              <a:t> та </a:t>
            </a:r>
            <a:r>
              <a:rPr lang="ru-RU" dirty="0" err="1" smtClean="0"/>
              <a:t>нуклеїнових</a:t>
            </a:r>
            <a:r>
              <a:rPr lang="ru-RU" dirty="0" smtClean="0"/>
              <a:t> кислот. У 1928 р. Н. К. Кольцов припустив,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білкові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надалі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доведено,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носієм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молекула ДНК.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8640"/>
            <a:ext cx="6458719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47664" y="393305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Схема розподілу пластид, із вмістом та без хлорофіл, при ділені клітини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260648"/>
            <a:ext cx="7488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Докази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ролі</a:t>
            </a:r>
            <a:r>
              <a:rPr lang="ru-RU" sz="2000" b="1" dirty="0" smtClean="0"/>
              <a:t> ДНК в </a:t>
            </a:r>
            <a:r>
              <a:rPr lang="ru-RU" sz="2000" b="1" dirty="0" err="1" smtClean="0"/>
              <a:t>передачі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спадкової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інформації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836712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доказів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ДНК у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спадкової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досліди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трансформації</a:t>
            </a:r>
            <a:r>
              <a:rPr lang="ru-RU" dirty="0" smtClean="0"/>
              <a:t> </a:t>
            </a:r>
            <a:r>
              <a:rPr lang="ru-RU" dirty="0" err="1" smtClean="0"/>
              <a:t>бактерій</a:t>
            </a:r>
            <a:r>
              <a:rPr lang="ru-RU" dirty="0" smtClean="0"/>
              <a:t>. Ф. </a:t>
            </a:r>
            <a:r>
              <a:rPr lang="ru-RU" dirty="0" err="1" smtClean="0"/>
              <a:t>Гріффіте</a:t>
            </a:r>
            <a:r>
              <a:rPr lang="ru-RU" dirty="0" smtClean="0"/>
              <a:t> (1928)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штамами</a:t>
            </a:r>
            <a:r>
              <a:rPr lang="ru-RU" dirty="0" smtClean="0"/>
              <a:t> </a:t>
            </a:r>
            <a:r>
              <a:rPr lang="ru-RU" dirty="0" err="1" smtClean="0"/>
              <a:t>пневмококів</a:t>
            </a:r>
            <a:r>
              <a:rPr lang="ru-RU" dirty="0" smtClean="0"/>
              <a:t>: </a:t>
            </a:r>
            <a:r>
              <a:rPr lang="en-US" dirty="0" smtClean="0"/>
              <a:t>S-</a:t>
            </a:r>
            <a:r>
              <a:rPr lang="ru-RU" dirty="0" err="1" smtClean="0"/>
              <a:t>штамом</a:t>
            </a:r>
            <a:r>
              <a:rPr lang="ru-RU" dirty="0" smtClean="0"/>
              <a:t> (</a:t>
            </a:r>
            <a:r>
              <a:rPr lang="ru-RU" dirty="0" err="1" smtClean="0"/>
              <a:t>капсульний</a:t>
            </a:r>
            <a:r>
              <a:rPr lang="ru-RU" dirty="0" smtClean="0"/>
              <a:t>, </a:t>
            </a:r>
            <a:r>
              <a:rPr lang="ru-RU" dirty="0" err="1" smtClean="0"/>
              <a:t>вірулентний</a:t>
            </a:r>
            <a:r>
              <a:rPr lang="ru-RU" dirty="0" smtClean="0"/>
              <a:t>,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та смерть </a:t>
            </a:r>
            <a:r>
              <a:rPr lang="ru-RU" dirty="0" err="1" smtClean="0"/>
              <a:t>мишей</a:t>
            </a:r>
            <a:r>
              <a:rPr lang="ru-RU" dirty="0" smtClean="0"/>
              <a:t>) та </a:t>
            </a:r>
            <a:r>
              <a:rPr lang="en-US" dirty="0" smtClean="0"/>
              <a:t>R-</a:t>
            </a:r>
            <a:r>
              <a:rPr lang="ru-RU" dirty="0" err="1" smtClean="0"/>
              <a:t>штамом</a:t>
            </a:r>
            <a:r>
              <a:rPr lang="ru-RU" dirty="0" smtClean="0"/>
              <a:t> (</a:t>
            </a:r>
            <a:r>
              <a:rPr lang="ru-RU" dirty="0" err="1" smtClean="0"/>
              <a:t>безкапсульний</a:t>
            </a:r>
            <a:r>
              <a:rPr lang="ru-RU" dirty="0" smtClean="0"/>
              <a:t>, </a:t>
            </a:r>
            <a:r>
              <a:rPr lang="ru-RU" dirty="0" err="1" smtClean="0"/>
              <a:t>авірулентний</a:t>
            </a:r>
            <a:r>
              <a:rPr lang="ru-RU" dirty="0" smtClean="0"/>
              <a:t>, не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у </a:t>
            </a:r>
            <a:r>
              <a:rPr lang="ru-RU" dirty="0" err="1" smtClean="0"/>
              <a:t>мишей</a:t>
            </a:r>
            <a:r>
              <a:rPr lang="ru-RU" dirty="0" smtClean="0"/>
              <a:t>). </a:t>
            </a:r>
            <a:r>
              <a:rPr lang="ru-RU" dirty="0" err="1" smtClean="0"/>
              <a:t>Введення</a:t>
            </a:r>
            <a:r>
              <a:rPr lang="ru-RU" dirty="0" smtClean="0"/>
              <a:t> вбитого </a:t>
            </a:r>
            <a:r>
              <a:rPr lang="ru-RU" dirty="0" err="1" smtClean="0"/>
              <a:t>кип'ятінням</a:t>
            </a:r>
            <a:r>
              <a:rPr lang="ru-RU" dirty="0" smtClean="0"/>
              <a:t> </a:t>
            </a:r>
            <a:r>
              <a:rPr lang="ru-RU" dirty="0" err="1" smtClean="0"/>
              <a:t>вірулентного</a:t>
            </a:r>
            <a:r>
              <a:rPr lang="ru-RU" dirty="0" smtClean="0"/>
              <a:t> </a:t>
            </a:r>
            <a:r>
              <a:rPr lang="en-US" dirty="0" smtClean="0"/>
              <a:t>S-</a:t>
            </a:r>
            <a:r>
              <a:rPr lang="ru-RU" dirty="0" err="1" smtClean="0"/>
              <a:t>штаму</a:t>
            </a:r>
            <a:r>
              <a:rPr lang="ru-RU" dirty="0" smtClean="0"/>
              <a:t> не </a:t>
            </a:r>
            <a:r>
              <a:rPr lang="ru-RU" dirty="0" err="1" smtClean="0"/>
              <a:t>викликало</a:t>
            </a:r>
            <a:r>
              <a:rPr lang="ru-RU" dirty="0" smtClean="0"/>
              <a:t> </a:t>
            </a:r>
            <a:r>
              <a:rPr lang="ru-RU" dirty="0" err="1" smtClean="0"/>
              <a:t>загибелі</a:t>
            </a:r>
            <a:r>
              <a:rPr lang="ru-RU" dirty="0" smtClean="0"/>
              <a:t> </a:t>
            </a:r>
            <a:r>
              <a:rPr lang="ru-RU" dirty="0" err="1" smtClean="0"/>
              <a:t>мишей</a:t>
            </a:r>
            <a:r>
              <a:rPr lang="ru-RU" dirty="0" smtClean="0"/>
              <a:t>. При </a:t>
            </a:r>
            <a:r>
              <a:rPr lang="ru-RU" dirty="0" err="1" smtClean="0"/>
              <a:t>змішуванні</a:t>
            </a:r>
            <a:r>
              <a:rPr lang="ru-RU" dirty="0" smtClean="0"/>
              <a:t> у </a:t>
            </a:r>
            <a:r>
              <a:rPr lang="ru-RU" dirty="0" err="1" smtClean="0"/>
              <a:t>культурі</a:t>
            </a:r>
            <a:r>
              <a:rPr lang="ru-RU" dirty="0" smtClean="0"/>
              <a:t> живого </a:t>
            </a:r>
            <a:r>
              <a:rPr lang="ru-RU" dirty="0" err="1" smtClean="0"/>
              <a:t>невірулентного</a:t>
            </a:r>
            <a:r>
              <a:rPr lang="ru-RU" dirty="0" smtClean="0"/>
              <a:t> </a:t>
            </a:r>
            <a:r>
              <a:rPr lang="en-US" dirty="0" smtClean="0"/>
              <a:t>R-</a:t>
            </a:r>
            <a:r>
              <a:rPr lang="ru-RU" dirty="0" err="1" smtClean="0"/>
              <a:t>штаму</a:t>
            </a:r>
            <a:r>
              <a:rPr lang="ru-RU" dirty="0" smtClean="0"/>
              <a:t> та вбитого </a:t>
            </a:r>
            <a:r>
              <a:rPr lang="ru-RU" dirty="0" err="1" smtClean="0"/>
              <a:t>кип'ятінням</a:t>
            </a:r>
            <a:r>
              <a:rPr lang="ru-RU" dirty="0" smtClean="0"/>
              <a:t> </a:t>
            </a:r>
            <a:r>
              <a:rPr lang="ru-RU" dirty="0" err="1" smtClean="0"/>
              <a:t>вірулентного</a:t>
            </a:r>
            <a:r>
              <a:rPr lang="ru-RU" dirty="0" smtClean="0"/>
              <a:t> </a:t>
            </a:r>
            <a:r>
              <a:rPr lang="en-US" dirty="0" smtClean="0"/>
              <a:t>S-</a:t>
            </a:r>
            <a:r>
              <a:rPr lang="ru-RU" dirty="0" err="1" smtClean="0"/>
              <a:t>штаму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суміші</a:t>
            </a:r>
            <a:r>
              <a:rPr lang="ru-RU" dirty="0" smtClean="0"/>
              <a:t> </a:t>
            </a:r>
            <a:r>
              <a:rPr lang="ru-RU" dirty="0" err="1" smtClean="0"/>
              <a:t>піддослідним</a:t>
            </a:r>
            <a:r>
              <a:rPr lang="ru-RU" dirty="0" smtClean="0"/>
              <a:t> </a:t>
            </a:r>
            <a:r>
              <a:rPr lang="ru-RU" dirty="0" err="1" smtClean="0"/>
              <a:t>тваринам</a:t>
            </a:r>
            <a:r>
              <a:rPr lang="ru-RU" dirty="0" smtClean="0"/>
              <a:t> </a:t>
            </a:r>
            <a:r>
              <a:rPr lang="ru-RU" dirty="0" err="1" smtClean="0"/>
              <a:t>спостерігалася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 </a:t>
            </a:r>
            <a:r>
              <a:rPr lang="ru-RU" dirty="0" err="1" smtClean="0"/>
              <a:t>загибель</a:t>
            </a:r>
            <a:r>
              <a:rPr lang="ru-RU" dirty="0" smtClean="0"/>
              <a:t>. При </a:t>
            </a:r>
            <a:r>
              <a:rPr lang="ru-RU" dirty="0" err="1" smtClean="0"/>
              <a:t>кип'ятінні</a:t>
            </a:r>
            <a:r>
              <a:rPr lang="ru-RU" dirty="0" smtClean="0"/>
              <a:t> </a:t>
            </a:r>
            <a:r>
              <a:rPr lang="ru-RU" dirty="0" err="1" smtClean="0"/>
              <a:t>нуклеїнові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білкових</a:t>
            </a:r>
            <a:r>
              <a:rPr lang="ru-RU" dirty="0" smtClean="0"/>
              <a:t> молекул не </a:t>
            </a:r>
            <a:r>
              <a:rPr lang="ru-RU" dirty="0" err="1" smtClean="0"/>
              <a:t>руйнуються</a:t>
            </a:r>
            <a:r>
              <a:rPr lang="ru-RU" dirty="0" smtClean="0"/>
              <a:t>, тому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припустити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властивість</a:t>
            </a:r>
            <a:r>
              <a:rPr lang="ru-RU" dirty="0" smtClean="0"/>
              <a:t> (</a:t>
            </a:r>
            <a:r>
              <a:rPr lang="ru-RU" dirty="0" err="1" smtClean="0"/>
              <a:t>вірулентність</a:t>
            </a:r>
            <a:r>
              <a:rPr lang="ru-RU" dirty="0" smtClean="0"/>
              <a:t>) передано молекулами ДНК. У 1944 р. О. </a:t>
            </a:r>
            <a:r>
              <a:rPr lang="ru-RU" dirty="0" err="1" smtClean="0"/>
              <a:t>Ейвері</a:t>
            </a:r>
            <a:r>
              <a:rPr lang="ru-RU" dirty="0" smtClean="0"/>
              <a:t>, К. </a:t>
            </a:r>
            <a:r>
              <a:rPr lang="ru-RU" dirty="0" err="1" smtClean="0"/>
              <a:t>Мак-Леод</a:t>
            </a:r>
            <a:r>
              <a:rPr lang="ru-RU" dirty="0" smtClean="0"/>
              <a:t> та М. </a:t>
            </a:r>
            <a:r>
              <a:rPr lang="ru-RU" dirty="0" err="1" smtClean="0"/>
              <a:t>Мак-Карті</a:t>
            </a:r>
            <a:r>
              <a:rPr lang="ru-RU" dirty="0" smtClean="0"/>
              <a:t> </a:t>
            </a:r>
            <a:r>
              <a:rPr lang="ru-RU" dirty="0" err="1" smtClean="0"/>
              <a:t>підтвердили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припущення</a:t>
            </a:r>
            <a:r>
              <a:rPr lang="ru-RU" dirty="0" smtClean="0"/>
              <a:t>. Вони брали </a:t>
            </a:r>
            <a:r>
              <a:rPr lang="ru-RU" dirty="0" err="1" smtClean="0"/>
              <a:t>очищену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вірулентного</a:t>
            </a:r>
            <a:r>
              <a:rPr lang="ru-RU" dirty="0" smtClean="0"/>
              <a:t> </a:t>
            </a:r>
            <a:r>
              <a:rPr lang="en-US" dirty="0" smtClean="0"/>
              <a:t>S-</a:t>
            </a:r>
            <a:r>
              <a:rPr lang="ru-RU" dirty="0" err="1" smtClean="0"/>
              <a:t>штаму</a:t>
            </a:r>
            <a:r>
              <a:rPr lang="ru-RU" dirty="0" smtClean="0"/>
              <a:t> </a:t>
            </a:r>
            <a:r>
              <a:rPr lang="ru-RU" dirty="0" err="1" smtClean="0"/>
              <a:t>пневмококів</a:t>
            </a:r>
            <a:r>
              <a:rPr lang="ru-RU" dirty="0" smtClean="0"/>
              <a:t> ДНК </a:t>
            </a:r>
            <a:r>
              <a:rPr lang="ru-RU" dirty="0" err="1" smtClean="0"/>
              <a:t>і</a:t>
            </a:r>
            <a:r>
              <a:rPr lang="ru-RU" dirty="0" smtClean="0"/>
              <a:t> додавали </a:t>
            </a:r>
            <a:r>
              <a:rPr lang="ru-RU" dirty="0" err="1" smtClean="0"/>
              <a:t>її</a:t>
            </a:r>
            <a:r>
              <a:rPr lang="ru-RU" dirty="0" smtClean="0"/>
              <a:t> в </a:t>
            </a:r>
            <a:r>
              <a:rPr lang="ru-RU" dirty="0" err="1" smtClean="0"/>
              <a:t>живильне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вирощували</a:t>
            </a:r>
            <a:r>
              <a:rPr lang="ru-RU" dirty="0" smtClean="0"/>
              <a:t> </a:t>
            </a:r>
            <a:r>
              <a:rPr lang="ru-RU" dirty="0" err="1" smtClean="0"/>
              <a:t>авірулентний</a:t>
            </a:r>
            <a:r>
              <a:rPr lang="ru-RU" dirty="0" smtClean="0"/>
              <a:t> </a:t>
            </a:r>
            <a:r>
              <a:rPr lang="en-US" dirty="0" smtClean="0"/>
              <a:t>R-</a:t>
            </a:r>
            <a:r>
              <a:rPr lang="ru-RU" dirty="0" err="1" smtClean="0"/>
              <a:t>штам</a:t>
            </a:r>
            <a:r>
              <a:rPr lang="ru-RU" dirty="0" smtClean="0"/>
              <a:t>. 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вводили </a:t>
            </a:r>
            <a:r>
              <a:rPr lang="ru-RU" dirty="0" err="1" smtClean="0"/>
              <a:t>мишам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вони гинули, т. е. </a:t>
            </a:r>
            <a:r>
              <a:rPr lang="ru-RU" dirty="0" err="1" smtClean="0"/>
              <a:t>авірулентний</a:t>
            </a:r>
            <a:r>
              <a:rPr lang="ru-RU" dirty="0" smtClean="0"/>
              <a:t> </a:t>
            </a:r>
            <a:r>
              <a:rPr lang="ru-RU" dirty="0" err="1" smtClean="0"/>
              <a:t>штам</a:t>
            </a:r>
            <a:r>
              <a:rPr lang="ru-RU" dirty="0" smtClean="0"/>
              <a:t> став </a:t>
            </a:r>
            <a:r>
              <a:rPr lang="ru-RU" dirty="0" err="1" smtClean="0"/>
              <a:t>вірулентним</a:t>
            </a:r>
            <a:r>
              <a:rPr lang="ru-RU" dirty="0" smtClean="0"/>
              <a:t>. Таким чином, </a:t>
            </a:r>
            <a:r>
              <a:rPr lang="ru-RU" b="1" dirty="0" err="1" smtClean="0"/>
              <a:t>трансформація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одного </a:t>
            </a:r>
            <a:r>
              <a:rPr lang="ru-RU" dirty="0" err="1" smtClean="0"/>
              <a:t>штаму</a:t>
            </a:r>
            <a:r>
              <a:rPr lang="ru-RU" dirty="0" smtClean="0"/>
              <a:t> </a:t>
            </a:r>
            <a:r>
              <a:rPr lang="ru-RU" dirty="0" err="1" smtClean="0"/>
              <a:t>бактерій</a:t>
            </a:r>
            <a:r>
              <a:rPr lang="ru-RU" dirty="0" smtClean="0"/>
              <a:t> </a:t>
            </a:r>
            <a:r>
              <a:rPr lang="ru-RU" dirty="0" err="1" smtClean="0"/>
              <a:t>вбудовувати</a:t>
            </a:r>
            <a:r>
              <a:rPr lang="ru-RU" dirty="0" smtClean="0"/>
              <a:t> у свою ДНК </a:t>
            </a:r>
            <a:r>
              <a:rPr lang="ru-RU" dirty="0" err="1" smtClean="0"/>
              <a:t>ділянки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ДНК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штаму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набувати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характеристики </a:t>
            </a:r>
            <a:r>
              <a:rPr lang="ru-RU" dirty="0" err="1" smtClean="0"/>
              <a:t>останнього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8847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доказ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ДНК у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спадкової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Н. </a:t>
            </a:r>
            <a:r>
              <a:rPr lang="ru-RU" dirty="0" err="1" smtClean="0"/>
              <a:t>Ціндер</a:t>
            </a:r>
            <a:r>
              <a:rPr lang="ru-RU" dirty="0" smtClean="0"/>
              <a:t> та Дж. </a:t>
            </a:r>
            <a:r>
              <a:rPr lang="ru-RU" dirty="0" err="1" smtClean="0"/>
              <a:t>Ледерберг</a:t>
            </a:r>
            <a:r>
              <a:rPr lang="ru-RU" dirty="0" smtClean="0"/>
              <a:t>. У 1952 р. вони описали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трансдукції</a:t>
            </a:r>
            <a:r>
              <a:rPr lang="ru-RU" dirty="0" smtClean="0"/>
              <a:t>. </a:t>
            </a:r>
            <a:r>
              <a:rPr lang="en-US" dirty="0" smtClean="0"/>
              <a:t>U-</a:t>
            </a:r>
            <a:r>
              <a:rPr lang="ru-RU" dirty="0" err="1" smtClean="0"/>
              <a:t>подібну</a:t>
            </a:r>
            <a:r>
              <a:rPr lang="ru-RU" dirty="0" smtClean="0"/>
              <a:t> трубку </a:t>
            </a:r>
            <a:r>
              <a:rPr lang="ru-RU" dirty="0" err="1" smtClean="0"/>
              <a:t>заповнювали</a:t>
            </a:r>
            <a:r>
              <a:rPr lang="ru-RU" dirty="0" smtClean="0"/>
              <a:t> </a:t>
            </a:r>
            <a:r>
              <a:rPr lang="ru-RU" dirty="0" err="1" smtClean="0"/>
              <a:t>рідким</a:t>
            </a:r>
            <a:r>
              <a:rPr lang="ru-RU" dirty="0" smtClean="0"/>
              <a:t> </a:t>
            </a:r>
            <a:r>
              <a:rPr lang="ru-RU" dirty="0" err="1" smtClean="0"/>
              <a:t>живильним</a:t>
            </a:r>
            <a:r>
              <a:rPr lang="ru-RU" dirty="0" smtClean="0"/>
              <a:t> </a:t>
            </a:r>
            <a:r>
              <a:rPr lang="ru-RU" dirty="0" err="1" smtClean="0"/>
              <a:t>середовищем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посередині</a:t>
            </a:r>
            <a:r>
              <a:rPr lang="ru-RU" dirty="0" smtClean="0"/>
              <a:t> </a:t>
            </a:r>
            <a:r>
              <a:rPr lang="ru-RU" dirty="0" smtClean="0"/>
              <a:t>ставили </a:t>
            </a:r>
            <a:r>
              <a:rPr lang="ru-RU" dirty="0" err="1" smtClean="0"/>
              <a:t>бактеріальний</a:t>
            </a:r>
            <a:r>
              <a:rPr lang="ru-RU" dirty="0" smtClean="0"/>
              <a:t> </a:t>
            </a:r>
            <a:r>
              <a:rPr lang="ru-RU" dirty="0" err="1" smtClean="0"/>
              <a:t>фільтр</a:t>
            </a:r>
            <a:r>
              <a:rPr lang="ru-RU" dirty="0" smtClean="0"/>
              <a:t>. У </a:t>
            </a:r>
            <a:r>
              <a:rPr lang="ru-RU" dirty="0" err="1" smtClean="0"/>
              <a:t>ліве</a:t>
            </a:r>
            <a:r>
              <a:rPr lang="ru-RU" dirty="0" smtClean="0"/>
              <a:t> </a:t>
            </a:r>
            <a:r>
              <a:rPr lang="ru-RU" dirty="0" err="1" smtClean="0"/>
              <a:t>коліно</a:t>
            </a:r>
            <a:r>
              <a:rPr lang="ru-RU" dirty="0" smtClean="0"/>
              <a:t> </a:t>
            </a:r>
            <a:r>
              <a:rPr lang="ru-RU" dirty="0" err="1" smtClean="0"/>
              <a:t>поміщали</a:t>
            </a:r>
            <a:r>
              <a:rPr lang="ru-RU" dirty="0" smtClean="0"/>
              <a:t> </a:t>
            </a:r>
            <a:r>
              <a:rPr lang="ru-RU" dirty="0" err="1" smtClean="0"/>
              <a:t>триптофаннесинтезуючий</a:t>
            </a:r>
            <a:r>
              <a:rPr lang="ru-RU" dirty="0" smtClean="0"/>
              <a:t> </a:t>
            </a:r>
            <a:r>
              <a:rPr lang="ru-RU" dirty="0" err="1" smtClean="0"/>
              <a:t>штам</a:t>
            </a:r>
            <a:r>
              <a:rPr lang="ru-RU" dirty="0" smtClean="0"/>
              <a:t> (22А) </a:t>
            </a:r>
            <a:r>
              <a:rPr lang="ru-RU" dirty="0" err="1" smtClean="0"/>
              <a:t>бактерій</a:t>
            </a:r>
            <a:r>
              <a:rPr lang="ru-RU" dirty="0" smtClean="0"/>
              <a:t> </a:t>
            </a:r>
            <a:r>
              <a:rPr lang="ru-RU" dirty="0" err="1" smtClean="0"/>
              <a:t>мишачого</a:t>
            </a:r>
            <a:r>
              <a:rPr lang="ru-RU" dirty="0" smtClean="0"/>
              <a:t> тифу, а </a:t>
            </a:r>
            <a:r>
              <a:rPr lang="ru-RU" dirty="0" smtClean="0"/>
              <a:t>в праве </a:t>
            </a:r>
            <a:r>
              <a:rPr lang="ru-RU" dirty="0" smtClean="0"/>
              <a:t>- </a:t>
            </a:r>
            <a:r>
              <a:rPr lang="ru-RU" dirty="0" err="1" smtClean="0"/>
              <a:t>триптофансинтезуючий</a:t>
            </a:r>
            <a:r>
              <a:rPr lang="ru-RU" dirty="0" smtClean="0"/>
              <a:t> </a:t>
            </a:r>
            <a:r>
              <a:rPr lang="ru-RU" dirty="0" err="1" smtClean="0"/>
              <a:t>штам</a:t>
            </a:r>
            <a:r>
              <a:rPr lang="ru-RU" dirty="0" smtClean="0"/>
              <a:t> </a:t>
            </a:r>
            <a:r>
              <a:rPr lang="ru-RU" dirty="0" err="1" smtClean="0"/>
              <a:t>бактерій</a:t>
            </a:r>
            <a:r>
              <a:rPr lang="ru-RU" dirty="0" smtClean="0"/>
              <a:t> дикого типу (2А). У праве </a:t>
            </a:r>
            <a:r>
              <a:rPr lang="ru-RU" dirty="0" err="1" smtClean="0"/>
              <a:t>коліно</a:t>
            </a:r>
            <a:r>
              <a:rPr lang="ru-RU" dirty="0" smtClean="0"/>
              <a:t> додавали </a:t>
            </a:r>
            <a:r>
              <a:rPr lang="ru-RU" dirty="0" err="1" smtClean="0"/>
              <a:t>бактеріофаг</a:t>
            </a:r>
            <a:r>
              <a:rPr lang="ru-RU" dirty="0" smtClean="0"/>
              <a:t> (</a:t>
            </a:r>
            <a:r>
              <a:rPr lang="ru-RU" dirty="0" err="1" smtClean="0"/>
              <a:t>вірус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паразитує</a:t>
            </a:r>
            <a:r>
              <a:rPr lang="ru-RU" dirty="0" smtClean="0"/>
              <a:t> на </a:t>
            </a:r>
            <a:r>
              <a:rPr lang="ru-RU" dirty="0" err="1" smtClean="0"/>
              <a:t>бактеріях</a:t>
            </a:r>
            <a:r>
              <a:rPr lang="ru-RU" dirty="0" smtClean="0"/>
              <a:t>). Через </a:t>
            </a:r>
            <a:r>
              <a:rPr lang="ru-RU" dirty="0" err="1" smtClean="0"/>
              <a:t>деякий</a:t>
            </a:r>
            <a:r>
              <a:rPr lang="ru-RU" dirty="0" smtClean="0"/>
              <a:t> час у </a:t>
            </a:r>
            <a:r>
              <a:rPr lang="ru-RU" dirty="0" err="1" smtClean="0"/>
              <a:t>лівому</a:t>
            </a:r>
            <a:r>
              <a:rPr lang="ru-RU" dirty="0" smtClean="0"/>
              <a:t> </a:t>
            </a:r>
            <a:r>
              <a:rPr lang="ru-RU" dirty="0" err="1" smtClean="0"/>
              <a:t>коліні</a:t>
            </a:r>
            <a:r>
              <a:rPr lang="ru-RU" dirty="0" smtClean="0"/>
              <a:t> </a:t>
            </a:r>
            <a:r>
              <a:rPr lang="ru-RU" dirty="0" err="1" smtClean="0"/>
              <a:t>з'являлися</a:t>
            </a:r>
            <a:r>
              <a:rPr lang="ru-RU" dirty="0" smtClean="0"/>
              <a:t> </a:t>
            </a:r>
            <a:r>
              <a:rPr lang="ru-RU" dirty="0" err="1" smtClean="0"/>
              <a:t>триптофансинтезуючі</a:t>
            </a:r>
            <a:r>
              <a:rPr lang="ru-RU" dirty="0" smtClean="0"/>
              <a:t> </a:t>
            </a:r>
            <a:r>
              <a:rPr lang="ru-RU" dirty="0" err="1" smtClean="0"/>
              <a:t>бактерії</a:t>
            </a:r>
            <a:r>
              <a:rPr lang="ru-RU" dirty="0" smtClean="0"/>
              <a:t>. </a:t>
            </a:r>
            <a:r>
              <a:rPr lang="ru-RU" dirty="0" err="1" smtClean="0"/>
              <a:t>Безпосереднього</a:t>
            </a:r>
            <a:r>
              <a:rPr lang="ru-RU" dirty="0" smtClean="0"/>
              <a:t> контакту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бактеріями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. Роль «</a:t>
            </a:r>
            <a:r>
              <a:rPr lang="ru-RU" dirty="0" err="1" smtClean="0"/>
              <a:t>переносника</a:t>
            </a:r>
            <a:r>
              <a:rPr lang="ru-RU" dirty="0" smtClean="0"/>
              <a:t>»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виконали</a:t>
            </a:r>
            <a:r>
              <a:rPr lang="ru-RU" dirty="0" smtClean="0"/>
              <a:t> </a:t>
            </a:r>
            <a:r>
              <a:rPr lang="ru-RU" dirty="0" err="1" smtClean="0"/>
              <a:t>бактеріофаги</a:t>
            </a:r>
            <a:r>
              <a:rPr lang="ru-RU" dirty="0" smtClean="0"/>
              <a:t>. </a:t>
            </a:r>
            <a:r>
              <a:rPr lang="ru-RU" dirty="0" err="1" smtClean="0"/>
              <a:t>Розмножуючись</a:t>
            </a:r>
            <a:r>
              <a:rPr lang="ru-RU" dirty="0" smtClean="0"/>
              <a:t> у </a:t>
            </a:r>
            <a:r>
              <a:rPr lang="ru-RU" dirty="0" err="1" smtClean="0"/>
              <a:t>бактеріях</a:t>
            </a:r>
            <a:r>
              <a:rPr lang="ru-RU" dirty="0" smtClean="0"/>
              <a:t> </a:t>
            </a:r>
            <a:r>
              <a:rPr lang="ru-RU" dirty="0" err="1" smtClean="0"/>
              <a:t>штаму</a:t>
            </a:r>
            <a:r>
              <a:rPr lang="ru-RU" dirty="0" smtClean="0"/>
              <a:t> 2А, вони </a:t>
            </a:r>
            <a:r>
              <a:rPr lang="ru-RU" dirty="0" err="1" smtClean="0"/>
              <a:t>вбудовували</a:t>
            </a:r>
            <a:r>
              <a:rPr lang="ru-RU" dirty="0" smtClean="0"/>
              <a:t> у свою ДНК </a:t>
            </a:r>
            <a:r>
              <a:rPr lang="ru-RU" dirty="0" err="1" smtClean="0"/>
              <a:t>частинки</a:t>
            </a:r>
            <a:r>
              <a:rPr lang="ru-RU" dirty="0" smtClean="0"/>
              <a:t> ДНК </a:t>
            </a:r>
            <a:r>
              <a:rPr lang="ru-RU" dirty="0" err="1" smtClean="0"/>
              <a:t>клітин</a:t>
            </a:r>
            <a:r>
              <a:rPr lang="ru-RU" dirty="0" smtClean="0"/>
              <a:t> господаря. </a:t>
            </a:r>
            <a:r>
              <a:rPr lang="ru-RU" dirty="0" err="1" smtClean="0"/>
              <a:t>Проходячи</a:t>
            </a:r>
            <a:r>
              <a:rPr lang="ru-RU" dirty="0" smtClean="0"/>
              <a:t> </a:t>
            </a:r>
            <a:r>
              <a:rPr lang="ru-RU" dirty="0" err="1" smtClean="0"/>
              <a:t>бактеріальний</a:t>
            </a:r>
            <a:r>
              <a:rPr lang="ru-RU" dirty="0" smtClean="0"/>
              <a:t> </a:t>
            </a:r>
            <a:r>
              <a:rPr lang="ru-RU" dirty="0" err="1" smtClean="0"/>
              <a:t>фільтр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проникаючи</a:t>
            </a:r>
            <a:r>
              <a:rPr lang="ru-RU" dirty="0" smtClean="0"/>
              <a:t> в </a:t>
            </a:r>
            <a:r>
              <a:rPr lang="ru-RU" dirty="0" err="1" smtClean="0"/>
              <a:t>бактерії</a:t>
            </a:r>
            <a:r>
              <a:rPr lang="ru-RU" dirty="0" smtClean="0"/>
              <a:t> </a:t>
            </a:r>
            <a:r>
              <a:rPr lang="ru-RU" dirty="0" err="1" smtClean="0"/>
              <a:t>штаму</a:t>
            </a:r>
            <a:r>
              <a:rPr lang="ru-RU" dirty="0" smtClean="0"/>
              <a:t> 22А, вони передавали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ділянку</a:t>
            </a:r>
            <a:r>
              <a:rPr lang="ru-RU" dirty="0" smtClean="0"/>
              <a:t> ДНК, </a:t>
            </a:r>
            <a:r>
              <a:rPr lang="ru-RU" dirty="0" err="1" smtClean="0"/>
              <a:t>відповідальну</a:t>
            </a:r>
            <a:r>
              <a:rPr lang="ru-RU" dirty="0" smtClean="0"/>
              <a:t> за синтез триптофану. </a:t>
            </a:r>
            <a:r>
              <a:rPr lang="ru-RU" dirty="0" err="1" smtClean="0"/>
              <a:t>Бактерії</a:t>
            </a:r>
            <a:r>
              <a:rPr lang="ru-RU" dirty="0" smtClean="0"/>
              <a:t> </a:t>
            </a:r>
            <a:r>
              <a:rPr lang="ru-RU" dirty="0" err="1" smtClean="0"/>
              <a:t>набували</a:t>
            </a:r>
            <a:r>
              <a:rPr lang="ru-RU" dirty="0" smtClean="0"/>
              <a:t> </a:t>
            </a:r>
            <a:r>
              <a:rPr lang="ru-RU" dirty="0" err="1" smtClean="0"/>
              <a:t>властивість</a:t>
            </a:r>
            <a:r>
              <a:rPr lang="ru-RU" dirty="0" smtClean="0"/>
              <a:t> </a:t>
            </a:r>
            <a:r>
              <a:rPr lang="ru-RU" dirty="0" err="1" smtClean="0"/>
              <a:t>штаму</a:t>
            </a:r>
            <a:r>
              <a:rPr lang="ru-RU" dirty="0" smtClean="0"/>
              <a:t> 2А.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645024"/>
            <a:ext cx="1537891" cy="298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680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Трансдукція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бактеріофагів</a:t>
            </a:r>
            <a:r>
              <a:rPr lang="ru-RU" dirty="0" smtClean="0"/>
              <a:t> </a:t>
            </a:r>
            <a:r>
              <a:rPr lang="ru-RU" dirty="0" err="1" smtClean="0"/>
              <a:t>переносити</a:t>
            </a:r>
            <a:r>
              <a:rPr lang="ru-RU" dirty="0" smtClean="0"/>
              <a:t> </a:t>
            </a:r>
            <a:r>
              <a:rPr lang="ru-RU" dirty="0" err="1" smtClean="0"/>
              <a:t>фрагменти</a:t>
            </a:r>
            <a:r>
              <a:rPr lang="ru-RU" dirty="0" smtClean="0"/>
              <a:t> ДНК </a:t>
            </a:r>
            <a:r>
              <a:rPr lang="ru-RU" dirty="0" err="1" smtClean="0"/>
              <a:t>від</a:t>
            </a:r>
            <a:r>
              <a:rPr lang="ru-RU" dirty="0" smtClean="0"/>
              <a:t> одного </a:t>
            </a:r>
            <a:r>
              <a:rPr lang="ru-RU" dirty="0" err="1" smtClean="0"/>
              <a:t>штаму</a:t>
            </a:r>
            <a:r>
              <a:rPr lang="ru-RU" dirty="0" smtClean="0"/>
              <a:t> </a:t>
            </a:r>
            <a:r>
              <a:rPr lang="ru-RU" dirty="0" err="1" smtClean="0"/>
              <a:t>бактерій</a:t>
            </a:r>
            <a:r>
              <a:rPr lang="ru-RU" dirty="0" smtClean="0"/>
              <a:t> до </a:t>
            </a:r>
            <a:r>
              <a:rPr lang="ru-RU" dirty="0" err="1" smtClean="0"/>
              <a:t>іншого</a:t>
            </a:r>
            <a:r>
              <a:rPr lang="ru-RU" dirty="0" smtClean="0"/>
              <a:t> та </a:t>
            </a:r>
            <a:r>
              <a:rPr lang="ru-RU" dirty="0" err="1" smtClean="0"/>
              <a:t>передавати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. </a:t>
            </a:r>
            <a:r>
              <a:rPr lang="ru-RU" dirty="0" err="1" smtClean="0"/>
              <a:t>Доказом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нуклеїнові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, а не </a:t>
            </a:r>
            <a:r>
              <a:rPr lang="ru-RU" dirty="0" err="1" smtClean="0"/>
              <a:t>білки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носіями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проведені</a:t>
            </a:r>
            <a:r>
              <a:rPr lang="ru-RU" dirty="0" smtClean="0"/>
              <a:t> </a:t>
            </a:r>
            <a:r>
              <a:rPr lang="ru-RU" dirty="0" err="1" smtClean="0"/>
              <a:t>досліди</a:t>
            </a:r>
            <a:r>
              <a:rPr lang="ru-RU" dirty="0" smtClean="0"/>
              <a:t> </a:t>
            </a:r>
            <a:r>
              <a:rPr lang="en-US" dirty="0" smtClean="0"/>
              <a:t>X. </a:t>
            </a:r>
            <a:r>
              <a:rPr lang="ru-RU" dirty="0" err="1" smtClean="0"/>
              <a:t>Френкель-Конрата</a:t>
            </a:r>
            <a:r>
              <a:rPr lang="ru-RU" dirty="0" smtClean="0"/>
              <a:t> (1950)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вірусом</a:t>
            </a:r>
            <a:r>
              <a:rPr lang="ru-RU" dirty="0" smtClean="0"/>
              <a:t> </a:t>
            </a:r>
            <a:r>
              <a:rPr lang="ru-RU" dirty="0" err="1" smtClean="0"/>
              <a:t>тютюнової</a:t>
            </a:r>
            <a:r>
              <a:rPr lang="ru-RU" dirty="0" smtClean="0"/>
              <a:t> </a:t>
            </a:r>
            <a:r>
              <a:rPr lang="ru-RU" dirty="0" err="1" smtClean="0"/>
              <a:t>мозаїки</a:t>
            </a:r>
            <a:r>
              <a:rPr lang="ru-RU" dirty="0" smtClean="0"/>
              <a:t> (ВТМ) ВТМ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білкової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 та РНК.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</a:t>
            </a:r>
            <a:r>
              <a:rPr lang="ru-RU" dirty="0" err="1" smtClean="0"/>
              <a:t>вірус</a:t>
            </a:r>
            <a:r>
              <a:rPr lang="ru-RU" dirty="0" smtClean="0"/>
              <a:t> на РНК та </a:t>
            </a:r>
            <a:r>
              <a:rPr lang="ru-RU" dirty="0" err="1" smtClean="0"/>
              <a:t>білок.При</a:t>
            </a:r>
            <a:r>
              <a:rPr lang="ru-RU" dirty="0" smtClean="0"/>
              <a:t> </a:t>
            </a:r>
            <a:r>
              <a:rPr lang="ru-RU" dirty="0" err="1" smtClean="0"/>
              <a:t>введенні</a:t>
            </a:r>
            <a:r>
              <a:rPr lang="ru-RU" dirty="0" smtClean="0"/>
              <a:t> в </a:t>
            </a:r>
            <a:r>
              <a:rPr lang="ru-RU" dirty="0" err="1" smtClean="0"/>
              <a:t>листя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тютюну </a:t>
            </a:r>
            <a:r>
              <a:rPr lang="ru-RU" dirty="0" err="1" smtClean="0"/>
              <a:t>білкової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вірусу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не </a:t>
            </a:r>
            <a:r>
              <a:rPr lang="ru-RU" dirty="0" err="1" smtClean="0"/>
              <a:t>розвивалося</a:t>
            </a:r>
            <a:r>
              <a:rPr lang="ru-RU" dirty="0" smtClean="0"/>
              <a:t>, а при </a:t>
            </a:r>
            <a:r>
              <a:rPr lang="ru-RU" dirty="0" err="1" smtClean="0"/>
              <a:t>введенні</a:t>
            </a:r>
            <a:r>
              <a:rPr lang="ru-RU" dirty="0" smtClean="0"/>
              <a:t> РНК на </a:t>
            </a:r>
            <a:r>
              <a:rPr lang="ru-RU" dirty="0" err="1" smtClean="0"/>
              <a:t>листі</a:t>
            </a:r>
            <a:r>
              <a:rPr lang="ru-RU" dirty="0" smtClean="0"/>
              <a:t> </a:t>
            </a:r>
            <a:r>
              <a:rPr lang="ru-RU" dirty="0" err="1" smtClean="0"/>
              <a:t>з'являлася</a:t>
            </a:r>
            <a:r>
              <a:rPr lang="ru-RU" dirty="0" smtClean="0"/>
              <a:t> </a:t>
            </a:r>
            <a:r>
              <a:rPr lang="ru-RU" dirty="0" err="1" smtClean="0"/>
              <a:t>мозаїка</a:t>
            </a:r>
            <a:r>
              <a:rPr lang="ru-RU" dirty="0" smtClean="0"/>
              <a:t>. У </a:t>
            </a:r>
            <a:r>
              <a:rPr lang="ru-RU" dirty="0" err="1" smtClean="0"/>
              <a:t>пробірці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гібридні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ВТМ.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гібрид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РНК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вірулентного</a:t>
            </a:r>
            <a:r>
              <a:rPr lang="ru-RU" dirty="0" smtClean="0"/>
              <a:t> </a:t>
            </a:r>
            <a:r>
              <a:rPr lang="ru-RU" dirty="0" err="1" smtClean="0"/>
              <a:t>штаму</a:t>
            </a:r>
            <a:r>
              <a:rPr lang="ru-RU" dirty="0" smtClean="0"/>
              <a:t>, а </a:t>
            </a:r>
            <a:r>
              <a:rPr lang="ru-RU" dirty="0" err="1" smtClean="0"/>
              <a:t>білок</a:t>
            </a:r>
            <a:r>
              <a:rPr lang="ru-RU" dirty="0" smtClean="0"/>
              <a:t> —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авірулентного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різковиражену</a:t>
            </a:r>
            <a:r>
              <a:rPr lang="ru-RU" dirty="0" smtClean="0"/>
              <a:t> </a:t>
            </a:r>
            <a:r>
              <a:rPr lang="ru-RU" dirty="0" err="1" smtClean="0"/>
              <a:t>вірулентність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ж </a:t>
            </a:r>
            <a:r>
              <a:rPr lang="ru-RU" dirty="0" err="1" smtClean="0"/>
              <a:t>поєднували</a:t>
            </a:r>
            <a:r>
              <a:rPr lang="ru-RU" dirty="0" smtClean="0"/>
              <a:t> </a:t>
            </a:r>
            <a:r>
              <a:rPr lang="ru-RU" dirty="0" err="1" smtClean="0"/>
              <a:t>білок</a:t>
            </a:r>
            <a:r>
              <a:rPr lang="ru-RU" dirty="0" smtClean="0"/>
              <a:t> </a:t>
            </a:r>
            <a:r>
              <a:rPr lang="ru-RU" dirty="0" err="1" smtClean="0"/>
              <a:t>вірулентного</a:t>
            </a:r>
            <a:r>
              <a:rPr lang="ru-RU" dirty="0" smtClean="0"/>
              <a:t> </a:t>
            </a:r>
            <a:r>
              <a:rPr lang="ru-RU" dirty="0" err="1" smtClean="0"/>
              <a:t>штаму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РНК </a:t>
            </a:r>
            <a:r>
              <a:rPr lang="ru-RU" dirty="0" err="1" smtClean="0"/>
              <a:t>авірулентного</a:t>
            </a:r>
            <a:r>
              <a:rPr lang="ru-RU" dirty="0" smtClean="0"/>
              <a:t>, </a:t>
            </a:r>
            <a:r>
              <a:rPr lang="ru-RU" dirty="0" err="1" smtClean="0"/>
              <a:t>гібрид</a:t>
            </a:r>
            <a:r>
              <a:rPr lang="ru-RU" dirty="0" smtClean="0"/>
              <a:t> </a:t>
            </a:r>
            <a:r>
              <a:rPr lang="ru-RU" dirty="0" err="1" smtClean="0"/>
              <a:t>невикликав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рослин.Так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відкриттям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</a:t>
            </a:r>
            <a:r>
              <a:rPr lang="ru-RU" dirty="0" err="1" smtClean="0"/>
              <a:t>трансформації</a:t>
            </a:r>
            <a:r>
              <a:rPr lang="ru-RU" dirty="0" smtClean="0"/>
              <a:t>, </a:t>
            </a:r>
            <a:r>
              <a:rPr lang="ru-RU" dirty="0" err="1" smtClean="0"/>
              <a:t>трансдукції</a:t>
            </a:r>
            <a:r>
              <a:rPr lang="ru-RU" dirty="0" smtClean="0"/>
              <a:t> та </a:t>
            </a:r>
            <a:r>
              <a:rPr lang="ru-RU" dirty="0" err="1" smtClean="0"/>
              <a:t>дослідами</a:t>
            </a:r>
            <a:r>
              <a:rPr lang="ru-RU" dirty="0" smtClean="0"/>
              <a:t> </a:t>
            </a:r>
            <a:r>
              <a:rPr lang="ru-RU" dirty="0" err="1" smtClean="0"/>
              <a:t>Френкель-Конрата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доведено роль </a:t>
            </a:r>
            <a:r>
              <a:rPr lang="ru-RU" dirty="0" err="1" smtClean="0"/>
              <a:t>нуклеїнових</a:t>
            </a:r>
            <a:r>
              <a:rPr lang="ru-RU" dirty="0" smtClean="0"/>
              <a:t> кислот у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спадкової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145012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1941 р. Г. </a:t>
            </a:r>
            <a:r>
              <a:rPr lang="ru-RU" dirty="0" err="1" smtClean="0"/>
              <a:t>Бідл</a:t>
            </a:r>
            <a:r>
              <a:rPr lang="ru-RU" dirty="0" smtClean="0"/>
              <a:t> та Е. </a:t>
            </a:r>
            <a:r>
              <a:rPr lang="ru-RU" dirty="0" err="1" smtClean="0"/>
              <a:t>Татум</a:t>
            </a:r>
            <a:r>
              <a:rPr lang="ru-RU" dirty="0" smtClean="0"/>
              <a:t> </a:t>
            </a:r>
            <a:r>
              <a:rPr lang="ru-RU" dirty="0" err="1" smtClean="0"/>
              <a:t>встановили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за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через </a:t>
            </a:r>
            <a:r>
              <a:rPr lang="ru-RU" dirty="0" err="1" smtClean="0"/>
              <a:t>клітинний</a:t>
            </a:r>
            <a:r>
              <a:rPr lang="ru-RU" dirty="0" smtClean="0"/>
              <a:t> </a:t>
            </a:r>
            <a:r>
              <a:rPr lang="ru-RU" dirty="0" err="1" smtClean="0"/>
              <a:t>метаболізм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морфологічних</a:t>
            </a:r>
            <a:r>
              <a:rPr lang="ru-RU" dirty="0" smtClean="0"/>
              <a:t> та </a:t>
            </a:r>
            <a:r>
              <a:rPr lang="ru-RU" dirty="0" err="1" smtClean="0"/>
              <a:t>фізіологічних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. Вони </a:t>
            </a:r>
            <a:r>
              <a:rPr lang="ru-RU" dirty="0" err="1" smtClean="0"/>
              <a:t>висунули</a:t>
            </a:r>
            <a:r>
              <a:rPr lang="ru-RU" dirty="0" smtClean="0"/>
              <a:t> </a:t>
            </a:r>
            <a:r>
              <a:rPr lang="ru-RU" dirty="0" err="1" smtClean="0"/>
              <a:t>гіпотезу</a:t>
            </a:r>
            <a:r>
              <a:rPr lang="ru-RU" dirty="0" smtClean="0"/>
              <a:t>"один ген - один фермент". В </a:t>
            </a:r>
            <a:r>
              <a:rPr lang="ru-RU" dirty="0" err="1" smtClean="0"/>
              <a:t>даний</a:t>
            </a:r>
            <a:r>
              <a:rPr lang="ru-RU" dirty="0" smtClean="0"/>
              <a:t> час вона </a:t>
            </a:r>
            <a:r>
              <a:rPr lang="ru-RU" dirty="0" err="1" smtClean="0"/>
              <a:t>формулюється</a:t>
            </a:r>
            <a:r>
              <a:rPr lang="ru-RU" dirty="0" smtClean="0"/>
              <a:t> </a:t>
            </a:r>
            <a:r>
              <a:rPr lang="ru-RU" dirty="0" err="1" smtClean="0"/>
              <a:t>точніше</a:t>
            </a:r>
            <a:r>
              <a:rPr lang="ru-RU" dirty="0" smtClean="0"/>
              <a:t>: "один ген - один </a:t>
            </a:r>
            <a:r>
              <a:rPr lang="ru-RU" dirty="0" err="1" smtClean="0"/>
              <a:t>поліпептид</a:t>
            </a:r>
            <a:r>
              <a:rPr lang="ru-RU" dirty="0" smtClean="0"/>
              <a:t>",Так як ген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детермінує</a:t>
            </a:r>
            <a:r>
              <a:rPr lang="ru-RU" dirty="0" smtClean="0"/>
              <a:t> синтез </a:t>
            </a:r>
            <a:r>
              <a:rPr lang="ru-RU" dirty="0" err="1" smtClean="0"/>
              <a:t>цілої</a:t>
            </a:r>
            <a:r>
              <a:rPr lang="ru-RU" dirty="0" smtClean="0"/>
              <a:t> </a:t>
            </a:r>
            <a:r>
              <a:rPr lang="ru-RU" dirty="0" err="1" smtClean="0"/>
              <a:t>білкової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молекула </a:t>
            </a:r>
            <a:r>
              <a:rPr lang="ru-RU" dirty="0" err="1" smtClean="0"/>
              <a:t>гемоглобіну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поліпептидних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. </a:t>
            </a:r>
            <a:r>
              <a:rPr lang="ru-RU" dirty="0" err="1" smtClean="0"/>
              <a:t>Амінокислотна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кожного </a:t>
            </a:r>
            <a:r>
              <a:rPr lang="ru-RU" dirty="0" err="1" smtClean="0"/>
              <a:t>глобінового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</a:t>
            </a:r>
            <a:r>
              <a:rPr lang="ru-RU" dirty="0" err="1" smtClean="0"/>
              <a:t>кодується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власним</a:t>
            </a:r>
            <a:r>
              <a:rPr lang="ru-RU" dirty="0" smtClean="0"/>
              <a:t> геном. </a:t>
            </a:r>
            <a:r>
              <a:rPr lang="ru-RU" dirty="0" err="1" smtClean="0"/>
              <a:t>Отже</a:t>
            </a:r>
            <a:r>
              <a:rPr lang="ru-RU" dirty="0" smtClean="0"/>
              <a:t>, молекула </a:t>
            </a:r>
            <a:r>
              <a:rPr lang="ru-RU" dirty="0" err="1" smtClean="0"/>
              <a:t>гемоглобіну</a:t>
            </a:r>
            <a:r>
              <a:rPr lang="ru-RU" dirty="0" smtClean="0"/>
              <a:t> </a:t>
            </a:r>
            <a:r>
              <a:rPr lang="ru-RU" dirty="0" err="1" smtClean="0"/>
              <a:t>кодується</a:t>
            </a:r>
            <a:r>
              <a:rPr lang="ru-RU" dirty="0" smtClean="0"/>
              <a:t> </a:t>
            </a:r>
            <a:r>
              <a:rPr lang="ru-RU" dirty="0" err="1" smtClean="0"/>
              <a:t>щонайменше</a:t>
            </a:r>
            <a:r>
              <a:rPr lang="ru-RU" dirty="0" smtClean="0"/>
              <a:t> </a:t>
            </a:r>
            <a:r>
              <a:rPr lang="ru-RU" dirty="0" err="1" smtClean="0"/>
              <a:t>чотирма</a:t>
            </a:r>
            <a:r>
              <a:rPr lang="ru-RU" dirty="0" smtClean="0"/>
              <a:t> генами.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700808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1951 р. Е. </a:t>
            </a:r>
            <a:r>
              <a:rPr lang="ru-RU" dirty="0" err="1" smtClean="0"/>
              <a:t>Чаргаф</a:t>
            </a:r>
            <a:r>
              <a:rPr lang="ru-RU" dirty="0" smtClean="0"/>
              <a:t> </a:t>
            </a:r>
            <a:r>
              <a:rPr lang="ru-RU" dirty="0" err="1" smtClean="0"/>
              <a:t>відкрив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комплементарності</a:t>
            </a:r>
            <a:r>
              <a:rPr lang="ru-RU" dirty="0" smtClean="0"/>
              <a:t> </a:t>
            </a:r>
            <a:r>
              <a:rPr lang="ru-RU" dirty="0" err="1" smtClean="0"/>
              <a:t>азотистих</a:t>
            </a:r>
            <a:r>
              <a:rPr lang="ru-RU" dirty="0" smtClean="0"/>
              <a:t> основ у </a:t>
            </a:r>
            <a:r>
              <a:rPr lang="ru-RU" dirty="0" err="1" smtClean="0"/>
              <a:t>молекулі</a:t>
            </a:r>
            <a:r>
              <a:rPr lang="ru-RU" dirty="0" smtClean="0"/>
              <a:t> ДНК (правила </a:t>
            </a:r>
            <a:r>
              <a:rPr lang="ru-RU" dirty="0" err="1" smtClean="0"/>
              <a:t>Чаргафа</a:t>
            </a:r>
            <a:r>
              <a:rPr lang="ru-RU" dirty="0" smtClean="0"/>
              <a:t>), показавши,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аденіну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тиміну</a:t>
            </a:r>
            <a:r>
              <a:rPr lang="ru-RU" dirty="0" smtClean="0"/>
              <a:t>, 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гуаніну</a:t>
            </a:r>
            <a:r>
              <a:rPr lang="ru-RU" dirty="0" smtClean="0"/>
              <a:t> –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цитозину</a:t>
            </a:r>
            <a:r>
              <a:rPr lang="ru-RU" dirty="0" smtClean="0"/>
              <a:t>. У 1953 р. Дж. Уотсон, Ф. </a:t>
            </a:r>
            <a:r>
              <a:rPr lang="ru-RU" dirty="0" err="1" smtClean="0"/>
              <a:t>Крік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М. </a:t>
            </a:r>
            <a:r>
              <a:rPr lang="ru-RU" dirty="0" err="1" smtClean="0"/>
              <a:t>Вілкінс</a:t>
            </a:r>
            <a:r>
              <a:rPr lang="ru-RU" dirty="0" smtClean="0"/>
              <a:t> </a:t>
            </a:r>
            <a:r>
              <a:rPr lang="ru-RU" dirty="0" err="1" smtClean="0"/>
              <a:t>запропонували</a:t>
            </a:r>
            <a:r>
              <a:rPr lang="ru-RU" dirty="0" smtClean="0"/>
              <a:t> модель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ДНК,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подвійною</a:t>
            </a:r>
            <a:r>
              <a:rPr lang="ru-RU" dirty="0" smtClean="0"/>
              <a:t> </a:t>
            </a:r>
            <a:r>
              <a:rPr lang="ru-RU" dirty="0" err="1" smtClean="0"/>
              <a:t>спіралю</a:t>
            </a:r>
            <a:r>
              <a:rPr lang="ru-RU" dirty="0" smtClean="0"/>
              <a:t>. Таким чином, на початку 50-х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доведено,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матеріальною</a:t>
            </a:r>
            <a:r>
              <a:rPr lang="ru-RU" dirty="0" smtClean="0"/>
              <a:t> </a:t>
            </a:r>
            <a:r>
              <a:rPr lang="ru-RU" dirty="0" err="1" smtClean="0"/>
              <a:t>одиницею</a:t>
            </a:r>
            <a:r>
              <a:rPr lang="ru-RU" dirty="0" smtClean="0"/>
              <a:t> </a:t>
            </a:r>
            <a:r>
              <a:rPr lang="ru-RU" dirty="0" err="1" smtClean="0"/>
              <a:t>спадковості</a:t>
            </a:r>
            <a:r>
              <a:rPr lang="ru-RU" dirty="0" smtClean="0"/>
              <a:t> та </a:t>
            </a:r>
            <a:r>
              <a:rPr lang="ru-RU" dirty="0" err="1" smtClean="0"/>
              <a:t>мінливості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ген,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певну</a:t>
            </a:r>
            <a:r>
              <a:rPr lang="ru-RU" dirty="0" smtClean="0"/>
              <a:t> </a:t>
            </a:r>
            <a:r>
              <a:rPr lang="ru-RU" dirty="0" err="1" smtClean="0"/>
              <a:t>структурно-функціональну</a:t>
            </a:r>
            <a:r>
              <a:rPr lang="ru-RU" dirty="0" smtClean="0"/>
              <a:t> </a:t>
            </a:r>
            <a:r>
              <a:rPr lang="ru-RU" dirty="0" err="1" smtClean="0"/>
              <a:t>організацію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404664"/>
            <a:ext cx="4583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СТРУКТУРА НУКЛЕЇНОВИХ КИСЛОТ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751344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Дезоксирибонуклеїнова</a:t>
            </a:r>
            <a:r>
              <a:rPr lang="ru-RU" dirty="0" smtClean="0"/>
              <a:t> кислота (ДНК)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біополімер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молекулярною </a:t>
            </a:r>
            <a:r>
              <a:rPr lang="ru-RU" dirty="0" err="1" smtClean="0"/>
              <a:t>масою</a:t>
            </a:r>
            <a:r>
              <a:rPr lang="ru-RU" dirty="0" smtClean="0"/>
              <a:t> 10-100 </a:t>
            </a:r>
            <a:r>
              <a:rPr lang="ru-RU" dirty="0" err="1" smtClean="0"/>
              <a:t>млн</a:t>
            </a:r>
            <a:r>
              <a:rPr lang="ru-RU" dirty="0" smtClean="0"/>
              <a:t>, мономерами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4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нуклеотидів</a:t>
            </a:r>
            <a:r>
              <a:rPr lang="ru-RU" dirty="0" smtClean="0"/>
              <a:t>. До складу кожного нуклеотиду входить </a:t>
            </a:r>
            <a:r>
              <a:rPr lang="ru-RU" dirty="0" err="1" smtClean="0"/>
              <a:t>п'ятивуглецевий</a:t>
            </a:r>
            <a:r>
              <a:rPr lang="ru-RU" dirty="0" smtClean="0"/>
              <a:t> </a:t>
            </a:r>
            <a:r>
              <a:rPr lang="ru-RU" dirty="0" err="1" smtClean="0"/>
              <a:t>цукор</a:t>
            </a:r>
            <a:r>
              <a:rPr lang="ru-RU" dirty="0" smtClean="0"/>
              <a:t> (пентоза) - </a:t>
            </a:r>
            <a:r>
              <a:rPr lang="ru-RU" dirty="0" err="1" smtClean="0"/>
              <a:t>дезоксирибоза</a:t>
            </a:r>
            <a:r>
              <a:rPr lang="ru-RU" dirty="0" smtClean="0"/>
              <a:t>, </a:t>
            </a:r>
            <a:r>
              <a:rPr lang="ru-RU" dirty="0" err="1" smtClean="0"/>
              <a:t>залишок</a:t>
            </a:r>
            <a:r>
              <a:rPr lang="ru-RU" dirty="0" smtClean="0"/>
              <a:t> </a:t>
            </a:r>
            <a:r>
              <a:rPr lang="ru-RU" dirty="0" err="1" smtClean="0"/>
              <a:t>фосфорної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та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азотистих</a:t>
            </a:r>
            <a:r>
              <a:rPr lang="ru-RU" dirty="0" smtClean="0"/>
              <a:t> основ - </a:t>
            </a:r>
            <a:r>
              <a:rPr lang="ru-RU" dirty="0" err="1" smtClean="0"/>
              <a:t>аденін</a:t>
            </a:r>
            <a:r>
              <a:rPr lang="ru-RU" dirty="0" smtClean="0"/>
              <a:t> (А), </a:t>
            </a:r>
            <a:r>
              <a:rPr lang="ru-RU" dirty="0" err="1" smtClean="0"/>
              <a:t>гуанін</a:t>
            </a:r>
            <a:r>
              <a:rPr lang="ru-RU" dirty="0" smtClean="0"/>
              <a:t> (Г), </a:t>
            </a:r>
            <a:r>
              <a:rPr lang="ru-RU" dirty="0" err="1" smtClean="0"/>
              <a:t>цитозин</a:t>
            </a:r>
            <a:r>
              <a:rPr lang="ru-RU" dirty="0" smtClean="0"/>
              <a:t>(Ц)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тімін</a:t>
            </a:r>
            <a:r>
              <a:rPr lang="ru-RU" dirty="0" smtClean="0"/>
              <a:t> (Т).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азотисті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відносяться</a:t>
            </a:r>
            <a:r>
              <a:rPr lang="ru-RU" dirty="0" smtClean="0"/>
              <a:t> до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пуринів</a:t>
            </a:r>
            <a:r>
              <a:rPr lang="ru-RU" dirty="0" smtClean="0"/>
              <a:t> (А </a:t>
            </a:r>
            <a:r>
              <a:rPr lang="ru-RU" dirty="0" err="1" smtClean="0"/>
              <a:t>і</a:t>
            </a:r>
            <a:r>
              <a:rPr lang="ru-RU" dirty="0" smtClean="0"/>
              <a:t> Г) </a:t>
            </a:r>
            <a:r>
              <a:rPr lang="ru-RU" dirty="0" err="1" smtClean="0"/>
              <a:t>і</a:t>
            </a:r>
            <a:r>
              <a:rPr lang="ru-RU" dirty="0" smtClean="0"/>
              <a:t> два - до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піримідинів</a:t>
            </a:r>
            <a:r>
              <a:rPr lang="ru-RU" dirty="0" smtClean="0"/>
              <a:t> (Ц</a:t>
            </a:r>
            <a:r>
              <a:rPr lang="uk-UA" dirty="0"/>
              <a:t> </a:t>
            </a:r>
            <a:r>
              <a:rPr lang="ru-RU" dirty="0" smtClean="0"/>
              <a:t>та Т). </a:t>
            </a:r>
            <a:r>
              <a:rPr lang="ru-RU" dirty="0" err="1" smtClean="0"/>
              <a:t>Нуклеотиди</a:t>
            </a:r>
            <a:r>
              <a:rPr lang="ru-RU" dirty="0" smtClean="0"/>
              <a:t> </a:t>
            </a:r>
            <a:r>
              <a:rPr lang="ru-RU" dirty="0" err="1" smtClean="0"/>
              <a:t>з'єднуються</a:t>
            </a:r>
            <a:r>
              <a:rPr lang="ru-RU" dirty="0" smtClean="0"/>
              <a:t> </a:t>
            </a:r>
            <a:r>
              <a:rPr lang="ru-RU" dirty="0" err="1" smtClean="0"/>
              <a:t>ковалентними</a:t>
            </a:r>
            <a:r>
              <a:rPr lang="ru-RU" dirty="0" smtClean="0"/>
              <a:t> </a:t>
            </a:r>
            <a:r>
              <a:rPr lang="ru-RU" dirty="0" err="1" smtClean="0"/>
              <a:t>зв'язками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фосфатною </a:t>
            </a:r>
            <a:r>
              <a:rPr lang="ru-RU" dirty="0" err="1" smtClean="0"/>
              <a:t>групою</a:t>
            </a:r>
            <a:r>
              <a:rPr lang="ru-RU" dirty="0" smtClean="0"/>
              <a:t> одного нуклеотиду та </a:t>
            </a:r>
            <a:r>
              <a:rPr lang="ru-RU" dirty="0" err="1" smtClean="0"/>
              <a:t>дезоксирибозою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. </a:t>
            </a:r>
            <a:r>
              <a:rPr lang="ru-RU" dirty="0" err="1" smtClean="0"/>
              <a:t>Сахарофосфатний</a:t>
            </a:r>
            <a:r>
              <a:rPr lang="ru-RU" dirty="0" smtClean="0"/>
              <a:t> </a:t>
            </a:r>
            <a:r>
              <a:rPr lang="ru-RU" dirty="0" err="1" smtClean="0"/>
              <a:t>полінуклеотид</a:t>
            </a:r>
            <a:r>
              <a:rPr lang="ru-RU" dirty="0" smtClean="0"/>
              <a:t> </a:t>
            </a:r>
            <a:r>
              <a:rPr lang="ru-RU" dirty="0" err="1" smtClean="0"/>
              <a:t>убудовується</a:t>
            </a:r>
            <a:r>
              <a:rPr lang="ru-RU" dirty="0" smtClean="0"/>
              <a:t> </a:t>
            </a:r>
            <a:r>
              <a:rPr lang="ru-RU" dirty="0" smtClean="0"/>
              <a:t>шляхом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фосфодіефірних</a:t>
            </a:r>
            <a:r>
              <a:rPr lang="ru-RU" dirty="0" smtClean="0"/>
              <a:t> </a:t>
            </a:r>
            <a:r>
              <a:rPr lang="ru-RU" dirty="0" err="1" smtClean="0"/>
              <a:t>містків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3'- та 5'-положеннями </a:t>
            </a:r>
            <a:r>
              <a:rPr lang="ru-RU" dirty="0" err="1" smtClean="0"/>
              <a:t>вуглецю</a:t>
            </a:r>
            <a:r>
              <a:rPr lang="ru-RU" dirty="0" smtClean="0"/>
              <a:t> молекул пентоз. До молекул </a:t>
            </a:r>
            <a:r>
              <a:rPr lang="ru-RU" dirty="0" err="1" smtClean="0"/>
              <a:t>дезоксирибози</a:t>
            </a:r>
            <a:r>
              <a:rPr lang="ru-RU" dirty="0" smtClean="0"/>
              <a:t> як </a:t>
            </a:r>
            <a:r>
              <a:rPr lang="ru-RU" dirty="0" err="1" smtClean="0"/>
              <a:t>бічні</a:t>
            </a:r>
            <a:r>
              <a:rPr lang="ru-RU" dirty="0" smtClean="0"/>
              <a:t> </a:t>
            </a:r>
            <a:r>
              <a:rPr lang="ru-RU" dirty="0" err="1" smtClean="0"/>
              <a:t>радикали</a:t>
            </a:r>
            <a:r>
              <a:rPr lang="ru-RU" dirty="0" smtClean="0"/>
              <a:t> </a:t>
            </a:r>
            <a:r>
              <a:rPr lang="ru-RU" dirty="0" err="1" smtClean="0"/>
              <a:t>приєднуються</a:t>
            </a:r>
            <a:r>
              <a:rPr lang="ru-RU" dirty="0" smtClean="0"/>
              <a:t> </a:t>
            </a:r>
            <a:r>
              <a:rPr lang="ru-RU" dirty="0" err="1" smtClean="0"/>
              <a:t>азотисті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05064"/>
            <a:ext cx="4578846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ДНК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полінуклеотидних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, </a:t>
            </a:r>
            <a:r>
              <a:rPr lang="ru-RU" dirty="0" err="1" smtClean="0"/>
              <a:t>закручених</a:t>
            </a:r>
            <a:r>
              <a:rPr lang="ru-RU" dirty="0" smtClean="0"/>
              <a:t> </a:t>
            </a:r>
            <a:r>
              <a:rPr lang="ru-RU" dirty="0" err="1" smtClean="0"/>
              <a:t>праворуч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утворенням</a:t>
            </a:r>
            <a:r>
              <a:rPr lang="ru-RU" dirty="0" smtClean="0"/>
              <a:t> </a:t>
            </a:r>
            <a:r>
              <a:rPr lang="ru-RU" dirty="0" err="1" smtClean="0"/>
              <a:t>подвійної</a:t>
            </a:r>
            <a:r>
              <a:rPr lang="ru-RU" dirty="0" smtClean="0"/>
              <a:t> </a:t>
            </a:r>
            <a:r>
              <a:rPr lang="ru-RU" dirty="0" err="1" smtClean="0"/>
              <a:t>спіралі</a:t>
            </a:r>
            <a:r>
              <a:rPr lang="ru-RU" dirty="0" smtClean="0"/>
              <a:t>. </a:t>
            </a:r>
            <a:r>
              <a:rPr lang="ru-RU" dirty="0" err="1" smtClean="0"/>
              <a:t>Ланцюги</a:t>
            </a:r>
            <a:r>
              <a:rPr lang="ru-RU" dirty="0" smtClean="0"/>
              <a:t> </a:t>
            </a:r>
            <a:r>
              <a:rPr lang="ru-RU" dirty="0" err="1" smtClean="0"/>
              <a:t>антипаралельні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спрямовані</a:t>
            </a:r>
            <a:r>
              <a:rPr lang="ru-RU" dirty="0" smtClean="0"/>
              <a:t> в </a:t>
            </a:r>
            <a:r>
              <a:rPr lang="ru-RU" dirty="0" err="1" smtClean="0"/>
              <a:t>протилежні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, так </a:t>
            </a:r>
            <a:r>
              <a:rPr lang="ru-RU" dirty="0" err="1" smtClean="0"/>
              <a:t>що</a:t>
            </a:r>
            <a:r>
              <a:rPr lang="ru-RU" dirty="0" smtClean="0"/>
              <a:t> 3'-кінець одного </a:t>
            </a:r>
            <a:r>
              <a:rPr lang="ru-RU" dirty="0" err="1" smtClean="0"/>
              <a:t>ланцюга</a:t>
            </a:r>
            <a:r>
              <a:rPr lang="ru-RU" dirty="0" smtClean="0"/>
              <a:t> </a:t>
            </a:r>
            <a:r>
              <a:rPr lang="ru-RU" dirty="0" err="1" smtClean="0"/>
              <a:t>розташовується</a:t>
            </a:r>
            <a:r>
              <a:rPr lang="ru-RU" dirty="0" smtClean="0"/>
              <a:t> </a:t>
            </a:r>
            <a:r>
              <a:rPr lang="ru-RU" dirty="0" err="1" smtClean="0"/>
              <a:t>навпроти</a:t>
            </a:r>
            <a:r>
              <a:rPr lang="ru-RU" dirty="0" smtClean="0"/>
              <a:t> 5'-кінця </a:t>
            </a:r>
            <a:r>
              <a:rPr lang="ru-RU" dirty="0" err="1" smtClean="0"/>
              <a:t>інший</a:t>
            </a:r>
            <a:r>
              <a:rPr lang="ru-RU" dirty="0" smtClean="0"/>
              <a:t>. </a:t>
            </a:r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ланцюг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сахарофосфатного</a:t>
            </a:r>
            <a:r>
              <a:rPr lang="ru-RU" dirty="0" smtClean="0"/>
              <a:t> </a:t>
            </a:r>
            <a:r>
              <a:rPr lang="ru-RU" dirty="0" err="1" smtClean="0"/>
              <a:t>залишку</a:t>
            </a:r>
            <a:r>
              <a:rPr lang="ru-RU" dirty="0" smtClean="0"/>
              <a:t>, </a:t>
            </a:r>
            <a:r>
              <a:rPr lang="ru-RU" dirty="0" err="1" smtClean="0"/>
              <a:t>вздовж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перпендикулярно </a:t>
            </a:r>
            <a:r>
              <a:rPr lang="ru-RU" dirty="0" err="1" smtClean="0"/>
              <a:t>довгій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</a:t>
            </a:r>
            <a:r>
              <a:rPr lang="ru-RU" dirty="0" err="1" smtClean="0"/>
              <a:t>подвійної</a:t>
            </a:r>
            <a:r>
              <a:rPr lang="ru-RU" dirty="0" smtClean="0"/>
              <a:t> </a:t>
            </a:r>
            <a:r>
              <a:rPr lang="ru-RU" dirty="0" err="1" smtClean="0"/>
              <a:t>спіралі</a:t>
            </a:r>
            <a:r>
              <a:rPr lang="ru-RU" dirty="0" smtClean="0"/>
              <a:t> </a:t>
            </a:r>
            <a:r>
              <a:rPr lang="ru-RU" dirty="0" err="1" smtClean="0"/>
              <a:t>розташовуються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 </a:t>
            </a:r>
            <a:r>
              <a:rPr lang="ru-RU" dirty="0" err="1" smtClean="0"/>
              <a:t>подвійної</a:t>
            </a:r>
            <a:r>
              <a:rPr lang="ru-RU" dirty="0" smtClean="0"/>
              <a:t> </a:t>
            </a:r>
            <a:r>
              <a:rPr lang="ru-RU" dirty="0" err="1" smtClean="0"/>
              <a:t>спіралі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один </a:t>
            </a:r>
            <a:r>
              <a:rPr lang="ru-RU" dirty="0" err="1" smtClean="0"/>
              <a:t>проти</a:t>
            </a:r>
            <a:r>
              <a:rPr lang="ru-RU" dirty="0" smtClean="0"/>
              <a:t> одного, </a:t>
            </a:r>
            <a:r>
              <a:rPr lang="ru-RU" dirty="0" err="1" smtClean="0"/>
              <a:t>з'єднуються</a:t>
            </a:r>
            <a:r>
              <a:rPr lang="ru-RU" dirty="0" smtClean="0"/>
              <a:t> </a:t>
            </a:r>
            <a:r>
              <a:rPr lang="ru-RU" dirty="0" err="1" smtClean="0"/>
              <a:t>водневими</a:t>
            </a:r>
            <a:r>
              <a:rPr lang="ru-RU" dirty="0" smtClean="0"/>
              <a:t> </a:t>
            </a:r>
            <a:r>
              <a:rPr lang="ru-RU" dirty="0" err="1" smtClean="0"/>
              <a:t>зв'язками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пуриновими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піримідиновими</a:t>
            </a:r>
            <a:r>
              <a:rPr lang="ru-RU" dirty="0" smtClean="0"/>
              <a:t> основами </a:t>
            </a:r>
            <a:r>
              <a:rPr lang="ru-RU" dirty="0" err="1" smtClean="0"/>
              <a:t>суворо</a:t>
            </a:r>
            <a:r>
              <a:rPr lang="ru-RU" dirty="0" smtClean="0"/>
              <a:t> </a:t>
            </a:r>
            <a:r>
              <a:rPr lang="ru-RU" dirty="0" err="1" smtClean="0"/>
              <a:t>комплементарно</a:t>
            </a:r>
            <a:r>
              <a:rPr lang="ru-RU" dirty="0" smtClean="0"/>
              <a:t>: </a:t>
            </a:r>
            <a:r>
              <a:rPr lang="ru-RU" dirty="0" err="1" smtClean="0"/>
              <a:t>аденін</a:t>
            </a:r>
            <a:r>
              <a:rPr lang="ru-RU" dirty="0" smtClean="0"/>
              <a:t> </a:t>
            </a:r>
            <a:r>
              <a:rPr lang="ru-RU" dirty="0" err="1" smtClean="0"/>
              <a:t>з'єднується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тиміном</a:t>
            </a:r>
            <a:r>
              <a:rPr lang="ru-RU" dirty="0" smtClean="0"/>
              <a:t> (два </a:t>
            </a:r>
            <a:r>
              <a:rPr lang="ru-RU" dirty="0" err="1" smtClean="0"/>
              <a:t>зв'язки</a:t>
            </a:r>
            <a:r>
              <a:rPr lang="ru-RU" dirty="0" smtClean="0"/>
              <a:t>), а </a:t>
            </a:r>
            <a:r>
              <a:rPr lang="ru-RU" dirty="0" err="1" smtClean="0"/>
              <a:t>гуанін</a:t>
            </a:r>
            <a:r>
              <a:rPr lang="ru-RU" dirty="0" smtClean="0"/>
              <a:t> -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цитозином</a:t>
            </a:r>
            <a:r>
              <a:rPr lang="ru-RU" dirty="0" smtClean="0"/>
              <a:t>(три </a:t>
            </a:r>
            <a:r>
              <a:rPr lang="ru-RU" dirty="0" err="1" smtClean="0"/>
              <a:t>зв'язки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36912"/>
            <a:ext cx="3426495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79912" y="2492896"/>
            <a:ext cx="31683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r>
              <a:rPr lang="ru-RU" dirty="0" err="1">
                <a:solidFill>
                  <a:prstClr val="black"/>
                </a:solidFill>
              </a:rPr>
              <a:t>Відстань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між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сахарофосфатними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залишками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двох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ланцюгів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постійне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дорівнює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відстані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займаному</a:t>
            </a:r>
            <a:r>
              <a:rPr lang="ru-RU" dirty="0">
                <a:solidFill>
                  <a:prstClr val="black"/>
                </a:solidFill>
              </a:rPr>
              <a:t> парою </a:t>
            </a:r>
            <a:r>
              <a:rPr lang="ru-RU" dirty="0" err="1">
                <a:solidFill>
                  <a:prstClr val="black"/>
                </a:solidFill>
              </a:rPr>
              <a:t>підстав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тобто</a:t>
            </a:r>
            <a:r>
              <a:rPr lang="ru-RU" dirty="0">
                <a:solidFill>
                  <a:prstClr val="black"/>
                </a:solidFill>
              </a:rPr>
              <a:t> одним пурином </a:t>
            </a:r>
            <a:r>
              <a:rPr lang="ru-RU" dirty="0" err="1">
                <a:solidFill>
                  <a:prstClr val="black"/>
                </a:solidFill>
              </a:rPr>
              <a:t>і</a:t>
            </a:r>
            <a:r>
              <a:rPr lang="ru-RU" dirty="0">
                <a:solidFill>
                  <a:prstClr val="black"/>
                </a:solidFill>
              </a:rPr>
              <a:t> одним </a:t>
            </a:r>
            <a:r>
              <a:rPr lang="ru-RU" dirty="0" err="1">
                <a:solidFill>
                  <a:prstClr val="black"/>
                </a:solidFill>
              </a:rPr>
              <a:t>піримідином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Вздовж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молекули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сусідні</a:t>
            </a:r>
            <a:r>
              <a:rPr lang="ru-RU" dirty="0">
                <a:solidFill>
                  <a:prstClr val="black"/>
                </a:solidFill>
              </a:rPr>
              <a:t> пари основ </a:t>
            </a:r>
            <a:r>
              <a:rPr lang="ru-RU" dirty="0" err="1">
                <a:solidFill>
                  <a:prstClr val="black"/>
                </a:solidFill>
              </a:rPr>
              <a:t>розташовуються</a:t>
            </a:r>
            <a:r>
              <a:rPr lang="ru-RU" dirty="0">
                <a:solidFill>
                  <a:prstClr val="black"/>
                </a:solidFill>
              </a:rPr>
              <a:t> на </a:t>
            </a:r>
            <a:r>
              <a:rPr lang="ru-RU" dirty="0" err="1">
                <a:solidFill>
                  <a:prstClr val="black"/>
                </a:solidFill>
              </a:rPr>
              <a:t>відстані</a:t>
            </a:r>
            <a:r>
              <a:rPr lang="ru-RU" dirty="0">
                <a:solidFill>
                  <a:prstClr val="black"/>
                </a:solidFill>
              </a:rPr>
              <a:t> 0,34 нм одна </a:t>
            </a:r>
            <a:r>
              <a:rPr lang="ru-RU" dirty="0" err="1">
                <a:solidFill>
                  <a:prstClr val="black"/>
                </a:solidFill>
              </a:rPr>
              <a:t>від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іншої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Повний</a:t>
            </a:r>
            <a:r>
              <a:rPr lang="ru-RU" dirty="0">
                <a:solidFill>
                  <a:prstClr val="black"/>
                </a:solidFill>
              </a:rPr>
              <a:t> оборот </a:t>
            </a:r>
            <a:r>
              <a:rPr lang="ru-RU" dirty="0" err="1">
                <a:solidFill>
                  <a:prstClr val="black"/>
                </a:solidFill>
              </a:rPr>
              <a:t>спіралі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припадає</a:t>
            </a:r>
            <a:r>
              <a:rPr lang="ru-RU" dirty="0">
                <a:solidFill>
                  <a:prstClr val="black"/>
                </a:solidFill>
              </a:rPr>
              <a:t> на 3,4 </a:t>
            </a:r>
            <a:r>
              <a:rPr lang="ru-RU" dirty="0" err="1">
                <a:solidFill>
                  <a:prstClr val="black"/>
                </a:solidFill>
              </a:rPr>
              <a:t>нм,тобто</a:t>
            </a:r>
            <a:r>
              <a:rPr lang="ru-RU" dirty="0">
                <a:solidFill>
                  <a:prstClr val="black"/>
                </a:solidFill>
              </a:rPr>
              <a:t> на 10 пар основ.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411" y="2848051"/>
            <a:ext cx="1511013" cy="324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308</TotalTime>
  <Words>5537</Words>
  <Application>Microsoft Office PowerPoint</Application>
  <PresentationFormat>Экран (4:3)</PresentationFormat>
  <Paragraphs>89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Бумажная</vt:lpstr>
      <vt:lpstr>Лекція 2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</dc:title>
  <dc:creator>Руслан Аминов</dc:creator>
  <cp:lastModifiedBy>Руслан Аминов</cp:lastModifiedBy>
  <cp:revision>71</cp:revision>
  <dcterms:created xsi:type="dcterms:W3CDTF">2022-10-15T06:41:18Z</dcterms:created>
  <dcterms:modified xsi:type="dcterms:W3CDTF">2022-10-21T17:20:57Z</dcterms:modified>
</cp:coreProperties>
</file>