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1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39D37AB-764B-4ACF-973B-7F810CBDA8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5F04718-CFF8-40A2-B8EB-59CA1ACB85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BA4B5-D140-490E-8D03-B70012B5A6D1}" type="datetime1">
              <a:rPr lang="ru-RU" smtClean="0"/>
              <a:t>03.09.2025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35F6F49-20F3-4FD8-A6CE-7361ADD229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1807D0-F2A4-4B69-A7EC-D9A4D94890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752F2-E172-4BD4-A43A-2E23B07ED8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499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ED7F2-571E-4189-A38B-DB1E62DD2F92}" type="datetime1">
              <a:rPr lang="ru-RU" smtClean="0"/>
              <a:pPr/>
              <a:t>03.09.2025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61EC3-BEA3-430C-8283-68025705DDF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257300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61EC3-BEA3-430C-8283-68025705DD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870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rtlCol="0" anchor="b"/>
          <a:lstStyle>
            <a:lvl1pPr>
              <a:defRPr sz="7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663CB3-031B-4322-9B39-0C663A84FF6B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3E3FE9-B737-4871-8DC6-C686E2D2E7D3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8" name="Текст 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221D3A-2595-4E89-BD59-A51E0B4C4808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4" name="Текст 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2D43AE-1D8D-4026-BBC4-3D1AFE2A3809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Надпись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«</a:t>
            </a:r>
          </a:p>
        </p:txBody>
      </p:sp>
      <p:sp>
        <p:nvSpPr>
          <p:cNvPr id="13" name="Надпись 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»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1B95D7-8B2C-4D7A-8452-E64C17750E10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6" name="Текст 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9" name="Текст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4" name="Текст 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Текст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cxnSp>
        <p:nvCxnSpPr>
          <p:cNvPr id="17" name="Прямая соединительная линия 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 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2C4234C-A75C-425C-984C-313B4C2F5ED2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9" name="Рисунок 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2" name="Текст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0" name="Рисунок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3" name="Текст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4" name="Текст 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1" name="Рисунок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4" name="Текст 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cxnSp>
        <p:nvCxnSpPr>
          <p:cNvPr id="17" name="Прямая соединительная линия 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 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72FF69-75E4-47A6-B407-F71C4142FD3D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 anchorCtr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8909E9-A188-451B-89E1-4745E905AF5A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rtlCol="0" anchor="b" anchorCtr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2E9C98-CDFE-4F0E-AC53-E63DA2D354D3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E7FBDD-B546-4F89-A271-215CA65CF96F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rtlCol="0"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5C673F-0519-45DD-83E6-D26ADD1EEE5C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B3D844-B2A7-4A3C-832D-69289F9A2292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D79C44-F1CF-441E-99FD-712B496103FA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D308E7-F0A1-43DF-B765-09E3BE2C9938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0A5B94-615E-4ECF-9834-CCA5B2882595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DE9A6A-5FF4-4BC8-BE9D-D0B28E07ED08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C82C95-57CB-4637-908D-E009952AF30F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Овал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fld id="{39671958-9150-4522-9DD7-0CB409C454A6}" type="datetime1">
              <a:rPr lang="ru-RU" noProof="0" smtClean="0"/>
              <a:t>03.09.2025</a:t>
            </a:fld>
            <a:endParaRPr lang="ru-RU" noProof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 4" descr="связи цепочки">
            <a:extLst>
              <a:ext uri="{FF2B5EF4-FFF2-40B4-BE49-F238E27FC236}">
                <a16:creationId xmlns:a16="http://schemas.microsoft.com/office/drawing/2014/main" id="{A4511EBC-2F3C-446D-867B-7DC328517A4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  <a:extLst/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0D32A-359B-41BB-9746-2CF3A21EE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2325" y="1447800"/>
            <a:ext cx="8825658" cy="3329581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dirty="0" smtClean="0"/>
              <a:t>ОПТИМІЗАЦІЯ  МАРКЕТИНГОВОЇ ДІЯЛЬНОСТІ НА ІНТЕРНЕТ РИНКУ</a:t>
            </a:r>
            <a:endParaRPr lang="ru-RU" dirty="0"/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id="{B4CA222A-88BC-48F4-9AE8-2115B7D1E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rtlCol="0">
            <a:normAutofit/>
          </a:bodyPr>
          <a:lstStyle/>
          <a:p>
            <a:pPr rtl="0"/>
            <a:r>
              <a:rPr lang="ru-RU" dirty="0" err="1" smtClean="0"/>
              <a:t>Вступна</a:t>
            </a:r>
            <a:r>
              <a:rPr lang="ru-RU" dirty="0" smtClean="0"/>
              <a:t> </a:t>
            </a:r>
            <a:r>
              <a:rPr lang="ru-RU" dirty="0" err="1" smtClean="0"/>
              <a:t>лекція</a:t>
            </a:r>
            <a:endParaRPr lang="ru-RU" dirty="0"/>
          </a:p>
        </p:txBody>
      </p:sp>
      <p:sp>
        <p:nvSpPr>
          <p:cNvPr id="20" name="Прямоугольник 19">
            <a:extLst>
              <a:ext uri="{FF2B5EF4-FFF2-40B4-BE49-F238E27FC236}">
                <a16:creationId xmlns:a16="http://schemas.microsoft.com/office/drawing/2014/main" id="{318E9D62-7BA3-4D5E-8915-0D0E8661E3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00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Мета і </a:t>
            </a:r>
            <a:r>
              <a:rPr lang="ru-RU" dirty="0" err="1"/>
              <a:t>завдання</a:t>
            </a:r>
            <a:r>
              <a:rPr lang="ru-RU" dirty="0"/>
              <a:t> курсу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Мета курсу: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у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цілісне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інтернет-просторі</a:t>
            </a:r>
            <a:r>
              <a:rPr lang="ru-RU" dirty="0"/>
              <a:t>.</a:t>
            </a:r>
          </a:p>
          <a:p>
            <a:r>
              <a:rPr lang="ru-RU" b="1" dirty="0" err="1"/>
              <a:t>Завдання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-ринку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;</a:t>
            </a:r>
          </a:p>
          <a:p>
            <a:r>
              <a:rPr lang="ru-RU" dirty="0" err="1"/>
              <a:t>вивчити</a:t>
            </a:r>
            <a:r>
              <a:rPr lang="ru-RU" dirty="0"/>
              <a:t>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-маркетингу;</a:t>
            </a:r>
          </a:p>
          <a:p>
            <a:r>
              <a:rPr lang="ru-RU" dirty="0" err="1"/>
              <a:t>опанувати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;</a:t>
            </a:r>
          </a:p>
          <a:p>
            <a:r>
              <a:rPr lang="ru-RU" dirty="0" err="1"/>
              <a:t>навчитися</a:t>
            </a:r>
            <a:r>
              <a:rPr lang="ru-RU" dirty="0"/>
              <a:t> </a:t>
            </a:r>
            <a:r>
              <a:rPr lang="ru-RU" dirty="0" err="1"/>
              <a:t>знаходити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 і </a:t>
            </a:r>
            <a:r>
              <a:rPr lang="ru-RU" dirty="0" err="1"/>
              <a:t>комунікацій</a:t>
            </a:r>
            <a:r>
              <a:rPr lang="ru-RU" dirty="0"/>
              <a:t>;</a:t>
            </a:r>
          </a:p>
          <a:p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аналітичними</a:t>
            </a:r>
            <a:r>
              <a:rPr lang="ru-RU" dirty="0"/>
              <a:t> системами.</a:t>
            </a:r>
          </a:p>
        </p:txBody>
      </p:sp>
    </p:spTree>
    <p:extLst>
      <p:ext uri="{BB962C8B-B14F-4D97-AF65-F5344CB8AC3E}">
        <p14:creationId xmlns:p14="http://schemas.microsoft.com/office/powerpoint/2010/main" val="81405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201784"/>
            <a:ext cx="8946541" cy="5046616"/>
          </a:xfrm>
        </p:spPr>
        <p:txBody>
          <a:bodyPr/>
          <a:lstStyle/>
          <a:p>
            <a:pPr lvl="0"/>
            <a:r>
              <a:rPr lang="ru-RU" sz="2800" b="1" dirty="0" err="1"/>
              <a:t>Інтернет-ринок</a:t>
            </a:r>
            <a:r>
              <a:rPr lang="ru-RU" sz="2800" dirty="0"/>
              <a:t> –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відносин</a:t>
            </a:r>
            <a:r>
              <a:rPr lang="ru-RU" sz="2800" dirty="0"/>
              <a:t> </a:t>
            </a:r>
            <a:r>
              <a:rPr lang="ru-RU" sz="2800" dirty="0" err="1"/>
              <a:t>купівлі</a:t>
            </a:r>
            <a:r>
              <a:rPr lang="ru-RU" sz="2800" dirty="0"/>
              <a:t>-продажу,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реалізуються</a:t>
            </a:r>
            <a:r>
              <a:rPr lang="ru-RU" sz="2800" dirty="0"/>
              <a:t> у цифровому </a:t>
            </a:r>
            <a:r>
              <a:rPr lang="ru-RU" sz="2800" dirty="0" err="1"/>
              <a:t>середовищі</a:t>
            </a:r>
            <a:r>
              <a:rPr lang="ru-RU" sz="2800" dirty="0"/>
              <a:t>.</a:t>
            </a:r>
            <a:endParaRPr lang="en-US" sz="2800" dirty="0"/>
          </a:p>
          <a:p>
            <a:pPr lvl="0"/>
            <a:r>
              <a:rPr lang="ru-RU" sz="2800" b="1" dirty="0"/>
              <a:t>Маркетинг в </a:t>
            </a:r>
            <a:r>
              <a:rPr lang="ru-RU" sz="2800" b="1" dirty="0" err="1"/>
              <a:t>інтернеті</a:t>
            </a:r>
            <a:r>
              <a:rPr lang="ru-RU" sz="2800" dirty="0"/>
              <a:t> –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просування</a:t>
            </a:r>
            <a:r>
              <a:rPr lang="ru-RU" sz="2800" dirty="0"/>
              <a:t>, продажу та </a:t>
            </a:r>
            <a:r>
              <a:rPr lang="ru-RU" sz="2800" dirty="0" err="1"/>
              <a:t>комунікації</a:t>
            </a:r>
            <a:r>
              <a:rPr lang="ru-RU" sz="2800" dirty="0"/>
              <a:t> з </a:t>
            </a:r>
            <a:r>
              <a:rPr lang="ru-RU" sz="2800" dirty="0" err="1"/>
              <a:t>клієнтами</a:t>
            </a:r>
            <a:r>
              <a:rPr lang="ru-RU" sz="2800" dirty="0"/>
              <a:t> через </a:t>
            </a:r>
            <a:r>
              <a:rPr lang="ru-RU" sz="2800" dirty="0" err="1"/>
              <a:t>цифрові</a:t>
            </a:r>
            <a:r>
              <a:rPr lang="ru-RU" sz="2800" dirty="0"/>
              <a:t> канали.</a:t>
            </a:r>
            <a:endParaRPr lang="en-US" sz="2800" dirty="0"/>
          </a:p>
          <a:p>
            <a:pPr lvl="0"/>
            <a:r>
              <a:rPr lang="ru-RU" sz="2800" b="1" dirty="0" err="1"/>
              <a:t>Оптимізація</a:t>
            </a:r>
            <a:r>
              <a:rPr lang="ru-RU" sz="2800" b="1" dirty="0"/>
              <a:t> </a:t>
            </a:r>
            <a:r>
              <a:rPr lang="ru-RU" sz="2800" b="1" dirty="0" err="1"/>
              <a:t>маркетингової</a:t>
            </a:r>
            <a:r>
              <a:rPr lang="ru-RU" sz="2800" b="1" dirty="0"/>
              <a:t> </a:t>
            </a:r>
            <a:r>
              <a:rPr lang="ru-RU" sz="2800" b="1" dirty="0" err="1"/>
              <a:t>діяльності</a:t>
            </a:r>
            <a:r>
              <a:rPr lang="ru-RU" sz="2800" dirty="0"/>
              <a:t> – </a:t>
            </a:r>
            <a:r>
              <a:rPr lang="ru-RU" sz="2800" dirty="0" err="1"/>
              <a:t>досягнення</a:t>
            </a:r>
            <a:r>
              <a:rPr lang="ru-RU" sz="2800" dirty="0"/>
              <a:t> </a:t>
            </a:r>
            <a:r>
              <a:rPr lang="ru-RU" sz="2800" dirty="0" err="1"/>
              <a:t>максимальної</a:t>
            </a:r>
            <a:r>
              <a:rPr lang="ru-RU" sz="2800" dirty="0"/>
              <a:t> </a:t>
            </a:r>
            <a:r>
              <a:rPr lang="ru-RU" sz="2800" dirty="0" err="1"/>
              <a:t>результативності</a:t>
            </a:r>
            <a:r>
              <a:rPr lang="ru-RU" sz="2800" dirty="0"/>
              <a:t> при </a:t>
            </a:r>
            <a:r>
              <a:rPr lang="ru-RU" sz="2800" dirty="0" err="1"/>
              <a:t>мінімальних</a:t>
            </a:r>
            <a:r>
              <a:rPr lang="ru-RU" sz="2800" dirty="0"/>
              <a:t> </a:t>
            </a:r>
            <a:r>
              <a:rPr lang="ru-RU" sz="2800" dirty="0" err="1"/>
              <a:t>витратах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r>
              <a:rPr lang="ru-RU" sz="2800" dirty="0"/>
              <a:t> (бюджет, час, </a:t>
            </a:r>
            <a:r>
              <a:rPr lang="ru-RU" sz="2800" dirty="0" err="1"/>
              <a:t>людські</a:t>
            </a:r>
            <a:r>
              <a:rPr lang="ru-RU" sz="2800" dirty="0"/>
              <a:t> </a:t>
            </a:r>
            <a:r>
              <a:rPr lang="ru-RU" sz="2800" dirty="0" err="1"/>
              <a:t>ресурси</a:t>
            </a:r>
            <a:r>
              <a:rPr lang="ru-RU" sz="2800" dirty="0"/>
              <a:t>).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84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4" y="452718"/>
            <a:ext cx="10267405" cy="736002"/>
          </a:xfrm>
        </p:spPr>
        <p:txBody>
          <a:bodyPr/>
          <a:lstStyle/>
          <a:p>
            <a:r>
              <a:rPr lang="ru-RU" sz="3200" b="1" dirty="0" err="1"/>
              <a:t>Інтернет-ринок</a:t>
            </a:r>
            <a:r>
              <a:rPr lang="ru-RU" sz="3200" b="1" dirty="0"/>
              <a:t>: </a:t>
            </a:r>
            <a:r>
              <a:rPr lang="ru-RU" sz="3200" b="1" dirty="0" err="1"/>
              <a:t>сутність</a:t>
            </a:r>
            <a:r>
              <a:rPr lang="ru-RU" sz="3200" b="1" dirty="0"/>
              <a:t> і характеристики</a:t>
            </a: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940526"/>
            <a:ext cx="10816045" cy="5799908"/>
          </a:xfrm>
        </p:spPr>
        <p:txBody>
          <a:bodyPr/>
          <a:lstStyle/>
          <a:p>
            <a:r>
              <a:rPr lang="ru-RU" b="1" dirty="0" err="1"/>
              <a:t>Інтернет-ринок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продавцями</a:t>
            </a:r>
            <a:r>
              <a:rPr lang="ru-RU" dirty="0"/>
              <a:t> та </a:t>
            </a:r>
            <a:r>
              <a:rPr lang="ru-RU" dirty="0" err="1"/>
              <a:t>споживачами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у цифровому </a:t>
            </a:r>
            <a:r>
              <a:rPr lang="ru-RU" dirty="0" err="1"/>
              <a:t>середовищі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глобального ринку, яка </a:t>
            </a:r>
            <a:r>
              <a:rPr lang="ru-RU" dirty="0" err="1"/>
              <a:t>існує</a:t>
            </a:r>
            <a:r>
              <a:rPr lang="ru-RU" dirty="0"/>
              <a:t> у </a:t>
            </a:r>
            <a:r>
              <a:rPr lang="ru-RU" dirty="0" err="1"/>
              <a:t>віртуальному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 та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доступністю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/</a:t>
            </a:r>
            <a:r>
              <a:rPr lang="ru-RU" dirty="0" err="1"/>
              <a:t>послуг</a:t>
            </a:r>
            <a:r>
              <a:rPr lang="ru-RU" dirty="0"/>
              <a:t> онлайн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ознаки</a:t>
            </a:r>
            <a:r>
              <a:rPr lang="ru-RU" b="1" dirty="0"/>
              <a:t> </a:t>
            </a:r>
            <a:r>
              <a:rPr lang="ru-RU" b="1" dirty="0" err="1"/>
              <a:t>інтернет</a:t>
            </a:r>
            <a:r>
              <a:rPr lang="ru-RU" b="1" dirty="0"/>
              <a:t>-ринку</a:t>
            </a:r>
          </a:p>
          <a:p>
            <a:r>
              <a:rPr lang="ru-RU" b="1" dirty="0" err="1"/>
              <a:t>Віддаленість</a:t>
            </a:r>
            <a:r>
              <a:rPr lang="ru-RU" dirty="0"/>
              <a:t>: </a:t>
            </a:r>
            <a:r>
              <a:rPr lang="ru-RU" dirty="0" err="1"/>
              <a:t>покупець</a:t>
            </a:r>
            <a:r>
              <a:rPr lang="ru-RU" dirty="0"/>
              <a:t> і </a:t>
            </a:r>
            <a:r>
              <a:rPr lang="ru-RU" dirty="0" err="1"/>
              <a:t>продавець</a:t>
            </a:r>
            <a:r>
              <a:rPr lang="ru-RU" dirty="0"/>
              <a:t> не </a:t>
            </a:r>
            <a:r>
              <a:rPr lang="ru-RU" dirty="0" err="1"/>
              <a:t>контактують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.</a:t>
            </a:r>
          </a:p>
          <a:p>
            <a:r>
              <a:rPr lang="ru-RU" b="1" dirty="0" err="1"/>
              <a:t>Доступність</a:t>
            </a:r>
            <a:r>
              <a:rPr lang="ru-RU" b="1" dirty="0"/>
              <a:t> 24/7</a:t>
            </a:r>
            <a:r>
              <a:rPr lang="ru-RU" dirty="0"/>
              <a:t>: </a:t>
            </a:r>
            <a:r>
              <a:rPr lang="ru-RU" dirty="0" err="1"/>
              <a:t>продажі</a:t>
            </a:r>
            <a:r>
              <a:rPr lang="ru-RU" dirty="0"/>
              <a:t> та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.</a:t>
            </a:r>
          </a:p>
          <a:p>
            <a:r>
              <a:rPr lang="ru-RU" b="1" dirty="0" err="1"/>
              <a:t>Глобальність</a:t>
            </a:r>
            <a:r>
              <a:rPr lang="ru-RU" dirty="0"/>
              <a:t>: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.</a:t>
            </a:r>
          </a:p>
          <a:p>
            <a:r>
              <a:rPr lang="ru-RU" b="1" dirty="0" err="1"/>
              <a:t>Інтерактивність</a:t>
            </a:r>
            <a:r>
              <a:rPr lang="ru-RU" dirty="0"/>
              <a:t>: </a:t>
            </a:r>
            <a:r>
              <a:rPr lang="ru-RU" dirty="0" err="1"/>
              <a:t>двосторонній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у </a:t>
            </a:r>
            <a:r>
              <a:rPr lang="ru-RU" dirty="0" err="1"/>
              <a:t>режимі</a:t>
            </a:r>
            <a:r>
              <a:rPr lang="ru-RU" dirty="0"/>
              <a:t> реального часу (чат-</a:t>
            </a:r>
            <a:r>
              <a:rPr lang="ru-RU" dirty="0" err="1"/>
              <a:t>боти</a:t>
            </a:r>
            <a:r>
              <a:rPr lang="ru-RU" dirty="0"/>
              <a:t>, </a:t>
            </a:r>
            <a:r>
              <a:rPr lang="ru-RU" dirty="0" err="1"/>
              <a:t>соцмережі</a:t>
            </a:r>
            <a:r>
              <a:rPr lang="ru-RU" dirty="0"/>
              <a:t>).</a:t>
            </a:r>
          </a:p>
          <a:p>
            <a:r>
              <a:rPr lang="ru-RU" b="1" dirty="0" err="1"/>
              <a:t>Персоналізація</a:t>
            </a:r>
            <a:r>
              <a:rPr lang="ru-RU" dirty="0"/>
              <a:t>: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для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.</a:t>
            </a:r>
          </a:p>
          <a:p>
            <a:r>
              <a:rPr lang="ru-RU" b="1" dirty="0" err="1"/>
              <a:t>Прозорість</a:t>
            </a:r>
            <a:r>
              <a:rPr lang="ru-RU" dirty="0"/>
              <a:t>: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/>
              <a:t>порівняти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та характеристики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87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8071"/>
          </a:xfrm>
        </p:spPr>
        <p:txBody>
          <a:bodyPr/>
          <a:lstStyle/>
          <a:p>
            <a:r>
              <a:rPr lang="ru-RU" sz="3200" b="1" dirty="0" err="1"/>
              <a:t>Інструменти</a:t>
            </a:r>
            <a:r>
              <a:rPr lang="ru-RU" sz="3200" b="1" dirty="0"/>
              <a:t> </a:t>
            </a:r>
            <a:r>
              <a:rPr lang="ru-RU" sz="3200" b="1" dirty="0" err="1"/>
              <a:t>оптимізації</a:t>
            </a:r>
            <a:r>
              <a:rPr lang="ru-RU" sz="3200" b="1" dirty="0"/>
              <a:t> </a:t>
            </a:r>
            <a:r>
              <a:rPr lang="ru-RU" sz="3200" b="1" dirty="0" err="1"/>
              <a:t>інтернет</a:t>
            </a:r>
            <a:r>
              <a:rPr lang="ru-RU" sz="3200" b="1" dirty="0"/>
              <a:t>-маркетингу</a:t>
            </a: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855" y="1410789"/>
            <a:ext cx="11162711" cy="521207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1.	SEO (</a:t>
            </a:r>
            <a:r>
              <a:rPr lang="ru-RU" dirty="0" err="1"/>
              <a:t>пошукова</a:t>
            </a:r>
            <a:r>
              <a:rPr lang="ru-RU" dirty="0"/>
              <a:t> </a:t>
            </a:r>
            <a:r>
              <a:rPr lang="ru-RU" dirty="0" err="1"/>
              <a:t>оптимізація</a:t>
            </a:r>
            <a:r>
              <a:rPr lang="ru-RU" dirty="0"/>
              <a:t>) –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видимості</a:t>
            </a:r>
            <a:r>
              <a:rPr lang="ru-RU" dirty="0"/>
              <a:t> сайту у </a:t>
            </a:r>
            <a:r>
              <a:rPr lang="ru-RU" dirty="0" err="1"/>
              <a:t>пошукових</a:t>
            </a:r>
            <a:r>
              <a:rPr lang="ru-RU" dirty="0"/>
              <a:t> системах.</a:t>
            </a:r>
          </a:p>
          <a:p>
            <a:r>
              <a:rPr lang="ru-RU" dirty="0"/>
              <a:t>2.	</a:t>
            </a:r>
            <a:r>
              <a:rPr lang="en-US" dirty="0"/>
              <a:t>PPC (</a:t>
            </a:r>
            <a:r>
              <a:rPr lang="ru-RU" dirty="0" err="1"/>
              <a:t>контекстна</a:t>
            </a:r>
            <a:r>
              <a:rPr lang="ru-RU" dirty="0"/>
              <a:t> реклама, </a:t>
            </a:r>
            <a:r>
              <a:rPr lang="en-US" dirty="0"/>
              <a:t>Google Ads) – 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через </a:t>
            </a:r>
            <a:r>
              <a:rPr lang="ru-RU" dirty="0" err="1"/>
              <a:t>таргетинг</a:t>
            </a:r>
            <a:r>
              <a:rPr lang="ru-RU" dirty="0"/>
              <a:t> і </a:t>
            </a:r>
            <a:r>
              <a:rPr lang="ru-RU" dirty="0" err="1"/>
              <a:t>аналітику</a:t>
            </a:r>
            <a:r>
              <a:rPr lang="ru-RU" dirty="0"/>
              <a:t>.</a:t>
            </a:r>
          </a:p>
          <a:p>
            <a:r>
              <a:rPr lang="ru-RU" dirty="0"/>
              <a:t>3.	</a:t>
            </a:r>
            <a:r>
              <a:rPr lang="en-US" dirty="0"/>
              <a:t>SMM (</a:t>
            </a:r>
            <a:r>
              <a:rPr lang="ru-RU" dirty="0"/>
              <a:t>маркетинг у </a:t>
            </a:r>
            <a:r>
              <a:rPr lang="ru-RU" dirty="0" err="1"/>
              <a:t>соцмережах</a:t>
            </a:r>
            <a:r>
              <a:rPr lang="ru-RU" dirty="0"/>
              <a:t>) – </a:t>
            </a:r>
            <a:r>
              <a:rPr lang="ru-RU" dirty="0" err="1"/>
              <a:t>створення</a:t>
            </a:r>
            <a:r>
              <a:rPr lang="ru-RU" dirty="0"/>
              <a:t> контенту, </a:t>
            </a:r>
            <a:r>
              <a:rPr lang="ru-RU" dirty="0" err="1"/>
              <a:t>таргетована</a:t>
            </a:r>
            <a:r>
              <a:rPr lang="ru-RU" dirty="0"/>
              <a:t> реклама,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.</a:t>
            </a:r>
          </a:p>
          <a:p>
            <a:r>
              <a:rPr lang="ru-RU" dirty="0"/>
              <a:t>4.	</a:t>
            </a:r>
            <a:r>
              <a:rPr lang="en-US" dirty="0"/>
              <a:t>E-mail </a:t>
            </a:r>
            <a:r>
              <a:rPr lang="ru-RU" dirty="0"/>
              <a:t>та чат-</a:t>
            </a:r>
            <a:r>
              <a:rPr lang="ru-RU" dirty="0" err="1"/>
              <a:t>боти</a:t>
            </a:r>
            <a:r>
              <a:rPr lang="ru-RU" dirty="0"/>
              <a:t> – </a:t>
            </a:r>
            <a:r>
              <a:rPr lang="ru-RU" dirty="0" err="1"/>
              <a:t>автоматизація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.</a:t>
            </a:r>
          </a:p>
          <a:p>
            <a:r>
              <a:rPr lang="ru-RU" dirty="0"/>
              <a:t>5.	Веб-</a:t>
            </a:r>
            <a:r>
              <a:rPr lang="ru-RU" dirty="0" err="1"/>
              <a:t>аналітика</a:t>
            </a:r>
            <a:r>
              <a:rPr lang="ru-RU" dirty="0"/>
              <a:t> (</a:t>
            </a:r>
            <a:r>
              <a:rPr lang="en-US" dirty="0"/>
              <a:t>Google Analytics, Meta Ads Manager) –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en-US" dirty="0"/>
              <a:t>KPI, ROI, </a:t>
            </a:r>
            <a:r>
              <a:rPr lang="ru-RU" dirty="0" err="1"/>
              <a:t>коефіцієнтів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.</a:t>
            </a:r>
          </a:p>
          <a:p>
            <a:r>
              <a:rPr lang="ru-RU" dirty="0"/>
              <a:t>6.	</a:t>
            </a:r>
            <a:r>
              <a:rPr lang="en-US" dirty="0"/>
              <a:t>CRM-</a:t>
            </a:r>
            <a:r>
              <a:rPr lang="ru-RU" dirty="0" err="1"/>
              <a:t>системи</a:t>
            </a:r>
            <a:r>
              <a:rPr lang="ru-RU" dirty="0"/>
              <a:t> – 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та </a:t>
            </a:r>
            <a:r>
              <a:rPr lang="ru-RU" dirty="0" err="1"/>
              <a:t>утримання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Приклади</a:t>
            </a:r>
            <a:r>
              <a:rPr lang="ru-RU" b="1" dirty="0"/>
              <a:t> з практики</a:t>
            </a:r>
          </a:p>
          <a:p>
            <a:r>
              <a:rPr lang="ru-RU" dirty="0"/>
              <a:t>•	</a:t>
            </a:r>
            <a:r>
              <a:rPr lang="en-US" dirty="0" err="1"/>
              <a:t>Rozetka</a:t>
            </a:r>
            <a:r>
              <a:rPr lang="en-US" dirty="0"/>
              <a:t> – </a:t>
            </a:r>
            <a:r>
              <a:rPr lang="ru-RU" dirty="0" err="1"/>
              <a:t>ефективна</a:t>
            </a:r>
            <a:r>
              <a:rPr lang="ru-RU" dirty="0"/>
              <a:t>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en-US" dirty="0"/>
              <a:t>SEO, </a:t>
            </a:r>
            <a:r>
              <a:rPr lang="ru-RU" dirty="0"/>
              <a:t>контент-маркетингу та </a:t>
            </a:r>
            <a:r>
              <a:rPr lang="ru-RU" dirty="0" err="1"/>
              <a:t>автоматизованої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.</a:t>
            </a:r>
          </a:p>
          <a:p>
            <a:r>
              <a:rPr lang="ru-RU" dirty="0"/>
              <a:t>•	</a:t>
            </a:r>
            <a:r>
              <a:rPr lang="en-US" dirty="0"/>
              <a:t>Prom.ua – </a:t>
            </a:r>
            <a:r>
              <a:rPr lang="ru-RU" dirty="0" err="1"/>
              <a:t>оптимізація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 та </a:t>
            </a:r>
            <a:r>
              <a:rPr lang="en-US" dirty="0"/>
              <a:t>SEO-</a:t>
            </a:r>
            <a:r>
              <a:rPr lang="ru-RU" dirty="0" err="1"/>
              <a:t>платформи</a:t>
            </a:r>
            <a:r>
              <a:rPr lang="ru-RU" dirty="0"/>
              <a:t>.</a:t>
            </a:r>
          </a:p>
          <a:p>
            <a:r>
              <a:rPr lang="ru-RU" dirty="0"/>
              <a:t>•	</a:t>
            </a:r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бізнеси</a:t>
            </a:r>
            <a:r>
              <a:rPr lang="ru-RU" dirty="0"/>
              <a:t> – </a:t>
            </a:r>
            <a:r>
              <a:rPr lang="ru-RU" dirty="0" err="1"/>
              <a:t>використання</a:t>
            </a:r>
            <a:r>
              <a:rPr lang="ru-RU" dirty="0"/>
              <a:t> чат-</a:t>
            </a:r>
            <a:r>
              <a:rPr lang="ru-RU" dirty="0" err="1"/>
              <a:t>ботів</a:t>
            </a:r>
            <a:r>
              <a:rPr lang="ru-RU" dirty="0"/>
              <a:t> у </a:t>
            </a:r>
            <a:r>
              <a:rPr lang="en-US" dirty="0"/>
              <a:t>Telegram/Viber </a:t>
            </a:r>
            <a:r>
              <a:rPr lang="ru-RU" dirty="0"/>
              <a:t>для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комунікації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05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5191"/>
          </a:xfrm>
        </p:spPr>
        <p:txBody>
          <a:bodyPr/>
          <a:lstStyle/>
          <a:p>
            <a:r>
              <a:rPr lang="ru-RU" sz="3200" b="1" dirty="0" err="1"/>
              <a:t>Типові</a:t>
            </a:r>
            <a:r>
              <a:rPr lang="ru-RU" sz="3200" b="1" dirty="0"/>
              <a:t> </a:t>
            </a:r>
            <a:r>
              <a:rPr lang="ru-RU" sz="3200" b="1" dirty="0" err="1"/>
              <a:t>проблеми</a:t>
            </a:r>
            <a:r>
              <a:rPr lang="ru-RU" sz="3200" b="1" dirty="0"/>
              <a:t> маркетингу онлайн</a:t>
            </a: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1227910"/>
            <a:ext cx="9684093" cy="5020490"/>
          </a:xfrm>
        </p:spPr>
        <p:txBody>
          <a:bodyPr/>
          <a:lstStyle/>
          <a:p>
            <a:r>
              <a:rPr lang="ru-RU" dirty="0"/>
              <a:t>•	</a:t>
            </a:r>
            <a:r>
              <a:rPr lang="ru-RU" dirty="0" err="1"/>
              <a:t>орієнтація</a:t>
            </a:r>
            <a:r>
              <a:rPr lang="ru-RU" dirty="0"/>
              <a:t> на </a:t>
            </a:r>
            <a:r>
              <a:rPr lang="ru-RU" dirty="0" err="1"/>
              <a:t>нецільову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надмірні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рекламу без </a:t>
            </a:r>
            <a:r>
              <a:rPr lang="ru-RU" dirty="0" err="1"/>
              <a:t>чіткої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слабка</a:t>
            </a:r>
            <a:r>
              <a:rPr lang="ru-RU" dirty="0"/>
              <a:t> </a:t>
            </a:r>
            <a:r>
              <a:rPr lang="ru-RU" dirty="0" err="1"/>
              <a:t>персоналізація</a:t>
            </a:r>
            <a:r>
              <a:rPr lang="ru-RU" dirty="0"/>
              <a:t> контенту;</a:t>
            </a:r>
          </a:p>
          <a:p>
            <a:r>
              <a:rPr lang="ru-RU" dirty="0"/>
              <a:t>•	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з </a:t>
            </a:r>
            <a:r>
              <a:rPr lang="ru-RU" dirty="0" err="1"/>
              <a:t>клієнтом</a:t>
            </a:r>
            <a:r>
              <a:rPr lang="ru-RU" dirty="0"/>
              <a:t>.</a:t>
            </a:r>
          </a:p>
          <a:p>
            <a:r>
              <a:rPr lang="ru-RU" dirty="0"/>
              <a:t>________________________________________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25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Очікувані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	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-ринку;</a:t>
            </a:r>
          </a:p>
          <a:p>
            <a:r>
              <a:rPr lang="ru-RU" dirty="0"/>
              <a:t>•	</a:t>
            </a:r>
            <a:r>
              <a:rPr lang="ru-RU" dirty="0" err="1"/>
              <a:t>вміти</a:t>
            </a:r>
            <a:r>
              <a:rPr lang="ru-RU" dirty="0"/>
              <a:t> </a:t>
            </a:r>
            <a:r>
              <a:rPr lang="ru-RU" dirty="0" err="1"/>
              <a:t>аналізувати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;</a:t>
            </a:r>
          </a:p>
          <a:p>
            <a:r>
              <a:rPr lang="ru-RU" dirty="0"/>
              <a:t>•	знати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 </a:t>
            </a:r>
            <a:r>
              <a:rPr lang="en-US" dirty="0"/>
              <a:t>SEO, SMM, PPC, CRM;</a:t>
            </a:r>
          </a:p>
          <a:p>
            <a:r>
              <a:rPr lang="en-US" dirty="0"/>
              <a:t>•	</a:t>
            </a:r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з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онлайн-маркетингу.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7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1" y="2274838"/>
            <a:ext cx="108291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	</a:t>
            </a:r>
            <a:r>
              <a:rPr lang="ru-RU" dirty="0" err="1">
                <a:latin typeface="Arial Black" panose="020B0A04020102020204" pitchFamily="34" charset="0"/>
              </a:rPr>
              <a:t>Оптимізація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маркетингової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діяльності</a:t>
            </a:r>
            <a:r>
              <a:rPr lang="ru-RU" dirty="0">
                <a:latin typeface="Arial Black" panose="020B0A04020102020204" pitchFamily="34" charset="0"/>
              </a:rPr>
              <a:t> в </a:t>
            </a:r>
            <a:r>
              <a:rPr lang="ru-RU" dirty="0" err="1">
                <a:latin typeface="Arial Black" panose="020B0A04020102020204" pitchFamily="34" charset="0"/>
              </a:rPr>
              <a:t>інтернеті</a:t>
            </a:r>
            <a:r>
              <a:rPr lang="ru-RU" dirty="0">
                <a:latin typeface="Arial Black" panose="020B0A04020102020204" pitchFamily="34" charset="0"/>
              </a:rPr>
              <a:t> – ключ до </a:t>
            </a:r>
            <a:r>
              <a:rPr lang="ru-RU" dirty="0" err="1">
                <a:latin typeface="Arial Black" panose="020B0A04020102020204" pitchFamily="34" charset="0"/>
              </a:rPr>
              <a:t>успіху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сучасного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бізнесу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r>
              <a:rPr lang="ru-RU" dirty="0">
                <a:latin typeface="Arial Black" panose="020B0A04020102020204" pitchFamily="34" charset="0"/>
              </a:rPr>
              <a:t>•	</a:t>
            </a:r>
            <a:r>
              <a:rPr lang="ru-RU" dirty="0" err="1">
                <a:latin typeface="Arial Black" panose="020B0A04020102020204" pitchFamily="34" charset="0"/>
              </a:rPr>
              <a:t>Грамотне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використання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цифрових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інструментів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дає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змогу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підвищити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ефективність</a:t>
            </a:r>
            <a:r>
              <a:rPr lang="ru-RU" dirty="0">
                <a:latin typeface="Arial Black" panose="020B0A04020102020204" pitchFamily="34" charset="0"/>
              </a:rPr>
              <a:t> при </a:t>
            </a:r>
            <a:r>
              <a:rPr lang="ru-RU" dirty="0" err="1">
                <a:latin typeface="Arial Black" panose="020B0A04020102020204" pitchFamily="34" charset="0"/>
              </a:rPr>
              <a:t>зниженні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витрат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r>
              <a:rPr lang="ru-RU" dirty="0">
                <a:latin typeface="Arial Black" panose="020B0A04020102020204" pitchFamily="34" charset="0"/>
              </a:rPr>
              <a:t>•	</a:t>
            </a:r>
            <a:r>
              <a:rPr lang="ru-RU" dirty="0" err="1">
                <a:latin typeface="Arial Black" panose="020B0A04020102020204" pitchFamily="34" charset="0"/>
              </a:rPr>
              <a:t>Завдання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студентів</a:t>
            </a:r>
            <a:r>
              <a:rPr lang="ru-RU" dirty="0">
                <a:latin typeface="Arial Black" panose="020B0A04020102020204" pitchFamily="34" charset="0"/>
              </a:rPr>
              <a:t> – </a:t>
            </a:r>
            <a:r>
              <a:rPr lang="ru-RU" dirty="0" err="1">
                <a:latin typeface="Arial Black" panose="020B0A04020102020204" pitchFamily="34" charset="0"/>
              </a:rPr>
              <a:t>навчитися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аналізувати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 err="1">
                <a:latin typeface="Arial Black" panose="020B0A04020102020204" pitchFamily="34" charset="0"/>
              </a:rPr>
              <a:t>обирати</a:t>
            </a:r>
            <a:r>
              <a:rPr lang="ru-RU" dirty="0">
                <a:latin typeface="Arial Black" panose="020B0A04020102020204" pitchFamily="34" charset="0"/>
              </a:rPr>
              <a:t> й </a:t>
            </a:r>
            <a:r>
              <a:rPr lang="ru-RU" dirty="0" err="1">
                <a:latin typeface="Arial Black" panose="020B0A04020102020204" pitchFamily="34" charset="0"/>
              </a:rPr>
              <a:t>поєднувати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методи</a:t>
            </a:r>
            <a:r>
              <a:rPr lang="ru-RU" dirty="0">
                <a:latin typeface="Arial Black" panose="020B0A04020102020204" pitchFamily="34" charset="0"/>
              </a:rPr>
              <a:t> для </a:t>
            </a:r>
            <a:r>
              <a:rPr lang="ru-RU" dirty="0" err="1">
                <a:latin typeface="Arial Black" panose="020B0A04020102020204" pitchFamily="34" charset="0"/>
              </a:rPr>
              <a:t>досягнення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кращих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результатів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8411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0342" y="903238"/>
            <a:ext cx="880436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/>
              <a:t>Домашнє</a:t>
            </a:r>
            <a:r>
              <a:rPr lang="ru-RU" sz="3200" b="1" dirty="0"/>
              <a:t> </a:t>
            </a:r>
            <a:r>
              <a:rPr lang="ru-RU" sz="3200" b="1" dirty="0" err="1"/>
              <a:t>завдання</a:t>
            </a:r>
            <a:endParaRPr lang="ru-RU" sz="3200" b="1" dirty="0"/>
          </a:p>
          <a:p>
            <a:r>
              <a:rPr lang="ru-RU" sz="3200" dirty="0"/>
              <a:t>•	</a:t>
            </a:r>
            <a:r>
              <a:rPr lang="ru-RU" sz="3200" dirty="0" err="1"/>
              <a:t>Знайти</a:t>
            </a:r>
            <a:r>
              <a:rPr lang="ru-RU" sz="3200" dirty="0"/>
              <a:t> приклад </a:t>
            </a:r>
            <a:r>
              <a:rPr lang="ru-RU" sz="3200" dirty="0" err="1"/>
              <a:t>української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міжнародної</a:t>
            </a:r>
            <a:r>
              <a:rPr lang="ru-RU" sz="3200" dirty="0"/>
              <a:t> </a:t>
            </a:r>
            <a:r>
              <a:rPr lang="ru-RU" sz="3200" dirty="0" err="1"/>
              <a:t>компанії</a:t>
            </a:r>
            <a:r>
              <a:rPr lang="ru-RU" sz="3200" dirty="0"/>
              <a:t>, яка </a:t>
            </a:r>
            <a:r>
              <a:rPr lang="ru-RU" sz="3200" dirty="0" err="1"/>
              <a:t>оптимізувала</a:t>
            </a:r>
            <a:r>
              <a:rPr lang="ru-RU" sz="3200" dirty="0"/>
              <a:t> свою </a:t>
            </a:r>
            <a:r>
              <a:rPr lang="ru-RU" sz="3200" dirty="0" err="1"/>
              <a:t>діяльність</a:t>
            </a:r>
            <a:r>
              <a:rPr lang="ru-RU" sz="3200" dirty="0"/>
              <a:t> в </a:t>
            </a:r>
            <a:r>
              <a:rPr lang="ru-RU" sz="3200" dirty="0" err="1"/>
              <a:t>інтернеті</a:t>
            </a:r>
            <a:r>
              <a:rPr lang="ru-RU" sz="3200" dirty="0"/>
              <a:t>.</a:t>
            </a:r>
          </a:p>
          <a:p>
            <a:r>
              <a:rPr lang="ru-RU" sz="3200" dirty="0"/>
              <a:t>•	Коротко </a:t>
            </a:r>
            <a:r>
              <a:rPr lang="ru-RU" sz="3200" dirty="0" err="1"/>
              <a:t>описати</a:t>
            </a:r>
            <a:r>
              <a:rPr lang="ru-RU" sz="3200" dirty="0"/>
              <a:t>:</a:t>
            </a:r>
          </a:p>
          <a:p>
            <a:r>
              <a:rPr lang="ru-RU" sz="3200" dirty="0"/>
              <a:t>1.	проблему;</a:t>
            </a:r>
          </a:p>
          <a:p>
            <a:r>
              <a:rPr lang="ru-RU" sz="3200" dirty="0"/>
              <a:t>2.	</a:t>
            </a:r>
            <a:r>
              <a:rPr lang="ru-RU" sz="3200" dirty="0" err="1"/>
              <a:t>інструмент</a:t>
            </a:r>
            <a:r>
              <a:rPr lang="ru-RU" sz="3200" dirty="0"/>
              <a:t> </a:t>
            </a:r>
            <a:r>
              <a:rPr lang="ru-RU" sz="3200" dirty="0" err="1"/>
              <a:t>оптимізації</a:t>
            </a:r>
            <a:r>
              <a:rPr lang="ru-RU" sz="3200" dirty="0"/>
              <a:t>;</a:t>
            </a:r>
          </a:p>
          <a:p>
            <a:r>
              <a:rPr lang="ru-RU" sz="3200" dirty="0"/>
              <a:t>3.	</a:t>
            </a:r>
            <a:r>
              <a:rPr lang="ru-RU" sz="3200" dirty="0" err="1"/>
              <a:t>отриманий</a:t>
            </a:r>
            <a:r>
              <a:rPr lang="ru-RU" sz="3200" dirty="0"/>
              <a:t> результат.</a:t>
            </a:r>
          </a:p>
        </p:txBody>
      </p:sp>
    </p:spTree>
    <p:extLst>
      <p:ext uri="{BB962C8B-B14F-4D97-AF65-F5344CB8AC3E}">
        <p14:creationId xmlns:p14="http://schemas.microsoft.com/office/powerpoint/2010/main" val="936772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5FFD32-E0A8-4E83-80B3-20612105D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C4F44-154A-4E67-B129-1B5389E9F993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953E32-00D6-4FFB-AD6B-B2091BB328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Цифровое оформление</Template>
  <TotalTime>0</TotalTime>
  <Words>533</Words>
  <Application>Microsoft Office PowerPoint</Application>
  <PresentationFormat>Широкоэкранный</PresentationFormat>
  <Paragraphs>57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Century Gothic</vt:lpstr>
      <vt:lpstr>Wingdings 3</vt:lpstr>
      <vt:lpstr>Ион</vt:lpstr>
      <vt:lpstr>ОПТИМІЗАЦІЯ  МАРКЕТИНГОВОЇ ДІЯЛЬНОСТІ НА ІНТЕРНЕТ РИНКУ</vt:lpstr>
      <vt:lpstr>Мета і завдання курсу</vt:lpstr>
      <vt:lpstr>Ключові поняття</vt:lpstr>
      <vt:lpstr>Інтернет-ринок: сутність і характеристики</vt:lpstr>
      <vt:lpstr>Інструменти оптимізації інтернет-маркетингу</vt:lpstr>
      <vt:lpstr>Типові проблеми маркетингу онлайн</vt:lpstr>
      <vt:lpstr>Очікувані результати навчання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2025-09-03T05:31:55Z</dcterms:created>
  <dcterms:modified xsi:type="dcterms:W3CDTF">2025-09-03T08:47:41Z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