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azydog" charset="1" panose="00000000000000000000"/>
      <p:regular r:id="rId10"/>
    </p:embeddedFont>
    <p:embeddedFont>
      <p:font typeface="Public Sans" charset="1" panose="00000000000000000000"/>
      <p:regular r:id="rId11"/>
    </p:embeddedFont>
    <p:embeddedFont>
      <p:font typeface="Public Sans Bold" charset="1" panose="00000000000000000000"/>
      <p:regular r:id="rId12"/>
    </p:embeddedFont>
    <p:embeddedFont>
      <p:font typeface="Public Sans Italics" charset="1" panose="00000000000000000000"/>
      <p:regular r:id="rId13"/>
    </p:embeddedFont>
    <p:embeddedFont>
      <p:font typeface="Public Sans Bold Italics" charset="1" panose="00000000000000000000"/>
      <p:regular r:id="rId14"/>
    </p:embeddedFont>
    <p:embeddedFont>
      <p:font typeface="Public Sans Thin" charset="1" panose="00000000000000000000"/>
      <p:regular r:id="rId15"/>
    </p:embeddedFont>
    <p:embeddedFont>
      <p:font typeface="Public Sans Thin Italics" charset="1" panose="00000000000000000000"/>
      <p:regular r:id="rId16"/>
    </p:embeddedFont>
    <p:embeddedFont>
      <p:font typeface="Public Sans Medium" charset="1" panose="00000000000000000000"/>
      <p:regular r:id="rId17"/>
    </p:embeddedFont>
    <p:embeddedFont>
      <p:font typeface="Public Sans Medium Italics" charset="1" panose="00000000000000000000"/>
      <p:regular r:id="rId18"/>
    </p:embeddedFont>
    <p:embeddedFont>
      <p:font typeface="Public Sans Heavy" charset="1" panose="00000000000000000000"/>
      <p:regular r:id="rId19"/>
    </p:embeddedFont>
    <p:embeddedFont>
      <p:font typeface="Public Sans Heavy Italics" charset="1" panose="00000000000000000000"/>
      <p:regular r:id="rId20"/>
    </p:embeddedFont>
    <p:embeddedFont>
      <p:font typeface="Open Sans" charset="1" panose="020B0606030504020204"/>
      <p:regular r:id="rId21"/>
    </p:embeddedFont>
    <p:embeddedFont>
      <p:font typeface="Open Sans Bold" charset="1" panose="020B0806030504020204"/>
      <p:regular r:id="rId22"/>
    </p:embeddedFont>
    <p:embeddedFont>
      <p:font typeface="Open Sans Italics" charset="1" panose="020B0606030504020204"/>
      <p:regular r:id="rId23"/>
    </p:embeddedFont>
    <p:embeddedFont>
      <p:font typeface="Open Sans Bold Italics" charset="1" panose="020B0806030504020204"/>
      <p:regular r:id="rId24"/>
    </p:embeddedFont>
    <p:embeddedFont>
      <p:font typeface="Open Sans Light" charset="1" panose="020B0306030504020204"/>
      <p:regular r:id="rId25"/>
    </p:embeddedFont>
    <p:embeddedFont>
      <p:font typeface="Open Sans Light Italics" charset="1" panose="020B0306030504020204"/>
      <p:regular r:id="rId26"/>
    </p:embeddedFont>
    <p:embeddedFont>
      <p:font typeface="Open Sans Ultra-Bold" charset="1" panose="00000000000000000000"/>
      <p:regular r:id="rId27"/>
    </p:embeddedFont>
    <p:embeddedFont>
      <p:font typeface="Open Sans Ultra-Bold Italics" charset="1" panose="000000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2C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5073709" y="-483670"/>
            <a:ext cx="10287000" cy="11254340"/>
          </a:xfrm>
          <a:custGeom>
            <a:avLst/>
            <a:gdLst/>
            <a:ahLst/>
            <a:cxnLst/>
            <a:rect r="r" b="b" t="t" l="l"/>
            <a:pathLst>
              <a:path h="11254340" w="10287000">
                <a:moveTo>
                  <a:pt x="0" y="0"/>
                </a:moveTo>
                <a:lnTo>
                  <a:pt x="10287000" y="0"/>
                </a:lnTo>
                <a:lnTo>
                  <a:pt x="10287000" y="11254340"/>
                </a:lnTo>
                <a:lnTo>
                  <a:pt x="0" y="11254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301" r="-9733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90082" y="3309287"/>
            <a:ext cx="11652094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F8F8F8"/>
                </a:solidFill>
                <a:latin typeface="Lazydog"/>
              </a:rPr>
              <a:t>Логокорекційна робота в умовах післявоєнної відбудови країни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39298" y="1028700"/>
            <a:ext cx="4564933" cy="4114800"/>
          </a:xfrm>
          <a:custGeom>
            <a:avLst/>
            <a:gdLst/>
            <a:ahLst/>
            <a:cxnLst/>
            <a:rect r="r" b="b" t="t" l="l"/>
            <a:pathLst>
              <a:path h="4114800" w="4564933">
                <a:moveTo>
                  <a:pt x="0" y="0"/>
                </a:moveTo>
                <a:lnTo>
                  <a:pt x="4564933" y="0"/>
                </a:lnTo>
                <a:lnTo>
                  <a:pt x="45649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097940" y="8346873"/>
            <a:ext cx="914744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8F8F8"/>
                </a:solidFill>
                <a:latin typeface="Public Sans"/>
              </a:rPr>
              <a:t>Ірина Кучерак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2C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693969" y="417109"/>
            <a:ext cx="5010411" cy="4114800"/>
          </a:xfrm>
          <a:custGeom>
            <a:avLst/>
            <a:gdLst/>
            <a:ahLst/>
            <a:cxnLst/>
            <a:rect r="r" b="b" t="t" l="l"/>
            <a:pathLst>
              <a:path h="4114800" w="5010411">
                <a:moveTo>
                  <a:pt x="0" y="0"/>
                </a:moveTo>
                <a:lnTo>
                  <a:pt x="5010411" y="0"/>
                </a:lnTo>
                <a:lnTo>
                  <a:pt x="50104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306925" y="8106525"/>
            <a:ext cx="580782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8F8F8"/>
                </a:solidFill>
                <a:latin typeface="Public Sans"/>
              </a:rPr>
              <a:t>01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306925" y="8951595"/>
            <a:ext cx="580782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02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306925" y="7530695"/>
            <a:ext cx="580782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-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55959" y="1019175"/>
            <a:ext cx="11652094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F8F8F8"/>
                </a:solidFill>
                <a:latin typeface="Lazydog"/>
              </a:rPr>
              <a:t>про що цей курс?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4678564"/>
            <a:ext cx="18072943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8F8F8"/>
                </a:solidFill>
                <a:latin typeface="Open Sans"/>
              </a:rPr>
              <a:t>Які методики є ефективними у роботі із дітьми, що пережили травмівні події?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8F8F8"/>
                </a:solidFill>
                <a:latin typeface="Open Sans"/>
              </a:rPr>
              <a:t>Як проводити логокорекційні заняття із дітьми в ситуації ПТСР?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8F8F8"/>
                </a:solidFill>
                <a:latin typeface="Open Sans"/>
              </a:rPr>
              <a:t> Як надавати логопедичну допомогу колишніми військовими, що відчувать складнощі адаптації до мирного життя (як допомогти “повернутися із війни”)?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DAF2ZMnZ31E</dc:identifier>
  <dcterms:modified xsi:type="dcterms:W3CDTF">2011-08-01T06:04:30Z</dcterms:modified>
  <cp:revision>1</cp:revision>
  <dc:title>Діагностика та корекція порушень мовлення у дітей раннього віку</dc:title>
</cp:coreProperties>
</file>