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59" r:id="rId5"/>
    <p:sldId id="260" r:id="rId6"/>
    <p:sldId id="261" r:id="rId7"/>
    <p:sldId id="262" r:id="rId8"/>
    <p:sldId id="268" r:id="rId9"/>
    <p:sldId id="286" r:id="rId10"/>
    <p:sldId id="269" r:id="rId11"/>
    <p:sldId id="287" r:id="rId12"/>
    <p:sldId id="265" r:id="rId13"/>
    <p:sldId id="270" r:id="rId14"/>
    <p:sldId id="264" r:id="rId15"/>
    <p:sldId id="271" r:id="rId16"/>
    <p:sldId id="272" r:id="rId17"/>
    <p:sldId id="273" r:id="rId18"/>
    <p:sldId id="290" r:id="rId19"/>
    <p:sldId id="275" r:id="rId20"/>
    <p:sldId id="274" r:id="rId21"/>
    <p:sldId id="276" r:id="rId22"/>
    <p:sldId id="278" r:id="rId23"/>
    <p:sldId id="291" r:id="rId24"/>
    <p:sldId id="292" r:id="rId25"/>
    <p:sldId id="293" r:id="rId26"/>
    <p:sldId id="294" r:id="rId27"/>
    <p:sldId id="285"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4BDC3B8D-E7B0-49C8-8FF7-DD3CEC79A65C}">
          <p14:sldIdLst>
            <p14:sldId id="256"/>
            <p14:sldId id="257"/>
            <p14:sldId id="267"/>
            <p14:sldId id="259"/>
          </p14:sldIdLst>
        </p14:section>
        <p14:section name="Раздел без заголовка" id="{424CA0BD-B848-4E82-AE26-098CA415AA0E}">
          <p14:sldIdLst>
            <p14:sldId id="260"/>
            <p14:sldId id="261"/>
            <p14:sldId id="262"/>
            <p14:sldId id="268"/>
            <p14:sldId id="286"/>
            <p14:sldId id="269"/>
            <p14:sldId id="287"/>
            <p14:sldId id="265"/>
            <p14:sldId id="270"/>
            <p14:sldId id="264"/>
            <p14:sldId id="271"/>
            <p14:sldId id="272"/>
            <p14:sldId id="273"/>
            <p14:sldId id="290"/>
            <p14:sldId id="275"/>
            <p14:sldId id="274"/>
            <p14:sldId id="276"/>
            <p14:sldId id="278"/>
            <p14:sldId id="291"/>
            <p14:sldId id="292"/>
            <p14:sldId id="293"/>
            <p14:sldId id="294"/>
            <p14:sldId id="28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0"/>
  </p:normalViewPr>
  <p:slideViewPr>
    <p:cSldViewPr>
      <p:cViewPr varScale="1">
        <p:scale>
          <a:sx n="62" d="100"/>
          <a:sy n="62" d="100"/>
        </p:scale>
        <p:origin x="123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69BA77-D10E-4179-A4C8-2FFFD5714308}"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ru-RU"/>
        </a:p>
      </dgm:t>
    </dgm:pt>
    <dgm:pt modelId="{585CF5B7-A597-4CD1-8CB2-8EA45C4119F6}">
      <dgm:prSet phldrT="[Текст]"/>
      <dgm:spPr/>
      <dgm:t>
        <a:bodyPr/>
        <a:lstStyle/>
        <a:p>
          <a:r>
            <a:rPr lang="en-US" dirty="0"/>
            <a:t>IE </a:t>
          </a:r>
        </a:p>
        <a:p>
          <a:r>
            <a:rPr lang="en-US" dirty="0"/>
            <a:t>(before AD)</a:t>
          </a:r>
          <a:endParaRPr lang="ru-RU" dirty="0"/>
        </a:p>
      </dgm:t>
    </dgm:pt>
    <dgm:pt modelId="{2628B103-22DA-4A2E-AB1B-34C5403B5A0D}" type="parTrans" cxnId="{BF44221D-E393-47F7-A16F-4BAA4CE8E893}">
      <dgm:prSet/>
      <dgm:spPr/>
      <dgm:t>
        <a:bodyPr/>
        <a:lstStyle/>
        <a:p>
          <a:endParaRPr lang="ru-RU"/>
        </a:p>
      </dgm:t>
    </dgm:pt>
    <dgm:pt modelId="{FEC1863F-592E-4A59-847B-78007E0CA70D}" type="sibTrans" cxnId="{BF44221D-E393-47F7-A16F-4BAA4CE8E893}">
      <dgm:prSet/>
      <dgm:spPr/>
      <dgm:t>
        <a:bodyPr/>
        <a:lstStyle/>
        <a:p>
          <a:endParaRPr lang="ru-RU"/>
        </a:p>
      </dgm:t>
    </dgm:pt>
    <dgm:pt modelId="{5CB5E4AE-A6E0-4BD4-88BE-06E7DAE2B6F3}">
      <dgm:prSet phldrT="[Текст]"/>
      <dgm:spPr/>
      <dgm:t>
        <a:bodyPr/>
        <a:lstStyle/>
        <a:p>
          <a:r>
            <a:rPr lang="en-US" dirty="0"/>
            <a:t>names of natural phenomena, plants and animals, agricultural terms, names of parts of the human body, terms of kinship; verbs denoting basic activities, adjectives indicating basic qualities; personal and demonstrative pronouns and most numerals</a:t>
          </a:r>
          <a:endParaRPr lang="ru-RU" dirty="0"/>
        </a:p>
      </dgm:t>
    </dgm:pt>
    <dgm:pt modelId="{28B390D3-0DC4-4DF6-8686-D238FE6A0BE0}" type="parTrans" cxnId="{14E98E6B-E4FD-47C9-AAC1-66F82ED792BB}">
      <dgm:prSet/>
      <dgm:spPr/>
      <dgm:t>
        <a:bodyPr/>
        <a:lstStyle/>
        <a:p>
          <a:endParaRPr lang="ru-RU"/>
        </a:p>
      </dgm:t>
    </dgm:pt>
    <dgm:pt modelId="{9FBE1223-B3BE-4201-AF4A-079822A7410B}" type="sibTrans" cxnId="{14E98E6B-E4FD-47C9-AAC1-66F82ED792BB}">
      <dgm:prSet/>
      <dgm:spPr/>
      <dgm:t>
        <a:bodyPr/>
        <a:lstStyle/>
        <a:p>
          <a:endParaRPr lang="ru-RU"/>
        </a:p>
      </dgm:t>
    </dgm:pt>
    <dgm:pt modelId="{0D72090A-3112-4332-B407-CF37C083DD29}">
      <dgm:prSet phldrT="[Текст]"/>
      <dgm:spPr/>
      <dgm:t>
        <a:bodyPr/>
        <a:lstStyle/>
        <a:p>
          <a:r>
            <a:rPr lang="en-US" dirty="0"/>
            <a:t>PG </a:t>
          </a:r>
        </a:p>
        <a:p>
          <a:r>
            <a:rPr lang="en-US" dirty="0"/>
            <a:t>(1-5 C AD)</a:t>
          </a:r>
          <a:endParaRPr lang="ru-RU" dirty="0"/>
        </a:p>
      </dgm:t>
    </dgm:pt>
    <dgm:pt modelId="{F9253532-9464-456E-AD84-F1A8616B3023}" type="parTrans" cxnId="{97F5B00C-141E-40F5-91C1-FCF114D84921}">
      <dgm:prSet/>
      <dgm:spPr/>
      <dgm:t>
        <a:bodyPr/>
        <a:lstStyle/>
        <a:p>
          <a:endParaRPr lang="ru-RU"/>
        </a:p>
      </dgm:t>
    </dgm:pt>
    <dgm:pt modelId="{837B3555-C200-4A01-9C79-9BF978F250B8}" type="sibTrans" cxnId="{97F5B00C-141E-40F5-91C1-FCF114D84921}">
      <dgm:prSet/>
      <dgm:spPr/>
      <dgm:t>
        <a:bodyPr/>
        <a:lstStyle/>
        <a:p>
          <a:endParaRPr lang="ru-RU"/>
        </a:p>
      </dgm:t>
    </dgm:pt>
    <dgm:pt modelId="{CF61761F-2674-46F9-A8A3-53F221ABAD45}">
      <dgm:prSet phldrT="[Текст]"/>
      <dgm:spPr/>
      <dgm:t>
        <a:bodyPr/>
        <a:lstStyle/>
        <a:p>
          <a:r>
            <a:rPr lang="en-US" dirty="0"/>
            <a:t>Words that have no correspondences in other IE languages, </a:t>
          </a:r>
        </a:p>
        <a:p>
          <a:r>
            <a:rPr lang="en-US" dirty="0"/>
            <a:t>like drink, ship, sail, boat, keel, sheet, stay, float, sea, </a:t>
          </a:r>
          <a:endParaRPr lang="ru-RU" dirty="0"/>
        </a:p>
      </dgm:t>
    </dgm:pt>
    <dgm:pt modelId="{7F18985E-3FDA-4D0A-A233-5BC05A30EE09}" type="parTrans" cxnId="{C5CFF54A-3C83-4F51-9F51-10B76FD8D82F}">
      <dgm:prSet/>
      <dgm:spPr/>
      <dgm:t>
        <a:bodyPr/>
        <a:lstStyle/>
        <a:p>
          <a:endParaRPr lang="ru-RU"/>
        </a:p>
      </dgm:t>
    </dgm:pt>
    <dgm:pt modelId="{681D9316-324A-4BC4-A3C1-0F84628F4F4D}" type="sibTrans" cxnId="{C5CFF54A-3C83-4F51-9F51-10B76FD8D82F}">
      <dgm:prSet/>
      <dgm:spPr/>
      <dgm:t>
        <a:bodyPr/>
        <a:lstStyle/>
        <a:p>
          <a:endParaRPr lang="ru-RU"/>
        </a:p>
      </dgm:t>
    </dgm:pt>
    <dgm:pt modelId="{C75D6E9B-75B4-4E01-8AB7-21447FFACEAB}">
      <dgm:prSet phldrT="[Текст]"/>
      <dgm:spPr/>
      <dgm:t>
        <a:bodyPr/>
        <a:lstStyle/>
        <a:p>
          <a:r>
            <a:rPr lang="en-US" dirty="0"/>
            <a:t>Borrowings</a:t>
          </a:r>
          <a:endParaRPr lang="ru-RU" dirty="0"/>
        </a:p>
      </dgm:t>
    </dgm:pt>
    <dgm:pt modelId="{A218F45E-3C59-4DCF-8955-F174F4794BDD}" type="parTrans" cxnId="{B4F67CD5-4D36-4888-94C6-3BB751F591D3}">
      <dgm:prSet/>
      <dgm:spPr/>
      <dgm:t>
        <a:bodyPr/>
        <a:lstStyle/>
        <a:p>
          <a:endParaRPr lang="ru-RU"/>
        </a:p>
      </dgm:t>
    </dgm:pt>
    <dgm:pt modelId="{B1A843A4-3129-4C48-A8CB-5943DAF5CD00}" type="sibTrans" cxnId="{B4F67CD5-4D36-4888-94C6-3BB751F591D3}">
      <dgm:prSet/>
      <dgm:spPr/>
      <dgm:t>
        <a:bodyPr/>
        <a:lstStyle/>
        <a:p>
          <a:endParaRPr lang="ru-RU"/>
        </a:p>
      </dgm:t>
    </dgm:pt>
    <dgm:pt modelId="{3B12C908-4093-4AFE-B8BD-E8900D8039B0}">
      <dgm:prSet phldrT="[Текст]"/>
      <dgm:spPr/>
      <dgm:t>
        <a:bodyPr/>
        <a:lstStyle/>
        <a:p>
          <a:r>
            <a:rPr lang="en-US" dirty="0"/>
            <a:t>- Celtic</a:t>
          </a:r>
        </a:p>
        <a:p>
          <a:endParaRPr lang="ru-RU" dirty="0"/>
        </a:p>
      </dgm:t>
    </dgm:pt>
    <dgm:pt modelId="{A53D843C-A32E-4D7C-9CDB-5922F7547A71}" type="parTrans" cxnId="{F436AAB5-CC2E-4396-AD1E-364D804163DE}">
      <dgm:prSet/>
      <dgm:spPr/>
      <dgm:t>
        <a:bodyPr/>
        <a:lstStyle/>
        <a:p>
          <a:endParaRPr lang="ru-RU"/>
        </a:p>
      </dgm:t>
    </dgm:pt>
    <dgm:pt modelId="{B65FA360-7F5C-4D96-B610-0205DD1D182C}" type="sibTrans" cxnId="{F436AAB5-CC2E-4396-AD1E-364D804163DE}">
      <dgm:prSet/>
      <dgm:spPr/>
      <dgm:t>
        <a:bodyPr/>
        <a:lstStyle/>
        <a:p>
          <a:endParaRPr lang="ru-RU"/>
        </a:p>
      </dgm:t>
    </dgm:pt>
    <dgm:pt modelId="{50659E5F-5B3D-46CE-AAD5-3A086AD14218}">
      <dgm:prSet phldrT="[Текст]"/>
      <dgm:spPr/>
      <dgm:t>
        <a:bodyPr/>
        <a:lstStyle/>
        <a:p>
          <a:r>
            <a:rPr lang="en-US" dirty="0"/>
            <a:t>- Latin</a:t>
          </a:r>
          <a:endParaRPr lang="ru-RU" dirty="0"/>
        </a:p>
      </dgm:t>
    </dgm:pt>
    <dgm:pt modelId="{14A86262-1DFD-4961-9E7E-CC3276E3B428}" type="parTrans" cxnId="{088DE77B-09BD-4B0E-A0C2-5B943FE47A07}">
      <dgm:prSet/>
      <dgm:spPr/>
      <dgm:t>
        <a:bodyPr/>
        <a:lstStyle/>
        <a:p>
          <a:endParaRPr lang="ru-RU"/>
        </a:p>
      </dgm:t>
    </dgm:pt>
    <dgm:pt modelId="{8C0F26F9-CEED-4C97-9BA6-253CB231F7CC}" type="sibTrans" cxnId="{088DE77B-09BD-4B0E-A0C2-5B943FE47A07}">
      <dgm:prSet/>
      <dgm:spPr/>
      <dgm:t>
        <a:bodyPr/>
        <a:lstStyle/>
        <a:p>
          <a:endParaRPr lang="ru-RU"/>
        </a:p>
      </dgm:t>
    </dgm:pt>
    <dgm:pt modelId="{0D5040DE-46ED-412C-9679-5514BBF0AB4C}">
      <dgm:prSet phldrT="[Текст]"/>
      <dgm:spPr/>
      <dgm:t>
        <a:bodyPr/>
        <a:lstStyle/>
        <a:p>
          <a:r>
            <a:rPr lang="en-US" dirty="0"/>
            <a:t>- Scandinavian</a:t>
          </a:r>
          <a:endParaRPr lang="ru-RU" dirty="0"/>
        </a:p>
      </dgm:t>
    </dgm:pt>
    <dgm:pt modelId="{381403C2-F23D-430E-9E28-F41563C394DF}" type="parTrans" cxnId="{42148A47-5BEE-4363-A23F-1675D404BEA6}">
      <dgm:prSet/>
      <dgm:spPr/>
      <dgm:t>
        <a:bodyPr/>
        <a:lstStyle/>
        <a:p>
          <a:endParaRPr lang="ru-RU"/>
        </a:p>
      </dgm:t>
    </dgm:pt>
    <dgm:pt modelId="{22706129-E4E9-473E-BE5E-6DF8CFE7D8E6}" type="sibTrans" cxnId="{42148A47-5BEE-4363-A23F-1675D404BEA6}">
      <dgm:prSet/>
      <dgm:spPr/>
      <dgm:t>
        <a:bodyPr/>
        <a:lstStyle/>
        <a:p>
          <a:endParaRPr lang="ru-RU"/>
        </a:p>
      </dgm:t>
    </dgm:pt>
    <dgm:pt modelId="{B21E1AB2-9C0C-4572-8B78-E13ADB5FAAD0}" type="pres">
      <dgm:prSet presAssocID="{9569BA77-D10E-4179-A4C8-2FFFD5714308}" presName="theList" presStyleCnt="0">
        <dgm:presLayoutVars>
          <dgm:dir/>
          <dgm:animLvl val="lvl"/>
          <dgm:resizeHandles val="exact"/>
        </dgm:presLayoutVars>
      </dgm:prSet>
      <dgm:spPr/>
    </dgm:pt>
    <dgm:pt modelId="{24DD583B-69B6-4AE1-BCEE-83569A68F31D}" type="pres">
      <dgm:prSet presAssocID="{585CF5B7-A597-4CD1-8CB2-8EA45C4119F6}" presName="compNode" presStyleCnt="0"/>
      <dgm:spPr/>
    </dgm:pt>
    <dgm:pt modelId="{1FF976C4-7B55-4A8D-97C3-4698F06AE013}" type="pres">
      <dgm:prSet presAssocID="{585CF5B7-A597-4CD1-8CB2-8EA45C4119F6}" presName="aNode" presStyleLbl="bgShp" presStyleIdx="0" presStyleCnt="3"/>
      <dgm:spPr/>
    </dgm:pt>
    <dgm:pt modelId="{D7EE5A79-6CAE-43C5-BE0C-674CD227530E}" type="pres">
      <dgm:prSet presAssocID="{585CF5B7-A597-4CD1-8CB2-8EA45C4119F6}" presName="textNode" presStyleLbl="bgShp" presStyleIdx="0" presStyleCnt="3"/>
      <dgm:spPr/>
    </dgm:pt>
    <dgm:pt modelId="{4D0FC474-4563-4CC0-B0B7-AF8DBB8AAF44}" type="pres">
      <dgm:prSet presAssocID="{585CF5B7-A597-4CD1-8CB2-8EA45C4119F6}" presName="compChildNode" presStyleCnt="0"/>
      <dgm:spPr/>
    </dgm:pt>
    <dgm:pt modelId="{D41B0B47-7024-46E2-86D8-E3853934204D}" type="pres">
      <dgm:prSet presAssocID="{585CF5B7-A597-4CD1-8CB2-8EA45C4119F6}" presName="theInnerList" presStyleCnt="0"/>
      <dgm:spPr/>
    </dgm:pt>
    <dgm:pt modelId="{EA45C3A0-AF66-4982-8BA5-3ABA4545188D}" type="pres">
      <dgm:prSet presAssocID="{5CB5E4AE-A6E0-4BD4-88BE-06E7DAE2B6F3}" presName="childNode" presStyleLbl="node1" presStyleIdx="0" presStyleCnt="5" custScaleY="120497">
        <dgm:presLayoutVars>
          <dgm:bulletEnabled val="1"/>
        </dgm:presLayoutVars>
      </dgm:prSet>
      <dgm:spPr/>
    </dgm:pt>
    <dgm:pt modelId="{77DB27B1-DBF3-4181-82D2-CE1FB1B7BA64}" type="pres">
      <dgm:prSet presAssocID="{585CF5B7-A597-4CD1-8CB2-8EA45C4119F6}" presName="aSpace" presStyleCnt="0"/>
      <dgm:spPr/>
    </dgm:pt>
    <dgm:pt modelId="{1B624A0C-0EE2-4875-8A27-C0521FB0DE7A}" type="pres">
      <dgm:prSet presAssocID="{0D72090A-3112-4332-B407-CF37C083DD29}" presName="compNode" presStyleCnt="0"/>
      <dgm:spPr/>
    </dgm:pt>
    <dgm:pt modelId="{B90349F5-5499-4D40-AF61-0D5085CAC994}" type="pres">
      <dgm:prSet presAssocID="{0D72090A-3112-4332-B407-CF37C083DD29}" presName="aNode" presStyleLbl="bgShp" presStyleIdx="1" presStyleCnt="3"/>
      <dgm:spPr/>
    </dgm:pt>
    <dgm:pt modelId="{6AC52892-BCC6-4504-9AF5-F2BFFF8C1377}" type="pres">
      <dgm:prSet presAssocID="{0D72090A-3112-4332-B407-CF37C083DD29}" presName="textNode" presStyleLbl="bgShp" presStyleIdx="1" presStyleCnt="3"/>
      <dgm:spPr/>
    </dgm:pt>
    <dgm:pt modelId="{C4AC2102-9CE8-400D-AD1B-BA1BD229FA8A}" type="pres">
      <dgm:prSet presAssocID="{0D72090A-3112-4332-B407-CF37C083DD29}" presName="compChildNode" presStyleCnt="0"/>
      <dgm:spPr/>
    </dgm:pt>
    <dgm:pt modelId="{B994FCEB-26ED-41DA-ABC5-D80B4536F996}" type="pres">
      <dgm:prSet presAssocID="{0D72090A-3112-4332-B407-CF37C083DD29}" presName="theInnerList" presStyleCnt="0"/>
      <dgm:spPr/>
    </dgm:pt>
    <dgm:pt modelId="{F77EB462-65C0-4A2D-B639-130DD3448EC6}" type="pres">
      <dgm:prSet presAssocID="{CF61761F-2674-46F9-A8A3-53F221ABAD45}" presName="childNode" presStyleLbl="node1" presStyleIdx="1" presStyleCnt="5">
        <dgm:presLayoutVars>
          <dgm:bulletEnabled val="1"/>
        </dgm:presLayoutVars>
      </dgm:prSet>
      <dgm:spPr/>
    </dgm:pt>
    <dgm:pt modelId="{DC15AF49-5B61-413D-89AB-7230A3523457}" type="pres">
      <dgm:prSet presAssocID="{0D72090A-3112-4332-B407-CF37C083DD29}" presName="aSpace" presStyleCnt="0"/>
      <dgm:spPr/>
    </dgm:pt>
    <dgm:pt modelId="{7CB19CBA-4068-4A83-A399-773C83D49D58}" type="pres">
      <dgm:prSet presAssocID="{C75D6E9B-75B4-4E01-8AB7-21447FFACEAB}" presName="compNode" presStyleCnt="0"/>
      <dgm:spPr/>
    </dgm:pt>
    <dgm:pt modelId="{BD3D6BED-77EC-4F6D-B6A6-376E10EA77A3}" type="pres">
      <dgm:prSet presAssocID="{C75D6E9B-75B4-4E01-8AB7-21447FFACEAB}" presName="aNode" presStyleLbl="bgShp" presStyleIdx="2" presStyleCnt="3"/>
      <dgm:spPr/>
    </dgm:pt>
    <dgm:pt modelId="{8F15CDE0-95DA-4AFE-96F8-BDC3A5C7C5F9}" type="pres">
      <dgm:prSet presAssocID="{C75D6E9B-75B4-4E01-8AB7-21447FFACEAB}" presName="textNode" presStyleLbl="bgShp" presStyleIdx="2" presStyleCnt="3"/>
      <dgm:spPr/>
    </dgm:pt>
    <dgm:pt modelId="{CD303853-77EE-4702-8EB1-586C3661D41C}" type="pres">
      <dgm:prSet presAssocID="{C75D6E9B-75B4-4E01-8AB7-21447FFACEAB}" presName="compChildNode" presStyleCnt="0"/>
      <dgm:spPr/>
    </dgm:pt>
    <dgm:pt modelId="{E9140BB2-C3FF-40DF-8FDB-99B5F60D2D4E}" type="pres">
      <dgm:prSet presAssocID="{C75D6E9B-75B4-4E01-8AB7-21447FFACEAB}" presName="theInnerList" presStyleCnt="0"/>
      <dgm:spPr/>
    </dgm:pt>
    <dgm:pt modelId="{7A92A182-484C-4B83-B6F9-901B41C14D92}" type="pres">
      <dgm:prSet presAssocID="{3B12C908-4093-4AFE-B8BD-E8900D8039B0}" presName="childNode" presStyleLbl="node1" presStyleIdx="2" presStyleCnt="5">
        <dgm:presLayoutVars>
          <dgm:bulletEnabled val="1"/>
        </dgm:presLayoutVars>
      </dgm:prSet>
      <dgm:spPr/>
    </dgm:pt>
    <dgm:pt modelId="{5A0A7EC7-F36E-4F36-8AC0-BD9094FA049A}" type="pres">
      <dgm:prSet presAssocID="{3B12C908-4093-4AFE-B8BD-E8900D8039B0}" presName="aSpace2" presStyleCnt="0"/>
      <dgm:spPr/>
    </dgm:pt>
    <dgm:pt modelId="{9FB78D18-D0BA-4E56-B77D-7B9E8C575D51}" type="pres">
      <dgm:prSet presAssocID="{50659E5F-5B3D-46CE-AAD5-3A086AD14218}" presName="childNode" presStyleLbl="node1" presStyleIdx="3" presStyleCnt="5">
        <dgm:presLayoutVars>
          <dgm:bulletEnabled val="1"/>
        </dgm:presLayoutVars>
      </dgm:prSet>
      <dgm:spPr/>
    </dgm:pt>
    <dgm:pt modelId="{6F318CC8-0780-41C8-B43D-928595A01A45}" type="pres">
      <dgm:prSet presAssocID="{50659E5F-5B3D-46CE-AAD5-3A086AD14218}" presName="aSpace2" presStyleCnt="0"/>
      <dgm:spPr/>
    </dgm:pt>
    <dgm:pt modelId="{5035F4CC-CFC6-4480-95D1-821F6A216847}" type="pres">
      <dgm:prSet presAssocID="{0D5040DE-46ED-412C-9679-5514BBF0AB4C}" presName="childNode" presStyleLbl="node1" presStyleIdx="4" presStyleCnt="5">
        <dgm:presLayoutVars>
          <dgm:bulletEnabled val="1"/>
        </dgm:presLayoutVars>
      </dgm:prSet>
      <dgm:spPr/>
    </dgm:pt>
  </dgm:ptLst>
  <dgm:cxnLst>
    <dgm:cxn modelId="{97F5B00C-141E-40F5-91C1-FCF114D84921}" srcId="{9569BA77-D10E-4179-A4C8-2FFFD5714308}" destId="{0D72090A-3112-4332-B407-CF37C083DD29}" srcOrd="1" destOrd="0" parTransId="{F9253532-9464-456E-AD84-F1A8616B3023}" sibTransId="{837B3555-C200-4A01-9C79-9BF978F250B8}"/>
    <dgm:cxn modelId="{C96AA215-6EAE-421F-983D-72F5375A2AC6}" type="presOf" srcId="{5CB5E4AE-A6E0-4BD4-88BE-06E7DAE2B6F3}" destId="{EA45C3A0-AF66-4982-8BA5-3ABA4545188D}" srcOrd="0" destOrd="0" presId="urn:microsoft.com/office/officeart/2005/8/layout/lProcess2"/>
    <dgm:cxn modelId="{BF44221D-E393-47F7-A16F-4BAA4CE8E893}" srcId="{9569BA77-D10E-4179-A4C8-2FFFD5714308}" destId="{585CF5B7-A597-4CD1-8CB2-8EA45C4119F6}" srcOrd="0" destOrd="0" parTransId="{2628B103-22DA-4A2E-AB1B-34C5403B5A0D}" sibTransId="{FEC1863F-592E-4A59-847B-78007E0CA70D}"/>
    <dgm:cxn modelId="{4FB2FF1D-E568-45C6-9A79-8B54DBFC8F84}" type="presOf" srcId="{C75D6E9B-75B4-4E01-8AB7-21447FFACEAB}" destId="{8F15CDE0-95DA-4AFE-96F8-BDC3A5C7C5F9}" srcOrd="1" destOrd="0" presId="urn:microsoft.com/office/officeart/2005/8/layout/lProcess2"/>
    <dgm:cxn modelId="{D7660B28-2432-444C-B546-0EEF894909CD}" type="presOf" srcId="{50659E5F-5B3D-46CE-AAD5-3A086AD14218}" destId="{9FB78D18-D0BA-4E56-B77D-7B9E8C575D51}" srcOrd="0" destOrd="0" presId="urn:microsoft.com/office/officeart/2005/8/layout/lProcess2"/>
    <dgm:cxn modelId="{04B48D28-91A6-4E09-B3DE-6901CE02766F}" type="presOf" srcId="{C75D6E9B-75B4-4E01-8AB7-21447FFACEAB}" destId="{BD3D6BED-77EC-4F6D-B6A6-376E10EA77A3}" srcOrd="0" destOrd="0" presId="urn:microsoft.com/office/officeart/2005/8/layout/lProcess2"/>
    <dgm:cxn modelId="{CAA6A163-D0E5-4ABE-B4D8-9413D05A8A70}" type="presOf" srcId="{CF61761F-2674-46F9-A8A3-53F221ABAD45}" destId="{F77EB462-65C0-4A2D-B639-130DD3448EC6}" srcOrd="0" destOrd="0" presId="urn:microsoft.com/office/officeart/2005/8/layout/lProcess2"/>
    <dgm:cxn modelId="{D1698745-BFD5-4F8B-9F94-52F702D4366B}" type="presOf" srcId="{0D72090A-3112-4332-B407-CF37C083DD29}" destId="{B90349F5-5499-4D40-AF61-0D5085CAC994}" srcOrd="0" destOrd="0" presId="urn:microsoft.com/office/officeart/2005/8/layout/lProcess2"/>
    <dgm:cxn modelId="{42148A47-5BEE-4363-A23F-1675D404BEA6}" srcId="{C75D6E9B-75B4-4E01-8AB7-21447FFACEAB}" destId="{0D5040DE-46ED-412C-9679-5514BBF0AB4C}" srcOrd="2" destOrd="0" parTransId="{381403C2-F23D-430E-9E28-F41563C394DF}" sibTransId="{22706129-E4E9-473E-BE5E-6DF8CFE7D8E6}"/>
    <dgm:cxn modelId="{C5CFF54A-3C83-4F51-9F51-10B76FD8D82F}" srcId="{0D72090A-3112-4332-B407-CF37C083DD29}" destId="{CF61761F-2674-46F9-A8A3-53F221ABAD45}" srcOrd="0" destOrd="0" parTransId="{7F18985E-3FDA-4D0A-A233-5BC05A30EE09}" sibTransId="{681D9316-324A-4BC4-A3C1-0F84628F4F4D}"/>
    <dgm:cxn modelId="{14E98E6B-E4FD-47C9-AAC1-66F82ED792BB}" srcId="{585CF5B7-A597-4CD1-8CB2-8EA45C4119F6}" destId="{5CB5E4AE-A6E0-4BD4-88BE-06E7DAE2B6F3}" srcOrd="0" destOrd="0" parTransId="{28B390D3-0DC4-4DF6-8686-D238FE6A0BE0}" sibTransId="{9FBE1223-B3BE-4201-AF4A-079822A7410B}"/>
    <dgm:cxn modelId="{B5018E52-D940-43FC-BDB9-03C3AD7310CF}" type="presOf" srcId="{585CF5B7-A597-4CD1-8CB2-8EA45C4119F6}" destId="{D7EE5A79-6CAE-43C5-BE0C-674CD227530E}" srcOrd="1" destOrd="0" presId="urn:microsoft.com/office/officeart/2005/8/layout/lProcess2"/>
    <dgm:cxn modelId="{088DE77B-09BD-4B0E-A0C2-5B943FE47A07}" srcId="{C75D6E9B-75B4-4E01-8AB7-21447FFACEAB}" destId="{50659E5F-5B3D-46CE-AAD5-3A086AD14218}" srcOrd="1" destOrd="0" parTransId="{14A86262-1DFD-4961-9E7E-CC3276E3B428}" sibTransId="{8C0F26F9-CEED-4C97-9BA6-253CB231F7CC}"/>
    <dgm:cxn modelId="{6143E87E-9BD4-4D89-B509-E7B73ADFEF8F}" type="presOf" srcId="{585CF5B7-A597-4CD1-8CB2-8EA45C4119F6}" destId="{1FF976C4-7B55-4A8D-97C3-4698F06AE013}" srcOrd="0" destOrd="0" presId="urn:microsoft.com/office/officeart/2005/8/layout/lProcess2"/>
    <dgm:cxn modelId="{3D9A189D-3DFC-4E52-A65D-73F383854B7F}" type="presOf" srcId="{3B12C908-4093-4AFE-B8BD-E8900D8039B0}" destId="{7A92A182-484C-4B83-B6F9-901B41C14D92}" srcOrd="0" destOrd="0" presId="urn:microsoft.com/office/officeart/2005/8/layout/lProcess2"/>
    <dgm:cxn modelId="{61D2E5B1-4FB9-46BE-BED5-3E22EC5023D2}" type="presOf" srcId="{0D5040DE-46ED-412C-9679-5514BBF0AB4C}" destId="{5035F4CC-CFC6-4480-95D1-821F6A216847}" srcOrd="0" destOrd="0" presId="urn:microsoft.com/office/officeart/2005/8/layout/lProcess2"/>
    <dgm:cxn modelId="{F436AAB5-CC2E-4396-AD1E-364D804163DE}" srcId="{C75D6E9B-75B4-4E01-8AB7-21447FFACEAB}" destId="{3B12C908-4093-4AFE-B8BD-E8900D8039B0}" srcOrd="0" destOrd="0" parTransId="{A53D843C-A32E-4D7C-9CDB-5922F7547A71}" sibTransId="{B65FA360-7F5C-4D96-B610-0205DD1D182C}"/>
    <dgm:cxn modelId="{D2BD45BD-5FDC-42BB-98D3-DD48E1E6F8C0}" type="presOf" srcId="{0D72090A-3112-4332-B407-CF37C083DD29}" destId="{6AC52892-BCC6-4504-9AF5-F2BFFF8C1377}" srcOrd="1" destOrd="0" presId="urn:microsoft.com/office/officeart/2005/8/layout/lProcess2"/>
    <dgm:cxn modelId="{B4F67CD5-4D36-4888-94C6-3BB751F591D3}" srcId="{9569BA77-D10E-4179-A4C8-2FFFD5714308}" destId="{C75D6E9B-75B4-4E01-8AB7-21447FFACEAB}" srcOrd="2" destOrd="0" parTransId="{A218F45E-3C59-4DCF-8955-F174F4794BDD}" sibTransId="{B1A843A4-3129-4C48-A8CB-5943DAF5CD00}"/>
    <dgm:cxn modelId="{697853FB-F227-41D0-9070-00AC3B98EC8F}" type="presOf" srcId="{9569BA77-D10E-4179-A4C8-2FFFD5714308}" destId="{B21E1AB2-9C0C-4572-8B78-E13ADB5FAAD0}" srcOrd="0" destOrd="0" presId="urn:microsoft.com/office/officeart/2005/8/layout/lProcess2"/>
    <dgm:cxn modelId="{8F3D6C34-2467-463A-9E68-2FA1CF130F1A}" type="presParOf" srcId="{B21E1AB2-9C0C-4572-8B78-E13ADB5FAAD0}" destId="{24DD583B-69B6-4AE1-BCEE-83569A68F31D}" srcOrd="0" destOrd="0" presId="urn:microsoft.com/office/officeart/2005/8/layout/lProcess2"/>
    <dgm:cxn modelId="{83EDE14D-079C-4F4E-8F90-795124525369}" type="presParOf" srcId="{24DD583B-69B6-4AE1-BCEE-83569A68F31D}" destId="{1FF976C4-7B55-4A8D-97C3-4698F06AE013}" srcOrd="0" destOrd="0" presId="urn:microsoft.com/office/officeart/2005/8/layout/lProcess2"/>
    <dgm:cxn modelId="{BD8DC649-4ED9-42C4-B33D-B26A11D71AB8}" type="presParOf" srcId="{24DD583B-69B6-4AE1-BCEE-83569A68F31D}" destId="{D7EE5A79-6CAE-43C5-BE0C-674CD227530E}" srcOrd="1" destOrd="0" presId="urn:microsoft.com/office/officeart/2005/8/layout/lProcess2"/>
    <dgm:cxn modelId="{496D0F8E-00F8-483C-BF40-B7397FFBD4C2}" type="presParOf" srcId="{24DD583B-69B6-4AE1-BCEE-83569A68F31D}" destId="{4D0FC474-4563-4CC0-B0B7-AF8DBB8AAF44}" srcOrd="2" destOrd="0" presId="urn:microsoft.com/office/officeart/2005/8/layout/lProcess2"/>
    <dgm:cxn modelId="{0CB6B70B-B3C1-4D60-8814-3853F2F43CF1}" type="presParOf" srcId="{4D0FC474-4563-4CC0-B0B7-AF8DBB8AAF44}" destId="{D41B0B47-7024-46E2-86D8-E3853934204D}" srcOrd="0" destOrd="0" presId="urn:microsoft.com/office/officeart/2005/8/layout/lProcess2"/>
    <dgm:cxn modelId="{F529A2A2-3018-4329-B968-7FAE26BAE4F4}" type="presParOf" srcId="{D41B0B47-7024-46E2-86D8-E3853934204D}" destId="{EA45C3A0-AF66-4982-8BA5-3ABA4545188D}" srcOrd="0" destOrd="0" presId="urn:microsoft.com/office/officeart/2005/8/layout/lProcess2"/>
    <dgm:cxn modelId="{A1FD9271-7A86-4102-9DF6-E26AE0602054}" type="presParOf" srcId="{B21E1AB2-9C0C-4572-8B78-E13ADB5FAAD0}" destId="{77DB27B1-DBF3-4181-82D2-CE1FB1B7BA64}" srcOrd="1" destOrd="0" presId="urn:microsoft.com/office/officeart/2005/8/layout/lProcess2"/>
    <dgm:cxn modelId="{059CC89F-DD15-40AC-AD61-85F66236619A}" type="presParOf" srcId="{B21E1AB2-9C0C-4572-8B78-E13ADB5FAAD0}" destId="{1B624A0C-0EE2-4875-8A27-C0521FB0DE7A}" srcOrd="2" destOrd="0" presId="urn:microsoft.com/office/officeart/2005/8/layout/lProcess2"/>
    <dgm:cxn modelId="{F15E08DC-4415-4AEE-847E-8368AEB2263B}" type="presParOf" srcId="{1B624A0C-0EE2-4875-8A27-C0521FB0DE7A}" destId="{B90349F5-5499-4D40-AF61-0D5085CAC994}" srcOrd="0" destOrd="0" presId="urn:microsoft.com/office/officeart/2005/8/layout/lProcess2"/>
    <dgm:cxn modelId="{1D15CFED-904C-4CCE-9AA3-5060FDF75102}" type="presParOf" srcId="{1B624A0C-0EE2-4875-8A27-C0521FB0DE7A}" destId="{6AC52892-BCC6-4504-9AF5-F2BFFF8C1377}" srcOrd="1" destOrd="0" presId="urn:microsoft.com/office/officeart/2005/8/layout/lProcess2"/>
    <dgm:cxn modelId="{CDE2F796-1A4D-4D8A-A20D-A190518FEA1F}" type="presParOf" srcId="{1B624A0C-0EE2-4875-8A27-C0521FB0DE7A}" destId="{C4AC2102-9CE8-400D-AD1B-BA1BD229FA8A}" srcOrd="2" destOrd="0" presId="urn:microsoft.com/office/officeart/2005/8/layout/lProcess2"/>
    <dgm:cxn modelId="{0C54225D-9D3C-47A9-AC5E-636EE576824A}" type="presParOf" srcId="{C4AC2102-9CE8-400D-AD1B-BA1BD229FA8A}" destId="{B994FCEB-26ED-41DA-ABC5-D80B4536F996}" srcOrd="0" destOrd="0" presId="urn:microsoft.com/office/officeart/2005/8/layout/lProcess2"/>
    <dgm:cxn modelId="{A4CAA430-41FC-4715-B7A6-C73877BBE68D}" type="presParOf" srcId="{B994FCEB-26ED-41DA-ABC5-D80B4536F996}" destId="{F77EB462-65C0-4A2D-B639-130DD3448EC6}" srcOrd="0" destOrd="0" presId="urn:microsoft.com/office/officeart/2005/8/layout/lProcess2"/>
    <dgm:cxn modelId="{3A9C8732-9DEA-4333-9C80-482D474C85E4}" type="presParOf" srcId="{B21E1AB2-9C0C-4572-8B78-E13ADB5FAAD0}" destId="{DC15AF49-5B61-413D-89AB-7230A3523457}" srcOrd="3" destOrd="0" presId="urn:microsoft.com/office/officeart/2005/8/layout/lProcess2"/>
    <dgm:cxn modelId="{B0F3CEBC-EAB4-46F6-94DE-3E62D620724A}" type="presParOf" srcId="{B21E1AB2-9C0C-4572-8B78-E13ADB5FAAD0}" destId="{7CB19CBA-4068-4A83-A399-773C83D49D58}" srcOrd="4" destOrd="0" presId="urn:microsoft.com/office/officeart/2005/8/layout/lProcess2"/>
    <dgm:cxn modelId="{B071A9E2-68DB-4B42-B30B-929A039B4E7F}" type="presParOf" srcId="{7CB19CBA-4068-4A83-A399-773C83D49D58}" destId="{BD3D6BED-77EC-4F6D-B6A6-376E10EA77A3}" srcOrd="0" destOrd="0" presId="urn:microsoft.com/office/officeart/2005/8/layout/lProcess2"/>
    <dgm:cxn modelId="{B8FCBD8E-00E9-4C04-A315-47746ABCC9A3}" type="presParOf" srcId="{7CB19CBA-4068-4A83-A399-773C83D49D58}" destId="{8F15CDE0-95DA-4AFE-96F8-BDC3A5C7C5F9}" srcOrd="1" destOrd="0" presId="urn:microsoft.com/office/officeart/2005/8/layout/lProcess2"/>
    <dgm:cxn modelId="{5664F903-753C-4A36-B555-1CB0E5F0314F}" type="presParOf" srcId="{7CB19CBA-4068-4A83-A399-773C83D49D58}" destId="{CD303853-77EE-4702-8EB1-586C3661D41C}" srcOrd="2" destOrd="0" presId="urn:microsoft.com/office/officeart/2005/8/layout/lProcess2"/>
    <dgm:cxn modelId="{4D2AEBB6-4F25-4D69-8C09-6B483BDA45C5}" type="presParOf" srcId="{CD303853-77EE-4702-8EB1-586C3661D41C}" destId="{E9140BB2-C3FF-40DF-8FDB-99B5F60D2D4E}" srcOrd="0" destOrd="0" presId="urn:microsoft.com/office/officeart/2005/8/layout/lProcess2"/>
    <dgm:cxn modelId="{7C080A95-AA62-4D13-BA42-011F71F217BD}" type="presParOf" srcId="{E9140BB2-C3FF-40DF-8FDB-99B5F60D2D4E}" destId="{7A92A182-484C-4B83-B6F9-901B41C14D92}" srcOrd="0" destOrd="0" presId="urn:microsoft.com/office/officeart/2005/8/layout/lProcess2"/>
    <dgm:cxn modelId="{42676CC4-DE02-471B-8FEC-198AA5761889}" type="presParOf" srcId="{E9140BB2-C3FF-40DF-8FDB-99B5F60D2D4E}" destId="{5A0A7EC7-F36E-4F36-8AC0-BD9094FA049A}" srcOrd="1" destOrd="0" presId="urn:microsoft.com/office/officeart/2005/8/layout/lProcess2"/>
    <dgm:cxn modelId="{B533311B-8FE9-4551-918E-DE9FFB28D09B}" type="presParOf" srcId="{E9140BB2-C3FF-40DF-8FDB-99B5F60D2D4E}" destId="{9FB78D18-D0BA-4E56-B77D-7B9E8C575D51}" srcOrd="2" destOrd="0" presId="urn:microsoft.com/office/officeart/2005/8/layout/lProcess2"/>
    <dgm:cxn modelId="{8B40E3AD-03EF-4064-89A3-F31DD104F82D}" type="presParOf" srcId="{E9140BB2-C3FF-40DF-8FDB-99B5F60D2D4E}" destId="{6F318CC8-0780-41C8-B43D-928595A01A45}" srcOrd="3" destOrd="0" presId="urn:microsoft.com/office/officeart/2005/8/layout/lProcess2"/>
    <dgm:cxn modelId="{57EB8162-5CE2-4E49-8031-DA21818071BC}" type="presParOf" srcId="{E9140BB2-C3FF-40DF-8FDB-99B5F60D2D4E}" destId="{5035F4CC-CFC6-4480-95D1-821F6A216847}"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132FB4-E937-4E31-B3FB-475043D0720E}" type="doc">
      <dgm:prSet loTypeId="urn:microsoft.com/office/officeart/2005/8/layout/list1" loCatId="list" qsTypeId="urn:microsoft.com/office/officeart/2005/8/quickstyle/simple1" qsCatId="simple" csTypeId="urn:microsoft.com/office/officeart/2005/8/colors/accent1_2" csCatId="accent1" phldr="1"/>
      <dgm:spPr/>
    </dgm:pt>
    <dgm:pt modelId="{FB1860E6-7003-4528-AB58-963616B303C6}">
      <dgm:prSet custT="1"/>
      <dgm:spPr/>
      <dgm:t>
        <a:bodyPr/>
        <a:lstStyle/>
        <a:p>
          <a:r>
            <a:rPr lang="en-US" sz="1800" dirty="0">
              <a:solidFill>
                <a:schemeClr val="tx1"/>
              </a:solidFill>
            </a:rPr>
            <a:t>morphological</a:t>
          </a:r>
          <a:endParaRPr lang="ru-RU" sz="1800" dirty="0">
            <a:solidFill>
              <a:schemeClr val="tx1"/>
            </a:solidFill>
          </a:endParaRPr>
        </a:p>
      </dgm:t>
    </dgm:pt>
    <dgm:pt modelId="{597B33EE-282C-43D1-83B6-62D7A800A2A3}" type="parTrans" cxnId="{6F055E5C-F1D2-42B4-BCE6-B7D74BBFDDD5}">
      <dgm:prSet/>
      <dgm:spPr/>
      <dgm:t>
        <a:bodyPr/>
        <a:lstStyle/>
        <a:p>
          <a:endParaRPr lang="ru-RU"/>
        </a:p>
      </dgm:t>
    </dgm:pt>
    <dgm:pt modelId="{0A861D1A-F8DB-47FE-AD9E-A64E5551706C}" type="sibTrans" cxnId="{6F055E5C-F1D2-42B4-BCE6-B7D74BBFDDD5}">
      <dgm:prSet/>
      <dgm:spPr/>
      <dgm:t>
        <a:bodyPr/>
        <a:lstStyle/>
        <a:p>
          <a:endParaRPr lang="ru-RU"/>
        </a:p>
      </dgm:t>
    </dgm:pt>
    <dgm:pt modelId="{413861F0-006C-42D0-A888-C29A466A88A7}">
      <dgm:prSet custT="1"/>
      <dgm:spPr/>
      <dgm:t>
        <a:bodyPr/>
        <a:lstStyle/>
        <a:p>
          <a:r>
            <a:rPr lang="en-US" sz="1600" dirty="0">
              <a:solidFill>
                <a:schemeClr val="tx1"/>
              </a:solidFill>
            </a:rPr>
            <a:t>syntactic</a:t>
          </a:r>
          <a:endParaRPr lang="ru-RU" sz="1600" dirty="0">
            <a:solidFill>
              <a:schemeClr val="tx1"/>
            </a:solidFill>
          </a:endParaRPr>
        </a:p>
      </dgm:t>
    </dgm:pt>
    <dgm:pt modelId="{8C1CC150-2B6D-4824-BBFA-1CBC0549170F}" type="parTrans" cxnId="{CE699628-3C8C-4869-B320-240A2515F8A0}">
      <dgm:prSet/>
      <dgm:spPr/>
      <dgm:t>
        <a:bodyPr/>
        <a:lstStyle/>
        <a:p>
          <a:endParaRPr lang="ru-RU"/>
        </a:p>
      </dgm:t>
    </dgm:pt>
    <dgm:pt modelId="{B9DD1D4D-3237-4AB9-BDB0-524DCDB75F9F}" type="sibTrans" cxnId="{CE699628-3C8C-4869-B320-240A2515F8A0}">
      <dgm:prSet/>
      <dgm:spPr/>
      <dgm:t>
        <a:bodyPr/>
        <a:lstStyle/>
        <a:p>
          <a:endParaRPr lang="ru-RU"/>
        </a:p>
      </dgm:t>
    </dgm:pt>
    <dgm:pt modelId="{24482BE4-B014-4991-B2AF-4CB1E08117D9}">
      <dgm:prSet custT="1"/>
      <dgm:spPr/>
      <dgm:t>
        <a:bodyPr/>
        <a:lstStyle/>
        <a:p>
          <a:r>
            <a:rPr lang="en-US" sz="1600" dirty="0">
              <a:solidFill>
                <a:schemeClr val="tx1"/>
              </a:solidFill>
            </a:rPr>
            <a:t>semantic</a:t>
          </a:r>
          <a:endParaRPr lang="ru-RU" sz="1600" dirty="0">
            <a:solidFill>
              <a:schemeClr val="tx1"/>
            </a:solidFill>
          </a:endParaRPr>
        </a:p>
      </dgm:t>
    </dgm:pt>
    <dgm:pt modelId="{BB03BBD2-3DC1-4A62-AFA1-B9F80F9FC857}" type="parTrans" cxnId="{734D2EC7-2B5F-4361-A544-9A5BF41A4DC8}">
      <dgm:prSet/>
      <dgm:spPr/>
      <dgm:t>
        <a:bodyPr/>
        <a:lstStyle/>
        <a:p>
          <a:endParaRPr lang="ru-RU"/>
        </a:p>
      </dgm:t>
    </dgm:pt>
    <dgm:pt modelId="{806543D8-FF01-4191-B44A-9693F809A52E}" type="sibTrans" cxnId="{734D2EC7-2B5F-4361-A544-9A5BF41A4DC8}">
      <dgm:prSet/>
      <dgm:spPr/>
      <dgm:t>
        <a:bodyPr/>
        <a:lstStyle/>
        <a:p>
          <a:endParaRPr lang="ru-RU"/>
        </a:p>
      </dgm:t>
    </dgm:pt>
    <dgm:pt modelId="{3051C743-14E1-4CF9-8EA3-83FAAE94F2C5}">
      <dgm:prSet custT="1"/>
      <dgm:spPr/>
      <dgm:t>
        <a:bodyPr/>
        <a:lstStyle/>
        <a:p>
          <a:r>
            <a:rPr lang="en-US" sz="1200" dirty="0">
              <a:solidFill>
                <a:schemeClr val="tx1"/>
              </a:solidFill>
            </a:rPr>
            <a:t>Affixation:</a:t>
          </a:r>
          <a:endParaRPr lang="ru-RU" sz="1200" dirty="0">
            <a:solidFill>
              <a:schemeClr val="tx1"/>
            </a:solidFill>
          </a:endParaRPr>
        </a:p>
      </dgm:t>
    </dgm:pt>
    <dgm:pt modelId="{DBC2A628-F2C7-4F83-9278-1940117D8C13}" type="parTrans" cxnId="{1A9A4568-83E1-473C-BDDD-E48BAE07E1F1}">
      <dgm:prSet/>
      <dgm:spPr/>
      <dgm:t>
        <a:bodyPr/>
        <a:lstStyle/>
        <a:p>
          <a:endParaRPr lang="ru-RU"/>
        </a:p>
      </dgm:t>
    </dgm:pt>
    <dgm:pt modelId="{CB8BE093-7DD7-4D5B-96F0-2137CDB01FC0}" type="sibTrans" cxnId="{1A9A4568-83E1-473C-BDDD-E48BAE07E1F1}">
      <dgm:prSet/>
      <dgm:spPr/>
      <dgm:t>
        <a:bodyPr/>
        <a:lstStyle/>
        <a:p>
          <a:endParaRPr lang="ru-RU"/>
        </a:p>
      </dgm:t>
    </dgm:pt>
    <dgm:pt modelId="{656088F9-8048-4BC2-83DE-F57E325D9BF9}">
      <dgm:prSet custT="1"/>
      <dgm:spPr/>
      <dgm:t>
        <a:bodyPr/>
        <a:lstStyle/>
        <a:p>
          <a:r>
            <a:rPr lang="en-US" sz="1200" dirty="0">
              <a:solidFill>
                <a:schemeClr val="tx1"/>
              </a:solidFill>
            </a:rPr>
            <a:t>-ere : </a:t>
          </a:r>
          <a:r>
            <a:rPr lang="en-US" sz="1200" dirty="0" err="1">
              <a:solidFill>
                <a:schemeClr val="tx1"/>
              </a:solidFill>
            </a:rPr>
            <a:t>fiscere</a:t>
          </a:r>
          <a:r>
            <a:rPr lang="en-US" sz="1200" dirty="0">
              <a:solidFill>
                <a:schemeClr val="tx1"/>
              </a:solidFill>
            </a:rPr>
            <a:t> (fisherman), </a:t>
          </a:r>
          <a:r>
            <a:rPr lang="en-US" sz="1200" dirty="0" err="1">
              <a:solidFill>
                <a:schemeClr val="tx1"/>
              </a:solidFill>
            </a:rPr>
            <a:t>writere</a:t>
          </a:r>
          <a:r>
            <a:rPr lang="en-US" sz="1200" dirty="0">
              <a:solidFill>
                <a:schemeClr val="tx1"/>
              </a:solidFill>
            </a:rPr>
            <a:t> (writer), </a:t>
          </a:r>
          <a:r>
            <a:rPr lang="en-US" sz="1200" dirty="0" err="1">
              <a:solidFill>
                <a:schemeClr val="tx1"/>
              </a:solidFill>
            </a:rPr>
            <a:t>bocere</a:t>
          </a:r>
          <a:r>
            <a:rPr lang="en-US" sz="1200" dirty="0">
              <a:solidFill>
                <a:schemeClr val="tx1"/>
              </a:solidFill>
            </a:rPr>
            <a:t> (bookman),</a:t>
          </a:r>
          <a:endParaRPr lang="ru-RU" sz="1200" dirty="0">
            <a:solidFill>
              <a:schemeClr val="tx1"/>
            </a:solidFill>
          </a:endParaRPr>
        </a:p>
      </dgm:t>
    </dgm:pt>
    <dgm:pt modelId="{60D5830C-BE91-4E47-9FE3-1C98EA03B3F3}" type="parTrans" cxnId="{E50B1A20-7B38-437B-A930-582DEDC232CD}">
      <dgm:prSet/>
      <dgm:spPr/>
      <dgm:t>
        <a:bodyPr/>
        <a:lstStyle/>
        <a:p>
          <a:endParaRPr lang="ru-RU"/>
        </a:p>
      </dgm:t>
    </dgm:pt>
    <dgm:pt modelId="{98DABEDC-8D37-44AB-B5F0-708951F7DD05}" type="sibTrans" cxnId="{E50B1A20-7B38-437B-A930-582DEDC232CD}">
      <dgm:prSet/>
      <dgm:spPr/>
      <dgm:t>
        <a:bodyPr/>
        <a:lstStyle/>
        <a:p>
          <a:endParaRPr lang="ru-RU"/>
        </a:p>
      </dgm:t>
    </dgm:pt>
    <dgm:pt modelId="{C88DB38E-C198-4A6E-8334-ABA108F724CB}">
      <dgm:prSet custT="1"/>
      <dgm:spPr/>
      <dgm:t>
        <a:bodyPr/>
        <a:lstStyle/>
        <a:p>
          <a:r>
            <a:rPr lang="en-US" sz="1200" dirty="0">
              <a:solidFill>
                <a:schemeClr val="tx1"/>
              </a:solidFill>
            </a:rPr>
            <a:t>-</a:t>
          </a:r>
          <a:r>
            <a:rPr lang="en-US" sz="1200" dirty="0" err="1">
              <a:solidFill>
                <a:schemeClr val="tx1"/>
              </a:solidFill>
            </a:rPr>
            <a:t>estre</a:t>
          </a:r>
          <a:r>
            <a:rPr lang="en-US" sz="1200" dirty="0">
              <a:solidFill>
                <a:schemeClr val="tx1"/>
              </a:solidFill>
            </a:rPr>
            <a:t>: </a:t>
          </a:r>
          <a:r>
            <a:rPr lang="en-US" sz="1200" dirty="0" err="1">
              <a:solidFill>
                <a:schemeClr val="tx1"/>
              </a:solidFill>
            </a:rPr>
            <a:t>spinnestre</a:t>
          </a:r>
          <a:r>
            <a:rPr lang="en-US" sz="1200" dirty="0">
              <a:solidFill>
                <a:schemeClr val="tx1"/>
              </a:solidFill>
            </a:rPr>
            <a:t> (spinner)</a:t>
          </a:r>
          <a:endParaRPr lang="ru-RU" sz="1200" dirty="0">
            <a:solidFill>
              <a:schemeClr val="tx1"/>
            </a:solidFill>
          </a:endParaRPr>
        </a:p>
      </dgm:t>
    </dgm:pt>
    <dgm:pt modelId="{D6730989-1FC8-4D17-A930-68EC9A3E14E9}" type="parTrans" cxnId="{03023951-71C7-4515-8340-27CB3032F396}">
      <dgm:prSet/>
      <dgm:spPr/>
      <dgm:t>
        <a:bodyPr/>
        <a:lstStyle/>
        <a:p>
          <a:endParaRPr lang="ru-RU"/>
        </a:p>
      </dgm:t>
    </dgm:pt>
    <dgm:pt modelId="{4961E53C-FC16-465A-B37F-4C75F0A495AC}" type="sibTrans" cxnId="{03023951-71C7-4515-8340-27CB3032F396}">
      <dgm:prSet/>
      <dgm:spPr/>
      <dgm:t>
        <a:bodyPr/>
        <a:lstStyle/>
        <a:p>
          <a:endParaRPr lang="ru-RU"/>
        </a:p>
      </dgm:t>
    </dgm:pt>
    <dgm:pt modelId="{B89297A8-5856-4DBF-BB74-5BD2138FC4EE}">
      <dgm:prSet custT="1"/>
      <dgm:spPr/>
      <dgm:t>
        <a:bodyPr/>
        <a:lstStyle/>
        <a:p>
          <a:r>
            <a:rPr lang="en-US" sz="1200" dirty="0">
              <a:solidFill>
                <a:schemeClr val="tx1"/>
              </a:solidFill>
            </a:rPr>
            <a:t>-end </a:t>
          </a:r>
          <a:r>
            <a:rPr lang="en-US" sz="1200" dirty="0" err="1">
              <a:solidFill>
                <a:schemeClr val="tx1"/>
              </a:solidFill>
            </a:rPr>
            <a:t>freond</a:t>
          </a:r>
          <a:r>
            <a:rPr lang="en-US" sz="1200" dirty="0">
              <a:solidFill>
                <a:schemeClr val="tx1"/>
              </a:solidFill>
            </a:rPr>
            <a:t> (friend), </a:t>
          </a:r>
          <a:r>
            <a:rPr lang="en-US" sz="1200" dirty="0" err="1">
              <a:solidFill>
                <a:schemeClr val="tx1"/>
              </a:solidFill>
            </a:rPr>
            <a:t>danend</a:t>
          </a:r>
          <a:r>
            <a:rPr lang="en-US" sz="1200" dirty="0">
              <a:solidFill>
                <a:schemeClr val="tx1"/>
              </a:solidFill>
            </a:rPr>
            <a:t>(judge), </a:t>
          </a:r>
          <a:r>
            <a:rPr lang="en-US" sz="1200" dirty="0" err="1">
              <a:solidFill>
                <a:schemeClr val="tx1"/>
              </a:solidFill>
            </a:rPr>
            <a:t>feond</a:t>
          </a:r>
          <a:r>
            <a:rPr lang="en-US" sz="1200" dirty="0">
              <a:solidFill>
                <a:schemeClr val="tx1"/>
              </a:solidFill>
            </a:rPr>
            <a:t> (hater), </a:t>
          </a:r>
          <a:endParaRPr lang="ru-RU" sz="1200" dirty="0">
            <a:solidFill>
              <a:schemeClr val="tx1"/>
            </a:solidFill>
          </a:endParaRPr>
        </a:p>
      </dgm:t>
    </dgm:pt>
    <dgm:pt modelId="{ED6B3E71-95C0-47E5-B3AB-7C9DCCFE6167}" type="parTrans" cxnId="{4B579C73-5207-402F-A960-A3E88E75D1D4}">
      <dgm:prSet/>
      <dgm:spPr/>
      <dgm:t>
        <a:bodyPr/>
        <a:lstStyle/>
        <a:p>
          <a:endParaRPr lang="ru-RU"/>
        </a:p>
      </dgm:t>
    </dgm:pt>
    <dgm:pt modelId="{696F8A5A-1609-4269-B4CE-0F0D0F63BC7B}" type="sibTrans" cxnId="{4B579C73-5207-402F-A960-A3E88E75D1D4}">
      <dgm:prSet/>
      <dgm:spPr/>
      <dgm:t>
        <a:bodyPr/>
        <a:lstStyle/>
        <a:p>
          <a:endParaRPr lang="ru-RU"/>
        </a:p>
      </dgm:t>
    </dgm:pt>
    <dgm:pt modelId="{C98C3943-112F-4D8C-A228-D95240E5DBAC}">
      <dgm:prSet custT="1"/>
      <dgm:spPr/>
      <dgm:t>
        <a:bodyPr/>
        <a:lstStyle/>
        <a:p>
          <a:r>
            <a:rPr lang="en-US" sz="1200" dirty="0">
              <a:solidFill>
                <a:schemeClr val="tx1"/>
              </a:solidFill>
            </a:rPr>
            <a:t>A group of derivational morphemes used in Old English may be called semi- or half-suffixes: they originated from nouns and still preserve to some extent their original meaning (compare the status of -man in policeman, spokesman, sportsman etc.):</a:t>
          </a:r>
          <a:endParaRPr lang="ru-RU" sz="1200" dirty="0">
            <a:solidFill>
              <a:schemeClr val="tx1"/>
            </a:solidFill>
          </a:endParaRPr>
        </a:p>
      </dgm:t>
    </dgm:pt>
    <dgm:pt modelId="{CDAC37E1-A96D-42DF-80F1-4D4DE61AAEDC}" type="parTrans" cxnId="{A5059EB2-56DD-4297-81C1-1708115589CF}">
      <dgm:prSet/>
      <dgm:spPr/>
      <dgm:t>
        <a:bodyPr/>
        <a:lstStyle/>
        <a:p>
          <a:endParaRPr lang="ru-RU"/>
        </a:p>
      </dgm:t>
    </dgm:pt>
    <dgm:pt modelId="{0C102EE9-E123-4ED2-B5B2-C6D226D77017}" type="sibTrans" cxnId="{A5059EB2-56DD-4297-81C1-1708115589CF}">
      <dgm:prSet/>
      <dgm:spPr/>
      <dgm:t>
        <a:bodyPr/>
        <a:lstStyle/>
        <a:p>
          <a:endParaRPr lang="ru-RU"/>
        </a:p>
      </dgm:t>
    </dgm:pt>
    <dgm:pt modelId="{4EE78C4A-D315-4A7D-9992-38091CC4711F}">
      <dgm:prSet custT="1"/>
      <dgm:spPr/>
      <dgm:t>
        <a:bodyPr/>
        <a:lstStyle/>
        <a:p>
          <a:r>
            <a:rPr lang="en-US" sz="1200" dirty="0">
              <a:solidFill>
                <a:schemeClr val="tx1"/>
              </a:solidFill>
            </a:rPr>
            <a:t>-</a:t>
          </a:r>
          <a:r>
            <a:rPr lang="en-US" sz="1200" dirty="0" err="1">
              <a:solidFill>
                <a:schemeClr val="tx1"/>
              </a:solidFill>
            </a:rPr>
            <a:t>dan</a:t>
          </a:r>
          <a:r>
            <a:rPr lang="en-US" sz="1200" dirty="0">
              <a:solidFill>
                <a:schemeClr val="tx1"/>
              </a:solidFill>
            </a:rPr>
            <a:t> (</a:t>
          </a:r>
          <a:r>
            <a:rPr lang="en-US" sz="1200" dirty="0" err="1">
              <a:solidFill>
                <a:schemeClr val="tx1"/>
              </a:solidFill>
            </a:rPr>
            <a:t>wisdan</a:t>
          </a:r>
          <a:r>
            <a:rPr lang="en-US" sz="1200" dirty="0">
              <a:solidFill>
                <a:schemeClr val="tx1"/>
              </a:solidFill>
            </a:rPr>
            <a:t> wisdom), -lac (</a:t>
          </a:r>
          <a:r>
            <a:rPr lang="en-US" sz="1200" dirty="0" err="1">
              <a:solidFill>
                <a:schemeClr val="tx1"/>
              </a:solidFill>
            </a:rPr>
            <a:t>wedlac</a:t>
          </a:r>
          <a:r>
            <a:rPr lang="en-US" sz="1200" dirty="0">
              <a:solidFill>
                <a:schemeClr val="tx1"/>
              </a:solidFill>
            </a:rPr>
            <a:t> wedlock), -</a:t>
          </a:r>
          <a:r>
            <a:rPr lang="en-US" sz="1200" dirty="0" err="1">
              <a:solidFill>
                <a:schemeClr val="tx1"/>
              </a:solidFill>
            </a:rPr>
            <a:t>rseden</a:t>
          </a:r>
          <a:r>
            <a:rPr lang="en-US" sz="1200" dirty="0">
              <a:solidFill>
                <a:schemeClr val="tx1"/>
              </a:solidFill>
            </a:rPr>
            <a:t> (now we find it in such nouns as </a:t>
          </a:r>
          <a:r>
            <a:rPr lang="en-US" sz="1200" dirty="0" err="1">
              <a:solidFill>
                <a:schemeClr val="tx1"/>
              </a:solidFill>
            </a:rPr>
            <a:t>hatered</a:t>
          </a:r>
          <a:r>
            <a:rPr lang="en-US" sz="1200" dirty="0">
              <a:solidFill>
                <a:schemeClr val="tx1"/>
              </a:solidFill>
            </a:rPr>
            <a:t>, kindred); -</a:t>
          </a:r>
          <a:r>
            <a:rPr lang="en-US" sz="1200" dirty="0" err="1">
              <a:solidFill>
                <a:schemeClr val="tx1"/>
              </a:solidFill>
            </a:rPr>
            <a:t>scipe</a:t>
          </a:r>
          <a:r>
            <a:rPr lang="en-US" sz="1200" dirty="0">
              <a:solidFill>
                <a:schemeClr val="tx1"/>
              </a:solidFill>
            </a:rPr>
            <a:t>/</a:t>
          </a:r>
          <a:r>
            <a:rPr lang="en-US" sz="1200" dirty="0" err="1">
              <a:solidFill>
                <a:schemeClr val="tx1"/>
              </a:solidFill>
            </a:rPr>
            <a:t>scype</a:t>
          </a:r>
          <a:r>
            <a:rPr lang="en-US" sz="1200" dirty="0">
              <a:solidFill>
                <a:schemeClr val="tx1"/>
              </a:solidFill>
            </a:rPr>
            <a:t> (</a:t>
          </a:r>
          <a:r>
            <a:rPr lang="en-US" sz="1200" dirty="0" err="1">
              <a:solidFill>
                <a:schemeClr val="tx1"/>
              </a:solidFill>
            </a:rPr>
            <a:t>freondscipe</a:t>
          </a:r>
          <a:r>
            <a:rPr lang="en-US" sz="1200" dirty="0">
              <a:solidFill>
                <a:schemeClr val="tx1"/>
              </a:solidFill>
            </a:rPr>
            <a:t> friendship), </a:t>
          </a:r>
          <a:r>
            <a:rPr lang="en-US" sz="1200" dirty="0" err="1">
              <a:solidFill>
                <a:schemeClr val="tx1"/>
              </a:solidFill>
            </a:rPr>
            <a:t>folcscipe</a:t>
          </a:r>
          <a:r>
            <a:rPr lang="en-US" sz="1200" dirty="0">
              <a:solidFill>
                <a:schemeClr val="tx1"/>
              </a:solidFill>
            </a:rPr>
            <a:t> (people), </a:t>
          </a:r>
          <a:r>
            <a:rPr lang="en-US" sz="1200" dirty="0" err="1">
              <a:solidFill>
                <a:schemeClr val="tx1"/>
              </a:solidFill>
            </a:rPr>
            <a:t>deodscype</a:t>
          </a:r>
          <a:r>
            <a:rPr lang="en-US" sz="1200" dirty="0">
              <a:solidFill>
                <a:schemeClr val="tx1"/>
              </a:solidFill>
            </a:rPr>
            <a:t> (people, population), </a:t>
          </a:r>
          <a:r>
            <a:rPr lang="en-US" sz="1200" dirty="0" err="1">
              <a:solidFill>
                <a:schemeClr val="tx1"/>
              </a:solidFill>
            </a:rPr>
            <a:t>jebeorscipe</a:t>
          </a:r>
          <a:r>
            <a:rPr lang="en-US" sz="1200" dirty="0">
              <a:solidFill>
                <a:schemeClr val="tx1"/>
              </a:solidFill>
            </a:rPr>
            <a:t> (conviviality, festivity) -had (</a:t>
          </a:r>
          <a:r>
            <a:rPr lang="en-US" sz="1200" dirty="0" err="1">
              <a:solidFill>
                <a:schemeClr val="tx1"/>
              </a:solidFill>
            </a:rPr>
            <a:t>cildhad</a:t>
          </a:r>
          <a:r>
            <a:rPr lang="en-US" sz="1200" dirty="0">
              <a:solidFill>
                <a:schemeClr val="tx1"/>
              </a:solidFill>
            </a:rPr>
            <a:t> childhood).</a:t>
          </a:r>
          <a:endParaRPr lang="ru-RU" sz="1200" dirty="0">
            <a:solidFill>
              <a:schemeClr val="tx1"/>
            </a:solidFill>
          </a:endParaRPr>
        </a:p>
      </dgm:t>
    </dgm:pt>
    <dgm:pt modelId="{ED36E2AD-E3D0-4FD6-AF75-8234679D5A05}" type="parTrans" cxnId="{CB65BE03-5C94-4A9B-B0E0-04830331C205}">
      <dgm:prSet/>
      <dgm:spPr/>
      <dgm:t>
        <a:bodyPr/>
        <a:lstStyle/>
        <a:p>
          <a:endParaRPr lang="ru-RU"/>
        </a:p>
      </dgm:t>
    </dgm:pt>
    <dgm:pt modelId="{B767B149-8299-4D10-BDD3-8D111BFD5BE6}" type="sibTrans" cxnId="{CB65BE03-5C94-4A9B-B0E0-04830331C205}">
      <dgm:prSet/>
      <dgm:spPr/>
      <dgm:t>
        <a:bodyPr/>
        <a:lstStyle/>
        <a:p>
          <a:endParaRPr lang="ru-RU"/>
        </a:p>
      </dgm:t>
    </dgm:pt>
    <dgm:pt modelId="{2E5D9138-4268-4B3B-956F-9389F95E5E95}">
      <dgm:prSet custT="1"/>
      <dgm:spPr/>
      <dgm:t>
        <a:bodyPr/>
        <a:lstStyle/>
        <a:p>
          <a:r>
            <a:rPr lang="en-US" sz="1200" dirty="0"/>
            <a:t>Composition</a:t>
          </a:r>
          <a:endParaRPr lang="ru-RU" sz="1200" dirty="0"/>
        </a:p>
      </dgm:t>
    </dgm:pt>
    <dgm:pt modelId="{20F5E50D-17EE-44E1-984B-2E99D70F8C8E}" type="parTrans" cxnId="{40E9C0C8-E568-4666-A16A-BFDB8E58931B}">
      <dgm:prSet/>
      <dgm:spPr/>
      <dgm:t>
        <a:bodyPr/>
        <a:lstStyle/>
        <a:p>
          <a:endParaRPr lang="ru-RU"/>
        </a:p>
      </dgm:t>
    </dgm:pt>
    <dgm:pt modelId="{7695F26F-3345-41A4-A176-E5667740BC1D}" type="sibTrans" cxnId="{40E9C0C8-E568-4666-A16A-BFDB8E58931B}">
      <dgm:prSet/>
      <dgm:spPr/>
      <dgm:t>
        <a:bodyPr/>
        <a:lstStyle/>
        <a:p>
          <a:endParaRPr lang="ru-RU"/>
        </a:p>
      </dgm:t>
    </dgm:pt>
    <dgm:pt modelId="{C8C2FC88-D3B4-4852-B4AF-28AFFF310E71}">
      <dgm:prSet custT="1"/>
      <dgm:spPr/>
      <dgm:t>
        <a:bodyPr/>
        <a:lstStyle/>
        <a:p>
          <a:r>
            <a:rPr lang="en-US" sz="1200" dirty="0"/>
            <a:t>The essence of composition as syntactic word-building is in making a new word from two or more stems. The number of compound words in Old English is significant; some of them were periphrastic nominations for some common notions and form special stylistic devices in epic poems ealdorman (noble man).</a:t>
          </a:r>
          <a:endParaRPr lang="ru-RU" sz="1200" dirty="0"/>
        </a:p>
      </dgm:t>
    </dgm:pt>
    <dgm:pt modelId="{23F0FEBB-8FD8-4EDE-A96E-02B5382F7CDD}" type="parTrans" cxnId="{6B24DC78-015F-4AAD-8F5F-D4128BAA0309}">
      <dgm:prSet/>
      <dgm:spPr/>
      <dgm:t>
        <a:bodyPr/>
        <a:lstStyle/>
        <a:p>
          <a:endParaRPr lang="ru-RU"/>
        </a:p>
      </dgm:t>
    </dgm:pt>
    <dgm:pt modelId="{677180DC-5208-4006-91A6-C4D85CF2E4B8}" type="sibTrans" cxnId="{6B24DC78-015F-4AAD-8F5F-D4128BAA0309}">
      <dgm:prSet/>
      <dgm:spPr/>
      <dgm:t>
        <a:bodyPr/>
        <a:lstStyle/>
        <a:p>
          <a:endParaRPr lang="ru-RU"/>
        </a:p>
      </dgm:t>
    </dgm:pt>
    <dgm:pt modelId="{60FEFE68-93A6-49F6-965F-26F2DC259EC2}">
      <dgm:prSet custT="1"/>
      <dgm:spPr/>
      <dgm:t>
        <a:bodyPr/>
        <a:lstStyle/>
        <a:p>
          <a:endParaRPr lang="ru-RU" sz="1200" dirty="0"/>
        </a:p>
      </dgm:t>
    </dgm:pt>
    <dgm:pt modelId="{98A15082-8DE7-4A06-B6EB-225ED1C350D4}" type="parTrans" cxnId="{7AD1F1B5-BEAD-4C51-B083-221B734E8618}">
      <dgm:prSet/>
      <dgm:spPr/>
      <dgm:t>
        <a:bodyPr/>
        <a:lstStyle/>
        <a:p>
          <a:endParaRPr lang="ru-RU"/>
        </a:p>
      </dgm:t>
    </dgm:pt>
    <dgm:pt modelId="{102BB6E9-DFDB-4BF1-A2BF-90B854FA315A}" type="sibTrans" cxnId="{7AD1F1B5-BEAD-4C51-B083-221B734E8618}">
      <dgm:prSet/>
      <dgm:spPr/>
      <dgm:t>
        <a:bodyPr/>
        <a:lstStyle/>
        <a:p>
          <a:endParaRPr lang="ru-RU"/>
        </a:p>
      </dgm:t>
    </dgm:pt>
    <dgm:pt modelId="{5966F407-AB1E-4A82-882A-35959D31063D}">
      <dgm:prSet custT="1"/>
      <dgm:spPr/>
      <dgm:t>
        <a:bodyPr/>
        <a:lstStyle/>
        <a:p>
          <a:r>
            <a:rPr lang="en-US" sz="1200" dirty="0"/>
            <a:t>Semantic word-building is actually a metaphoric extension of meaning of a word to name something other, similar to original word in some respects. Here belong: </a:t>
          </a:r>
          <a:r>
            <a:rPr lang="en-US" sz="1200" dirty="0" err="1"/>
            <a:t>muð</a:t>
          </a:r>
          <a:r>
            <a:rPr lang="en-US" sz="1200" dirty="0"/>
            <a:t> (mouth) —&gt; </a:t>
          </a:r>
          <a:r>
            <a:rPr lang="en-US" sz="1200" dirty="0" err="1"/>
            <a:t>muð</a:t>
          </a:r>
          <a:r>
            <a:rPr lang="en-US" sz="1200" dirty="0"/>
            <a:t> (mouth, part of the river)</a:t>
          </a:r>
          <a:endParaRPr lang="ru-RU" sz="1200" dirty="0"/>
        </a:p>
      </dgm:t>
    </dgm:pt>
    <dgm:pt modelId="{8C4594FE-E203-4B98-A42F-8702DB762306}" type="parTrans" cxnId="{89E88803-F967-4B5A-B462-52B6A3C0E3D2}">
      <dgm:prSet/>
      <dgm:spPr/>
      <dgm:t>
        <a:bodyPr/>
        <a:lstStyle/>
        <a:p>
          <a:endParaRPr lang="ru-RU"/>
        </a:p>
      </dgm:t>
    </dgm:pt>
    <dgm:pt modelId="{0CB387A6-381E-41EC-9466-3239517C2D0A}" type="sibTrans" cxnId="{89E88803-F967-4B5A-B462-52B6A3C0E3D2}">
      <dgm:prSet/>
      <dgm:spPr/>
      <dgm:t>
        <a:bodyPr/>
        <a:lstStyle/>
        <a:p>
          <a:endParaRPr lang="ru-RU"/>
        </a:p>
      </dgm:t>
    </dgm:pt>
    <dgm:pt modelId="{9661C4CC-17C6-48F9-AF71-209B4951E405}" type="pres">
      <dgm:prSet presAssocID="{33132FB4-E937-4E31-B3FB-475043D0720E}" presName="linear" presStyleCnt="0">
        <dgm:presLayoutVars>
          <dgm:dir/>
          <dgm:animLvl val="lvl"/>
          <dgm:resizeHandles val="exact"/>
        </dgm:presLayoutVars>
      </dgm:prSet>
      <dgm:spPr/>
    </dgm:pt>
    <dgm:pt modelId="{4F202CA5-BCE3-44F1-A54C-CF71C66DDB57}" type="pres">
      <dgm:prSet presAssocID="{FB1860E6-7003-4528-AB58-963616B303C6}" presName="parentLin" presStyleCnt="0"/>
      <dgm:spPr/>
    </dgm:pt>
    <dgm:pt modelId="{59D3B8DF-4E2E-4E56-9F54-2FFBC459106D}" type="pres">
      <dgm:prSet presAssocID="{FB1860E6-7003-4528-AB58-963616B303C6}" presName="parentLeftMargin" presStyleLbl="node1" presStyleIdx="0" presStyleCnt="3"/>
      <dgm:spPr/>
    </dgm:pt>
    <dgm:pt modelId="{53973980-1D09-461E-8797-0623EDA26768}" type="pres">
      <dgm:prSet presAssocID="{FB1860E6-7003-4528-AB58-963616B303C6}" presName="parentText" presStyleLbl="node1" presStyleIdx="0" presStyleCnt="3">
        <dgm:presLayoutVars>
          <dgm:chMax val="0"/>
          <dgm:bulletEnabled val="1"/>
        </dgm:presLayoutVars>
      </dgm:prSet>
      <dgm:spPr/>
    </dgm:pt>
    <dgm:pt modelId="{FA31C635-636B-4EAF-9DF5-E249FC6544D8}" type="pres">
      <dgm:prSet presAssocID="{FB1860E6-7003-4528-AB58-963616B303C6}" presName="negativeSpace" presStyleCnt="0"/>
      <dgm:spPr/>
    </dgm:pt>
    <dgm:pt modelId="{1DB75617-D449-416A-8068-863E0C24BCE0}" type="pres">
      <dgm:prSet presAssocID="{FB1860E6-7003-4528-AB58-963616B303C6}" presName="childText" presStyleLbl="conFgAcc1" presStyleIdx="0" presStyleCnt="3" custScaleY="94882">
        <dgm:presLayoutVars>
          <dgm:bulletEnabled val="1"/>
        </dgm:presLayoutVars>
      </dgm:prSet>
      <dgm:spPr/>
    </dgm:pt>
    <dgm:pt modelId="{CC02B224-34E8-4554-BAA7-2977C1C5CFEE}" type="pres">
      <dgm:prSet presAssocID="{0A861D1A-F8DB-47FE-AD9E-A64E5551706C}" presName="spaceBetweenRectangles" presStyleCnt="0"/>
      <dgm:spPr/>
    </dgm:pt>
    <dgm:pt modelId="{C11EC308-61E2-45F9-B202-FFD170F83730}" type="pres">
      <dgm:prSet presAssocID="{413861F0-006C-42D0-A888-C29A466A88A7}" presName="parentLin" presStyleCnt="0"/>
      <dgm:spPr/>
    </dgm:pt>
    <dgm:pt modelId="{F9282485-060E-45F9-AF58-A88F5D38E12D}" type="pres">
      <dgm:prSet presAssocID="{413861F0-006C-42D0-A888-C29A466A88A7}" presName="parentLeftMargin" presStyleLbl="node1" presStyleIdx="0" presStyleCnt="3"/>
      <dgm:spPr/>
    </dgm:pt>
    <dgm:pt modelId="{6FFE6514-4BE3-4684-AA90-CB968E761411}" type="pres">
      <dgm:prSet presAssocID="{413861F0-006C-42D0-A888-C29A466A88A7}" presName="parentText" presStyleLbl="node1" presStyleIdx="1" presStyleCnt="3">
        <dgm:presLayoutVars>
          <dgm:chMax val="0"/>
          <dgm:bulletEnabled val="1"/>
        </dgm:presLayoutVars>
      </dgm:prSet>
      <dgm:spPr/>
    </dgm:pt>
    <dgm:pt modelId="{E9680AF4-18A4-48EA-AC20-3387FB96F9D5}" type="pres">
      <dgm:prSet presAssocID="{413861F0-006C-42D0-A888-C29A466A88A7}" presName="negativeSpace" presStyleCnt="0"/>
      <dgm:spPr/>
    </dgm:pt>
    <dgm:pt modelId="{5DDF393F-8A72-411E-B909-75075BF7F77B}" type="pres">
      <dgm:prSet presAssocID="{413861F0-006C-42D0-A888-C29A466A88A7}" presName="childText" presStyleLbl="conFgAcc1" presStyleIdx="1" presStyleCnt="3" custScaleY="82230">
        <dgm:presLayoutVars>
          <dgm:bulletEnabled val="1"/>
        </dgm:presLayoutVars>
      </dgm:prSet>
      <dgm:spPr/>
    </dgm:pt>
    <dgm:pt modelId="{7B67D4EE-C721-476F-BB40-0DCBD8F42558}" type="pres">
      <dgm:prSet presAssocID="{B9DD1D4D-3237-4AB9-BDB0-524DCDB75F9F}" presName="spaceBetweenRectangles" presStyleCnt="0"/>
      <dgm:spPr/>
    </dgm:pt>
    <dgm:pt modelId="{C227CE55-252E-47F7-BF35-67CFAC8BE98E}" type="pres">
      <dgm:prSet presAssocID="{24482BE4-B014-4991-B2AF-4CB1E08117D9}" presName="parentLin" presStyleCnt="0"/>
      <dgm:spPr/>
    </dgm:pt>
    <dgm:pt modelId="{38308900-2E4F-40A3-8EDE-B2F816E1003C}" type="pres">
      <dgm:prSet presAssocID="{24482BE4-B014-4991-B2AF-4CB1E08117D9}" presName="parentLeftMargin" presStyleLbl="node1" presStyleIdx="1" presStyleCnt="3"/>
      <dgm:spPr/>
    </dgm:pt>
    <dgm:pt modelId="{5196254A-9F73-4429-9281-F42DAC041D7E}" type="pres">
      <dgm:prSet presAssocID="{24482BE4-B014-4991-B2AF-4CB1E08117D9}" presName="parentText" presStyleLbl="node1" presStyleIdx="2" presStyleCnt="3">
        <dgm:presLayoutVars>
          <dgm:chMax val="0"/>
          <dgm:bulletEnabled val="1"/>
        </dgm:presLayoutVars>
      </dgm:prSet>
      <dgm:spPr/>
    </dgm:pt>
    <dgm:pt modelId="{174140AF-3CC2-4B9F-B0D3-8DA0A358DBE1}" type="pres">
      <dgm:prSet presAssocID="{24482BE4-B014-4991-B2AF-4CB1E08117D9}" presName="negativeSpace" presStyleCnt="0"/>
      <dgm:spPr/>
    </dgm:pt>
    <dgm:pt modelId="{32A57844-F240-4F65-8E15-703E561971EB}" type="pres">
      <dgm:prSet presAssocID="{24482BE4-B014-4991-B2AF-4CB1E08117D9}" presName="childText" presStyleLbl="conFgAcc1" presStyleIdx="2" presStyleCnt="3">
        <dgm:presLayoutVars>
          <dgm:bulletEnabled val="1"/>
        </dgm:presLayoutVars>
      </dgm:prSet>
      <dgm:spPr/>
    </dgm:pt>
  </dgm:ptLst>
  <dgm:cxnLst>
    <dgm:cxn modelId="{1A740301-661B-4CD8-AB0D-BA49C029EFC4}" type="presOf" srcId="{FB1860E6-7003-4528-AB58-963616B303C6}" destId="{53973980-1D09-461E-8797-0623EDA26768}" srcOrd="1" destOrd="0" presId="urn:microsoft.com/office/officeart/2005/8/layout/list1"/>
    <dgm:cxn modelId="{89E88803-F967-4B5A-B462-52B6A3C0E3D2}" srcId="{24482BE4-B014-4991-B2AF-4CB1E08117D9}" destId="{5966F407-AB1E-4A82-882A-35959D31063D}" srcOrd="0" destOrd="0" parTransId="{8C4594FE-E203-4B98-A42F-8702DB762306}" sibTransId="{0CB387A6-381E-41EC-9466-3239517C2D0A}"/>
    <dgm:cxn modelId="{CB65BE03-5C94-4A9B-B0E0-04830331C205}" srcId="{FB1860E6-7003-4528-AB58-963616B303C6}" destId="{4EE78C4A-D315-4A7D-9992-38091CC4711F}" srcOrd="5" destOrd="0" parTransId="{ED36E2AD-E3D0-4FD6-AF75-8234679D5A05}" sibTransId="{B767B149-8299-4D10-BDD3-8D111BFD5BE6}"/>
    <dgm:cxn modelId="{2ED2861E-7B95-47BF-A8B8-6D37D7F788B7}" type="presOf" srcId="{24482BE4-B014-4991-B2AF-4CB1E08117D9}" destId="{38308900-2E4F-40A3-8EDE-B2F816E1003C}" srcOrd="0" destOrd="0" presId="urn:microsoft.com/office/officeart/2005/8/layout/list1"/>
    <dgm:cxn modelId="{E50B1A20-7B38-437B-A930-582DEDC232CD}" srcId="{FB1860E6-7003-4528-AB58-963616B303C6}" destId="{656088F9-8048-4BC2-83DE-F57E325D9BF9}" srcOrd="1" destOrd="0" parTransId="{60D5830C-BE91-4E47-9FE3-1C98EA03B3F3}" sibTransId="{98DABEDC-8D37-44AB-B5F0-708951F7DD05}"/>
    <dgm:cxn modelId="{CE699628-3C8C-4869-B320-240A2515F8A0}" srcId="{33132FB4-E937-4E31-B3FB-475043D0720E}" destId="{413861F0-006C-42D0-A888-C29A466A88A7}" srcOrd="1" destOrd="0" parTransId="{8C1CC150-2B6D-4824-BBFA-1CBC0549170F}" sibTransId="{B9DD1D4D-3237-4AB9-BDB0-524DCDB75F9F}"/>
    <dgm:cxn modelId="{6F055E5C-F1D2-42B4-BCE6-B7D74BBFDDD5}" srcId="{33132FB4-E937-4E31-B3FB-475043D0720E}" destId="{FB1860E6-7003-4528-AB58-963616B303C6}" srcOrd="0" destOrd="0" parTransId="{597B33EE-282C-43D1-83B6-62D7A800A2A3}" sibTransId="{0A861D1A-F8DB-47FE-AD9E-A64E5551706C}"/>
    <dgm:cxn modelId="{499CCD5E-2B96-4A84-BF0D-1313D65EBC29}" type="presOf" srcId="{C88DB38E-C198-4A6E-8334-ABA108F724CB}" destId="{1DB75617-D449-416A-8068-863E0C24BCE0}" srcOrd="0" destOrd="2" presId="urn:microsoft.com/office/officeart/2005/8/layout/list1"/>
    <dgm:cxn modelId="{1A9A4568-83E1-473C-BDDD-E48BAE07E1F1}" srcId="{FB1860E6-7003-4528-AB58-963616B303C6}" destId="{3051C743-14E1-4CF9-8EA3-83FAAE94F2C5}" srcOrd="0" destOrd="0" parTransId="{DBC2A628-F2C7-4F83-9278-1940117D8C13}" sibTransId="{CB8BE093-7DD7-4D5B-96F0-2137CDB01FC0}"/>
    <dgm:cxn modelId="{DB487D6C-07B9-4011-A3FF-693CA4F7C566}" type="presOf" srcId="{60FEFE68-93A6-49F6-965F-26F2DC259EC2}" destId="{5DDF393F-8A72-411E-B909-75075BF7F77B}" srcOrd="0" destOrd="2" presId="urn:microsoft.com/office/officeart/2005/8/layout/list1"/>
    <dgm:cxn modelId="{BB68BE6C-F0DF-4896-AAED-860CEA42F019}" type="presOf" srcId="{4EE78C4A-D315-4A7D-9992-38091CC4711F}" destId="{1DB75617-D449-416A-8068-863E0C24BCE0}" srcOrd="0" destOrd="5" presId="urn:microsoft.com/office/officeart/2005/8/layout/list1"/>
    <dgm:cxn modelId="{3915A64D-214C-4BA0-94A4-D4DF96D2C9EC}" type="presOf" srcId="{C8C2FC88-D3B4-4852-B4AF-28AFFF310E71}" destId="{5DDF393F-8A72-411E-B909-75075BF7F77B}" srcOrd="0" destOrd="1" presId="urn:microsoft.com/office/officeart/2005/8/layout/list1"/>
    <dgm:cxn modelId="{03023951-71C7-4515-8340-27CB3032F396}" srcId="{FB1860E6-7003-4528-AB58-963616B303C6}" destId="{C88DB38E-C198-4A6E-8334-ABA108F724CB}" srcOrd="2" destOrd="0" parTransId="{D6730989-1FC8-4D17-A930-68EC9A3E14E9}" sibTransId="{4961E53C-FC16-465A-B37F-4C75F0A495AC}"/>
    <dgm:cxn modelId="{4B579C73-5207-402F-A960-A3E88E75D1D4}" srcId="{FB1860E6-7003-4528-AB58-963616B303C6}" destId="{B89297A8-5856-4DBF-BB74-5BD2138FC4EE}" srcOrd="3" destOrd="0" parTransId="{ED6B3E71-95C0-47E5-B3AB-7C9DCCFE6167}" sibTransId="{696F8A5A-1609-4269-B4CE-0F0D0F63BC7B}"/>
    <dgm:cxn modelId="{6B24DC78-015F-4AAD-8F5F-D4128BAA0309}" srcId="{413861F0-006C-42D0-A888-C29A466A88A7}" destId="{C8C2FC88-D3B4-4852-B4AF-28AFFF310E71}" srcOrd="1" destOrd="0" parTransId="{23F0FEBB-8FD8-4EDE-A96E-02B5382F7CDD}" sibTransId="{677180DC-5208-4006-91A6-C4D85CF2E4B8}"/>
    <dgm:cxn modelId="{F758397E-06C9-4F40-B384-EA4B44059549}" type="presOf" srcId="{5966F407-AB1E-4A82-882A-35959D31063D}" destId="{32A57844-F240-4F65-8E15-703E561971EB}" srcOrd="0" destOrd="0" presId="urn:microsoft.com/office/officeart/2005/8/layout/list1"/>
    <dgm:cxn modelId="{51389A88-9CF1-4532-9753-AD03D15613EE}" type="presOf" srcId="{656088F9-8048-4BC2-83DE-F57E325D9BF9}" destId="{1DB75617-D449-416A-8068-863E0C24BCE0}" srcOrd="0" destOrd="1" presId="urn:microsoft.com/office/officeart/2005/8/layout/list1"/>
    <dgm:cxn modelId="{DE73A99C-1226-4DA9-9BD6-C0DF15076505}" type="presOf" srcId="{33132FB4-E937-4E31-B3FB-475043D0720E}" destId="{9661C4CC-17C6-48F9-AF71-209B4951E405}" srcOrd="0" destOrd="0" presId="urn:microsoft.com/office/officeart/2005/8/layout/list1"/>
    <dgm:cxn modelId="{8A47F9A6-6BBB-4B05-AA18-B13EF452A591}" type="presOf" srcId="{413861F0-006C-42D0-A888-C29A466A88A7}" destId="{F9282485-060E-45F9-AF58-A88F5D38E12D}" srcOrd="0" destOrd="0" presId="urn:microsoft.com/office/officeart/2005/8/layout/list1"/>
    <dgm:cxn modelId="{A5059EB2-56DD-4297-81C1-1708115589CF}" srcId="{FB1860E6-7003-4528-AB58-963616B303C6}" destId="{C98C3943-112F-4D8C-A228-D95240E5DBAC}" srcOrd="4" destOrd="0" parTransId="{CDAC37E1-A96D-42DF-80F1-4D4DE61AAEDC}" sibTransId="{0C102EE9-E123-4ED2-B5B2-C6D226D77017}"/>
    <dgm:cxn modelId="{7AD1F1B5-BEAD-4C51-B083-221B734E8618}" srcId="{413861F0-006C-42D0-A888-C29A466A88A7}" destId="{60FEFE68-93A6-49F6-965F-26F2DC259EC2}" srcOrd="2" destOrd="0" parTransId="{98A15082-8DE7-4A06-B6EB-225ED1C350D4}" sibTransId="{102BB6E9-DFDB-4BF1-A2BF-90B854FA315A}"/>
    <dgm:cxn modelId="{734D2EC7-2B5F-4361-A544-9A5BF41A4DC8}" srcId="{33132FB4-E937-4E31-B3FB-475043D0720E}" destId="{24482BE4-B014-4991-B2AF-4CB1E08117D9}" srcOrd="2" destOrd="0" parTransId="{BB03BBD2-3DC1-4A62-AFA1-B9F80F9FC857}" sibTransId="{806543D8-FF01-4191-B44A-9693F809A52E}"/>
    <dgm:cxn modelId="{DD396DC8-0F5D-458B-91F2-69EB18858EE3}" type="presOf" srcId="{C98C3943-112F-4D8C-A228-D95240E5DBAC}" destId="{1DB75617-D449-416A-8068-863E0C24BCE0}" srcOrd="0" destOrd="4" presId="urn:microsoft.com/office/officeart/2005/8/layout/list1"/>
    <dgm:cxn modelId="{40E9C0C8-E568-4666-A16A-BFDB8E58931B}" srcId="{413861F0-006C-42D0-A888-C29A466A88A7}" destId="{2E5D9138-4268-4B3B-956F-9389F95E5E95}" srcOrd="0" destOrd="0" parTransId="{20F5E50D-17EE-44E1-984B-2E99D70F8C8E}" sibTransId="{7695F26F-3345-41A4-A176-E5667740BC1D}"/>
    <dgm:cxn modelId="{EF240CD2-1133-4B62-A5E9-C7F50F1CA1A8}" type="presOf" srcId="{3051C743-14E1-4CF9-8EA3-83FAAE94F2C5}" destId="{1DB75617-D449-416A-8068-863E0C24BCE0}" srcOrd="0" destOrd="0" presId="urn:microsoft.com/office/officeart/2005/8/layout/list1"/>
    <dgm:cxn modelId="{D977E7D6-0CB5-4860-8CAB-4F08E9FF1ABA}" type="presOf" srcId="{413861F0-006C-42D0-A888-C29A466A88A7}" destId="{6FFE6514-4BE3-4684-AA90-CB968E761411}" srcOrd="1" destOrd="0" presId="urn:microsoft.com/office/officeart/2005/8/layout/list1"/>
    <dgm:cxn modelId="{898107D7-09BD-4998-86A1-1B6AD82AEFD4}" type="presOf" srcId="{24482BE4-B014-4991-B2AF-4CB1E08117D9}" destId="{5196254A-9F73-4429-9281-F42DAC041D7E}" srcOrd="1" destOrd="0" presId="urn:microsoft.com/office/officeart/2005/8/layout/list1"/>
    <dgm:cxn modelId="{32D2FCE5-8FF7-4AF9-94E6-90578175A8A7}" type="presOf" srcId="{B89297A8-5856-4DBF-BB74-5BD2138FC4EE}" destId="{1DB75617-D449-416A-8068-863E0C24BCE0}" srcOrd="0" destOrd="3" presId="urn:microsoft.com/office/officeart/2005/8/layout/list1"/>
    <dgm:cxn modelId="{72A034E8-D857-4467-A495-8D1937A9CE88}" type="presOf" srcId="{2E5D9138-4268-4B3B-956F-9389F95E5E95}" destId="{5DDF393F-8A72-411E-B909-75075BF7F77B}" srcOrd="0" destOrd="0" presId="urn:microsoft.com/office/officeart/2005/8/layout/list1"/>
    <dgm:cxn modelId="{881E49E9-33C5-41A9-BFA3-44FA6B314000}" type="presOf" srcId="{FB1860E6-7003-4528-AB58-963616B303C6}" destId="{59D3B8DF-4E2E-4E56-9F54-2FFBC459106D}" srcOrd="0" destOrd="0" presId="urn:microsoft.com/office/officeart/2005/8/layout/list1"/>
    <dgm:cxn modelId="{9189FFDB-5E52-46AA-9537-ACC143C0C5D0}" type="presParOf" srcId="{9661C4CC-17C6-48F9-AF71-209B4951E405}" destId="{4F202CA5-BCE3-44F1-A54C-CF71C66DDB57}" srcOrd="0" destOrd="0" presId="urn:microsoft.com/office/officeart/2005/8/layout/list1"/>
    <dgm:cxn modelId="{90BF6D8B-7AFC-4663-B921-191C44F8A7CF}" type="presParOf" srcId="{4F202CA5-BCE3-44F1-A54C-CF71C66DDB57}" destId="{59D3B8DF-4E2E-4E56-9F54-2FFBC459106D}" srcOrd="0" destOrd="0" presId="urn:microsoft.com/office/officeart/2005/8/layout/list1"/>
    <dgm:cxn modelId="{F602ECF7-639F-4959-8315-4CC09671DEF1}" type="presParOf" srcId="{4F202CA5-BCE3-44F1-A54C-CF71C66DDB57}" destId="{53973980-1D09-461E-8797-0623EDA26768}" srcOrd="1" destOrd="0" presId="urn:microsoft.com/office/officeart/2005/8/layout/list1"/>
    <dgm:cxn modelId="{68AFB2F2-C9F5-4774-A9FC-B49472508133}" type="presParOf" srcId="{9661C4CC-17C6-48F9-AF71-209B4951E405}" destId="{FA31C635-636B-4EAF-9DF5-E249FC6544D8}" srcOrd="1" destOrd="0" presId="urn:microsoft.com/office/officeart/2005/8/layout/list1"/>
    <dgm:cxn modelId="{C89A87CC-B309-47FA-9ECF-F05C8B7108D8}" type="presParOf" srcId="{9661C4CC-17C6-48F9-AF71-209B4951E405}" destId="{1DB75617-D449-416A-8068-863E0C24BCE0}" srcOrd="2" destOrd="0" presId="urn:microsoft.com/office/officeart/2005/8/layout/list1"/>
    <dgm:cxn modelId="{50A8B0A3-2C58-45BE-824C-22035E75DD68}" type="presParOf" srcId="{9661C4CC-17C6-48F9-AF71-209B4951E405}" destId="{CC02B224-34E8-4554-BAA7-2977C1C5CFEE}" srcOrd="3" destOrd="0" presId="urn:microsoft.com/office/officeart/2005/8/layout/list1"/>
    <dgm:cxn modelId="{0DDAE618-5BB3-4D55-9D23-76AC2E21DF3B}" type="presParOf" srcId="{9661C4CC-17C6-48F9-AF71-209B4951E405}" destId="{C11EC308-61E2-45F9-B202-FFD170F83730}" srcOrd="4" destOrd="0" presId="urn:microsoft.com/office/officeart/2005/8/layout/list1"/>
    <dgm:cxn modelId="{432C898B-E838-4698-AACC-306107950189}" type="presParOf" srcId="{C11EC308-61E2-45F9-B202-FFD170F83730}" destId="{F9282485-060E-45F9-AF58-A88F5D38E12D}" srcOrd="0" destOrd="0" presId="urn:microsoft.com/office/officeart/2005/8/layout/list1"/>
    <dgm:cxn modelId="{D95DB6F5-251B-4C1A-9986-82BAE7C8CB2E}" type="presParOf" srcId="{C11EC308-61E2-45F9-B202-FFD170F83730}" destId="{6FFE6514-4BE3-4684-AA90-CB968E761411}" srcOrd="1" destOrd="0" presId="urn:microsoft.com/office/officeart/2005/8/layout/list1"/>
    <dgm:cxn modelId="{001740AE-B31F-46C7-9CA7-3040AD7EB4E7}" type="presParOf" srcId="{9661C4CC-17C6-48F9-AF71-209B4951E405}" destId="{E9680AF4-18A4-48EA-AC20-3387FB96F9D5}" srcOrd="5" destOrd="0" presId="urn:microsoft.com/office/officeart/2005/8/layout/list1"/>
    <dgm:cxn modelId="{77F78AAA-D6FC-4535-ADCD-681431F23B4D}" type="presParOf" srcId="{9661C4CC-17C6-48F9-AF71-209B4951E405}" destId="{5DDF393F-8A72-411E-B909-75075BF7F77B}" srcOrd="6" destOrd="0" presId="urn:microsoft.com/office/officeart/2005/8/layout/list1"/>
    <dgm:cxn modelId="{35AAD555-A038-4650-80F0-7BC9532290DE}" type="presParOf" srcId="{9661C4CC-17C6-48F9-AF71-209B4951E405}" destId="{7B67D4EE-C721-476F-BB40-0DCBD8F42558}" srcOrd="7" destOrd="0" presId="urn:microsoft.com/office/officeart/2005/8/layout/list1"/>
    <dgm:cxn modelId="{4E7C940B-0D9F-40E3-9CF5-7FD5A00F580C}" type="presParOf" srcId="{9661C4CC-17C6-48F9-AF71-209B4951E405}" destId="{C227CE55-252E-47F7-BF35-67CFAC8BE98E}" srcOrd="8" destOrd="0" presId="urn:microsoft.com/office/officeart/2005/8/layout/list1"/>
    <dgm:cxn modelId="{9406850B-70CF-45D2-A094-15A5CF862AD1}" type="presParOf" srcId="{C227CE55-252E-47F7-BF35-67CFAC8BE98E}" destId="{38308900-2E4F-40A3-8EDE-B2F816E1003C}" srcOrd="0" destOrd="0" presId="urn:microsoft.com/office/officeart/2005/8/layout/list1"/>
    <dgm:cxn modelId="{A4F54AD3-EAC6-4775-8315-29F1D46FB12D}" type="presParOf" srcId="{C227CE55-252E-47F7-BF35-67CFAC8BE98E}" destId="{5196254A-9F73-4429-9281-F42DAC041D7E}" srcOrd="1" destOrd="0" presId="urn:microsoft.com/office/officeart/2005/8/layout/list1"/>
    <dgm:cxn modelId="{BF56FC81-5185-47AD-898B-8DF6AD71A021}" type="presParOf" srcId="{9661C4CC-17C6-48F9-AF71-209B4951E405}" destId="{174140AF-3CC2-4B9F-B0D3-8DA0A358DBE1}" srcOrd="9" destOrd="0" presId="urn:microsoft.com/office/officeart/2005/8/layout/list1"/>
    <dgm:cxn modelId="{E2B6DA82-A618-4EB9-892C-0E22D11E72DE}" type="presParOf" srcId="{9661C4CC-17C6-48F9-AF71-209B4951E405}" destId="{32A57844-F240-4F65-8E15-703E561971E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7CC933-FADE-4E24-9C34-C05A1468C553}"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ru-RU"/>
        </a:p>
      </dgm:t>
    </dgm:pt>
    <dgm:pt modelId="{E3859E78-032B-4F96-A74B-2211C2E7F8BC}">
      <dgm:prSet phldrT="[Текст]"/>
      <dgm:spPr/>
    </dgm:pt>
    <dgm:pt modelId="{2495137D-0B4D-46C4-8068-733B08835ECE}" type="parTrans" cxnId="{C0173509-60DA-4F53-88D5-5406E2A9AA0F}">
      <dgm:prSet/>
      <dgm:spPr/>
      <dgm:t>
        <a:bodyPr/>
        <a:lstStyle/>
        <a:p>
          <a:endParaRPr lang="ru-RU"/>
        </a:p>
      </dgm:t>
    </dgm:pt>
    <dgm:pt modelId="{6345B494-F759-4205-8EDE-88F647D44678}" type="sibTrans" cxnId="{C0173509-60DA-4F53-88D5-5406E2A9AA0F}">
      <dgm:prSet/>
      <dgm:spPr/>
      <dgm:t>
        <a:bodyPr/>
        <a:lstStyle/>
        <a:p>
          <a:endParaRPr lang="ru-RU"/>
        </a:p>
      </dgm:t>
    </dgm:pt>
    <dgm:pt modelId="{7FBEDCE0-BE6E-4D9A-B05B-BE864013E2B5}">
      <dgm:prSet phldrT="[Текст]" phldr="1"/>
      <dgm:spPr/>
      <dgm:t>
        <a:bodyPr/>
        <a:lstStyle/>
        <a:p>
          <a:endParaRPr lang="ru-RU"/>
        </a:p>
      </dgm:t>
    </dgm:pt>
    <dgm:pt modelId="{3D4E6C58-BD3A-4A9D-9035-8B6445F5E027}" type="parTrans" cxnId="{60A8ACB4-2D34-4094-87F5-A9B8966662E1}">
      <dgm:prSet/>
      <dgm:spPr/>
      <dgm:t>
        <a:bodyPr/>
        <a:lstStyle/>
        <a:p>
          <a:endParaRPr lang="ru-RU"/>
        </a:p>
      </dgm:t>
    </dgm:pt>
    <dgm:pt modelId="{985B5D40-6181-4D9F-8F22-40105A94DDFD}" type="sibTrans" cxnId="{60A8ACB4-2D34-4094-87F5-A9B8966662E1}">
      <dgm:prSet/>
      <dgm:spPr/>
      <dgm:t>
        <a:bodyPr/>
        <a:lstStyle/>
        <a:p>
          <a:endParaRPr lang="ru-RU"/>
        </a:p>
      </dgm:t>
    </dgm:pt>
    <dgm:pt modelId="{4EB3F8EA-9122-4FAB-8F8C-E464F2104837}">
      <dgm:prSet phldrT="[Текст]" phldr="1"/>
      <dgm:spPr/>
      <dgm:t>
        <a:bodyPr/>
        <a:lstStyle/>
        <a:p>
          <a:endParaRPr lang="ru-RU"/>
        </a:p>
      </dgm:t>
    </dgm:pt>
    <dgm:pt modelId="{17D2817B-5D2E-4257-87FB-8E53009F4EC4}" type="parTrans" cxnId="{5C84D755-F8E5-4F11-A6B2-8BBE7C52E286}">
      <dgm:prSet/>
      <dgm:spPr/>
      <dgm:t>
        <a:bodyPr/>
        <a:lstStyle/>
        <a:p>
          <a:endParaRPr lang="ru-RU"/>
        </a:p>
      </dgm:t>
    </dgm:pt>
    <dgm:pt modelId="{E3374971-50BC-4805-B9A0-0ED1128DA2EE}" type="sibTrans" cxnId="{5C84D755-F8E5-4F11-A6B2-8BBE7C52E286}">
      <dgm:prSet/>
      <dgm:spPr/>
      <dgm:t>
        <a:bodyPr/>
        <a:lstStyle/>
        <a:p>
          <a:endParaRPr lang="ru-RU"/>
        </a:p>
      </dgm:t>
    </dgm:pt>
    <dgm:pt modelId="{E7B2BC74-2763-4AA5-BCA0-8DC6CA6D9265}">
      <dgm:prSet phldrT="[Текст]" phldr="1"/>
      <dgm:spPr/>
      <dgm:t>
        <a:bodyPr/>
        <a:lstStyle/>
        <a:p>
          <a:endParaRPr lang="ru-RU"/>
        </a:p>
      </dgm:t>
    </dgm:pt>
    <dgm:pt modelId="{82090F5D-4261-4AAF-8091-883CE55769DA}" type="parTrans" cxnId="{C3F1EE22-5300-4C51-B624-3BF93A97104B}">
      <dgm:prSet/>
      <dgm:spPr/>
      <dgm:t>
        <a:bodyPr/>
        <a:lstStyle/>
        <a:p>
          <a:endParaRPr lang="ru-RU"/>
        </a:p>
      </dgm:t>
    </dgm:pt>
    <dgm:pt modelId="{0111105B-A3E6-4933-9263-A605ABBA5B41}" type="sibTrans" cxnId="{C3F1EE22-5300-4C51-B624-3BF93A97104B}">
      <dgm:prSet/>
      <dgm:spPr/>
      <dgm:t>
        <a:bodyPr/>
        <a:lstStyle/>
        <a:p>
          <a:endParaRPr lang="ru-RU"/>
        </a:p>
      </dgm:t>
    </dgm:pt>
    <dgm:pt modelId="{E08ED696-AD36-4972-8978-F6B6149169B1}">
      <dgm:prSet phldrT="[Текст]" phldr="1"/>
      <dgm:spPr/>
      <dgm:t>
        <a:bodyPr/>
        <a:lstStyle/>
        <a:p>
          <a:endParaRPr lang="ru-RU"/>
        </a:p>
      </dgm:t>
    </dgm:pt>
    <dgm:pt modelId="{FDAFDD8B-F5A6-4687-926F-C63CF919B64B}" type="parTrans" cxnId="{BE73E698-A141-4597-A2A9-F0F8E70D6866}">
      <dgm:prSet/>
      <dgm:spPr/>
      <dgm:t>
        <a:bodyPr/>
        <a:lstStyle/>
        <a:p>
          <a:endParaRPr lang="ru-RU"/>
        </a:p>
      </dgm:t>
    </dgm:pt>
    <dgm:pt modelId="{157FC832-681C-4CD8-B785-63E4E0C05501}" type="sibTrans" cxnId="{BE73E698-A141-4597-A2A9-F0F8E70D6866}">
      <dgm:prSet/>
      <dgm:spPr/>
      <dgm:t>
        <a:bodyPr/>
        <a:lstStyle/>
        <a:p>
          <a:endParaRPr lang="ru-RU"/>
        </a:p>
      </dgm:t>
    </dgm:pt>
    <dgm:pt modelId="{0AC0EFBD-DFB9-46E1-872B-7F8880CA5C15}">
      <dgm:prSet phldrT="[Текст]" phldr="1"/>
      <dgm:spPr/>
      <dgm:t>
        <a:bodyPr/>
        <a:lstStyle/>
        <a:p>
          <a:endParaRPr lang="ru-RU"/>
        </a:p>
      </dgm:t>
    </dgm:pt>
    <dgm:pt modelId="{AE7D0BCC-EE38-4BFD-8475-5F4CB70658EF}" type="parTrans" cxnId="{5AC5AC84-E6EE-4CED-8D47-3B00BBB3E39B}">
      <dgm:prSet/>
      <dgm:spPr/>
      <dgm:t>
        <a:bodyPr/>
        <a:lstStyle/>
        <a:p>
          <a:endParaRPr lang="ru-RU"/>
        </a:p>
      </dgm:t>
    </dgm:pt>
    <dgm:pt modelId="{5CB6BC9B-8627-456F-9D8F-EBF1427CBD71}" type="sibTrans" cxnId="{5AC5AC84-E6EE-4CED-8D47-3B00BBB3E39B}">
      <dgm:prSet/>
      <dgm:spPr/>
      <dgm:t>
        <a:bodyPr/>
        <a:lstStyle/>
        <a:p>
          <a:endParaRPr lang="ru-RU"/>
        </a:p>
      </dgm:t>
    </dgm:pt>
    <dgm:pt modelId="{67620D4B-C404-46A4-B4FA-C1FDC484588C}">
      <dgm:prSet phldrT="[Текст]"/>
      <dgm:spPr/>
      <dgm:t>
        <a:bodyPr/>
        <a:lstStyle/>
        <a:p>
          <a:r>
            <a:rPr lang="en-US" dirty="0"/>
            <a:t>Affixation</a:t>
          </a:r>
          <a:endParaRPr lang="ru-RU" dirty="0"/>
        </a:p>
      </dgm:t>
    </dgm:pt>
    <dgm:pt modelId="{A82870EB-11F9-46B2-B772-60F06677030F}" type="sibTrans" cxnId="{3BAC399B-E061-47AD-9E3A-9B9F4C87F381}">
      <dgm:prSet/>
      <dgm:spPr/>
      <dgm:t>
        <a:bodyPr/>
        <a:lstStyle/>
        <a:p>
          <a:endParaRPr lang="ru-RU"/>
        </a:p>
      </dgm:t>
    </dgm:pt>
    <dgm:pt modelId="{B6AA366C-230F-4CB1-B98A-F747188EC090}" type="parTrans" cxnId="{3BAC399B-E061-47AD-9E3A-9B9F4C87F381}">
      <dgm:prSet/>
      <dgm:spPr/>
      <dgm:t>
        <a:bodyPr/>
        <a:lstStyle/>
        <a:p>
          <a:endParaRPr lang="ru-RU"/>
        </a:p>
      </dgm:t>
    </dgm:pt>
    <dgm:pt modelId="{98A5A25B-CCFF-4D62-A47A-9E477EF493C7}">
      <dgm:prSet custT="1"/>
      <dgm:spPr/>
      <dgm:t>
        <a:bodyPr/>
        <a:lstStyle/>
        <a:p>
          <a:r>
            <a:rPr lang="en-US" sz="1200" dirty="0"/>
            <a:t>some of the French suffixes become productive</a:t>
          </a:r>
          <a:endParaRPr lang="ru-RU" sz="1200" dirty="0"/>
        </a:p>
      </dgm:t>
    </dgm:pt>
    <dgm:pt modelId="{7AF9B07A-015B-473B-9856-B21E13725680}" type="parTrans" cxnId="{94E4D795-9BF0-475E-98E0-F6A5AF51CD4C}">
      <dgm:prSet/>
      <dgm:spPr/>
      <dgm:t>
        <a:bodyPr/>
        <a:lstStyle/>
        <a:p>
          <a:endParaRPr lang="ru-RU"/>
        </a:p>
      </dgm:t>
    </dgm:pt>
    <dgm:pt modelId="{C14C67AA-2AF2-47D1-8E9F-DB8707754316}" type="sibTrans" cxnId="{94E4D795-9BF0-475E-98E0-F6A5AF51CD4C}">
      <dgm:prSet/>
      <dgm:spPr/>
      <dgm:t>
        <a:bodyPr/>
        <a:lstStyle/>
        <a:p>
          <a:endParaRPr lang="ru-RU"/>
        </a:p>
      </dgm:t>
    </dgm:pt>
    <dgm:pt modelId="{38FA8FB2-454D-4123-B978-DFBE8EB2ECBA}">
      <dgm:prSet custT="1"/>
      <dgm:spPr/>
      <dgm:t>
        <a:bodyPr/>
        <a:lstStyle/>
        <a:p>
          <a:r>
            <a:rPr lang="en-US" sz="1200" dirty="0"/>
            <a:t>the form -ere, -</a:t>
          </a:r>
          <a:r>
            <a:rPr lang="en-US" sz="1200" dirty="0" err="1"/>
            <a:t>estre</a:t>
          </a:r>
          <a:r>
            <a:rPr lang="en-US" sz="1200" dirty="0"/>
            <a:t>, -end, -in3, -</a:t>
          </a:r>
          <a:r>
            <a:rPr lang="en-US" sz="1200" dirty="0" err="1"/>
            <a:t>nis</a:t>
          </a:r>
          <a:r>
            <a:rPr lang="en-US" sz="1200" dirty="0"/>
            <a:t>, -</a:t>
          </a:r>
          <a:r>
            <a:rPr lang="en-US" sz="1200" dirty="0" err="1"/>
            <a:t>nes</a:t>
          </a:r>
          <a:r>
            <a:rPr lang="en-US" sz="1200" dirty="0"/>
            <a:t> modified to</a:t>
          </a:r>
        </a:p>
        <a:p>
          <a:r>
            <a:rPr lang="en-US" sz="1200" dirty="0"/>
            <a:t> -er, -ster, -nd, -yng/ing, -ness</a:t>
          </a:r>
          <a:endParaRPr lang="ru-RU" sz="1200" dirty="0"/>
        </a:p>
      </dgm:t>
    </dgm:pt>
    <dgm:pt modelId="{E1DB39A1-EF8A-42FF-93E9-54698E0294FF}" type="parTrans" cxnId="{E65A1017-4799-49DF-A63F-F8843AD347D8}">
      <dgm:prSet/>
      <dgm:spPr/>
      <dgm:t>
        <a:bodyPr/>
        <a:lstStyle/>
        <a:p>
          <a:endParaRPr lang="ru-RU"/>
        </a:p>
      </dgm:t>
    </dgm:pt>
    <dgm:pt modelId="{7BB72758-8515-4AA9-AEA0-BB7227AF33FF}" type="sibTrans" cxnId="{E65A1017-4799-49DF-A63F-F8843AD347D8}">
      <dgm:prSet/>
      <dgm:spPr/>
      <dgm:t>
        <a:bodyPr/>
        <a:lstStyle/>
        <a:p>
          <a:endParaRPr lang="ru-RU"/>
        </a:p>
      </dgm:t>
    </dgm:pt>
    <dgm:pt modelId="{9073BC8A-90DD-48F9-A63D-22DEC336F480}">
      <dgm:prSet custT="1"/>
      <dgm:spPr/>
      <dgm:t>
        <a:bodyPr/>
        <a:lstStyle/>
        <a:p>
          <a:r>
            <a:rPr lang="en-US" sz="1200" dirty="0"/>
            <a:t>native prefixes and suffixes are added to borrowed roots and vice versa</a:t>
          </a:r>
          <a:endParaRPr lang="ru-RU" sz="1200" dirty="0"/>
        </a:p>
      </dgm:t>
    </dgm:pt>
    <dgm:pt modelId="{95B66C3E-EDF3-4401-BE65-E798397A7B78}" type="parTrans" cxnId="{7A04D555-0546-4EC5-B2F7-E051BA1579F6}">
      <dgm:prSet/>
      <dgm:spPr/>
      <dgm:t>
        <a:bodyPr/>
        <a:lstStyle/>
        <a:p>
          <a:endParaRPr lang="ru-RU"/>
        </a:p>
      </dgm:t>
    </dgm:pt>
    <dgm:pt modelId="{28211F8C-4C51-4576-B57A-3E7A6F253C49}" type="sibTrans" cxnId="{7A04D555-0546-4EC5-B2F7-E051BA1579F6}">
      <dgm:prSet/>
      <dgm:spPr/>
      <dgm:t>
        <a:bodyPr/>
        <a:lstStyle/>
        <a:p>
          <a:endParaRPr lang="ru-RU"/>
        </a:p>
      </dgm:t>
    </dgm:pt>
    <dgm:pt modelId="{4FD31E4E-A247-4738-825C-184FF7B671BD}">
      <dgm:prSet custT="1"/>
      <dgm:spPr/>
      <dgm:t>
        <a:bodyPr/>
        <a:lstStyle/>
        <a:p>
          <a:r>
            <a:rPr lang="en-US" sz="1200" dirty="0"/>
            <a:t>the borrowed words are very soon assimilated by the lexical system of the English language</a:t>
          </a:r>
          <a:endParaRPr lang="ru-RU" sz="1200" dirty="0"/>
        </a:p>
      </dgm:t>
    </dgm:pt>
    <dgm:pt modelId="{DB2A7878-2AE8-450F-9BCE-2DA5530F2807}" type="parTrans" cxnId="{9F595896-2699-4478-8EE3-5186982EDD86}">
      <dgm:prSet/>
      <dgm:spPr/>
      <dgm:t>
        <a:bodyPr/>
        <a:lstStyle/>
        <a:p>
          <a:endParaRPr lang="ru-RU"/>
        </a:p>
      </dgm:t>
    </dgm:pt>
    <dgm:pt modelId="{80E0167F-3D82-4C88-9AD8-F18BD0B3FDD9}" type="sibTrans" cxnId="{9F595896-2699-4478-8EE3-5186982EDD86}">
      <dgm:prSet/>
      <dgm:spPr/>
      <dgm:t>
        <a:bodyPr/>
        <a:lstStyle/>
        <a:p>
          <a:endParaRPr lang="ru-RU"/>
        </a:p>
      </dgm:t>
    </dgm:pt>
    <dgm:pt modelId="{D6192F20-1E5F-4EED-8D07-9B9E914FFA29}" type="pres">
      <dgm:prSet presAssocID="{2D7CC933-FADE-4E24-9C34-C05A1468C553}" presName="composite" presStyleCnt="0">
        <dgm:presLayoutVars>
          <dgm:chMax val="1"/>
          <dgm:dir/>
          <dgm:resizeHandles val="exact"/>
        </dgm:presLayoutVars>
      </dgm:prSet>
      <dgm:spPr/>
    </dgm:pt>
    <dgm:pt modelId="{07107321-06DA-4823-B84E-9EB0843C0C70}" type="pres">
      <dgm:prSet presAssocID="{2D7CC933-FADE-4E24-9C34-C05A1468C553}" presName="radial" presStyleCnt="0">
        <dgm:presLayoutVars>
          <dgm:animLvl val="ctr"/>
        </dgm:presLayoutVars>
      </dgm:prSet>
      <dgm:spPr/>
    </dgm:pt>
    <dgm:pt modelId="{B78980E5-6DC3-4FBE-AFFE-1CC39008AE74}" type="pres">
      <dgm:prSet presAssocID="{67620D4B-C404-46A4-B4FA-C1FDC484588C}" presName="centerShape" presStyleLbl="vennNode1" presStyleIdx="0" presStyleCnt="5" custScaleX="121311" custLinFactNeighborX="-24726" custLinFactNeighborY="-4281"/>
      <dgm:spPr/>
    </dgm:pt>
    <dgm:pt modelId="{DECECC40-EF66-42A2-A219-3C9A6469EFF6}" type="pres">
      <dgm:prSet presAssocID="{9073BC8A-90DD-48F9-A63D-22DEC336F480}" presName="node" presStyleLbl="vennNode1" presStyleIdx="1" presStyleCnt="5" custScaleX="217046" custRadScaleRad="105309" custRadScaleInc="33580">
        <dgm:presLayoutVars>
          <dgm:bulletEnabled val="1"/>
        </dgm:presLayoutVars>
      </dgm:prSet>
      <dgm:spPr/>
    </dgm:pt>
    <dgm:pt modelId="{FA334AEA-CBE6-4B6C-8F01-8CD1BA4F5CDD}" type="pres">
      <dgm:prSet presAssocID="{98A5A25B-CCFF-4D62-A47A-9E477EF493C7}" presName="node" presStyleLbl="vennNode1" presStyleIdx="2" presStyleCnt="5" custScaleX="163407" custRadScaleRad="163454" custRadScaleInc="-168427">
        <dgm:presLayoutVars>
          <dgm:bulletEnabled val="1"/>
        </dgm:presLayoutVars>
      </dgm:prSet>
      <dgm:spPr/>
    </dgm:pt>
    <dgm:pt modelId="{0F0614DB-B592-4232-97A7-E34AE9A8FA3C}" type="pres">
      <dgm:prSet presAssocID="{38FA8FB2-454D-4123-B978-DFBE8EB2ECBA}" presName="node" presStyleLbl="vennNode1" presStyleIdx="3" presStyleCnt="5" custScaleX="229101" custRadScaleRad="60808" custRadScaleInc="-46114">
        <dgm:presLayoutVars>
          <dgm:bulletEnabled val="1"/>
        </dgm:presLayoutVars>
      </dgm:prSet>
      <dgm:spPr/>
    </dgm:pt>
    <dgm:pt modelId="{7A33CFC3-3ADB-41BA-B8FB-9CDA81DD774D}" type="pres">
      <dgm:prSet presAssocID="{4FD31E4E-A247-4738-825C-184FF7B671BD}" presName="node" presStyleLbl="vennNode1" presStyleIdx="4" presStyleCnt="5" custScaleX="217896" custRadScaleRad="180505" custRadScaleInc="-17848">
        <dgm:presLayoutVars>
          <dgm:bulletEnabled val="1"/>
        </dgm:presLayoutVars>
      </dgm:prSet>
      <dgm:spPr/>
    </dgm:pt>
  </dgm:ptLst>
  <dgm:cxnLst>
    <dgm:cxn modelId="{04328C08-BCB1-4F1D-B196-DD4E19AB54EC}" type="presOf" srcId="{98A5A25B-CCFF-4D62-A47A-9E477EF493C7}" destId="{FA334AEA-CBE6-4B6C-8F01-8CD1BA4F5CDD}" srcOrd="0" destOrd="0" presId="urn:microsoft.com/office/officeart/2005/8/layout/radial3"/>
    <dgm:cxn modelId="{C0173509-60DA-4F53-88D5-5406E2A9AA0F}" srcId="{2D7CC933-FADE-4E24-9C34-C05A1468C553}" destId="{E3859E78-032B-4F96-A74B-2211C2E7F8BC}" srcOrd="1" destOrd="0" parTransId="{2495137D-0B4D-46C4-8068-733B08835ECE}" sibTransId="{6345B494-F759-4205-8EDE-88F647D44678}"/>
    <dgm:cxn modelId="{E65A1017-4799-49DF-A63F-F8843AD347D8}" srcId="{67620D4B-C404-46A4-B4FA-C1FDC484588C}" destId="{38FA8FB2-454D-4123-B978-DFBE8EB2ECBA}" srcOrd="2" destOrd="0" parTransId="{E1DB39A1-EF8A-42FF-93E9-54698E0294FF}" sibTransId="{7BB72758-8515-4AA9-AEA0-BB7227AF33FF}"/>
    <dgm:cxn modelId="{C3F1EE22-5300-4C51-B624-3BF93A97104B}" srcId="{2D7CC933-FADE-4E24-9C34-C05A1468C553}" destId="{E7B2BC74-2763-4AA5-BCA0-8DC6CA6D9265}" srcOrd="2" destOrd="0" parTransId="{82090F5D-4261-4AAF-8091-883CE55769DA}" sibTransId="{0111105B-A3E6-4933-9263-A605ABBA5B41}"/>
    <dgm:cxn modelId="{253FF029-842B-4212-A8C4-CD715C35CBB3}" type="presOf" srcId="{67620D4B-C404-46A4-B4FA-C1FDC484588C}" destId="{B78980E5-6DC3-4FBE-AFFE-1CC39008AE74}" srcOrd="0" destOrd="0" presId="urn:microsoft.com/office/officeart/2005/8/layout/radial3"/>
    <dgm:cxn modelId="{DCFC0A67-6E8F-42E6-B413-87B525526862}" type="presOf" srcId="{9073BC8A-90DD-48F9-A63D-22DEC336F480}" destId="{DECECC40-EF66-42A2-A219-3C9A6469EFF6}" srcOrd="0" destOrd="0" presId="urn:microsoft.com/office/officeart/2005/8/layout/radial3"/>
    <dgm:cxn modelId="{B9991C4E-8BBC-4638-982E-6CAD22F06DDE}" type="presOf" srcId="{38FA8FB2-454D-4123-B978-DFBE8EB2ECBA}" destId="{0F0614DB-B592-4232-97A7-E34AE9A8FA3C}" srcOrd="0" destOrd="0" presId="urn:microsoft.com/office/officeart/2005/8/layout/radial3"/>
    <dgm:cxn modelId="{7A04D555-0546-4EC5-B2F7-E051BA1579F6}" srcId="{67620D4B-C404-46A4-B4FA-C1FDC484588C}" destId="{9073BC8A-90DD-48F9-A63D-22DEC336F480}" srcOrd="0" destOrd="0" parTransId="{95B66C3E-EDF3-4401-BE65-E798397A7B78}" sibTransId="{28211F8C-4C51-4576-B57A-3E7A6F253C49}"/>
    <dgm:cxn modelId="{5C84D755-F8E5-4F11-A6B2-8BBE7C52E286}" srcId="{E3859E78-032B-4F96-A74B-2211C2E7F8BC}" destId="{4EB3F8EA-9122-4FAB-8F8C-E464F2104837}" srcOrd="1" destOrd="0" parTransId="{17D2817B-5D2E-4257-87FB-8E53009F4EC4}" sibTransId="{E3374971-50BC-4805-B9A0-0ED1128DA2EE}"/>
    <dgm:cxn modelId="{5AC5AC84-E6EE-4CED-8D47-3B00BBB3E39B}" srcId="{E7B2BC74-2763-4AA5-BCA0-8DC6CA6D9265}" destId="{0AC0EFBD-DFB9-46E1-872B-7F8880CA5C15}" srcOrd="1" destOrd="0" parTransId="{AE7D0BCC-EE38-4BFD-8475-5F4CB70658EF}" sibTransId="{5CB6BC9B-8627-456F-9D8F-EBF1427CBD71}"/>
    <dgm:cxn modelId="{94E4D795-9BF0-475E-98E0-F6A5AF51CD4C}" srcId="{67620D4B-C404-46A4-B4FA-C1FDC484588C}" destId="{98A5A25B-CCFF-4D62-A47A-9E477EF493C7}" srcOrd="1" destOrd="0" parTransId="{7AF9B07A-015B-473B-9856-B21E13725680}" sibTransId="{C14C67AA-2AF2-47D1-8E9F-DB8707754316}"/>
    <dgm:cxn modelId="{9F595896-2699-4478-8EE3-5186982EDD86}" srcId="{67620D4B-C404-46A4-B4FA-C1FDC484588C}" destId="{4FD31E4E-A247-4738-825C-184FF7B671BD}" srcOrd="3" destOrd="0" parTransId="{DB2A7878-2AE8-450F-9BCE-2DA5530F2807}" sibTransId="{80E0167F-3D82-4C88-9AD8-F18BD0B3FDD9}"/>
    <dgm:cxn modelId="{BE73E698-A141-4597-A2A9-F0F8E70D6866}" srcId="{E7B2BC74-2763-4AA5-BCA0-8DC6CA6D9265}" destId="{E08ED696-AD36-4972-8978-F6B6149169B1}" srcOrd="0" destOrd="0" parTransId="{FDAFDD8B-F5A6-4687-926F-C63CF919B64B}" sibTransId="{157FC832-681C-4CD8-B785-63E4E0C05501}"/>
    <dgm:cxn modelId="{3BAC399B-E061-47AD-9E3A-9B9F4C87F381}" srcId="{2D7CC933-FADE-4E24-9C34-C05A1468C553}" destId="{67620D4B-C404-46A4-B4FA-C1FDC484588C}" srcOrd="0" destOrd="0" parTransId="{B6AA366C-230F-4CB1-B98A-F747188EC090}" sibTransId="{A82870EB-11F9-46B2-B772-60F06677030F}"/>
    <dgm:cxn modelId="{FD6A35A6-0E61-42D2-BF0F-987EB52390AA}" type="presOf" srcId="{4FD31E4E-A247-4738-825C-184FF7B671BD}" destId="{7A33CFC3-3ADB-41BA-B8FB-9CDA81DD774D}" srcOrd="0" destOrd="0" presId="urn:microsoft.com/office/officeart/2005/8/layout/radial3"/>
    <dgm:cxn modelId="{60A8ACB4-2D34-4094-87F5-A9B8966662E1}" srcId="{E3859E78-032B-4F96-A74B-2211C2E7F8BC}" destId="{7FBEDCE0-BE6E-4D9A-B05B-BE864013E2B5}" srcOrd="0" destOrd="0" parTransId="{3D4E6C58-BD3A-4A9D-9035-8B6445F5E027}" sibTransId="{985B5D40-6181-4D9F-8F22-40105A94DDFD}"/>
    <dgm:cxn modelId="{E6E9C8D1-8BAE-4D5D-956F-1C6CB0EBAA80}" type="presOf" srcId="{2D7CC933-FADE-4E24-9C34-C05A1468C553}" destId="{D6192F20-1E5F-4EED-8D07-9B9E914FFA29}" srcOrd="0" destOrd="0" presId="urn:microsoft.com/office/officeart/2005/8/layout/radial3"/>
    <dgm:cxn modelId="{9D77F5CF-3A0C-495A-9047-6A79216072BD}" type="presParOf" srcId="{D6192F20-1E5F-4EED-8D07-9B9E914FFA29}" destId="{07107321-06DA-4823-B84E-9EB0843C0C70}" srcOrd="0" destOrd="0" presId="urn:microsoft.com/office/officeart/2005/8/layout/radial3"/>
    <dgm:cxn modelId="{B03458AB-318C-42BB-AF45-DAEAA5CDA7CB}" type="presParOf" srcId="{07107321-06DA-4823-B84E-9EB0843C0C70}" destId="{B78980E5-6DC3-4FBE-AFFE-1CC39008AE74}" srcOrd="0" destOrd="0" presId="urn:microsoft.com/office/officeart/2005/8/layout/radial3"/>
    <dgm:cxn modelId="{F0D1B1D9-85ED-4B02-99A5-B26965D8A61E}" type="presParOf" srcId="{07107321-06DA-4823-B84E-9EB0843C0C70}" destId="{DECECC40-EF66-42A2-A219-3C9A6469EFF6}" srcOrd="1" destOrd="0" presId="urn:microsoft.com/office/officeart/2005/8/layout/radial3"/>
    <dgm:cxn modelId="{5B9E6A80-8E6F-4164-8404-302DDCCC3653}" type="presParOf" srcId="{07107321-06DA-4823-B84E-9EB0843C0C70}" destId="{FA334AEA-CBE6-4B6C-8F01-8CD1BA4F5CDD}" srcOrd="2" destOrd="0" presId="urn:microsoft.com/office/officeart/2005/8/layout/radial3"/>
    <dgm:cxn modelId="{A715FC00-C71D-4AA0-99E0-CC31AC61FAE7}" type="presParOf" srcId="{07107321-06DA-4823-B84E-9EB0843C0C70}" destId="{0F0614DB-B592-4232-97A7-E34AE9A8FA3C}" srcOrd="3" destOrd="0" presId="urn:microsoft.com/office/officeart/2005/8/layout/radial3"/>
    <dgm:cxn modelId="{C9D20584-4F77-4B1E-85F2-856A1936DAC1}" type="presParOf" srcId="{07107321-06DA-4823-B84E-9EB0843C0C70}" destId="{7A33CFC3-3ADB-41BA-B8FB-9CDA81DD774D}"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C05AE3-EF5E-44E0-8FB6-512AF8991559}" type="doc">
      <dgm:prSet loTypeId="urn:microsoft.com/office/officeart/2005/8/layout/matrix3" loCatId="matrix" qsTypeId="urn:microsoft.com/office/officeart/2005/8/quickstyle/simple1" qsCatId="simple" csTypeId="urn:microsoft.com/office/officeart/2005/8/colors/accent1_1" csCatId="accent1" phldr="1"/>
      <dgm:spPr/>
      <dgm:t>
        <a:bodyPr/>
        <a:lstStyle/>
        <a:p>
          <a:endParaRPr lang="ru-RU"/>
        </a:p>
      </dgm:t>
    </dgm:pt>
    <dgm:pt modelId="{3EAB6915-966A-4083-8558-7A4857F65903}">
      <dgm:prSet phldrT="[Текст]" custT="1"/>
      <dgm:spPr/>
      <dgm:t>
        <a:bodyPr/>
        <a:lstStyle/>
        <a:p>
          <a:r>
            <a:rPr lang="en-US" sz="1800" dirty="0"/>
            <a:t>derivation</a:t>
          </a:r>
          <a:endParaRPr lang="ru-RU" sz="1800" dirty="0"/>
        </a:p>
      </dgm:t>
    </dgm:pt>
    <dgm:pt modelId="{A4400DA5-A30C-44FB-A77B-312B2DDFF483}" type="parTrans" cxnId="{E216969B-1BC0-449E-946C-76142A28F4D5}">
      <dgm:prSet/>
      <dgm:spPr/>
      <dgm:t>
        <a:bodyPr/>
        <a:lstStyle/>
        <a:p>
          <a:endParaRPr lang="ru-RU"/>
        </a:p>
      </dgm:t>
    </dgm:pt>
    <dgm:pt modelId="{7B551C47-6088-4CF9-A613-F66750BADACB}" type="sibTrans" cxnId="{E216969B-1BC0-449E-946C-76142A28F4D5}">
      <dgm:prSet/>
      <dgm:spPr/>
      <dgm:t>
        <a:bodyPr/>
        <a:lstStyle/>
        <a:p>
          <a:endParaRPr lang="ru-RU"/>
        </a:p>
      </dgm:t>
    </dgm:pt>
    <dgm:pt modelId="{6AA08C89-2D18-4DD3-A0A7-A4C8C2607068}">
      <dgm:prSet phldrT="[Текст]" phldr="1"/>
      <dgm:spPr/>
      <dgm:t>
        <a:bodyPr/>
        <a:lstStyle/>
        <a:p>
          <a:endParaRPr lang="ru-RU"/>
        </a:p>
      </dgm:t>
    </dgm:pt>
    <dgm:pt modelId="{032D2E63-4C4C-454A-B69C-DCD1C0E58DEF}" type="parTrans" cxnId="{CC32F9B7-2E1B-44CF-972A-85ADFA460689}">
      <dgm:prSet/>
      <dgm:spPr/>
      <dgm:t>
        <a:bodyPr/>
        <a:lstStyle/>
        <a:p>
          <a:endParaRPr lang="ru-RU"/>
        </a:p>
      </dgm:t>
    </dgm:pt>
    <dgm:pt modelId="{C78F5490-C608-4562-9B68-A861322B21FB}" type="sibTrans" cxnId="{CC32F9B7-2E1B-44CF-972A-85ADFA460689}">
      <dgm:prSet/>
      <dgm:spPr/>
      <dgm:t>
        <a:bodyPr/>
        <a:lstStyle/>
        <a:p>
          <a:endParaRPr lang="ru-RU"/>
        </a:p>
      </dgm:t>
    </dgm:pt>
    <dgm:pt modelId="{ED397399-2F81-43E6-ACB6-997E7E4E78FD}">
      <dgm:prSet phldrT="[Текст]" phldr="1"/>
      <dgm:spPr/>
      <dgm:t>
        <a:bodyPr/>
        <a:lstStyle/>
        <a:p>
          <a:endParaRPr lang="ru-RU"/>
        </a:p>
      </dgm:t>
    </dgm:pt>
    <dgm:pt modelId="{38EE365A-AB59-4926-BFB6-540A18451831}" type="parTrans" cxnId="{0D6605D9-093B-41D8-A375-1AEDC8714B9B}">
      <dgm:prSet/>
      <dgm:spPr/>
      <dgm:t>
        <a:bodyPr/>
        <a:lstStyle/>
        <a:p>
          <a:endParaRPr lang="ru-RU"/>
        </a:p>
      </dgm:t>
    </dgm:pt>
    <dgm:pt modelId="{33A933E1-4560-4B28-963C-FF495127EA99}" type="sibTrans" cxnId="{0D6605D9-093B-41D8-A375-1AEDC8714B9B}">
      <dgm:prSet/>
      <dgm:spPr/>
      <dgm:t>
        <a:bodyPr/>
        <a:lstStyle/>
        <a:p>
          <a:endParaRPr lang="ru-RU"/>
        </a:p>
      </dgm:t>
    </dgm:pt>
    <dgm:pt modelId="{BC22A8B0-4964-44F4-ACE9-E8E0E6029A18}">
      <dgm:prSet phldrT="[Текст]" phldr="1"/>
      <dgm:spPr/>
      <dgm:t>
        <a:bodyPr/>
        <a:lstStyle/>
        <a:p>
          <a:endParaRPr lang="ru-RU"/>
        </a:p>
      </dgm:t>
    </dgm:pt>
    <dgm:pt modelId="{80FFA5DE-4BBD-406F-BC05-597CC704E622}" type="parTrans" cxnId="{BE65A703-3FC2-4F13-B9DE-EB7A8F94C536}">
      <dgm:prSet/>
      <dgm:spPr/>
      <dgm:t>
        <a:bodyPr/>
        <a:lstStyle/>
        <a:p>
          <a:endParaRPr lang="ru-RU"/>
        </a:p>
      </dgm:t>
    </dgm:pt>
    <dgm:pt modelId="{CBF42EAD-2642-48BB-8869-4CDDABF35DFD}" type="sibTrans" cxnId="{BE65A703-3FC2-4F13-B9DE-EB7A8F94C536}">
      <dgm:prSet/>
      <dgm:spPr/>
      <dgm:t>
        <a:bodyPr/>
        <a:lstStyle/>
        <a:p>
          <a:endParaRPr lang="ru-RU"/>
        </a:p>
      </dgm:t>
    </dgm:pt>
    <dgm:pt modelId="{7264495E-C36A-4EAB-8992-43DD57AEE4D5}">
      <dgm:prSet/>
      <dgm:spPr/>
    </dgm:pt>
    <dgm:pt modelId="{84775592-ADDA-45C6-9262-2B441A4B856F}" type="parTrans" cxnId="{F6B50347-607D-4DEE-BD21-42ADEED1BDA9}">
      <dgm:prSet/>
      <dgm:spPr/>
      <dgm:t>
        <a:bodyPr/>
        <a:lstStyle/>
        <a:p>
          <a:endParaRPr lang="ru-RU"/>
        </a:p>
      </dgm:t>
    </dgm:pt>
    <dgm:pt modelId="{FEBAAC9B-4333-489C-89CC-BBF9F0E55655}" type="sibTrans" cxnId="{F6B50347-607D-4DEE-BD21-42ADEED1BDA9}">
      <dgm:prSet/>
      <dgm:spPr/>
      <dgm:t>
        <a:bodyPr/>
        <a:lstStyle/>
        <a:p>
          <a:endParaRPr lang="ru-RU"/>
        </a:p>
      </dgm:t>
    </dgm:pt>
    <dgm:pt modelId="{2076D851-0D4F-47A9-8D43-E4D482E3C388}">
      <dgm:prSet/>
      <dgm:spPr/>
      <dgm:t>
        <a:bodyPr/>
        <a:lstStyle/>
        <a:p>
          <a:r>
            <a:rPr lang="en-US" dirty="0"/>
            <a:t>compounding</a:t>
          </a:r>
          <a:endParaRPr lang="ru-RU" dirty="0"/>
        </a:p>
      </dgm:t>
    </dgm:pt>
    <dgm:pt modelId="{0482577C-9D66-4873-85E9-C802CE1CC20E}" type="parTrans" cxnId="{970CC13E-3B7F-4964-A46F-16F8DA84CADA}">
      <dgm:prSet/>
      <dgm:spPr/>
      <dgm:t>
        <a:bodyPr/>
        <a:lstStyle/>
        <a:p>
          <a:endParaRPr lang="ru-RU"/>
        </a:p>
      </dgm:t>
    </dgm:pt>
    <dgm:pt modelId="{3814FDEF-88C2-4C12-B0D2-A674B535B83B}" type="sibTrans" cxnId="{970CC13E-3B7F-4964-A46F-16F8DA84CADA}">
      <dgm:prSet/>
      <dgm:spPr/>
      <dgm:t>
        <a:bodyPr/>
        <a:lstStyle/>
        <a:p>
          <a:endParaRPr lang="ru-RU"/>
        </a:p>
      </dgm:t>
    </dgm:pt>
    <dgm:pt modelId="{42B7F144-CFBB-452F-AE2C-A9DCC161757D}">
      <dgm:prSet custT="1"/>
      <dgm:spPr/>
      <dgm:t>
        <a:bodyPr/>
        <a:lstStyle/>
        <a:p>
          <a:r>
            <a:rPr lang="en-US" sz="1800" dirty="0"/>
            <a:t>semantic</a:t>
          </a:r>
          <a:endParaRPr lang="ru-RU" sz="1800" dirty="0"/>
        </a:p>
      </dgm:t>
    </dgm:pt>
    <dgm:pt modelId="{A0EBCBCC-3A11-4371-BC09-9B416B837C87}" type="parTrans" cxnId="{168E42A0-EF02-4BCE-AA5A-72C8A4CA83E8}">
      <dgm:prSet/>
      <dgm:spPr/>
      <dgm:t>
        <a:bodyPr/>
        <a:lstStyle/>
        <a:p>
          <a:endParaRPr lang="ru-RU"/>
        </a:p>
      </dgm:t>
    </dgm:pt>
    <dgm:pt modelId="{5EFEF9E7-B8FF-428A-9B11-D623C4CA7140}" type="sibTrans" cxnId="{168E42A0-EF02-4BCE-AA5A-72C8A4CA83E8}">
      <dgm:prSet/>
      <dgm:spPr/>
      <dgm:t>
        <a:bodyPr/>
        <a:lstStyle/>
        <a:p>
          <a:endParaRPr lang="ru-RU"/>
        </a:p>
      </dgm:t>
    </dgm:pt>
    <dgm:pt modelId="{79EB34BB-BA2E-4768-B0CF-0AD815EDB21B}">
      <dgm:prSet custT="1"/>
      <dgm:spPr/>
      <dgm:t>
        <a:bodyPr/>
        <a:lstStyle/>
        <a:p>
          <a:r>
            <a:rPr lang="en-US" sz="1800" dirty="0"/>
            <a:t>zero-derivation or conversion</a:t>
          </a:r>
          <a:endParaRPr lang="ru-RU" sz="1800" dirty="0"/>
        </a:p>
      </dgm:t>
    </dgm:pt>
    <dgm:pt modelId="{1B051EC4-D83F-4345-AAAD-888C841B78B2}" type="parTrans" cxnId="{4751CC4C-0E96-4689-ACA5-2A97352F48F1}">
      <dgm:prSet/>
      <dgm:spPr/>
      <dgm:t>
        <a:bodyPr/>
        <a:lstStyle/>
        <a:p>
          <a:endParaRPr lang="ru-RU"/>
        </a:p>
      </dgm:t>
    </dgm:pt>
    <dgm:pt modelId="{F6ADE616-1833-4A53-A564-D5071652DE48}" type="sibTrans" cxnId="{4751CC4C-0E96-4689-ACA5-2A97352F48F1}">
      <dgm:prSet/>
      <dgm:spPr/>
      <dgm:t>
        <a:bodyPr/>
        <a:lstStyle/>
        <a:p>
          <a:endParaRPr lang="ru-RU"/>
        </a:p>
      </dgm:t>
    </dgm:pt>
    <dgm:pt modelId="{9F7F07B8-8E55-40E1-829D-2E80B84CB409}" type="pres">
      <dgm:prSet presAssocID="{5FC05AE3-EF5E-44E0-8FB6-512AF8991559}" presName="matrix" presStyleCnt="0">
        <dgm:presLayoutVars>
          <dgm:chMax val="1"/>
          <dgm:dir/>
          <dgm:resizeHandles val="exact"/>
        </dgm:presLayoutVars>
      </dgm:prSet>
      <dgm:spPr/>
    </dgm:pt>
    <dgm:pt modelId="{2F94C3D6-3A8B-428F-804A-BBAB320FC730}" type="pres">
      <dgm:prSet presAssocID="{5FC05AE3-EF5E-44E0-8FB6-512AF8991559}" presName="diamond" presStyleLbl="bgShp" presStyleIdx="0" presStyleCnt="1"/>
      <dgm:spPr/>
    </dgm:pt>
    <dgm:pt modelId="{3AE44FD4-836E-4C4C-BB08-1B43FD4257BC}" type="pres">
      <dgm:prSet presAssocID="{5FC05AE3-EF5E-44E0-8FB6-512AF8991559}" presName="quad1" presStyleLbl="node1" presStyleIdx="0" presStyleCnt="4">
        <dgm:presLayoutVars>
          <dgm:chMax val="0"/>
          <dgm:chPref val="0"/>
          <dgm:bulletEnabled val="1"/>
        </dgm:presLayoutVars>
      </dgm:prSet>
      <dgm:spPr/>
    </dgm:pt>
    <dgm:pt modelId="{C6A98735-672E-4B36-9400-AE2B1DD4689A}" type="pres">
      <dgm:prSet presAssocID="{5FC05AE3-EF5E-44E0-8FB6-512AF8991559}" presName="quad2" presStyleLbl="node1" presStyleIdx="1" presStyleCnt="4">
        <dgm:presLayoutVars>
          <dgm:chMax val="0"/>
          <dgm:chPref val="0"/>
          <dgm:bulletEnabled val="1"/>
        </dgm:presLayoutVars>
      </dgm:prSet>
      <dgm:spPr/>
    </dgm:pt>
    <dgm:pt modelId="{75547C89-0670-48F2-81AA-7934FC389EE8}" type="pres">
      <dgm:prSet presAssocID="{5FC05AE3-EF5E-44E0-8FB6-512AF8991559}" presName="quad3" presStyleLbl="node1" presStyleIdx="2" presStyleCnt="4">
        <dgm:presLayoutVars>
          <dgm:chMax val="0"/>
          <dgm:chPref val="0"/>
          <dgm:bulletEnabled val="1"/>
        </dgm:presLayoutVars>
      </dgm:prSet>
      <dgm:spPr/>
    </dgm:pt>
    <dgm:pt modelId="{F67038BD-8CCC-474F-BEA7-4997839111DE}" type="pres">
      <dgm:prSet presAssocID="{5FC05AE3-EF5E-44E0-8FB6-512AF8991559}" presName="quad4" presStyleLbl="node1" presStyleIdx="3" presStyleCnt="4">
        <dgm:presLayoutVars>
          <dgm:chMax val="0"/>
          <dgm:chPref val="0"/>
          <dgm:bulletEnabled val="1"/>
        </dgm:presLayoutVars>
      </dgm:prSet>
      <dgm:spPr/>
    </dgm:pt>
  </dgm:ptLst>
  <dgm:cxnLst>
    <dgm:cxn modelId="{BE65A703-3FC2-4F13-B9DE-EB7A8F94C536}" srcId="{5FC05AE3-EF5E-44E0-8FB6-512AF8991559}" destId="{BC22A8B0-4964-44F4-ACE9-E8E0E6029A18}" srcOrd="7" destOrd="0" parTransId="{80FFA5DE-4BBD-406F-BC05-597CC704E622}" sibTransId="{CBF42EAD-2642-48BB-8869-4CDDABF35DFD}"/>
    <dgm:cxn modelId="{7D99B119-4C77-47F3-B8E2-C0B09540ED53}" type="presOf" srcId="{3EAB6915-966A-4083-8558-7A4857F65903}" destId="{3AE44FD4-836E-4C4C-BB08-1B43FD4257BC}" srcOrd="0" destOrd="0" presId="urn:microsoft.com/office/officeart/2005/8/layout/matrix3"/>
    <dgm:cxn modelId="{970CC13E-3B7F-4964-A46F-16F8DA84CADA}" srcId="{5FC05AE3-EF5E-44E0-8FB6-512AF8991559}" destId="{2076D851-0D4F-47A9-8D43-E4D482E3C388}" srcOrd="3" destOrd="0" parTransId="{0482577C-9D66-4873-85E9-C802CE1CC20E}" sibTransId="{3814FDEF-88C2-4C12-B0D2-A674B535B83B}"/>
    <dgm:cxn modelId="{F6B50347-607D-4DEE-BD21-42ADEED1BDA9}" srcId="{5FC05AE3-EF5E-44E0-8FB6-512AF8991559}" destId="{7264495E-C36A-4EAB-8992-43DD57AEE4D5}" srcOrd="4" destOrd="0" parTransId="{84775592-ADDA-45C6-9262-2B441A4B856F}" sibTransId="{FEBAAC9B-4333-489C-89CC-BBF9F0E55655}"/>
    <dgm:cxn modelId="{4751CC4C-0E96-4689-ACA5-2A97352F48F1}" srcId="{5FC05AE3-EF5E-44E0-8FB6-512AF8991559}" destId="{79EB34BB-BA2E-4768-B0CF-0AD815EDB21B}" srcOrd="1" destOrd="0" parTransId="{1B051EC4-D83F-4345-AAAD-888C841B78B2}" sibTransId="{F6ADE616-1833-4A53-A564-D5071652DE48}"/>
    <dgm:cxn modelId="{8203DF59-5383-4406-97D8-A7D9085B01C8}" type="presOf" srcId="{42B7F144-CFBB-452F-AE2C-A9DCC161757D}" destId="{75547C89-0670-48F2-81AA-7934FC389EE8}" srcOrd="0" destOrd="0" presId="urn:microsoft.com/office/officeart/2005/8/layout/matrix3"/>
    <dgm:cxn modelId="{6A36748C-7F3C-4447-A828-AF8058471F9D}" type="presOf" srcId="{5FC05AE3-EF5E-44E0-8FB6-512AF8991559}" destId="{9F7F07B8-8E55-40E1-829D-2E80B84CB409}" srcOrd="0" destOrd="0" presId="urn:microsoft.com/office/officeart/2005/8/layout/matrix3"/>
    <dgm:cxn modelId="{E216969B-1BC0-449E-946C-76142A28F4D5}" srcId="{5FC05AE3-EF5E-44E0-8FB6-512AF8991559}" destId="{3EAB6915-966A-4083-8558-7A4857F65903}" srcOrd="0" destOrd="0" parTransId="{A4400DA5-A30C-44FB-A77B-312B2DDFF483}" sibTransId="{7B551C47-6088-4CF9-A613-F66750BADACB}"/>
    <dgm:cxn modelId="{168E42A0-EF02-4BCE-AA5A-72C8A4CA83E8}" srcId="{5FC05AE3-EF5E-44E0-8FB6-512AF8991559}" destId="{42B7F144-CFBB-452F-AE2C-A9DCC161757D}" srcOrd="2" destOrd="0" parTransId="{A0EBCBCC-3A11-4371-BC09-9B416B837C87}" sibTransId="{5EFEF9E7-B8FF-428A-9B11-D623C4CA7140}"/>
    <dgm:cxn modelId="{EF20B1B5-9F84-40A3-96BA-8AECC2E4F588}" type="presOf" srcId="{79EB34BB-BA2E-4768-B0CF-0AD815EDB21B}" destId="{C6A98735-672E-4B36-9400-AE2B1DD4689A}" srcOrd="0" destOrd="0" presId="urn:microsoft.com/office/officeart/2005/8/layout/matrix3"/>
    <dgm:cxn modelId="{CC32F9B7-2E1B-44CF-972A-85ADFA460689}" srcId="{5FC05AE3-EF5E-44E0-8FB6-512AF8991559}" destId="{6AA08C89-2D18-4DD3-A0A7-A4C8C2607068}" srcOrd="5" destOrd="0" parTransId="{032D2E63-4C4C-454A-B69C-DCD1C0E58DEF}" sibTransId="{C78F5490-C608-4562-9B68-A861322B21FB}"/>
    <dgm:cxn modelId="{3E80C1D1-CE6B-4317-AD4C-A282BA269CD4}" type="presOf" srcId="{2076D851-0D4F-47A9-8D43-E4D482E3C388}" destId="{F67038BD-8CCC-474F-BEA7-4997839111DE}" srcOrd="0" destOrd="0" presId="urn:microsoft.com/office/officeart/2005/8/layout/matrix3"/>
    <dgm:cxn modelId="{0D6605D9-093B-41D8-A375-1AEDC8714B9B}" srcId="{5FC05AE3-EF5E-44E0-8FB6-512AF8991559}" destId="{ED397399-2F81-43E6-ACB6-997E7E4E78FD}" srcOrd="6" destOrd="0" parTransId="{38EE365A-AB59-4926-BFB6-540A18451831}" sibTransId="{33A933E1-4560-4B28-963C-FF495127EA99}"/>
    <dgm:cxn modelId="{4E138E25-2776-478D-8611-34BE41ECDEC4}" type="presParOf" srcId="{9F7F07B8-8E55-40E1-829D-2E80B84CB409}" destId="{2F94C3D6-3A8B-428F-804A-BBAB320FC730}" srcOrd="0" destOrd="0" presId="urn:microsoft.com/office/officeart/2005/8/layout/matrix3"/>
    <dgm:cxn modelId="{76120A2B-1C1D-491D-89A1-4CA72D920CDF}" type="presParOf" srcId="{9F7F07B8-8E55-40E1-829D-2E80B84CB409}" destId="{3AE44FD4-836E-4C4C-BB08-1B43FD4257BC}" srcOrd="1" destOrd="0" presId="urn:microsoft.com/office/officeart/2005/8/layout/matrix3"/>
    <dgm:cxn modelId="{B9A94F78-BAC7-4366-A284-1DDEE44AFEE0}" type="presParOf" srcId="{9F7F07B8-8E55-40E1-829D-2E80B84CB409}" destId="{C6A98735-672E-4B36-9400-AE2B1DD4689A}" srcOrd="2" destOrd="0" presId="urn:microsoft.com/office/officeart/2005/8/layout/matrix3"/>
    <dgm:cxn modelId="{D111E443-8048-4142-8752-89FD249110AD}" type="presParOf" srcId="{9F7F07B8-8E55-40E1-829D-2E80B84CB409}" destId="{75547C89-0670-48F2-81AA-7934FC389EE8}" srcOrd="3" destOrd="0" presId="urn:microsoft.com/office/officeart/2005/8/layout/matrix3"/>
    <dgm:cxn modelId="{DAD4CCED-8255-49E2-9016-407E9F91578E}" type="presParOf" srcId="{9F7F07B8-8E55-40E1-829D-2E80B84CB409}" destId="{F67038BD-8CCC-474F-BEA7-4997839111D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F976C4-7B55-4A8D-97C3-4698F06AE013}">
      <dsp:nvSpPr>
        <dsp:cNvPr id="0" name=""/>
        <dsp:cNvSpPr/>
      </dsp:nvSpPr>
      <dsp:spPr>
        <a:xfrm>
          <a:off x="1004" y="0"/>
          <a:ext cx="2611933" cy="554461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IE </a:t>
          </a:r>
        </a:p>
        <a:p>
          <a:pPr marL="0" lvl="0" indent="0" algn="ctr" defTabSz="1466850">
            <a:lnSpc>
              <a:spcPct val="90000"/>
            </a:lnSpc>
            <a:spcBef>
              <a:spcPct val="0"/>
            </a:spcBef>
            <a:spcAft>
              <a:spcPct val="35000"/>
            </a:spcAft>
            <a:buNone/>
          </a:pPr>
          <a:r>
            <a:rPr lang="en-US" sz="3300" kern="1200" dirty="0"/>
            <a:t>(before AD)</a:t>
          </a:r>
          <a:endParaRPr lang="ru-RU" sz="3300" kern="1200" dirty="0"/>
        </a:p>
      </dsp:txBody>
      <dsp:txXfrm>
        <a:off x="1004" y="0"/>
        <a:ext cx="2611933" cy="1663384"/>
      </dsp:txXfrm>
    </dsp:sp>
    <dsp:sp modelId="{EA45C3A0-AF66-4982-8BA5-3ABA4545188D}">
      <dsp:nvSpPr>
        <dsp:cNvPr id="0" name=""/>
        <dsp:cNvSpPr/>
      </dsp:nvSpPr>
      <dsp:spPr>
        <a:xfrm>
          <a:off x="262197" y="1665110"/>
          <a:ext cx="2089546" cy="360054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US" sz="1300" kern="1200" dirty="0"/>
            <a:t>names of natural phenomena, plants and animals, agricultural terms, names of parts of the human body, terms of kinship; verbs denoting basic activities, adjectives indicating basic qualities; personal and demonstrative pronouns and most numerals</a:t>
          </a:r>
          <a:endParaRPr lang="ru-RU" sz="1300" kern="1200" dirty="0"/>
        </a:p>
      </dsp:txBody>
      <dsp:txXfrm>
        <a:off x="323398" y="1726311"/>
        <a:ext cx="1967144" cy="3478147"/>
      </dsp:txXfrm>
    </dsp:sp>
    <dsp:sp modelId="{B90349F5-5499-4D40-AF61-0D5085CAC994}">
      <dsp:nvSpPr>
        <dsp:cNvPr id="0" name=""/>
        <dsp:cNvSpPr/>
      </dsp:nvSpPr>
      <dsp:spPr>
        <a:xfrm>
          <a:off x="2808833" y="0"/>
          <a:ext cx="2611933" cy="554461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PG </a:t>
          </a:r>
        </a:p>
        <a:p>
          <a:pPr marL="0" lvl="0" indent="0" algn="ctr" defTabSz="1466850">
            <a:lnSpc>
              <a:spcPct val="90000"/>
            </a:lnSpc>
            <a:spcBef>
              <a:spcPct val="0"/>
            </a:spcBef>
            <a:spcAft>
              <a:spcPct val="35000"/>
            </a:spcAft>
            <a:buNone/>
          </a:pPr>
          <a:r>
            <a:rPr lang="en-US" sz="3300" kern="1200" dirty="0"/>
            <a:t>(1-5 C AD)</a:t>
          </a:r>
          <a:endParaRPr lang="ru-RU" sz="3300" kern="1200" dirty="0"/>
        </a:p>
      </dsp:txBody>
      <dsp:txXfrm>
        <a:off x="2808833" y="0"/>
        <a:ext cx="2611933" cy="1663384"/>
      </dsp:txXfrm>
    </dsp:sp>
    <dsp:sp modelId="{F77EB462-65C0-4A2D-B639-130DD3448EC6}">
      <dsp:nvSpPr>
        <dsp:cNvPr id="0" name=""/>
        <dsp:cNvSpPr/>
      </dsp:nvSpPr>
      <dsp:spPr>
        <a:xfrm>
          <a:off x="3070026" y="1663384"/>
          <a:ext cx="2089546" cy="3604000"/>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US" sz="1300" kern="1200" dirty="0"/>
            <a:t>Words that have no correspondences in other IE languages, </a:t>
          </a:r>
        </a:p>
        <a:p>
          <a:pPr marL="0" lvl="0" indent="0" algn="ctr" defTabSz="577850">
            <a:lnSpc>
              <a:spcPct val="90000"/>
            </a:lnSpc>
            <a:spcBef>
              <a:spcPct val="0"/>
            </a:spcBef>
            <a:spcAft>
              <a:spcPct val="35000"/>
            </a:spcAft>
            <a:buNone/>
          </a:pPr>
          <a:r>
            <a:rPr lang="en-US" sz="1300" kern="1200" dirty="0"/>
            <a:t>like drink, ship, sail, boat, keel, sheet, stay, float, sea, </a:t>
          </a:r>
          <a:endParaRPr lang="ru-RU" sz="1300" kern="1200" dirty="0"/>
        </a:p>
      </dsp:txBody>
      <dsp:txXfrm>
        <a:off x="3131227" y="1724585"/>
        <a:ext cx="1967144" cy="3481598"/>
      </dsp:txXfrm>
    </dsp:sp>
    <dsp:sp modelId="{BD3D6BED-77EC-4F6D-B6A6-376E10EA77A3}">
      <dsp:nvSpPr>
        <dsp:cNvPr id="0" name=""/>
        <dsp:cNvSpPr/>
      </dsp:nvSpPr>
      <dsp:spPr>
        <a:xfrm>
          <a:off x="5616661" y="0"/>
          <a:ext cx="2611933" cy="554461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Borrowings</a:t>
          </a:r>
          <a:endParaRPr lang="ru-RU" sz="3300" kern="1200" dirty="0"/>
        </a:p>
      </dsp:txBody>
      <dsp:txXfrm>
        <a:off x="5616661" y="0"/>
        <a:ext cx="2611933" cy="1663384"/>
      </dsp:txXfrm>
    </dsp:sp>
    <dsp:sp modelId="{7A92A182-484C-4B83-B6F9-901B41C14D92}">
      <dsp:nvSpPr>
        <dsp:cNvPr id="0" name=""/>
        <dsp:cNvSpPr/>
      </dsp:nvSpPr>
      <dsp:spPr>
        <a:xfrm>
          <a:off x="5877855" y="1663858"/>
          <a:ext cx="2089546" cy="108929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US" sz="1300" kern="1200" dirty="0"/>
            <a:t>- Celtic</a:t>
          </a:r>
        </a:p>
        <a:p>
          <a:pPr marL="0" lvl="0" indent="0" algn="ctr" defTabSz="577850">
            <a:lnSpc>
              <a:spcPct val="90000"/>
            </a:lnSpc>
            <a:spcBef>
              <a:spcPct val="0"/>
            </a:spcBef>
            <a:spcAft>
              <a:spcPct val="35000"/>
            </a:spcAft>
            <a:buNone/>
          </a:pPr>
          <a:endParaRPr lang="ru-RU" sz="1300" kern="1200" dirty="0"/>
        </a:p>
      </dsp:txBody>
      <dsp:txXfrm>
        <a:off x="5909759" y="1695762"/>
        <a:ext cx="2025738" cy="1025487"/>
      </dsp:txXfrm>
    </dsp:sp>
    <dsp:sp modelId="{9FB78D18-D0BA-4E56-B77D-7B9E8C575D51}">
      <dsp:nvSpPr>
        <dsp:cNvPr id="0" name=""/>
        <dsp:cNvSpPr/>
      </dsp:nvSpPr>
      <dsp:spPr>
        <a:xfrm>
          <a:off x="5877855" y="2920737"/>
          <a:ext cx="2089546" cy="108929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US" sz="1300" kern="1200" dirty="0"/>
            <a:t>- Latin</a:t>
          </a:r>
          <a:endParaRPr lang="ru-RU" sz="1300" kern="1200" dirty="0"/>
        </a:p>
      </dsp:txBody>
      <dsp:txXfrm>
        <a:off x="5909759" y="2952641"/>
        <a:ext cx="2025738" cy="1025487"/>
      </dsp:txXfrm>
    </dsp:sp>
    <dsp:sp modelId="{5035F4CC-CFC6-4480-95D1-821F6A216847}">
      <dsp:nvSpPr>
        <dsp:cNvPr id="0" name=""/>
        <dsp:cNvSpPr/>
      </dsp:nvSpPr>
      <dsp:spPr>
        <a:xfrm>
          <a:off x="5877855" y="4177616"/>
          <a:ext cx="2089546" cy="108929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US" sz="1300" kern="1200" dirty="0"/>
            <a:t>- Scandinavian</a:t>
          </a:r>
          <a:endParaRPr lang="ru-RU" sz="1300" kern="1200" dirty="0"/>
        </a:p>
      </dsp:txBody>
      <dsp:txXfrm>
        <a:off x="5909759" y="4209520"/>
        <a:ext cx="2025738" cy="10254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B75617-D449-416A-8068-863E0C24BCE0}">
      <dsp:nvSpPr>
        <dsp:cNvPr id="0" name=""/>
        <dsp:cNvSpPr/>
      </dsp:nvSpPr>
      <dsp:spPr>
        <a:xfrm>
          <a:off x="0" y="203575"/>
          <a:ext cx="8229600" cy="2448408"/>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08280" rIns="638708"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chemeClr val="tx1"/>
              </a:solidFill>
            </a:rPr>
            <a:t>Affixation:</a:t>
          </a:r>
          <a:endParaRPr lang="ru-RU" sz="1200" kern="1200" dirty="0">
            <a:solidFill>
              <a:schemeClr val="tx1"/>
            </a:solidFill>
          </a:endParaRPr>
        </a:p>
        <a:p>
          <a:pPr marL="114300" lvl="1" indent="-114300" algn="l" defTabSz="533400">
            <a:lnSpc>
              <a:spcPct val="90000"/>
            </a:lnSpc>
            <a:spcBef>
              <a:spcPct val="0"/>
            </a:spcBef>
            <a:spcAft>
              <a:spcPct val="15000"/>
            </a:spcAft>
            <a:buChar char="•"/>
          </a:pPr>
          <a:r>
            <a:rPr lang="en-US" sz="1200" kern="1200" dirty="0">
              <a:solidFill>
                <a:schemeClr val="tx1"/>
              </a:solidFill>
            </a:rPr>
            <a:t>-ere : </a:t>
          </a:r>
          <a:r>
            <a:rPr lang="en-US" sz="1200" kern="1200" dirty="0" err="1">
              <a:solidFill>
                <a:schemeClr val="tx1"/>
              </a:solidFill>
            </a:rPr>
            <a:t>fiscere</a:t>
          </a:r>
          <a:r>
            <a:rPr lang="en-US" sz="1200" kern="1200" dirty="0">
              <a:solidFill>
                <a:schemeClr val="tx1"/>
              </a:solidFill>
            </a:rPr>
            <a:t> (fisherman), </a:t>
          </a:r>
          <a:r>
            <a:rPr lang="en-US" sz="1200" kern="1200" dirty="0" err="1">
              <a:solidFill>
                <a:schemeClr val="tx1"/>
              </a:solidFill>
            </a:rPr>
            <a:t>writere</a:t>
          </a:r>
          <a:r>
            <a:rPr lang="en-US" sz="1200" kern="1200" dirty="0">
              <a:solidFill>
                <a:schemeClr val="tx1"/>
              </a:solidFill>
            </a:rPr>
            <a:t> (writer), </a:t>
          </a:r>
          <a:r>
            <a:rPr lang="en-US" sz="1200" kern="1200" dirty="0" err="1">
              <a:solidFill>
                <a:schemeClr val="tx1"/>
              </a:solidFill>
            </a:rPr>
            <a:t>bocere</a:t>
          </a:r>
          <a:r>
            <a:rPr lang="en-US" sz="1200" kern="1200" dirty="0">
              <a:solidFill>
                <a:schemeClr val="tx1"/>
              </a:solidFill>
            </a:rPr>
            <a:t> (bookman),</a:t>
          </a:r>
          <a:endParaRPr lang="ru-RU" sz="1200" kern="1200" dirty="0">
            <a:solidFill>
              <a:schemeClr val="tx1"/>
            </a:solidFill>
          </a:endParaRPr>
        </a:p>
        <a:p>
          <a:pPr marL="114300" lvl="1" indent="-114300" algn="l" defTabSz="533400">
            <a:lnSpc>
              <a:spcPct val="90000"/>
            </a:lnSpc>
            <a:spcBef>
              <a:spcPct val="0"/>
            </a:spcBef>
            <a:spcAft>
              <a:spcPct val="15000"/>
            </a:spcAft>
            <a:buChar char="•"/>
          </a:pPr>
          <a:r>
            <a:rPr lang="en-US" sz="1200" kern="1200" dirty="0">
              <a:solidFill>
                <a:schemeClr val="tx1"/>
              </a:solidFill>
            </a:rPr>
            <a:t>-</a:t>
          </a:r>
          <a:r>
            <a:rPr lang="en-US" sz="1200" kern="1200" dirty="0" err="1">
              <a:solidFill>
                <a:schemeClr val="tx1"/>
              </a:solidFill>
            </a:rPr>
            <a:t>estre</a:t>
          </a:r>
          <a:r>
            <a:rPr lang="en-US" sz="1200" kern="1200" dirty="0">
              <a:solidFill>
                <a:schemeClr val="tx1"/>
              </a:solidFill>
            </a:rPr>
            <a:t>: </a:t>
          </a:r>
          <a:r>
            <a:rPr lang="en-US" sz="1200" kern="1200" dirty="0" err="1">
              <a:solidFill>
                <a:schemeClr val="tx1"/>
              </a:solidFill>
            </a:rPr>
            <a:t>spinnestre</a:t>
          </a:r>
          <a:r>
            <a:rPr lang="en-US" sz="1200" kern="1200" dirty="0">
              <a:solidFill>
                <a:schemeClr val="tx1"/>
              </a:solidFill>
            </a:rPr>
            <a:t> (spinner)</a:t>
          </a:r>
          <a:endParaRPr lang="ru-RU" sz="1200" kern="1200" dirty="0">
            <a:solidFill>
              <a:schemeClr val="tx1"/>
            </a:solidFill>
          </a:endParaRPr>
        </a:p>
        <a:p>
          <a:pPr marL="114300" lvl="1" indent="-114300" algn="l" defTabSz="533400">
            <a:lnSpc>
              <a:spcPct val="90000"/>
            </a:lnSpc>
            <a:spcBef>
              <a:spcPct val="0"/>
            </a:spcBef>
            <a:spcAft>
              <a:spcPct val="15000"/>
            </a:spcAft>
            <a:buChar char="•"/>
          </a:pPr>
          <a:r>
            <a:rPr lang="en-US" sz="1200" kern="1200" dirty="0">
              <a:solidFill>
                <a:schemeClr val="tx1"/>
              </a:solidFill>
            </a:rPr>
            <a:t>-end </a:t>
          </a:r>
          <a:r>
            <a:rPr lang="en-US" sz="1200" kern="1200" dirty="0" err="1">
              <a:solidFill>
                <a:schemeClr val="tx1"/>
              </a:solidFill>
            </a:rPr>
            <a:t>freond</a:t>
          </a:r>
          <a:r>
            <a:rPr lang="en-US" sz="1200" kern="1200" dirty="0">
              <a:solidFill>
                <a:schemeClr val="tx1"/>
              </a:solidFill>
            </a:rPr>
            <a:t> (friend), </a:t>
          </a:r>
          <a:r>
            <a:rPr lang="en-US" sz="1200" kern="1200" dirty="0" err="1">
              <a:solidFill>
                <a:schemeClr val="tx1"/>
              </a:solidFill>
            </a:rPr>
            <a:t>danend</a:t>
          </a:r>
          <a:r>
            <a:rPr lang="en-US" sz="1200" kern="1200" dirty="0">
              <a:solidFill>
                <a:schemeClr val="tx1"/>
              </a:solidFill>
            </a:rPr>
            <a:t>(judge), </a:t>
          </a:r>
          <a:r>
            <a:rPr lang="en-US" sz="1200" kern="1200" dirty="0" err="1">
              <a:solidFill>
                <a:schemeClr val="tx1"/>
              </a:solidFill>
            </a:rPr>
            <a:t>feond</a:t>
          </a:r>
          <a:r>
            <a:rPr lang="en-US" sz="1200" kern="1200" dirty="0">
              <a:solidFill>
                <a:schemeClr val="tx1"/>
              </a:solidFill>
            </a:rPr>
            <a:t> (hater), </a:t>
          </a:r>
          <a:endParaRPr lang="ru-RU" sz="1200" kern="1200" dirty="0">
            <a:solidFill>
              <a:schemeClr val="tx1"/>
            </a:solidFill>
          </a:endParaRPr>
        </a:p>
        <a:p>
          <a:pPr marL="114300" lvl="1" indent="-114300" algn="l" defTabSz="533400">
            <a:lnSpc>
              <a:spcPct val="90000"/>
            </a:lnSpc>
            <a:spcBef>
              <a:spcPct val="0"/>
            </a:spcBef>
            <a:spcAft>
              <a:spcPct val="15000"/>
            </a:spcAft>
            <a:buChar char="•"/>
          </a:pPr>
          <a:r>
            <a:rPr lang="en-US" sz="1200" kern="1200" dirty="0">
              <a:solidFill>
                <a:schemeClr val="tx1"/>
              </a:solidFill>
            </a:rPr>
            <a:t>A group of derivational morphemes used in Old English may be called semi- or half-suffixes: they originated from nouns and still preserve to some extent their original meaning (compare the status of -man in policeman, spokesman, sportsman etc.):</a:t>
          </a:r>
          <a:endParaRPr lang="ru-RU" sz="1200" kern="1200" dirty="0">
            <a:solidFill>
              <a:schemeClr val="tx1"/>
            </a:solidFill>
          </a:endParaRPr>
        </a:p>
        <a:p>
          <a:pPr marL="114300" lvl="1" indent="-114300" algn="l" defTabSz="533400">
            <a:lnSpc>
              <a:spcPct val="90000"/>
            </a:lnSpc>
            <a:spcBef>
              <a:spcPct val="0"/>
            </a:spcBef>
            <a:spcAft>
              <a:spcPct val="15000"/>
            </a:spcAft>
            <a:buChar char="•"/>
          </a:pPr>
          <a:r>
            <a:rPr lang="en-US" sz="1200" kern="1200" dirty="0">
              <a:solidFill>
                <a:schemeClr val="tx1"/>
              </a:solidFill>
            </a:rPr>
            <a:t>-</a:t>
          </a:r>
          <a:r>
            <a:rPr lang="en-US" sz="1200" kern="1200" dirty="0" err="1">
              <a:solidFill>
                <a:schemeClr val="tx1"/>
              </a:solidFill>
            </a:rPr>
            <a:t>dan</a:t>
          </a:r>
          <a:r>
            <a:rPr lang="en-US" sz="1200" kern="1200" dirty="0">
              <a:solidFill>
                <a:schemeClr val="tx1"/>
              </a:solidFill>
            </a:rPr>
            <a:t> (</a:t>
          </a:r>
          <a:r>
            <a:rPr lang="en-US" sz="1200" kern="1200" dirty="0" err="1">
              <a:solidFill>
                <a:schemeClr val="tx1"/>
              </a:solidFill>
            </a:rPr>
            <a:t>wisdan</a:t>
          </a:r>
          <a:r>
            <a:rPr lang="en-US" sz="1200" kern="1200" dirty="0">
              <a:solidFill>
                <a:schemeClr val="tx1"/>
              </a:solidFill>
            </a:rPr>
            <a:t> wisdom), -lac (</a:t>
          </a:r>
          <a:r>
            <a:rPr lang="en-US" sz="1200" kern="1200" dirty="0" err="1">
              <a:solidFill>
                <a:schemeClr val="tx1"/>
              </a:solidFill>
            </a:rPr>
            <a:t>wedlac</a:t>
          </a:r>
          <a:r>
            <a:rPr lang="en-US" sz="1200" kern="1200" dirty="0">
              <a:solidFill>
                <a:schemeClr val="tx1"/>
              </a:solidFill>
            </a:rPr>
            <a:t> wedlock), -</a:t>
          </a:r>
          <a:r>
            <a:rPr lang="en-US" sz="1200" kern="1200" dirty="0" err="1">
              <a:solidFill>
                <a:schemeClr val="tx1"/>
              </a:solidFill>
            </a:rPr>
            <a:t>rseden</a:t>
          </a:r>
          <a:r>
            <a:rPr lang="en-US" sz="1200" kern="1200" dirty="0">
              <a:solidFill>
                <a:schemeClr val="tx1"/>
              </a:solidFill>
            </a:rPr>
            <a:t> (now we find it in such nouns as </a:t>
          </a:r>
          <a:r>
            <a:rPr lang="en-US" sz="1200" kern="1200" dirty="0" err="1">
              <a:solidFill>
                <a:schemeClr val="tx1"/>
              </a:solidFill>
            </a:rPr>
            <a:t>hatered</a:t>
          </a:r>
          <a:r>
            <a:rPr lang="en-US" sz="1200" kern="1200" dirty="0">
              <a:solidFill>
                <a:schemeClr val="tx1"/>
              </a:solidFill>
            </a:rPr>
            <a:t>, kindred); -</a:t>
          </a:r>
          <a:r>
            <a:rPr lang="en-US" sz="1200" kern="1200" dirty="0" err="1">
              <a:solidFill>
                <a:schemeClr val="tx1"/>
              </a:solidFill>
            </a:rPr>
            <a:t>scipe</a:t>
          </a:r>
          <a:r>
            <a:rPr lang="en-US" sz="1200" kern="1200" dirty="0">
              <a:solidFill>
                <a:schemeClr val="tx1"/>
              </a:solidFill>
            </a:rPr>
            <a:t>/</a:t>
          </a:r>
          <a:r>
            <a:rPr lang="en-US" sz="1200" kern="1200" dirty="0" err="1">
              <a:solidFill>
                <a:schemeClr val="tx1"/>
              </a:solidFill>
            </a:rPr>
            <a:t>scype</a:t>
          </a:r>
          <a:r>
            <a:rPr lang="en-US" sz="1200" kern="1200" dirty="0">
              <a:solidFill>
                <a:schemeClr val="tx1"/>
              </a:solidFill>
            </a:rPr>
            <a:t> (</a:t>
          </a:r>
          <a:r>
            <a:rPr lang="en-US" sz="1200" kern="1200" dirty="0" err="1">
              <a:solidFill>
                <a:schemeClr val="tx1"/>
              </a:solidFill>
            </a:rPr>
            <a:t>freondscipe</a:t>
          </a:r>
          <a:r>
            <a:rPr lang="en-US" sz="1200" kern="1200" dirty="0">
              <a:solidFill>
                <a:schemeClr val="tx1"/>
              </a:solidFill>
            </a:rPr>
            <a:t> friendship), </a:t>
          </a:r>
          <a:r>
            <a:rPr lang="en-US" sz="1200" kern="1200" dirty="0" err="1">
              <a:solidFill>
                <a:schemeClr val="tx1"/>
              </a:solidFill>
            </a:rPr>
            <a:t>folcscipe</a:t>
          </a:r>
          <a:r>
            <a:rPr lang="en-US" sz="1200" kern="1200" dirty="0">
              <a:solidFill>
                <a:schemeClr val="tx1"/>
              </a:solidFill>
            </a:rPr>
            <a:t> (people), </a:t>
          </a:r>
          <a:r>
            <a:rPr lang="en-US" sz="1200" kern="1200" dirty="0" err="1">
              <a:solidFill>
                <a:schemeClr val="tx1"/>
              </a:solidFill>
            </a:rPr>
            <a:t>deodscype</a:t>
          </a:r>
          <a:r>
            <a:rPr lang="en-US" sz="1200" kern="1200" dirty="0">
              <a:solidFill>
                <a:schemeClr val="tx1"/>
              </a:solidFill>
            </a:rPr>
            <a:t> (people, population), </a:t>
          </a:r>
          <a:r>
            <a:rPr lang="en-US" sz="1200" kern="1200" dirty="0" err="1">
              <a:solidFill>
                <a:schemeClr val="tx1"/>
              </a:solidFill>
            </a:rPr>
            <a:t>jebeorscipe</a:t>
          </a:r>
          <a:r>
            <a:rPr lang="en-US" sz="1200" kern="1200" dirty="0">
              <a:solidFill>
                <a:schemeClr val="tx1"/>
              </a:solidFill>
            </a:rPr>
            <a:t> (conviviality, festivity) -had (</a:t>
          </a:r>
          <a:r>
            <a:rPr lang="en-US" sz="1200" kern="1200" dirty="0" err="1">
              <a:solidFill>
                <a:schemeClr val="tx1"/>
              </a:solidFill>
            </a:rPr>
            <a:t>cildhad</a:t>
          </a:r>
          <a:r>
            <a:rPr lang="en-US" sz="1200" kern="1200" dirty="0">
              <a:solidFill>
                <a:schemeClr val="tx1"/>
              </a:solidFill>
            </a:rPr>
            <a:t> childhood).</a:t>
          </a:r>
          <a:endParaRPr lang="ru-RU" sz="1200" kern="1200" dirty="0">
            <a:solidFill>
              <a:schemeClr val="tx1"/>
            </a:solidFill>
          </a:endParaRPr>
        </a:p>
      </dsp:txBody>
      <dsp:txXfrm>
        <a:off x="0" y="203575"/>
        <a:ext cx="8229600" cy="2448408"/>
      </dsp:txXfrm>
    </dsp:sp>
    <dsp:sp modelId="{53973980-1D09-461E-8797-0623EDA26768}">
      <dsp:nvSpPr>
        <dsp:cNvPr id="0" name=""/>
        <dsp:cNvSpPr/>
      </dsp:nvSpPr>
      <dsp:spPr>
        <a:xfrm>
          <a:off x="411480" y="56120"/>
          <a:ext cx="5760720" cy="29491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00100">
            <a:lnSpc>
              <a:spcPct val="90000"/>
            </a:lnSpc>
            <a:spcBef>
              <a:spcPct val="0"/>
            </a:spcBef>
            <a:spcAft>
              <a:spcPct val="35000"/>
            </a:spcAft>
            <a:buNone/>
          </a:pPr>
          <a:r>
            <a:rPr lang="en-US" sz="1800" kern="1200" dirty="0">
              <a:solidFill>
                <a:schemeClr val="tx1"/>
              </a:solidFill>
            </a:rPr>
            <a:t>morphological</a:t>
          </a:r>
          <a:endParaRPr lang="ru-RU" sz="1800" kern="1200" dirty="0">
            <a:solidFill>
              <a:schemeClr val="tx1"/>
            </a:solidFill>
          </a:endParaRPr>
        </a:p>
      </dsp:txBody>
      <dsp:txXfrm>
        <a:off x="425876" y="70516"/>
        <a:ext cx="5731928" cy="266119"/>
      </dsp:txXfrm>
    </dsp:sp>
    <dsp:sp modelId="{5DDF393F-8A72-411E-B909-75075BF7F77B}">
      <dsp:nvSpPr>
        <dsp:cNvPr id="0" name=""/>
        <dsp:cNvSpPr/>
      </dsp:nvSpPr>
      <dsp:spPr>
        <a:xfrm>
          <a:off x="0" y="2853387"/>
          <a:ext cx="8229600" cy="1345612"/>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08280" rIns="638708"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Composition</a:t>
          </a:r>
          <a:endParaRPr lang="ru-RU" sz="1200" kern="1200" dirty="0"/>
        </a:p>
        <a:p>
          <a:pPr marL="114300" lvl="1" indent="-114300" algn="l" defTabSz="533400">
            <a:lnSpc>
              <a:spcPct val="90000"/>
            </a:lnSpc>
            <a:spcBef>
              <a:spcPct val="0"/>
            </a:spcBef>
            <a:spcAft>
              <a:spcPct val="15000"/>
            </a:spcAft>
            <a:buChar char="•"/>
          </a:pPr>
          <a:r>
            <a:rPr lang="en-US" sz="1200" kern="1200" dirty="0"/>
            <a:t>The essence of composition as syntactic word-building is in making a new word from two or more stems. The number of compound words in Old English is significant; some of them were periphrastic nominations for some common notions and form special stylistic devices in epic poems ealdorman (noble man).</a:t>
          </a:r>
          <a:endParaRPr lang="ru-RU" sz="1200" kern="1200" dirty="0"/>
        </a:p>
        <a:p>
          <a:pPr marL="114300" lvl="1" indent="-114300" algn="l" defTabSz="533400">
            <a:lnSpc>
              <a:spcPct val="90000"/>
            </a:lnSpc>
            <a:spcBef>
              <a:spcPct val="0"/>
            </a:spcBef>
            <a:spcAft>
              <a:spcPct val="15000"/>
            </a:spcAft>
            <a:buChar char="•"/>
          </a:pPr>
          <a:endParaRPr lang="ru-RU" sz="1200" kern="1200" dirty="0"/>
        </a:p>
      </dsp:txBody>
      <dsp:txXfrm>
        <a:off x="0" y="2853387"/>
        <a:ext cx="8229600" cy="1345612"/>
      </dsp:txXfrm>
    </dsp:sp>
    <dsp:sp modelId="{6FFE6514-4BE3-4684-AA90-CB968E761411}">
      <dsp:nvSpPr>
        <dsp:cNvPr id="0" name=""/>
        <dsp:cNvSpPr/>
      </dsp:nvSpPr>
      <dsp:spPr>
        <a:xfrm>
          <a:off x="411480" y="2705931"/>
          <a:ext cx="5760720" cy="29491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syntactic</a:t>
          </a:r>
          <a:endParaRPr lang="ru-RU" sz="1600" kern="1200" dirty="0">
            <a:solidFill>
              <a:schemeClr val="tx1"/>
            </a:solidFill>
          </a:endParaRPr>
        </a:p>
      </dsp:txBody>
      <dsp:txXfrm>
        <a:off x="425876" y="2720327"/>
        <a:ext cx="5731928" cy="266119"/>
      </dsp:txXfrm>
    </dsp:sp>
    <dsp:sp modelId="{32A57844-F240-4F65-8E15-703E561971EB}">
      <dsp:nvSpPr>
        <dsp:cNvPr id="0" name=""/>
        <dsp:cNvSpPr/>
      </dsp:nvSpPr>
      <dsp:spPr>
        <a:xfrm>
          <a:off x="0" y="4400402"/>
          <a:ext cx="8229600" cy="944077"/>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208280" rIns="638708"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Semantic word-building is actually a metaphoric extension of meaning of a word to name something other, similar to original word in some respects. Here belong: </a:t>
          </a:r>
          <a:r>
            <a:rPr lang="en-US" sz="1200" kern="1200" dirty="0" err="1"/>
            <a:t>muð</a:t>
          </a:r>
          <a:r>
            <a:rPr lang="en-US" sz="1200" kern="1200" dirty="0"/>
            <a:t> (mouth) —&gt; </a:t>
          </a:r>
          <a:r>
            <a:rPr lang="en-US" sz="1200" kern="1200" dirty="0" err="1"/>
            <a:t>muð</a:t>
          </a:r>
          <a:r>
            <a:rPr lang="en-US" sz="1200" kern="1200" dirty="0"/>
            <a:t> (mouth, part of the river)</a:t>
          </a:r>
          <a:endParaRPr lang="ru-RU" sz="1200" kern="1200" dirty="0"/>
        </a:p>
      </dsp:txBody>
      <dsp:txXfrm>
        <a:off x="0" y="4400402"/>
        <a:ext cx="8229600" cy="944077"/>
      </dsp:txXfrm>
    </dsp:sp>
    <dsp:sp modelId="{5196254A-9F73-4429-9281-F42DAC041D7E}">
      <dsp:nvSpPr>
        <dsp:cNvPr id="0" name=""/>
        <dsp:cNvSpPr/>
      </dsp:nvSpPr>
      <dsp:spPr>
        <a:xfrm>
          <a:off x="411480" y="4252946"/>
          <a:ext cx="5760720" cy="294911"/>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semantic</a:t>
          </a:r>
          <a:endParaRPr lang="ru-RU" sz="1600" kern="1200" dirty="0">
            <a:solidFill>
              <a:schemeClr val="tx1"/>
            </a:solidFill>
          </a:endParaRPr>
        </a:p>
      </dsp:txBody>
      <dsp:txXfrm>
        <a:off x="425876" y="4267342"/>
        <a:ext cx="5731928" cy="2661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8980E5-6DC3-4FBE-AFFE-1CC39008AE74}">
      <dsp:nvSpPr>
        <dsp:cNvPr id="0" name=""/>
        <dsp:cNvSpPr/>
      </dsp:nvSpPr>
      <dsp:spPr>
        <a:xfrm>
          <a:off x="1954544" y="867752"/>
          <a:ext cx="3045506" cy="2510494"/>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Affixation</a:t>
          </a:r>
          <a:endParaRPr lang="ru-RU" sz="3400" kern="1200" dirty="0"/>
        </a:p>
      </dsp:txBody>
      <dsp:txXfrm>
        <a:off x="2400548" y="1235405"/>
        <a:ext cx="2153498" cy="1775188"/>
      </dsp:txXfrm>
    </dsp:sp>
    <dsp:sp modelId="{DECECC40-EF66-42A2-A219-3C9A6469EFF6}">
      <dsp:nvSpPr>
        <dsp:cNvPr id="0" name=""/>
        <dsp:cNvSpPr/>
      </dsp:nvSpPr>
      <dsp:spPr>
        <a:xfrm>
          <a:off x="3790184" y="147662"/>
          <a:ext cx="2724463" cy="1255247"/>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native prefixes and suffixes are added to borrowed roots and vice versa</a:t>
          </a:r>
          <a:endParaRPr lang="ru-RU" sz="1200" kern="1200" dirty="0"/>
        </a:p>
      </dsp:txBody>
      <dsp:txXfrm>
        <a:off x="4189172" y="331489"/>
        <a:ext cx="1926487" cy="887593"/>
      </dsp:txXfrm>
    </dsp:sp>
    <dsp:sp modelId="{FA334AEA-CBE6-4B6C-8F01-8CD1BA4F5CDD}">
      <dsp:nvSpPr>
        <dsp:cNvPr id="0" name=""/>
        <dsp:cNvSpPr/>
      </dsp:nvSpPr>
      <dsp:spPr>
        <a:xfrm>
          <a:off x="909853" y="363691"/>
          <a:ext cx="2051161" cy="1255247"/>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some of the French suffixes become productive</a:t>
          </a:r>
          <a:endParaRPr lang="ru-RU" sz="1200" kern="1200" dirty="0"/>
        </a:p>
      </dsp:txBody>
      <dsp:txXfrm>
        <a:off x="1210239" y="547518"/>
        <a:ext cx="1450389" cy="887593"/>
      </dsp:txXfrm>
    </dsp:sp>
    <dsp:sp modelId="{0F0614DB-B592-4232-97A7-E34AE9A8FA3C}">
      <dsp:nvSpPr>
        <dsp:cNvPr id="0" name=""/>
        <dsp:cNvSpPr/>
      </dsp:nvSpPr>
      <dsp:spPr>
        <a:xfrm>
          <a:off x="3506682" y="2379906"/>
          <a:ext cx="2875784" cy="1255247"/>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the form -ere, -</a:t>
          </a:r>
          <a:r>
            <a:rPr lang="en-US" sz="1200" kern="1200" dirty="0" err="1"/>
            <a:t>estre</a:t>
          </a:r>
          <a:r>
            <a:rPr lang="en-US" sz="1200" kern="1200" dirty="0"/>
            <a:t>, -end, -in3, -</a:t>
          </a:r>
          <a:r>
            <a:rPr lang="en-US" sz="1200" kern="1200" dirty="0" err="1"/>
            <a:t>nis</a:t>
          </a:r>
          <a:r>
            <a:rPr lang="en-US" sz="1200" kern="1200" dirty="0"/>
            <a:t>, -</a:t>
          </a:r>
          <a:r>
            <a:rPr lang="en-US" sz="1200" kern="1200" dirty="0" err="1"/>
            <a:t>nes</a:t>
          </a:r>
          <a:r>
            <a:rPr lang="en-US" sz="1200" kern="1200" dirty="0"/>
            <a:t> modified to</a:t>
          </a:r>
        </a:p>
        <a:p>
          <a:pPr marL="0" lvl="0" indent="0" algn="ctr" defTabSz="533400">
            <a:lnSpc>
              <a:spcPct val="90000"/>
            </a:lnSpc>
            <a:spcBef>
              <a:spcPct val="0"/>
            </a:spcBef>
            <a:spcAft>
              <a:spcPct val="35000"/>
            </a:spcAft>
            <a:buNone/>
          </a:pPr>
          <a:r>
            <a:rPr lang="en-US" sz="1200" kern="1200" dirty="0"/>
            <a:t> -er, -ster, -nd, -yng/ing, -ness</a:t>
          </a:r>
          <a:endParaRPr lang="ru-RU" sz="1200" kern="1200" dirty="0"/>
        </a:p>
      </dsp:txBody>
      <dsp:txXfrm>
        <a:off x="3927831" y="2563733"/>
        <a:ext cx="2033486" cy="887593"/>
      </dsp:txXfrm>
    </dsp:sp>
    <dsp:sp modelId="{7A33CFC3-3ADB-41BA-B8FB-9CDA81DD774D}">
      <dsp:nvSpPr>
        <dsp:cNvPr id="0" name=""/>
        <dsp:cNvSpPr/>
      </dsp:nvSpPr>
      <dsp:spPr>
        <a:xfrm>
          <a:off x="82352" y="2451917"/>
          <a:ext cx="2735133" cy="1255247"/>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the borrowed words are very soon assimilated by the lexical system of the English language</a:t>
          </a:r>
          <a:endParaRPr lang="ru-RU" sz="1200" kern="1200" dirty="0"/>
        </a:p>
      </dsp:txBody>
      <dsp:txXfrm>
        <a:off x="482903" y="2635744"/>
        <a:ext cx="1934031" cy="8875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4C3D6-3A8B-428F-804A-BBAB320FC730}">
      <dsp:nvSpPr>
        <dsp:cNvPr id="0" name=""/>
        <dsp:cNvSpPr/>
      </dsp:nvSpPr>
      <dsp:spPr>
        <a:xfrm>
          <a:off x="761355" y="0"/>
          <a:ext cx="4525962" cy="4525962"/>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E44FD4-836E-4C4C-BB08-1B43FD4257BC}">
      <dsp:nvSpPr>
        <dsp:cNvPr id="0" name=""/>
        <dsp:cNvSpPr/>
      </dsp:nvSpPr>
      <dsp:spPr>
        <a:xfrm>
          <a:off x="1191321" y="429966"/>
          <a:ext cx="1765125" cy="1765125"/>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derivation</a:t>
          </a:r>
          <a:endParaRPr lang="ru-RU" sz="1800" kern="1200" dirty="0"/>
        </a:p>
      </dsp:txBody>
      <dsp:txXfrm>
        <a:off x="1277487" y="516132"/>
        <a:ext cx="1592793" cy="1592793"/>
      </dsp:txXfrm>
    </dsp:sp>
    <dsp:sp modelId="{C6A98735-672E-4B36-9400-AE2B1DD4689A}">
      <dsp:nvSpPr>
        <dsp:cNvPr id="0" name=""/>
        <dsp:cNvSpPr/>
      </dsp:nvSpPr>
      <dsp:spPr>
        <a:xfrm>
          <a:off x="3092225" y="429966"/>
          <a:ext cx="1765125" cy="1765125"/>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zero-derivation or conversion</a:t>
          </a:r>
          <a:endParaRPr lang="ru-RU" sz="1800" kern="1200" dirty="0"/>
        </a:p>
      </dsp:txBody>
      <dsp:txXfrm>
        <a:off x="3178391" y="516132"/>
        <a:ext cx="1592793" cy="1592793"/>
      </dsp:txXfrm>
    </dsp:sp>
    <dsp:sp modelId="{75547C89-0670-48F2-81AA-7934FC389EE8}">
      <dsp:nvSpPr>
        <dsp:cNvPr id="0" name=""/>
        <dsp:cNvSpPr/>
      </dsp:nvSpPr>
      <dsp:spPr>
        <a:xfrm>
          <a:off x="1191321" y="2330870"/>
          <a:ext cx="1765125" cy="1765125"/>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semantic</a:t>
          </a:r>
          <a:endParaRPr lang="ru-RU" sz="1800" kern="1200" dirty="0"/>
        </a:p>
      </dsp:txBody>
      <dsp:txXfrm>
        <a:off x="1277487" y="2417036"/>
        <a:ext cx="1592793" cy="1592793"/>
      </dsp:txXfrm>
    </dsp:sp>
    <dsp:sp modelId="{F67038BD-8CCC-474F-BEA7-4997839111DE}">
      <dsp:nvSpPr>
        <dsp:cNvPr id="0" name=""/>
        <dsp:cNvSpPr/>
      </dsp:nvSpPr>
      <dsp:spPr>
        <a:xfrm>
          <a:off x="3092225" y="2330870"/>
          <a:ext cx="1765125" cy="1765125"/>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compounding</a:t>
          </a:r>
          <a:endParaRPr lang="ru-RU" sz="1700" kern="1200" dirty="0"/>
        </a:p>
      </dsp:txBody>
      <dsp:txXfrm>
        <a:off x="3178391" y="2417036"/>
        <a:ext cx="1592793" cy="1592793"/>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t>16.05.2023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16.05.2023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16.05.2023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16.05.2023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16.05.2023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16.05.2023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16.05.2023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16.05.2023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16.05.2023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B4C71EC6-210F-42DE-9C53-41977AD35B3D}" type="datetimeFigureOut">
              <a:rPr lang="ru-RU" smtClean="0"/>
              <a:t>16.05.2023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dirty="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t>16.05.2023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t>16.05.2023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solidFill>
                  <a:srgbClr val="FF0000"/>
                </a:solidFill>
              </a:rPr>
              <a:t>Vocabulary evolution</a:t>
            </a:r>
            <a:endParaRPr lang="ru-RU" dirty="0">
              <a:solidFill>
                <a:srgbClr val="FF0000"/>
              </a:solidFill>
            </a:endParaRPr>
          </a:p>
        </p:txBody>
      </p:sp>
      <p:sp>
        <p:nvSpPr>
          <p:cNvPr id="3" name="Подзаголовок 2"/>
          <p:cNvSpPr>
            <a:spLocks noGrp="1"/>
          </p:cNvSpPr>
          <p:nvPr>
            <p:ph type="subTitle" idx="1"/>
          </p:nvPr>
        </p:nvSpPr>
        <p:spPr/>
        <p:txBody>
          <a:bodyPr/>
          <a:lstStyle/>
          <a:p>
            <a:r>
              <a:rPr lang="en-US" dirty="0"/>
              <a:t>Lecture 7</a:t>
            </a:r>
            <a:endParaRPr lang="ru-RU" dirty="0"/>
          </a:p>
        </p:txBody>
      </p:sp>
    </p:spTree>
    <p:extLst>
      <p:ext uri="{BB962C8B-B14F-4D97-AF65-F5344CB8AC3E}">
        <p14:creationId xmlns:p14="http://schemas.microsoft.com/office/powerpoint/2010/main" val="1887264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052736"/>
            <a:ext cx="8363272" cy="5544616"/>
          </a:xfrm>
        </p:spPr>
        <p:txBody>
          <a:bodyPr>
            <a:normAutofit fontScale="92500" lnSpcReduction="10000"/>
          </a:bodyPr>
          <a:lstStyle/>
          <a:p>
            <a:pPr marL="109728" indent="0">
              <a:buNone/>
            </a:pPr>
            <a:r>
              <a:rPr lang="en-US" b="1" dirty="0"/>
              <a:t>religion-related: </a:t>
            </a:r>
            <a:r>
              <a:rPr lang="en-US" i="1" dirty="0"/>
              <a:t>abbot, alms, altar, angel, anthem, Arian, ark, candle, canon, chalice, cleric, cowl, deacon, disciple, epistle, hymn, litany, manna, martyr, mass, minster, noon, nun, offer, organ, pall, palm, pope, priest, provost, psalm, psalter, relic, rule, shrift, shrine, shrive, stole, </a:t>
            </a:r>
            <a:r>
              <a:rPr lang="en-US" i="1" dirty="0" err="1"/>
              <a:t>subdeacon</a:t>
            </a:r>
            <a:r>
              <a:rPr lang="en-US" i="1" dirty="0"/>
              <a:t>, synod, temple</a:t>
            </a:r>
            <a:r>
              <a:rPr lang="en-US" dirty="0"/>
              <a:t>, </a:t>
            </a:r>
            <a:r>
              <a:rPr lang="en-US" i="1" dirty="0"/>
              <a:t>tunic;</a:t>
            </a:r>
            <a:endParaRPr lang="en-US" dirty="0"/>
          </a:p>
          <a:p>
            <a:pPr marL="109728" indent="0">
              <a:buNone/>
            </a:pPr>
            <a:r>
              <a:rPr lang="en-US" b="1" dirty="0"/>
              <a:t>articles of clothing and household:</a:t>
            </a:r>
            <a:r>
              <a:rPr lang="en-US" dirty="0"/>
              <a:t> </a:t>
            </a:r>
            <a:r>
              <a:rPr lang="en-US" i="1" dirty="0"/>
              <a:t>cap, sock, silk, purple, chest, mat, sack ; </a:t>
            </a:r>
          </a:p>
          <a:p>
            <a:pPr marL="109728" indent="0">
              <a:buNone/>
            </a:pPr>
            <a:r>
              <a:rPr lang="en-US" dirty="0"/>
              <a:t>Food-words:  </a:t>
            </a:r>
            <a:r>
              <a:rPr lang="en-US" i="1" dirty="0"/>
              <a:t>beet, caul</a:t>
            </a:r>
            <a:r>
              <a:rPr lang="en-US" dirty="0"/>
              <a:t> (cabbage), </a:t>
            </a:r>
            <a:r>
              <a:rPr lang="en-US" i="1" dirty="0"/>
              <a:t>lentil</a:t>
            </a:r>
            <a:r>
              <a:rPr lang="en-US" dirty="0"/>
              <a:t> (O.E. </a:t>
            </a:r>
            <a:r>
              <a:rPr lang="en-US" i="1" dirty="0"/>
              <a:t>lent), millet (O.E. mil), pear, radish, doe, oyster (O.E. </a:t>
            </a:r>
            <a:r>
              <a:rPr lang="en-US" i="1" dirty="0" err="1"/>
              <a:t>ostre</a:t>
            </a:r>
            <a:r>
              <a:rPr lang="en-US" i="1" dirty="0"/>
              <a:t>), lobster, mussel; </a:t>
            </a:r>
          </a:p>
          <a:p>
            <a:pPr marL="109728" indent="0">
              <a:buNone/>
            </a:pPr>
            <a:r>
              <a:rPr lang="en-US" b="1" dirty="0"/>
              <a:t>names of trees, plants, and herbs:</a:t>
            </a:r>
            <a:r>
              <a:rPr lang="en-US" dirty="0"/>
              <a:t>  </a:t>
            </a:r>
            <a:r>
              <a:rPr lang="en-US" i="1" dirty="0"/>
              <a:t>pine</a:t>
            </a:r>
            <a:r>
              <a:rPr lang="en-US" dirty="0"/>
              <a:t>, </a:t>
            </a:r>
            <a:r>
              <a:rPr lang="en-US" i="1" dirty="0"/>
              <a:t>aloes, balsam, fennel, hyssop, lily, mallow, marshmallow, myrrh, rue, savory</a:t>
            </a:r>
            <a:r>
              <a:rPr lang="en-US" dirty="0"/>
              <a:t> </a:t>
            </a:r>
            <a:r>
              <a:rPr lang="en-US" i="1" dirty="0"/>
              <a:t>,</a:t>
            </a:r>
            <a:r>
              <a:rPr lang="en-US" dirty="0"/>
              <a:t> </a:t>
            </a:r>
            <a:r>
              <a:rPr lang="en-US" i="1" dirty="0"/>
              <a:t>plant; </a:t>
            </a:r>
          </a:p>
        </p:txBody>
      </p:sp>
      <p:sp>
        <p:nvSpPr>
          <p:cNvPr id="3" name="Заголовок 2"/>
          <p:cNvSpPr>
            <a:spLocks noGrp="1"/>
          </p:cNvSpPr>
          <p:nvPr>
            <p:ph type="title"/>
          </p:nvPr>
        </p:nvSpPr>
        <p:spPr/>
        <p:txBody>
          <a:bodyPr>
            <a:normAutofit/>
          </a:bodyPr>
          <a:lstStyle/>
          <a:p>
            <a:pPr algn="ctr"/>
            <a:r>
              <a:rPr lang="en-US" dirty="0">
                <a:solidFill>
                  <a:srgbClr val="FF0000"/>
                </a:solidFill>
              </a:rPr>
              <a:t>Christianity (7 C AD)</a:t>
            </a:r>
            <a:endParaRPr lang="ru-RU" dirty="0"/>
          </a:p>
        </p:txBody>
      </p:sp>
    </p:spTree>
    <p:extLst>
      <p:ext uri="{BB962C8B-B14F-4D97-AF65-F5344CB8AC3E}">
        <p14:creationId xmlns:p14="http://schemas.microsoft.com/office/powerpoint/2010/main" val="4162532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052736"/>
            <a:ext cx="8229600" cy="5544616"/>
          </a:xfrm>
        </p:spPr>
        <p:txBody>
          <a:bodyPr>
            <a:normAutofit fontScale="85000" lnSpcReduction="20000"/>
          </a:bodyPr>
          <a:lstStyle/>
          <a:p>
            <a:pPr marL="109728" indent="0">
              <a:buNone/>
            </a:pPr>
            <a:r>
              <a:rPr lang="en-US" b="1" dirty="0"/>
              <a:t>education and learning: </a:t>
            </a:r>
            <a:r>
              <a:rPr lang="en-US" i="1" dirty="0"/>
              <a:t>school, master, Latin</a:t>
            </a:r>
            <a:r>
              <a:rPr lang="en-US" dirty="0"/>
              <a:t> ,</a:t>
            </a:r>
            <a:r>
              <a:rPr lang="en-US" i="1" dirty="0"/>
              <a:t>grammatical</a:t>
            </a:r>
            <a:r>
              <a:rPr lang="en-US" dirty="0"/>
              <a:t>, </a:t>
            </a:r>
            <a:r>
              <a:rPr lang="en-US" i="1" dirty="0"/>
              <a:t>verse, meter, gloss, notary</a:t>
            </a:r>
            <a:r>
              <a:rPr lang="en-US" dirty="0"/>
              <a:t> (a scribe); </a:t>
            </a:r>
          </a:p>
          <a:p>
            <a:pPr marL="109728" indent="0">
              <a:buNone/>
            </a:pPr>
            <a:r>
              <a:rPr lang="en-US" b="1" dirty="0"/>
              <a:t>+ other words:</a:t>
            </a:r>
            <a:r>
              <a:rPr lang="en-US" dirty="0"/>
              <a:t> </a:t>
            </a:r>
            <a:r>
              <a:rPr lang="en-US" i="1" dirty="0"/>
              <a:t>anchor, coulter, fan</a:t>
            </a:r>
            <a:r>
              <a:rPr lang="en-US" dirty="0"/>
              <a:t> (for </a:t>
            </a:r>
            <a:r>
              <a:rPr lang="en-US" i="1" dirty="0"/>
              <a:t>winnowing), fever, place </a:t>
            </a:r>
            <a:r>
              <a:rPr lang="en-US" dirty="0"/>
              <a:t>(cf. </a:t>
            </a:r>
            <a:r>
              <a:rPr lang="en-US" i="1" dirty="0"/>
              <a:t>marketplace), </a:t>
            </a:r>
            <a:r>
              <a:rPr lang="en-US" i="1" dirty="0" err="1"/>
              <a:t>spelter</a:t>
            </a:r>
            <a:r>
              <a:rPr lang="en-US" dirty="0"/>
              <a:t> (asphalt), </a:t>
            </a:r>
            <a:r>
              <a:rPr lang="en-US" i="1" dirty="0"/>
              <a:t>sponge, elephant, phoenix, </a:t>
            </a:r>
            <a:r>
              <a:rPr lang="en-US" i="1" dirty="0" err="1"/>
              <a:t>mancus</a:t>
            </a:r>
            <a:r>
              <a:rPr lang="en-US" dirty="0"/>
              <a:t> (a coin); </a:t>
            </a:r>
          </a:p>
          <a:p>
            <a:pPr marL="109728" indent="0">
              <a:buNone/>
            </a:pPr>
            <a:r>
              <a:rPr lang="en-US" b="1" dirty="0"/>
              <a:t>+ learned or literary words:</a:t>
            </a:r>
            <a:r>
              <a:rPr lang="en-US" dirty="0"/>
              <a:t> </a:t>
            </a:r>
            <a:r>
              <a:rPr lang="en-US" i="1" dirty="0" err="1"/>
              <a:t>calend</a:t>
            </a:r>
            <a:r>
              <a:rPr lang="en-US" i="1" dirty="0"/>
              <a:t>, circle, legion, giant, consul, </a:t>
            </a:r>
            <a:r>
              <a:rPr lang="en-US" dirty="0"/>
              <a:t>and</a:t>
            </a:r>
            <a:r>
              <a:rPr lang="en-US" i="1" dirty="0"/>
              <a:t> talent; </a:t>
            </a:r>
          </a:p>
          <a:p>
            <a:pPr marL="109728" indent="0">
              <a:buNone/>
            </a:pPr>
            <a:r>
              <a:rPr lang="en-US" b="1" dirty="0"/>
              <a:t>+ infrequent verbs and adjectives:</a:t>
            </a:r>
            <a:r>
              <a:rPr lang="en-US" dirty="0"/>
              <a:t> </a:t>
            </a:r>
            <a:r>
              <a:rPr lang="en-US" i="1" dirty="0" err="1"/>
              <a:t>âspendan</a:t>
            </a:r>
            <a:r>
              <a:rPr lang="en-US" i="1" dirty="0"/>
              <a:t> </a:t>
            </a:r>
            <a:r>
              <a:rPr lang="en-US" dirty="0"/>
              <a:t>(to spend; L. </a:t>
            </a:r>
            <a:r>
              <a:rPr lang="en-US" i="1" dirty="0" err="1"/>
              <a:t>expendere</a:t>
            </a:r>
            <a:r>
              <a:rPr lang="en-US" i="1" dirty="0"/>
              <a:t>), </a:t>
            </a:r>
            <a:r>
              <a:rPr lang="en-US" i="1" dirty="0" err="1"/>
              <a:t>bemûtian</a:t>
            </a:r>
            <a:r>
              <a:rPr lang="en-US" dirty="0"/>
              <a:t> (to exchange; L. </a:t>
            </a:r>
            <a:r>
              <a:rPr lang="en-US" i="1" dirty="0" err="1"/>
              <a:t>mûtâre</a:t>
            </a:r>
            <a:r>
              <a:rPr lang="en-US" i="1" dirty="0"/>
              <a:t>), </a:t>
            </a:r>
            <a:r>
              <a:rPr lang="en-US" i="1" dirty="0" err="1"/>
              <a:t>dihtan</a:t>
            </a:r>
            <a:r>
              <a:rPr lang="en-US" dirty="0"/>
              <a:t> (to compose; L. </a:t>
            </a:r>
            <a:r>
              <a:rPr lang="en-US" i="1" dirty="0" err="1"/>
              <a:t>dictâre</a:t>
            </a:r>
            <a:r>
              <a:rPr lang="en-US" i="1" dirty="0"/>
              <a:t>), </a:t>
            </a:r>
            <a:r>
              <a:rPr lang="en-US" i="1" dirty="0" err="1"/>
              <a:t>pinian</a:t>
            </a:r>
            <a:r>
              <a:rPr lang="en-US" dirty="0"/>
              <a:t> (to torture; L. </a:t>
            </a:r>
            <a:r>
              <a:rPr lang="en-US" i="1" dirty="0" err="1"/>
              <a:t>poena</a:t>
            </a:r>
            <a:r>
              <a:rPr lang="en-US" i="1" dirty="0"/>
              <a:t>), </a:t>
            </a:r>
            <a:r>
              <a:rPr lang="en-US" i="1" dirty="0" err="1"/>
              <a:t>pinsian</a:t>
            </a:r>
            <a:r>
              <a:rPr lang="en-US" dirty="0"/>
              <a:t> (to weigh; L. </a:t>
            </a:r>
            <a:r>
              <a:rPr lang="en-US" i="1" dirty="0" err="1"/>
              <a:t>pensâre</a:t>
            </a:r>
            <a:r>
              <a:rPr lang="en-US" i="1" dirty="0"/>
              <a:t>), </a:t>
            </a:r>
            <a:r>
              <a:rPr lang="en-US" i="1" dirty="0" err="1"/>
              <a:t>pyngan</a:t>
            </a:r>
            <a:r>
              <a:rPr lang="en-US" dirty="0"/>
              <a:t> (to prick; L. </a:t>
            </a:r>
            <a:r>
              <a:rPr lang="en-US" i="1" dirty="0" err="1"/>
              <a:t>pungere</a:t>
            </a:r>
            <a:r>
              <a:rPr lang="en-US" i="1" dirty="0"/>
              <a:t>), </a:t>
            </a:r>
            <a:r>
              <a:rPr lang="en-US" i="1" dirty="0" err="1"/>
              <a:t>sealtian</a:t>
            </a:r>
            <a:r>
              <a:rPr lang="en-US" dirty="0"/>
              <a:t> (to dance; L. </a:t>
            </a:r>
            <a:r>
              <a:rPr lang="en-US" i="1" dirty="0" err="1"/>
              <a:t>saltâre</a:t>
            </a:r>
            <a:r>
              <a:rPr lang="en-US" i="1" dirty="0"/>
              <a:t>), </a:t>
            </a:r>
            <a:r>
              <a:rPr lang="en-US" i="1" dirty="0" err="1"/>
              <a:t>temprian</a:t>
            </a:r>
            <a:r>
              <a:rPr lang="en-US" dirty="0"/>
              <a:t> (to temper; L. </a:t>
            </a:r>
            <a:r>
              <a:rPr lang="en-US" i="1" dirty="0" err="1"/>
              <a:t>temperâre</a:t>
            </a:r>
            <a:r>
              <a:rPr lang="en-US" i="1" dirty="0"/>
              <a:t>), </a:t>
            </a:r>
            <a:r>
              <a:rPr lang="en-US" i="1" dirty="0" err="1"/>
              <a:t>trifolian</a:t>
            </a:r>
            <a:r>
              <a:rPr lang="en-US" dirty="0"/>
              <a:t> (to grind; L. </a:t>
            </a:r>
            <a:r>
              <a:rPr lang="en-US" i="1" dirty="0" err="1"/>
              <a:t>trîtbulâre</a:t>
            </a:r>
            <a:r>
              <a:rPr lang="en-US" i="1" dirty="0"/>
              <a:t>), </a:t>
            </a:r>
            <a:r>
              <a:rPr lang="en-US" i="1" dirty="0" err="1"/>
              <a:t>tyrnan</a:t>
            </a:r>
            <a:r>
              <a:rPr lang="en-US" i="1" dirty="0"/>
              <a:t> </a:t>
            </a:r>
            <a:r>
              <a:rPr lang="en-US" dirty="0"/>
              <a:t>(to turn; L. </a:t>
            </a:r>
            <a:r>
              <a:rPr lang="en-US" i="1" dirty="0" err="1"/>
              <a:t>tornâre</a:t>
            </a:r>
            <a:r>
              <a:rPr lang="en-US" i="1" dirty="0"/>
              <a:t>),</a:t>
            </a:r>
            <a:r>
              <a:rPr lang="en-US" dirty="0"/>
              <a:t> </a:t>
            </a:r>
            <a:r>
              <a:rPr lang="en-US" i="1" dirty="0"/>
              <a:t>crisp</a:t>
            </a:r>
            <a:r>
              <a:rPr lang="en-US" dirty="0"/>
              <a:t> (L. </a:t>
            </a:r>
            <a:r>
              <a:rPr lang="en-US" i="1" dirty="0" err="1"/>
              <a:t>crispus</a:t>
            </a:r>
            <a:r>
              <a:rPr lang="en-US" i="1" dirty="0"/>
              <a:t>,</a:t>
            </a:r>
            <a:r>
              <a:rPr lang="en-US" dirty="0"/>
              <a:t> 'curly')</a:t>
            </a:r>
          </a:p>
          <a:p>
            <a:pPr marL="109728" indent="0" algn="r">
              <a:buNone/>
            </a:pPr>
            <a:r>
              <a:rPr lang="en-US" b="1" dirty="0">
                <a:solidFill>
                  <a:srgbClr val="FF0000"/>
                </a:solidFill>
              </a:rPr>
              <a:t>Overall: over 450 words + names</a:t>
            </a:r>
          </a:p>
          <a:p>
            <a:pPr marL="109728" indent="0">
              <a:buNone/>
            </a:pPr>
            <a:endParaRPr lang="ru-RU" dirty="0"/>
          </a:p>
          <a:p>
            <a:endParaRPr lang="ru-RU" dirty="0"/>
          </a:p>
        </p:txBody>
      </p:sp>
    </p:spTree>
    <p:extLst>
      <p:ext uri="{BB962C8B-B14F-4D97-AF65-F5344CB8AC3E}">
        <p14:creationId xmlns:p14="http://schemas.microsoft.com/office/powerpoint/2010/main" val="899053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481328"/>
            <a:ext cx="8568952" cy="5044016"/>
          </a:xfrm>
        </p:spPr>
        <p:txBody>
          <a:bodyPr>
            <a:normAutofit fontScale="77500" lnSpcReduction="20000"/>
          </a:bodyPr>
          <a:lstStyle/>
          <a:p>
            <a:pPr marL="109728" indent="0">
              <a:buNone/>
            </a:pPr>
            <a:r>
              <a:rPr lang="en-US" dirty="0"/>
              <a:t>Are Old Norse borrowings easy to determine? Why?</a:t>
            </a:r>
          </a:p>
          <a:p>
            <a:r>
              <a:rPr lang="en-US" dirty="0"/>
              <a:t>Scandinavian place-names</a:t>
            </a:r>
          </a:p>
          <a:p>
            <a:r>
              <a:rPr lang="en-US" dirty="0"/>
              <a:t>over 1,400: -by 'farm' or 'town’ (</a:t>
            </a:r>
            <a:r>
              <a:rPr lang="en-US" dirty="0" err="1"/>
              <a:t>Whitby</a:t>
            </a:r>
            <a:r>
              <a:rPr lang="en-US" dirty="0"/>
              <a:t>, Grimsby), -thorp 'village' (</a:t>
            </a:r>
            <a:r>
              <a:rPr lang="en-US" dirty="0" err="1"/>
              <a:t>Althorp</a:t>
            </a:r>
            <a:r>
              <a:rPr lang="en-US" dirty="0"/>
              <a:t>, </a:t>
            </a:r>
            <a:r>
              <a:rPr lang="en-US" dirty="0" err="1"/>
              <a:t>Bishopsthorpe</a:t>
            </a:r>
            <a:r>
              <a:rPr lang="en-US" dirty="0"/>
              <a:t>, </a:t>
            </a:r>
            <a:r>
              <a:rPr lang="en-US" dirty="0" err="1"/>
              <a:t>Linthorpe</a:t>
            </a:r>
            <a:r>
              <a:rPr lang="en-US" dirty="0"/>
              <a:t>), -</a:t>
            </a:r>
            <a:r>
              <a:rPr lang="en-US" dirty="0" err="1"/>
              <a:t>toft</a:t>
            </a:r>
            <a:r>
              <a:rPr lang="en-US" dirty="0"/>
              <a:t>, 'a piece of ground' (</a:t>
            </a:r>
            <a:r>
              <a:rPr lang="en-US" dirty="0" err="1"/>
              <a:t>Brimtoft</a:t>
            </a:r>
            <a:r>
              <a:rPr lang="en-US" dirty="0"/>
              <a:t>, </a:t>
            </a:r>
            <a:r>
              <a:rPr lang="en-US" dirty="0" err="1"/>
              <a:t>Nortoft</a:t>
            </a:r>
            <a:r>
              <a:rPr lang="en-US" dirty="0"/>
              <a:t>), </a:t>
            </a:r>
            <a:r>
              <a:rPr lang="en-US" dirty="0" err="1"/>
              <a:t>etc</a:t>
            </a:r>
            <a:r>
              <a:rPr lang="en-US" dirty="0"/>
              <a:t>; </a:t>
            </a:r>
          </a:p>
          <a:p>
            <a:r>
              <a:rPr lang="en-US" dirty="0"/>
              <a:t>personal names –son: Stevenson, Johnson VS OE patronymic -</a:t>
            </a:r>
            <a:r>
              <a:rPr lang="en-US" dirty="0" err="1"/>
              <a:t>ing</a:t>
            </a:r>
            <a:r>
              <a:rPr lang="en-US" dirty="0"/>
              <a:t> (as in Browning); </a:t>
            </a:r>
          </a:p>
          <a:p>
            <a:r>
              <a:rPr lang="en-US" dirty="0" err="1"/>
              <a:t>sk</a:t>
            </a:r>
            <a:r>
              <a:rPr lang="en-US" dirty="0"/>
              <a:t>-words: sky, skin, skill, scrape, whisk; </a:t>
            </a:r>
          </a:p>
          <a:p>
            <a:r>
              <a:rPr lang="en-US" dirty="0"/>
              <a:t>G-sound: get, give, and egg; </a:t>
            </a:r>
          </a:p>
          <a:p>
            <a:r>
              <a:rPr lang="en-US" dirty="0" err="1"/>
              <a:t>ai</a:t>
            </a:r>
            <a:r>
              <a:rPr lang="en-US" dirty="0"/>
              <a:t> (which became Ä in OE, Å in Modern English) in ON it became </a:t>
            </a:r>
            <a:r>
              <a:rPr lang="en-US" dirty="0" err="1"/>
              <a:t>ei</a:t>
            </a:r>
            <a:r>
              <a:rPr lang="en-US" dirty="0"/>
              <a:t> or Ä: aye, nay, hale, reindeer and swain;</a:t>
            </a:r>
          </a:p>
          <a:p>
            <a:endParaRPr lang="en-US" dirty="0"/>
          </a:p>
          <a:p>
            <a:r>
              <a:rPr lang="en-US" dirty="0"/>
              <a:t>+ bloom (flower): OE 'ingot of iron', in Scandinavian 'flower, bloom‘; </a:t>
            </a:r>
          </a:p>
          <a:p>
            <a:r>
              <a:rPr lang="en-US" dirty="0"/>
              <a:t>+ gift: 'price of a wife', thus, 'marriage', whereas the ON word had a more general sense with the meaning of 'gift, present‘; </a:t>
            </a:r>
          </a:p>
          <a:p>
            <a:r>
              <a:rPr lang="en-US" dirty="0">
                <a:solidFill>
                  <a:srgbClr val="FF0000"/>
                </a:solidFill>
              </a:rPr>
              <a:t>+ formation of plural</a:t>
            </a:r>
          </a:p>
          <a:p>
            <a:endParaRPr lang="en-US" dirty="0"/>
          </a:p>
          <a:p>
            <a:endParaRPr lang="ru-RU" dirty="0"/>
          </a:p>
        </p:txBody>
      </p:sp>
      <p:sp>
        <p:nvSpPr>
          <p:cNvPr id="3" name="Заголовок 2"/>
          <p:cNvSpPr>
            <a:spLocks noGrp="1"/>
          </p:cNvSpPr>
          <p:nvPr>
            <p:ph type="title"/>
          </p:nvPr>
        </p:nvSpPr>
        <p:spPr/>
        <p:txBody>
          <a:bodyPr>
            <a:normAutofit fontScale="90000"/>
          </a:bodyPr>
          <a:lstStyle/>
          <a:p>
            <a:pPr algn="ctr"/>
            <a:r>
              <a:rPr lang="en-US" dirty="0">
                <a:solidFill>
                  <a:srgbClr val="FF0000"/>
                </a:solidFill>
              </a:rPr>
              <a:t>Scandinavian borrowings: general notions</a:t>
            </a:r>
            <a:endParaRPr lang="ru-RU" dirty="0">
              <a:solidFill>
                <a:srgbClr val="FF0000"/>
              </a:solidFill>
            </a:endParaRPr>
          </a:p>
        </p:txBody>
      </p:sp>
    </p:spTree>
    <p:extLst>
      <p:ext uri="{BB962C8B-B14F-4D97-AF65-F5344CB8AC3E}">
        <p14:creationId xmlns:p14="http://schemas.microsoft.com/office/powerpoint/2010/main" val="2122572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5116024"/>
          </a:xfrm>
        </p:spPr>
        <p:txBody>
          <a:bodyPr>
            <a:normAutofit fontScale="77500" lnSpcReduction="20000"/>
          </a:bodyPr>
          <a:lstStyle/>
          <a:p>
            <a:r>
              <a:rPr lang="en-US" b="1" dirty="0"/>
              <a:t>NOUNS</a:t>
            </a:r>
          </a:p>
          <a:p>
            <a:pPr marL="109728" indent="0">
              <a:buNone/>
            </a:pPr>
            <a:r>
              <a:rPr lang="en-US" dirty="0"/>
              <a:t>axle-tree, band, bank, birth, boon, booth, brink, bull, calf (of leg), crook, dirt, down (feathers), dregs, egg, fellow, freckle, gait, gap, girth, guess, hap, husband, keel, kid, law, leg, link, loan, mire, race, reef (of sail), reindeer, rift, root, scab, scales, score, scrap, seat,  sister, skill, skin, skirt, sky, slaughter, snare, stack, steak, swain, thrift, tidings, trust, want, window;</a:t>
            </a:r>
          </a:p>
          <a:p>
            <a:endParaRPr lang="en-US" dirty="0"/>
          </a:p>
          <a:p>
            <a:r>
              <a:rPr lang="en-US" b="1" dirty="0"/>
              <a:t>ADJECTIVES</a:t>
            </a:r>
          </a:p>
          <a:p>
            <a:pPr marL="109728" indent="0">
              <a:buNone/>
            </a:pPr>
            <a:r>
              <a:rPr lang="en-US" dirty="0"/>
              <a:t>awkward, flat, ill, loose, low, meek, muggy, odd,  rotten, rugged, scant, seemly, sly, tattered, tight, weak; </a:t>
            </a:r>
          </a:p>
          <a:p>
            <a:pPr marL="109728" indent="0">
              <a:buNone/>
            </a:pPr>
            <a:endParaRPr lang="en-US" dirty="0"/>
          </a:p>
          <a:p>
            <a:r>
              <a:rPr lang="en-US" b="1" dirty="0"/>
              <a:t>VERBS</a:t>
            </a:r>
          </a:p>
          <a:p>
            <a:pPr marL="109728" indent="0">
              <a:buNone/>
            </a:pPr>
            <a:r>
              <a:rPr lang="en-US" dirty="0"/>
              <a:t>bait, bask, batten, call, cast, clip, cow, crave, crawl, die, droop, egg (on), flit, gape, gasp, get, give, glitter, hit, kindle, lift, lug, nag, raise, rake, ran-sack, rid, rive, scare, scout (an idea), scowl, screech, snub, print, take, thrive, thrust</a:t>
            </a:r>
          </a:p>
          <a:p>
            <a:endParaRPr lang="ru-RU" dirty="0"/>
          </a:p>
        </p:txBody>
      </p:sp>
      <p:sp>
        <p:nvSpPr>
          <p:cNvPr id="3" name="Заголовок 2"/>
          <p:cNvSpPr>
            <a:spLocks noGrp="1"/>
          </p:cNvSpPr>
          <p:nvPr>
            <p:ph type="title"/>
          </p:nvPr>
        </p:nvSpPr>
        <p:spPr/>
        <p:txBody>
          <a:bodyPr/>
          <a:lstStyle/>
          <a:p>
            <a:pPr algn="ctr"/>
            <a:r>
              <a:rPr lang="en-US" dirty="0">
                <a:solidFill>
                  <a:srgbClr val="FF0000"/>
                </a:solidFill>
              </a:rPr>
              <a:t>Scandinavian borrowings </a:t>
            </a:r>
            <a:endParaRPr lang="ru-RU" dirty="0">
              <a:solidFill>
                <a:srgbClr val="FF0000"/>
              </a:solidFill>
            </a:endParaRPr>
          </a:p>
        </p:txBody>
      </p:sp>
    </p:spTree>
    <p:extLst>
      <p:ext uri="{BB962C8B-B14F-4D97-AF65-F5344CB8AC3E}">
        <p14:creationId xmlns:p14="http://schemas.microsoft.com/office/powerpoint/2010/main" val="3697454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481328"/>
            <a:ext cx="7488832" cy="4525963"/>
          </a:xfrm>
        </p:spPr>
        <p:txBody>
          <a:bodyPr/>
          <a:lstStyle/>
          <a:p>
            <a:r>
              <a:rPr lang="en-US" dirty="0"/>
              <a:t>mostly had words of OE, Proto-Germanic and PIE origin; </a:t>
            </a:r>
          </a:p>
          <a:p>
            <a:r>
              <a:rPr lang="en-US" dirty="0"/>
              <a:t>infrequent Celtic borrowings; </a:t>
            </a:r>
          </a:p>
          <a:p>
            <a:r>
              <a:rPr lang="en-US" dirty="0"/>
              <a:t>more frequent Latin and Scandinavian borrowings; </a:t>
            </a:r>
          </a:p>
          <a:p>
            <a:r>
              <a:rPr lang="en-US" dirty="0"/>
              <a:t>was generally resistant to entries. </a:t>
            </a:r>
          </a:p>
        </p:txBody>
      </p:sp>
      <p:sp>
        <p:nvSpPr>
          <p:cNvPr id="3" name="Заголовок 2"/>
          <p:cNvSpPr>
            <a:spLocks noGrp="1"/>
          </p:cNvSpPr>
          <p:nvPr>
            <p:ph type="title"/>
          </p:nvPr>
        </p:nvSpPr>
        <p:spPr/>
        <p:txBody>
          <a:bodyPr/>
          <a:lstStyle/>
          <a:p>
            <a:pPr algn="ctr"/>
            <a:r>
              <a:rPr lang="en-US" dirty="0">
                <a:solidFill>
                  <a:srgbClr val="FF0000"/>
                </a:solidFill>
              </a:rPr>
              <a:t>By the end of OE, the language</a:t>
            </a:r>
            <a:endParaRPr lang="ru-RU" dirty="0">
              <a:solidFill>
                <a:srgbClr val="FF0000"/>
              </a:solidFill>
            </a:endParaRPr>
          </a:p>
        </p:txBody>
      </p:sp>
    </p:spTree>
    <p:extLst>
      <p:ext uri="{BB962C8B-B14F-4D97-AF65-F5344CB8AC3E}">
        <p14:creationId xmlns:p14="http://schemas.microsoft.com/office/powerpoint/2010/main" val="299600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dirty="0"/>
              <a:t>What was the period like? </a:t>
            </a:r>
          </a:p>
          <a:p>
            <a:r>
              <a:rPr lang="en-US" dirty="0"/>
              <a:t>What is it characterized by? </a:t>
            </a:r>
          </a:p>
          <a:p>
            <a:r>
              <a:rPr lang="en-US" dirty="0"/>
              <a:t>Was it rich in borrowings? Which ones? </a:t>
            </a:r>
          </a:p>
          <a:p>
            <a:r>
              <a:rPr lang="en-US" dirty="0"/>
              <a:t>How did they influence the language?</a:t>
            </a:r>
          </a:p>
          <a:p>
            <a:r>
              <a:rPr lang="en-US" dirty="0"/>
              <a:t>Which words were mostly borrowed?</a:t>
            </a:r>
            <a:endParaRPr lang="ru-RU" dirty="0"/>
          </a:p>
        </p:txBody>
      </p:sp>
      <p:sp>
        <p:nvSpPr>
          <p:cNvPr id="3" name="Заголовок 2"/>
          <p:cNvSpPr>
            <a:spLocks noGrp="1"/>
          </p:cNvSpPr>
          <p:nvPr>
            <p:ph type="title"/>
          </p:nvPr>
        </p:nvSpPr>
        <p:spPr/>
        <p:txBody>
          <a:bodyPr/>
          <a:lstStyle/>
          <a:p>
            <a:pPr algn="ctr"/>
            <a:r>
              <a:rPr lang="en-US" dirty="0">
                <a:solidFill>
                  <a:srgbClr val="FF0000"/>
                </a:solidFill>
              </a:rPr>
              <a:t>ME vocabulary</a:t>
            </a:r>
            <a:endParaRPr lang="ru-RU" dirty="0">
              <a:solidFill>
                <a:srgbClr val="FF0000"/>
              </a:solidFill>
            </a:endParaRPr>
          </a:p>
        </p:txBody>
      </p:sp>
    </p:spTree>
    <p:extLst>
      <p:ext uri="{BB962C8B-B14F-4D97-AF65-F5344CB8AC3E}">
        <p14:creationId xmlns:p14="http://schemas.microsoft.com/office/powerpoint/2010/main" val="894379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196752"/>
            <a:ext cx="8229600" cy="4810539"/>
          </a:xfrm>
        </p:spPr>
        <p:txBody>
          <a:bodyPr>
            <a:normAutofit fontScale="70000" lnSpcReduction="20000"/>
          </a:bodyPr>
          <a:lstStyle/>
          <a:p>
            <a:r>
              <a:rPr lang="en-US" b="1" dirty="0"/>
              <a:t>Feudalism</a:t>
            </a:r>
            <a:r>
              <a:rPr lang="en-US" dirty="0"/>
              <a:t>: Chivalry (homage, peasant, government, vassal, villain) and institutions (chancellor, council, government, mayor, minister, parliament), the organizations of religion (abbey, clergy, parish, prayer, preach, priest, vestry, vicar), the nobility (baron, count, dame, duke, marquis, prince, sir), and the art of war (armor, dungeon, mail, rampart); </a:t>
            </a:r>
          </a:p>
          <a:p>
            <a:r>
              <a:rPr lang="en-US" b="1" dirty="0"/>
              <a:t>Monarchy</a:t>
            </a:r>
            <a:r>
              <a:rPr lang="en-US" dirty="0"/>
              <a:t>: Prince Regent, heir apparent, Princess Royal; </a:t>
            </a:r>
          </a:p>
          <a:p>
            <a:r>
              <a:rPr lang="en-US" b="1" dirty="0"/>
              <a:t>Heraldry</a:t>
            </a:r>
            <a:r>
              <a:rPr lang="en-US" dirty="0"/>
              <a:t>: argent, sable, gules, passant + mythological beasts (dragon, griffin, phoenix) + exotic animals (lion, leopard, antelope, gazelle, giraffe, camel, elephant, baboon, dolphin, ostrich, chameleon) some animals native of Europe (eagle, falcon, squirrel, rabbit, lizard, marten, ferret, salmon, viper); </a:t>
            </a:r>
          </a:p>
          <a:p>
            <a:r>
              <a:rPr lang="en-US" b="1" dirty="0"/>
              <a:t>Military</a:t>
            </a:r>
            <a:r>
              <a:rPr lang="en-US" dirty="0"/>
              <a:t>: battalion, dragoon, soldier, marine, guard, officer, infantry, cavalry, army, artillery, musketeer, pistol, squad, squadron, brigade, corps, reconnaissance, surrender, surveillance, rendezvous, espionage, siege, terrain, troop, camouflage, logistics, morale, esprit de corps + military ranks: corporal, sergeant, lieutenant, captain, colonel, general, admiral; </a:t>
            </a:r>
          </a:p>
        </p:txBody>
      </p:sp>
      <p:sp>
        <p:nvSpPr>
          <p:cNvPr id="3" name="Заголовок 2"/>
          <p:cNvSpPr>
            <a:spLocks noGrp="1"/>
          </p:cNvSpPr>
          <p:nvPr>
            <p:ph type="title"/>
          </p:nvPr>
        </p:nvSpPr>
        <p:spPr>
          <a:xfrm>
            <a:off x="457200" y="274638"/>
            <a:ext cx="8229600" cy="778098"/>
          </a:xfrm>
        </p:spPr>
        <p:txBody>
          <a:bodyPr/>
          <a:lstStyle/>
          <a:p>
            <a:pPr algn="ctr"/>
            <a:r>
              <a:rPr lang="en-US" dirty="0">
                <a:solidFill>
                  <a:srgbClr val="FF0000"/>
                </a:solidFill>
              </a:rPr>
              <a:t>The Norman Conquest </a:t>
            </a:r>
            <a:endParaRPr lang="ru-RU" dirty="0">
              <a:solidFill>
                <a:srgbClr val="FF0000"/>
              </a:solidFill>
            </a:endParaRPr>
          </a:p>
        </p:txBody>
      </p:sp>
    </p:spTree>
    <p:extLst>
      <p:ext uri="{BB962C8B-B14F-4D97-AF65-F5344CB8AC3E}">
        <p14:creationId xmlns:p14="http://schemas.microsoft.com/office/powerpoint/2010/main" val="1341802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404664"/>
            <a:ext cx="8640960" cy="5904656"/>
          </a:xfrm>
        </p:spPr>
        <p:txBody>
          <a:bodyPr>
            <a:normAutofit fontScale="70000" lnSpcReduction="20000"/>
          </a:bodyPr>
          <a:lstStyle/>
          <a:p>
            <a:r>
              <a:rPr lang="en-US" b="1" dirty="0"/>
              <a:t>Politics and economics:</a:t>
            </a:r>
            <a:r>
              <a:rPr lang="en-US" dirty="0"/>
              <a:t> money, treasury, commerce, finance, tax, liberalism, capitalism, materialism, nationalism, coup d'état, regime, sovereignty, state, administration, federal, bureaucracy, constitution, jurisdiction, district; </a:t>
            </a:r>
          </a:p>
          <a:p>
            <a:r>
              <a:rPr lang="en-US" b="1" dirty="0"/>
              <a:t>Law</a:t>
            </a:r>
            <a:r>
              <a:rPr lang="en-US" dirty="0"/>
              <a:t>: justice, judge, jury, attorney, court, case; </a:t>
            </a:r>
          </a:p>
          <a:p>
            <a:r>
              <a:rPr lang="en-US" b="1" dirty="0"/>
              <a:t>Diplomacy</a:t>
            </a:r>
            <a:r>
              <a:rPr lang="en-US" dirty="0"/>
              <a:t>: attaché, chargé </a:t>
            </a:r>
            <a:r>
              <a:rPr lang="en-US" dirty="0" err="1"/>
              <a:t>d'affaires</a:t>
            </a:r>
            <a:r>
              <a:rPr lang="en-US" dirty="0"/>
              <a:t>, envoy, embassy, chancery, diplomacy, accord, treaty, alliance, passport, protocol; </a:t>
            </a:r>
          </a:p>
          <a:p>
            <a:r>
              <a:rPr lang="en-US" b="1" dirty="0"/>
              <a:t>Arts</a:t>
            </a:r>
            <a:r>
              <a:rPr lang="en-US" dirty="0"/>
              <a:t>: art, music, dance, theatre, author, stage, paint, canvas, perform, harmony, melody, rhythm, trumpet, note, director, gallery, portrait, brush, pallet; </a:t>
            </a:r>
          </a:p>
          <a:p>
            <a:r>
              <a:rPr lang="en-US" b="1" dirty="0"/>
              <a:t>Architecture</a:t>
            </a:r>
            <a:r>
              <a:rPr lang="en-US" dirty="0"/>
              <a:t>: aisle, arcade, arch, vault, belfry, buttress, bay, lintel, facade, balustrade, terrace, lunette, niche, pavilion, pilaster; </a:t>
            </a:r>
          </a:p>
          <a:p>
            <a:r>
              <a:rPr lang="en-US" b="1" dirty="0"/>
              <a:t>Cuisine</a:t>
            </a:r>
            <a:r>
              <a:rPr lang="en-US" dirty="0"/>
              <a:t>: veal, beef, pork, mutton, petit four, soufflé, croissant, pastry, gateau, cream, caramel, custard, fondant, fondue, marmalade, beef bourguignon, casserole, mustard, mayonnaise, sauce, pâté; </a:t>
            </a:r>
          </a:p>
          <a:p>
            <a:r>
              <a:rPr lang="en-US" b="1" dirty="0"/>
              <a:t>Colors</a:t>
            </a:r>
            <a:r>
              <a:rPr lang="en-US" dirty="0"/>
              <a:t>:  ecru, mauve, beige, carmine, maroon, orange, violet, vermilion, turquoise, lilac, scarlet; </a:t>
            </a:r>
          </a:p>
          <a:p>
            <a:r>
              <a:rPr lang="en-US" b="1" dirty="0"/>
              <a:t>Vegetables or fruits</a:t>
            </a:r>
            <a:r>
              <a:rPr lang="en-US" dirty="0"/>
              <a:t>: </a:t>
            </a:r>
            <a:r>
              <a:rPr lang="en-US" dirty="0" err="1"/>
              <a:t>courgette</a:t>
            </a:r>
            <a:r>
              <a:rPr lang="en-US" dirty="0"/>
              <a:t>, </a:t>
            </a:r>
            <a:r>
              <a:rPr lang="en-US" dirty="0" err="1"/>
              <a:t>aubergine</a:t>
            </a:r>
            <a:r>
              <a:rPr lang="en-US" dirty="0"/>
              <a:t>, cabbage, carrot, cherry, chestnut, cucumber, nutmeg, spinach, lemon, orange, apricot; </a:t>
            </a:r>
          </a:p>
          <a:p>
            <a:r>
              <a:rPr lang="en-US" b="1" dirty="0"/>
              <a:t>Months of the year</a:t>
            </a:r>
            <a:r>
              <a:rPr lang="en-US" dirty="0"/>
              <a:t>: January, March, May, July, November, December; </a:t>
            </a:r>
          </a:p>
          <a:p>
            <a:r>
              <a:rPr lang="en-US" b="1" dirty="0"/>
              <a:t>Terms of pleasure</a:t>
            </a:r>
            <a:r>
              <a:rPr lang="en-US" dirty="0"/>
              <a:t>: dance, music, </a:t>
            </a:r>
            <a:r>
              <a:rPr lang="en-US" dirty="0" err="1"/>
              <a:t>leasure</a:t>
            </a:r>
            <a:r>
              <a:rPr lang="en-US" dirty="0"/>
              <a:t>, pleasure, etc.</a:t>
            </a:r>
          </a:p>
          <a:p>
            <a:endParaRPr lang="ru-RU" dirty="0"/>
          </a:p>
        </p:txBody>
      </p:sp>
    </p:spTree>
    <p:extLst>
      <p:ext uri="{BB962C8B-B14F-4D97-AF65-F5344CB8AC3E}">
        <p14:creationId xmlns:p14="http://schemas.microsoft.com/office/powerpoint/2010/main" val="1568443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dirty="0"/>
              <a:t>Etymological doublets are a result of borrowing of the same word (or morpheme) from different languages, or from the same language but in different period of language development. </a:t>
            </a:r>
            <a:endParaRPr lang="ru-RU" dirty="0"/>
          </a:p>
          <a:p>
            <a:r>
              <a:rPr lang="en-US" dirty="0"/>
              <a:t>The meanings of the words of the same origin may differ to a considerable extent: </a:t>
            </a:r>
            <a:r>
              <a:rPr lang="en-US" i="1" dirty="0"/>
              <a:t>fancy  – fantasy, sure – security, treason – traditional, vowel – vocal – voice, sign – signal</a:t>
            </a:r>
            <a:r>
              <a:rPr lang="en-US" dirty="0"/>
              <a:t>. </a:t>
            </a:r>
            <a:endParaRPr lang="ru-RU" dirty="0"/>
          </a:p>
        </p:txBody>
      </p:sp>
      <p:sp>
        <p:nvSpPr>
          <p:cNvPr id="3" name="Заголовок 2"/>
          <p:cNvSpPr>
            <a:spLocks noGrp="1"/>
          </p:cNvSpPr>
          <p:nvPr>
            <p:ph type="title"/>
          </p:nvPr>
        </p:nvSpPr>
        <p:spPr/>
        <p:txBody>
          <a:bodyPr/>
          <a:lstStyle/>
          <a:p>
            <a:pPr algn="ctr"/>
            <a:r>
              <a:rPr lang="en-US" dirty="0">
                <a:solidFill>
                  <a:srgbClr val="FF0000"/>
                </a:solidFill>
              </a:rPr>
              <a:t>ETYMOLOGICAL DOUBLETS</a:t>
            </a:r>
            <a:endParaRPr lang="ru-RU" dirty="0">
              <a:solidFill>
                <a:srgbClr val="FF0000"/>
              </a:solidFill>
            </a:endParaRPr>
          </a:p>
        </p:txBody>
      </p:sp>
    </p:spTree>
    <p:extLst>
      <p:ext uri="{BB962C8B-B14F-4D97-AF65-F5344CB8AC3E}">
        <p14:creationId xmlns:p14="http://schemas.microsoft.com/office/powerpoint/2010/main" val="3953416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dirty="0"/>
              <a:t>had lost many of its words of OE, Germanic and IE origin, as they were often ousted by French counterparts; </a:t>
            </a:r>
          </a:p>
          <a:p>
            <a:r>
              <a:rPr lang="en-US" dirty="0"/>
              <a:t>had gulped and assimilated frequent French borrowings; </a:t>
            </a:r>
          </a:p>
          <a:p>
            <a:r>
              <a:rPr lang="en-US" dirty="0"/>
              <a:t>had changed its principal vocabulary;</a:t>
            </a:r>
          </a:p>
          <a:p>
            <a:r>
              <a:rPr lang="en-US" dirty="0"/>
              <a:t>had diverged English and French synonyms; </a:t>
            </a:r>
          </a:p>
          <a:p>
            <a:r>
              <a:rPr lang="en-US" dirty="0"/>
              <a:t>had lost its resistance towards borrowed elements.</a:t>
            </a:r>
          </a:p>
          <a:p>
            <a:endParaRPr lang="ru-RU" dirty="0"/>
          </a:p>
        </p:txBody>
      </p:sp>
      <p:sp>
        <p:nvSpPr>
          <p:cNvPr id="3" name="Заголовок 2"/>
          <p:cNvSpPr>
            <a:spLocks noGrp="1"/>
          </p:cNvSpPr>
          <p:nvPr>
            <p:ph type="title"/>
          </p:nvPr>
        </p:nvSpPr>
        <p:spPr/>
        <p:txBody>
          <a:bodyPr/>
          <a:lstStyle/>
          <a:p>
            <a:pPr algn="ctr"/>
            <a:r>
              <a:rPr lang="en-US" dirty="0">
                <a:solidFill>
                  <a:srgbClr val="FF0000"/>
                </a:solidFill>
              </a:rPr>
              <a:t>By the end of ME, the language</a:t>
            </a:r>
            <a:endParaRPr lang="ru-RU" dirty="0"/>
          </a:p>
        </p:txBody>
      </p:sp>
    </p:spTree>
    <p:extLst>
      <p:ext uri="{BB962C8B-B14F-4D97-AF65-F5344CB8AC3E}">
        <p14:creationId xmlns:p14="http://schemas.microsoft.com/office/powerpoint/2010/main" val="744582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dirty="0"/>
              <a:t>1. PIE vocabulary</a:t>
            </a:r>
          </a:p>
          <a:p>
            <a:r>
              <a:rPr lang="en-US" dirty="0"/>
              <a:t>2. Germanic vocabulary</a:t>
            </a:r>
          </a:p>
          <a:p>
            <a:r>
              <a:rPr lang="en-US" dirty="0"/>
              <a:t>3. OE vocabulary</a:t>
            </a:r>
          </a:p>
          <a:p>
            <a:r>
              <a:rPr lang="en-US" dirty="0"/>
              <a:t>4. ME vocabulary</a:t>
            </a:r>
            <a:endParaRPr lang="ru-RU" dirty="0"/>
          </a:p>
          <a:p>
            <a:r>
              <a:rPr lang="ru-RU" dirty="0"/>
              <a:t>5. </a:t>
            </a:r>
            <a:r>
              <a:rPr lang="en-US" dirty="0"/>
              <a:t>Etymological doublets</a:t>
            </a:r>
          </a:p>
          <a:p>
            <a:r>
              <a:rPr lang="ru-RU" dirty="0"/>
              <a:t>6</a:t>
            </a:r>
            <a:r>
              <a:rPr lang="en-US" dirty="0"/>
              <a:t>. NE </a:t>
            </a:r>
            <a:r>
              <a:rPr lang="en-US" dirty="0" err="1"/>
              <a:t>vo</a:t>
            </a:r>
            <a:r>
              <a:rPr lang="uk-UA" dirty="0"/>
              <a:t>с</a:t>
            </a:r>
            <a:r>
              <a:rPr lang="en-US" dirty="0" err="1"/>
              <a:t>abulary</a:t>
            </a:r>
            <a:endParaRPr lang="en-US" dirty="0"/>
          </a:p>
          <a:p>
            <a:r>
              <a:rPr lang="en-US" dirty="0"/>
              <a:t>7. Word-building</a:t>
            </a:r>
          </a:p>
          <a:p>
            <a:r>
              <a:rPr lang="en-US" dirty="0"/>
              <a:t>8. Variants and Dialects of English</a:t>
            </a:r>
          </a:p>
          <a:p>
            <a:pPr marL="109728" indent="0">
              <a:buNone/>
            </a:pPr>
            <a:endParaRPr lang="ru-RU" dirty="0"/>
          </a:p>
        </p:txBody>
      </p:sp>
      <p:sp>
        <p:nvSpPr>
          <p:cNvPr id="3" name="Заголовок 2"/>
          <p:cNvSpPr>
            <a:spLocks noGrp="1"/>
          </p:cNvSpPr>
          <p:nvPr>
            <p:ph type="title"/>
          </p:nvPr>
        </p:nvSpPr>
        <p:spPr/>
        <p:txBody>
          <a:bodyPr/>
          <a:lstStyle/>
          <a:p>
            <a:pPr algn="ctr"/>
            <a:r>
              <a:rPr lang="en-US" dirty="0">
                <a:solidFill>
                  <a:srgbClr val="FF0000"/>
                </a:solidFill>
              </a:rPr>
              <a:t>Plan</a:t>
            </a:r>
            <a:endParaRPr lang="ru-RU" dirty="0">
              <a:solidFill>
                <a:srgbClr val="FF0000"/>
              </a:solidFill>
            </a:endParaRPr>
          </a:p>
        </p:txBody>
      </p:sp>
    </p:spTree>
    <p:extLst>
      <p:ext uri="{BB962C8B-B14F-4D97-AF65-F5344CB8AC3E}">
        <p14:creationId xmlns:p14="http://schemas.microsoft.com/office/powerpoint/2010/main" val="1059390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dirty="0"/>
              <a:t>What is NE characterized by? </a:t>
            </a:r>
          </a:p>
          <a:p>
            <a:r>
              <a:rPr lang="en-US" dirty="0"/>
              <a:t>What are the main political events?</a:t>
            </a:r>
          </a:p>
          <a:p>
            <a:r>
              <a:rPr lang="en-US" dirty="0"/>
              <a:t>Why has English been spreading over the globe over this period?</a:t>
            </a:r>
          </a:p>
          <a:p>
            <a:r>
              <a:rPr lang="en-US" dirty="0"/>
              <a:t>Has the vocabulary changed since 1500? How? </a:t>
            </a:r>
          </a:p>
          <a:p>
            <a:r>
              <a:rPr lang="en-US" dirty="0"/>
              <a:t>What are the loan-words like?</a:t>
            </a:r>
          </a:p>
          <a:p>
            <a:r>
              <a:rPr lang="en-US" dirty="0"/>
              <a:t>How has the position of English changed?</a:t>
            </a:r>
          </a:p>
        </p:txBody>
      </p:sp>
      <p:sp>
        <p:nvSpPr>
          <p:cNvPr id="3" name="Заголовок 2"/>
          <p:cNvSpPr>
            <a:spLocks noGrp="1"/>
          </p:cNvSpPr>
          <p:nvPr>
            <p:ph type="title"/>
          </p:nvPr>
        </p:nvSpPr>
        <p:spPr/>
        <p:txBody>
          <a:bodyPr/>
          <a:lstStyle/>
          <a:p>
            <a:pPr algn="ctr"/>
            <a:r>
              <a:rPr lang="en-US" dirty="0">
                <a:solidFill>
                  <a:srgbClr val="FF0000"/>
                </a:solidFill>
              </a:rPr>
              <a:t>NE VOCAB</a:t>
            </a:r>
            <a:endParaRPr lang="ru-RU" dirty="0">
              <a:solidFill>
                <a:srgbClr val="FF0000"/>
              </a:solidFill>
            </a:endParaRPr>
          </a:p>
        </p:txBody>
      </p:sp>
    </p:spTree>
    <p:extLst>
      <p:ext uri="{BB962C8B-B14F-4D97-AF65-F5344CB8AC3E}">
        <p14:creationId xmlns:p14="http://schemas.microsoft.com/office/powerpoint/2010/main" val="3936112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1124744"/>
            <a:ext cx="8229600" cy="5472608"/>
          </a:xfrm>
        </p:spPr>
        <p:txBody>
          <a:bodyPr>
            <a:normAutofit fontScale="70000" lnSpcReduction="20000"/>
          </a:bodyPr>
          <a:lstStyle/>
          <a:p>
            <a:r>
              <a:rPr lang="en-US" b="1" dirty="0"/>
              <a:t>Latin</a:t>
            </a:r>
            <a:r>
              <a:rPr lang="en-US" dirty="0"/>
              <a:t> : </a:t>
            </a:r>
            <a:r>
              <a:rPr lang="en-US" i="1" dirty="0"/>
              <a:t>class, formula, radius, with </a:t>
            </a:r>
            <a:r>
              <a:rPr lang="en-US" dirty="0"/>
              <a:t>suffix </a:t>
            </a:r>
            <a:r>
              <a:rPr lang="en-US" i="1" dirty="0"/>
              <a:t>–ate, -</a:t>
            </a:r>
            <a:r>
              <a:rPr lang="en-US" i="1" dirty="0" err="1"/>
              <a:t>ute</a:t>
            </a:r>
            <a:r>
              <a:rPr lang="en-US" i="1" dirty="0"/>
              <a:t> (accommodate, congratulate, hesitate, constitute), with </a:t>
            </a:r>
            <a:r>
              <a:rPr lang="en-US" dirty="0"/>
              <a:t>suffix </a:t>
            </a:r>
            <a:r>
              <a:rPr lang="en-US" i="1" dirty="0"/>
              <a:t>-</a:t>
            </a:r>
            <a:r>
              <a:rPr lang="en-US" i="1" dirty="0" err="1"/>
              <a:t>ct</a:t>
            </a:r>
            <a:r>
              <a:rPr lang="en-US" dirty="0"/>
              <a:t> (</a:t>
            </a:r>
            <a:r>
              <a:rPr lang="en-US" i="1" dirty="0"/>
              <a:t>inject, inspect, neglect),  with </a:t>
            </a:r>
            <a:r>
              <a:rPr lang="en-US" dirty="0"/>
              <a:t>suffix </a:t>
            </a:r>
            <a:r>
              <a:rPr lang="en-US" i="1" dirty="0"/>
              <a:t>-ant/</a:t>
            </a:r>
            <a:r>
              <a:rPr lang="en-US" i="1" dirty="0" err="1"/>
              <a:t>ent</a:t>
            </a:r>
            <a:r>
              <a:rPr lang="en-US" i="1" dirty="0"/>
              <a:t> (malignant, redundant);</a:t>
            </a:r>
            <a:endParaRPr lang="ru-RU" dirty="0"/>
          </a:p>
          <a:p>
            <a:r>
              <a:rPr lang="en-US" b="1" dirty="0"/>
              <a:t>French: </a:t>
            </a:r>
            <a:r>
              <a:rPr lang="en-US" dirty="0"/>
              <a:t> </a:t>
            </a:r>
            <a:r>
              <a:rPr lang="en-US" i="1" dirty="0"/>
              <a:t>attack, avenue, billiard, colleague, fatigue, amateur, debris, bouquet;</a:t>
            </a:r>
            <a:endParaRPr lang="ru-RU" dirty="0"/>
          </a:p>
          <a:p>
            <a:r>
              <a:rPr lang="en-US" b="1" dirty="0"/>
              <a:t>Italian:</a:t>
            </a:r>
            <a:r>
              <a:rPr lang="en-US" dirty="0"/>
              <a:t> architecture, music, banking and military affairs (</a:t>
            </a:r>
            <a:r>
              <a:rPr lang="en-US" i="1" dirty="0"/>
              <a:t>arsenal, libretto, opera, parapet);</a:t>
            </a:r>
            <a:endParaRPr lang="ru-RU" dirty="0"/>
          </a:p>
          <a:p>
            <a:r>
              <a:rPr lang="en-US" b="1" dirty="0"/>
              <a:t>Spanish: </a:t>
            </a:r>
          </a:p>
          <a:p>
            <a:pPr marL="109728" indent="0">
              <a:buNone/>
            </a:pPr>
            <a:r>
              <a:rPr lang="en-US" b="1" dirty="0"/>
              <a:t>native Spanish words</a:t>
            </a:r>
            <a:r>
              <a:rPr lang="en-US" dirty="0"/>
              <a:t> (</a:t>
            </a:r>
            <a:r>
              <a:rPr lang="en-US" i="1" dirty="0"/>
              <a:t>guitar, mosquito, cigar) ; </a:t>
            </a:r>
          </a:p>
          <a:p>
            <a:pPr marL="109728" indent="0">
              <a:buNone/>
            </a:pPr>
            <a:r>
              <a:rPr lang="en-US" b="1" dirty="0"/>
              <a:t>Spanish words taken from various American Indian languages</a:t>
            </a:r>
            <a:r>
              <a:rPr lang="en-US" dirty="0"/>
              <a:t> (</a:t>
            </a:r>
            <a:r>
              <a:rPr lang="en-US" i="1" dirty="0"/>
              <a:t>tobacco, potato, canoe);  </a:t>
            </a:r>
            <a:endParaRPr lang="ru-RU" dirty="0"/>
          </a:p>
          <a:p>
            <a:r>
              <a:rPr lang="en-US" b="1" dirty="0"/>
              <a:t>Dutch:</a:t>
            </a:r>
            <a:r>
              <a:rPr lang="en-US" dirty="0"/>
              <a:t> painting, crafts, fleet (</a:t>
            </a:r>
            <a:r>
              <a:rPr lang="en-US" i="1" dirty="0"/>
              <a:t>wagon, yacht, dock, iceberg);</a:t>
            </a:r>
            <a:endParaRPr lang="ru-RU" dirty="0"/>
          </a:p>
          <a:p>
            <a:r>
              <a:rPr lang="en-US" b="1" dirty="0"/>
              <a:t>Portuguese, German, Hungarian, Polish, Russian and Ukrainian: </a:t>
            </a:r>
            <a:r>
              <a:rPr lang="en-US" dirty="0"/>
              <a:t>not numerous and culturally colored (</a:t>
            </a:r>
            <a:r>
              <a:rPr lang="en-US" i="1" dirty="0" err="1"/>
              <a:t>muzhik</a:t>
            </a:r>
            <a:r>
              <a:rPr lang="en-US" i="1" dirty="0"/>
              <a:t>, hussar, Cossack, </a:t>
            </a:r>
            <a:r>
              <a:rPr lang="en-US" i="1" dirty="0" err="1"/>
              <a:t>borshch</a:t>
            </a:r>
            <a:r>
              <a:rPr lang="en-US" i="1" dirty="0"/>
              <a:t>, </a:t>
            </a:r>
            <a:r>
              <a:rPr lang="en-US" i="1" dirty="0" err="1"/>
              <a:t>Maydan</a:t>
            </a:r>
            <a:r>
              <a:rPr lang="en-US" i="1" dirty="0"/>
              <a:t>, Heavenly  Hundred</a:t>
            </a:r>
            <a:r>
              <a:rPr lang="en-US" dirty="0"/>
              <a:t>);</a:t>
            </a:r>
            <a:endParaRPr lang="ru-RU" dirty="0"/>
          </a:p>
          <a:p>
            <a:r>
              <a:rPr lang="en-US" b="1" dirty="0"/>
              <a:t>Arabic: </a:t>
            </a:r>
            <a:r>
              <a:rPr lang="en-US" dirty="0"/>
              <a:t>Arabic lifestyle (</a:t>
            </a:r>
            <a:r>
              <a:rPr lang="en-US" i="1" dirty="0"/>
              <a:t>sheik</a:t>
            </a:r>
            <a:r>
              <a:rPr lang="en-US" dirty="0"/>
              <a:t>, </a:t>
            </a:r>
            <a:r>
              <a:rPr lang="en-US" i="1" dirty="0" err="1"/>
              <a:t>islam</a:t>
            </a:r>
            <a:r>
              <a:rPr lang="en-US" dirty="0"/>
              <a:t>) and commonly accepted international terms (</a:t>
            </a:r>
            <a:r>
              <a:rPr lang="en-US" i="1" dirty="0"/>
              <a:t>algebra, alcohol, carat); </a:t>
            </a:r>
            <a:endParaRPr lang="ru-RU" dirty="0"/>
          </a:p>
          <a:p>
            <a:r>
              <a:rPr lang="en-US" b="1" dirty="0"/>
              <a:t>Latin</a:t>
            </a:r>
            <a:r>
              <a:rPr lang="en-US" dirty="0"/>
              <a:t>  &amp; </a:t>
            </a:r>
            <a:r>
              <a:rPr lang="en-US" b="1" dirty="0"/>
              <a:t>Greek:  </a:t>
            </a:r>
            <a:r>
              <a:rPr lang="en-US" dirty="0"/>
              <a:t>international terms </a:t>
            </a:r>
            <a:r>
              <a:rPr lang="en-US" i="1" dirty="0"/>
              <a:t>biography, zoology, psychology, atmosphere, etc.</a:t>
            </a:r>
            <a:endParaRPr lang="ru-RU" dirty="0"/>
          </a:p>
        </p:txBody>
      </p:sp>
      <p:sp>
        <p:nvSpPr>
          <p:cNvPr id="3" name="Заголовок 2"/>
          <p:cNvSpPr>
            <a:spLocks noGrp="1"/>
          </p:cNvSpPr>
          <p:nvPr>
            <p:ph type="title"/>
          </p:nvPr>
        </p:nvSpPr>
        <p:spPr/>
        <p:txBody>
          <a:bodyPr/>
          <a:lstStyle/>
          <a:p>
            <a:pPr algn="ctr"/>
            <a:r>
              <a:rPr lang="en-US" dirty="0">
                <a:solidFill>
                  <a:srgbClr val="FF0000"/>
                </a:solidFill>
              </a:rPr>
              <a:t>Early NE borrowings</a:t>
            </a:r>
            <a:endParaRPr lang="ru-RU" dirty="0">
              <a:solidFill>
                <a:srgbClr val="FF0000"/>
              </a:solidFill>
            </a:endParaRPr>
          </a:p>
        </p:txBody>
      </p:sp>
    </p:spTree>
    <p:extLst>
      <p:ext uri="{BB962C8B-B14F-4D97-AF65-F5344CB8AC3E}">
        <p14:creationId xmlns:p14="http://schemas.microsoft.com/office/powerpoint/2010/main" val="2468831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en-US" dirty="0"/>
              <a:t>Who and what standardized language?</a:t>
            </a:r>
          </a:p>
          <a:p>
            <a:r>
              <a:rPr lang="en-US" dirty="0"/>
              <a:t>Why did it need standardization? </a:t>
            </a:r>
          </a:p>
          <a:p>
            <a:r>
              <a:rPr lang="en-US" dirty="0"/>
              <a:t>When was it officially standardized? </a:t>
            </a:r>
          </a:p>
          <a:p>
            <a:r>
              <a:rPr lang="en-US" dirty="0"/>
              <a:t>How was it standardized?</a:t>
            </a:r>
            <a:endParaRPr lang="ru-RU" dirty="0"/>
          </a:p>
        </p:txBody>
      </p:sp>
      <p:sp>
        <p:nvSpPr>
          <p:cNvPr id="3" name="Заголовок 2"/>
          <p:cNvSpPr>
            <a:spLocks noGrp="1"/>
          </p:cNvSpPr>
          <p:nvPr>
            <p:ph type="title"/>
          </p:nvPr>
        </p:nvSpPr>
        <p:spPr/>
        <p:txBody>
          <a:bodyPr/>
          <a:lstStyle/>
          <a:p>
            <a:pPr algn="ctr"/>
            <a:r>
              <a:rPr lang="en-US" dirty="0">
                <a:solidFill>
                  <a:srgbClr val="FF0000"/>
                </a:solidFill>
              </a:rPr>
              <a:t>Standardization </a:t>
            </a:r>
            <a:endParaRPr lang="ru-RU" dirty="0">
              <a:solidFill>
                <a:srgbClr val="FF0000"/>
              </a:solidFill>
            </a:endParaRPr>
          </a:p>
        </p:txBody>
      </p:sp>
    </p:spTree>
    <p:extLst>
      <p:ext uri="{BB962C8B-B14F-4D97-AF65-F5344CB8AC3E}">
        <p14:creationId xmlns:p14="http://schemas.microsoft.com/office/powerpoint/2010/main" val="1575286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413176796"/>
              </p:ext>
            </p:extLst>
          </p:nvPr>
        </p:nvGraphicFramePr>
        <p:xfrm>
          <a:off x="323528" y="1052736"/>
          <a:ext cx="822960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a:xfrm>
            <a:off x="457200" y="274638"/>
            <a:ext cx="8229600" cy="850106"/>
          </a:xfrm>
        </p:spPr>
        <p:txBody>
          <a:bodyPr>
            <a:normAutofit fontScale="90000"/>
          </a:bodyPr>
          <a:lstStyle/>
          <a:p>
            <a:pPr algn="ctr"/>
            <a:r>
              <a:rPr lang="en-US" dirty="0">
                <a:solidFill>
                  <a:srgbClr val="FF0000"/>
                </a:solidFill>
              </a:rPr>
              <a:t>WORD-BUILDING IN OLD ENGLISH</a:t>
            </a:r>
            <a:endParaRPr lang="ru-RU" dirty="0">
              <a:solidFill>
                <a:srgbClr val="FF0000"/>
              </a:solidFill>
            </a:endParaRPr>
          </a:p>
        </p:txBody>
      </p:sp>
    </p:spTree>
    <p:extLst>
      <p:ext uri="{BB962C8B-B14F-4D97-AF65-F5344CB8AC3E}">
        <p14:creationId xmlns:p14="http://schemas.microsoft.com/office/powerpoint/2010/main" val="1506253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363210106"/>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p:txBody>
          <a:bodyPr>
            <a:normAutofit fontScale="90000"/>
          </a:bodyPr>
          <a:lstStyle/>
          <a:p>
            <a:pPr algn="ctr"/>
            <a:r>
              <a:rPr lang="en-US" dirty="0">
                <a:solidFill>
                  <a:srgbClr val="FF0000"/>
                </a:solidFill>
              </a:rPr>
              <a:t>WORD-BUILDING IN MIDDLE ENGLISH</a:t>
            </a:r>
            <a:endParaRPr lang="ru-RU" dirty="0">
              <a:solidFill>
                <a:srgbClr val="FF0000"/>
              </a:solidFill>
            </a:endParaRPr>
          </a:p>
        </p:txBody>
      </p:sp>
    </p:spTree>
    <p:extLst>
      <p:ext uri="{BB962C8B-B14F-4D97-AF65-F5344CB8AC3E}">
        <p14:creationId xmlns:p14="http://schemas.microsoft.com/office/powerpoint/2010/main" val="4229540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523685120"/>
              </p:ext>
            </p:extLst>
          </p:nvPr>
        </p:nvGraphicFramePr>
        <p:xfrm>
          <a:off x="1691680" y="1481138"/>
          <a:ext cx="6048672"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p:txBody>
          <a:bodyPr>
            <a:normAutofit fontScale="90000"/>
          </a:bodyPr>
          <a:lstStyle/>
          <a:p>
            <a:pPr algn="ctr"/>
            <a:r>
              <a:rPr lang="en-US" dirty="0">
                <a:solidFill>
                  <a:srgbClr val="FF0000"/>
                </a:solidFill>
              </a:rPr>
              <a:t>EARLY NEW ENGLISH WORD-BUILDING</a:t>
            </a:r>
            <a:endParaRPr lang="ru-RU" dirty="0">
              <a:solidFill>
                <a:srgbClr val="FF0000"/>
              </a:solidFill>
            </a:endParaRPr>
          </a:p>
        </p:txBody>
      </p:sp>
    </p:spTree>
    <p:extLst>
      <p:ext uri="{BB962C8B-B14F-4D97-AF65-F5344CB8AC3E}">
        <p14:creationId xmlns:p14="http://schemas.microsoft.com/office/powerpoint/2010/main" val="2159566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a:extLst>
              <a:ext uri="{FF2B5EF4-FFF2-40B4-BE49-F238E27FC236}">
                <a16:creationId xmlns:a16="http://schemas.microsoft.com/office/drawing/2014/main" id="{AF59E8CA-D7E3-4C48-EA56-34C4D55135E3}"/>
              </a:ext>
            </a:extLst>
          </p:cNvPr>
          <p:cNvSpPr>
            <a:spLocks noGrp="1"/>
          </p:cNvSpPr>
          <p:nvPr>
            <p:ph idx="1"/>
          </p:nvPr>
        </p:nvSpPr>
        <p:spPr/>
        <p:txBody>
          <a:bodyPr/>
          <a:lstStyle/>
          <a:p>
            <a:pPr marL="624078" indent="-514350">
              <a:buFont typeface="+mj-lt"/>
              <a:buAutoNum type="arabicPeriod"/>
            </a:pPr>
            <a:r>
              <a:rPr lang="en-US" dirty="0"/>
              <a:t>Summarize issues of lecture 7 and answer the questions.</a:t>
            </a:r>
          </a:p>
          <a:p>
            <a:pPr marL="624078" indent="-514350">
              <a:buFont typeface="+mj-lt"/>
              <a:buAutoNum type="arabicPeriod"/>
            </a:pPr>
            <a:r>
              <a:rPr lang="en-US" dirty="0"/>
              <a:t>Do task Seminar 8.</a:t>
            </a:r>
          </a:p>
          <a:p>
            <a:pPr marL="624078" indent="-514350">
              <a:buFont typeface="+mj-lt"/>
              <a:buAutoNum type="arabicPeriod"/>
            </a:pPr>
            <a:r>
              <a:rPr lang="en-US" dirty="0"/>
              <a:t>Complete the individual tasks.</a:t>
            </a:r>
          </a:p>
          <a:p>
            <a:pPr marL="624078" indent="-514350">
              <a:buFont typeface="+mj-lt"/>
              <a:buAutoNum type="arabicPeriod"/>
            </a:pPr>
            <a:r>
              <a:rPr lang="en-US" dirty="0"/>
              <a:t>Group work: </a:t>
            </a:r>
          </a:p>
          <a:p>
            <a:pPr marL="109728" indent="0">
              <a:buNone/>
            </a:pPr>
            <a:r>
              <a:rPr lang="en-US" dirty="0"/>
              <a:t>1 group “Word building in Old and Middle English”</a:t>
            </a:r>
          </a:p>
          <a:p>
            <a:pPr marL="109728" indent="0">
              <a:buNone/>
            </a:pPr>
            <a:r>
              <a:rPr lang="en-US" dirty="0"/>
              <a:t>2 group “Early New English Vocabulary. Word building.”</a:t>
            </a:r>
          </a:p>
          <a:p>
            <a:pPr marL="109728" indent="0">
              <a:buNone/>
            </a:pPr>
            <a:endParaRPr lang="ru-RU" dirty="0"/>
          </a:p>
        </p:txBody>
      </p:sp>
      <p:sp>
        <p:nvSpPr>
          <p:cNvPr id="3" name="Заголовок 2">
            <a:extLst>
              <a:ext uri="{FF2B5EF4-FFF2-40B4-BE49-F238E27FC236}">
                <a16:creationId xmlns:a16="http://schemas.microsoft.com/office/drawing/2014/main" id="{F1FD0F3A-5473-9BC8-6879-31BE9EDE6653}"/>
              </a:ext>
            </a:extLst>
          </p:cNvPr>
          <p:cNvSpPr>
            <a:spLocks noGrp="1"/>
          </p:cNvSpPr>
          <p:nvPr>
            <p:ph type="title"/>
          </p:nvPr>
        </p:nvSpPr>
        <p:spPr/>
        <p:txBody>
          <a:bodyPr/>
          <a:lstStyle/>
          <a:p>
            <a:pPr algn="ctr"/>
            <a:r>
              <a:rPr lang="en-US" dirty="0"/>
              <a:t>Home assignment</a:t>
            </a:r>
            <a:endParaRPr lang="ru-RU" dirty="0"/>
          </a:p>
        </p:txBody>
      </p:sp>
    </p:spTree>
    <p:extLst>
      <p:ext uri="{BB962C8B-B14F-4D97-AF65-F5344CB8AC3E}">
        <p14:creationId xmlns:p14="http://schemas.microsoft.com/office/powerpoint/2010/main" val="294990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en-US" dirty="0">
                <a:solidFill>
                  <a:srgbClr val="FF0000"/>
                </a:solidFill>
              </a:rPr>
              <a:t>Thank you for your devotion!</a:t>
            </a:r>
            <a:endParaRPr lang="ru-RU" dirty="0">
              <a:solidFill>
                <a:srgbClr val="FF00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96753"/>
            <a:ext cx="1970111"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1725244"/>
            <a:ext cx="6500986" cy="44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6725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ru-RU" dirty="0"/>
          </a:p>
        </p:txBody>
      </p:sp>
      <p:sp>
        <p:nvSpPr>
          <p:cNvPr id="3" name="Заголовок 2"/>
          <p:cNvSpPr>
            <a:spLocks noGrp="1"/>
          </p:cNvSpPr>
          <p:nvPr>
            <p:ph type="title"/>
          </p:nvPr>
        </p:nvSpPr>
        <p:spPr/>
        <p:txBody>
          <a:bodyPr/>
          <a:lstStyle/>
          <a:p>
            <a:endParaRPr lang="ru-RU"/>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30891"/>
            <a:ext cx="8280920" cy="6210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684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en-US" dirty="0"/>
              <a:t>Can we be absolutely sure about the OE vocabulary? </a:t>
            </a:r>
          </a:p>
          <a:p>
            <a:r>
              <a:rPr lang="en-US" dirty="0"/>
              <a:t>How many words did they have? </a:t>
            </a:r>
          </a:p>
          <a:p>
            <a:r>
              <a:rPr lang="en-US" dirty="0"/>
              <a:t>- 30,000 words (estimated)</a:t>
            </a:r>
          </a:p>
          <a:p>
            <a:r>
              <a:rPr lang="en-US" dirty="0"/>
              <a:t>Was the vocabulary etymologically homogeneous?</a:t>
            </a:r>
          </a:p>
          <a:p>
            <a:pPr marL="109728" indent="0">
              <a:buNone/>
            </a:pPr>
            <a:endParaRPr lang="en-US" dirty="0"/>
          </a:p>
        </p:txBody>
      </p:sp>
      <p:sp>
        <p:nvSpPr>
          <p:cNvPr id="3" name="Заголовок 2"/>
          <p:cNvSpPr>
            <a:spLocks noGrp="1"/>
          </p:cNvSpPr>
          <p:nvPr>
            <p:ph type="title"/>
          </p:nvPr>
        </p:nvSpPr>
        <p:spPr/>
        <p:txBody>
          <a:bodyPr/>
          <a:lstStyle/>
          <a:p>
            <a:pPr algn="ctr"/>
            <a:r>
              <a:rPr lang="en-US" dirty="0">
                <a:solidFill>
                  <a:srgbClr val="FF0000"/>
                </a:solidFill>
              </a:rPr>
              <a:t>IE+PG+OE vocabulary</a:t>
            </a:r>
            <a:endParaRPr lang="ru-RU" dirty="0">
              <a:solidFill>
                <a:srgbClr val="FF0000"/>
              </a:solidFill>
            </a:endParaRPr>
          </a:p>
        </p:txBody>
      </p:sp>
    </p:spTree>
    <p:extLst>
      <p:ext uri="{BB962C8B-B14F-4D97-AF65-F5344CB8AC3E}">
        <p14:creationId xmlns:p14="http://schemas.microsoft.com/office/powerpoint/2010/main" val="494389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2625723886"/>
              </p:ext>
            </p:extLst>
          </p:nvPr>
        </p:nvGraphicFramePr>
        <p:xfrm>
          <a:off x="457200" y="1052736"/>
          <a:ext cx="822960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p:txBody>
          <a:bodyPr/>
          <a:lstStyle/>
          <a:p>
            <a:pPr algn="ctr"/>
            <a:r>
              <a:rPr lang="en-US" dirty="0">
                <a:solidFill>
                  <a:srgbClr val="FF0000"/>
                </a:solidFill>
              </a:rPr>
              <a:t>OE VOCAB</a:t>
            </a:r>
            <a:endParaRPr lang="ru-RU" dirty="0">
              <a:solidFill>
                <a:srgbClr val="FF0000"/>
              </a:solidFill>
            </a:endParaRPr>
          </a:p>
        </p:txBody>
      </p:sp>
    </p:spTree>
    <p:extLst>
      <p:ext uri="{BB962C8B-B14F-4D97-AF65-F5344CB8AC3E}">
        <p14:creationId xmlns:p14="http://schemas.microsoft.com/office/powerpoint/2010/main" val="1442960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72008"/>
          </a:xfrm>
        </p:spPr>
        <p:txBody>
          <a:bodyPr>
            <a:normAutofit fontScale="92500" lnSpcReduction="20000"/>
          </a:bodyPr>
          <a:lstStyle/>
          <a:p>
            <a:pPr marL="109728" indent="0">
              <a:buNone/>
            </a:pPr>
            <a:r>
              <a:rPr lang="en-US" dirty="0"/>
              <a:t>Are they numerous? </a:t>
            </a:r>
          </a:p>
          <a:p>
            <a:pPr marL="109728" indent="0">
              <a:buNone/>
            </a:pPr>
            <a:endParaRPr lang="en-US" dirty="0"/>
          </a:p>
          <a:p>
            <a:pPr marL="109728" indent="0">
              <a:buNone/>
            </a:pPr>
            <a:r>
              <a:rPr lang="en-US" i="1" dirty="0"/>
              <a:t>dun </a:t>
            </a:r>
            <a:r>
              <a:rPr lang="en-US" dirty="0"/>
              <a:t>(down), </a:t>
            </a:r>
          </a:p>
          <a:p>
            <a:pPr marL="109728" indent="0">
              <a:buNone/>
            </a:pPr>
            <a:r>
              <a:rPr lang="en-US" i="1" dirty="0"/>
              <a:t>dun </a:t>
            </a:r>
            <a:r>
              <a:rPr lang="en-US" dirty="0"/>
              <a:t>(dun), </a:t>
            </a:r>
          </a:p>
          <a:p>
            <a:pPr marL="109728" indent="0">
              <a:buNone/>
            </a:pPr>
            <a:r>
              <a:rPr lang="en-US" i="1" dirty="0" err="1"/>
              <a:t>binn</a:t>
            </a:r>
            <a:r>
              <a:rPr lang="en-US" i="1" dirty="0"/>
              <a:t> </a:t>
            </a:r>
            <a:r>
              <a:rPr lang="en-US" dirty="0"/>
              <a:t>(bin), </a:t>
            </a:r>
          </a:p>
          <a:p>
            <a:pPr marL="109728" indent="0">
              <a:buNone/>
            </a:pPr>
            <a:r>
              <a:rPr lang="en-US" i="1" dirty="0" err="1"/>
              <a:t>amhuin</a:t>
            </a:r>
            <a:r>
              <a:rPr lang="en-US" i="1" dirty="0"/>
              <a:t> </a:t>
            </a:r>
            <a:r>
              <a:rPr lang="en-US" dirty="0"/>
              <a:t>-river: </a:t>
            </a:r>
            <a:r>
              <a:rPr lang="en-US" i="1" dirty="0"/>
              <a:t>Avon, Evan, </a:t>
            </a:r>
          </a:p>
          <a:p>
            <a:pPr marL="109728" indent="0">
              <a:buNone/>
            </a:pPr>
            <a:r>
              <a:rPr lang="en-US" i="1" dirty="0" err="1"/>
              <a:t>uisge</a:t>
            </a:r>
            <a:r>
              <a:rPr lang="en-US" i="1" dirty="0"/>
              <a:t> </a:t>
            </a:r>
            <a:r>
              <a:rPr lang="en-US" dirty="0"/>
              <a:t>(water) in names beginning with </a:t>
            </a:r>
            <a:r>
              <a:rPr lang="en-US" i="1" dirty="0"/>
              <a:t>Exe-, </a:t>
            </a:r>
            <a:r>
              <a:rPr lang="en-US" i="1" dirty="0" err="1"/>
              <a:t>Usk</a:t>
            </a:r>
            <a:r>
              <a:rPr lang="en-US" i="1" dirty="0"/>
              <a:t>-, </a:t>
            </a:r>
            <a:r>
              <a:rPr lang="en-US" i="1" dirty="0" err="1"/>
              <a:t>Esk</a:t>
            </a:r>
            <a:r>
              <a:rPr lang="en-US" i="1" dirty="0"/>
              <a:t>-, </a:t>
            </a:r>
            <a:r>
              <a:rPr lang="en-US" dirty="0"/>
              <a:t>(later - whiskey); </a:t>
            </a:r>
          </a:p>
          <a:p>
            <a:pPr marL="109728" indent="0">
              <a:buNone/>
            </a:pPr>
            <a:r>
              <a:rPr lang="en-US" i="1" dirty="0"/>
              <a:t>dun, </a:t>
            </a:r>
            <a:r>
              <a:rPr lang="en-US" i="1" dirty="0" err="1"/>
              <a:t>dum</a:t>
            </a:r>
            <a:r>
              <a:rPr lang="en-US" i="1" dirty="0"/>
              <a:t> </a:t>
            </a:r>
            <a:r>
              <a:rPr lang="en-US" dirty="0"/>
              <a:t>(hill): </a:t>
            </a:r>
            <a:r>
              <a:rPr lang="en-US" i="1" dirty="0"/>
              <a:t>Dumbarton, Dundee, </a:t>
            </a:r>
            <a:r>
              <a:rPr lang="en-US" i="1" dirty="0" err="1"/>
              <a:t>Dunstable</a:t>
            </a:r>
            <a:r>
              <a:rPr lang="en-US" i="1" dirty="0"/>
              <a:t>, </a:t>
            </a:r>
            <a:r>
              <a:rPr lang="en-US" i="1" dirty="0" err="1"/>
              <a:t>Dunfermline</a:t>
            </a:r>
            <a:r>
              <a:rPr lang="en-US" i="1" dirty="0"/>
              <a:t>, </a:t>
            </a:r>
            <a:r>
              <a:rPr lang="en-US" i="1" dirty="0" err="1"/>
              <a:t>Dunleary</a:t>
            </a:r>
            <a:r>
              <a:rPr lang="en-US" i="1" dirty="0"/>
              <a:t>; </a:t>
            </a:r>
          </a:p>
          <a:p>
            <a:pPr marL="109728" indent="0">
              <a:buNone/>
            </a:pPr>
            <a:r>
              <a:rPr lang="en-US" i="1" dirty="0" err="1"/>
              <a:t>inbher</a:t>
            </a:r>
            <a:r>
              <a:rPr lang="en-US" i="1" dirty="0"/>
              <a:t> </a:t>
            </a:r>
            <a:r>
              <a:rPr lang="en-US" dirty="0"/>
              <a:t>(mountain) - </a:t>
            </a:r>
            <a:r>
              <a:rPr lang="en-US" i="1" dirty="0"/>
              <a:t>Inverness, </a:t>
            </a:r>
            <a:r>
              <a:rPr lang="en-US" i="1" dirty="0" err="1"/>
              <a:t>Inverurfe</a:t>
            </a:r>
            <a:r>
              <a:rPr lang="en-US" i="1" dirty="0"/>
              <a:t>; </a:t>
            </a:r>
          </a:p>
          <a:p>
            <a:pPr marL="109728" indent="0">
              <a:buNone/>
            </a:pPr>
            <a:r>
              <a:rPr lang="en-US" i="1" dirty="0"/>
              <a:t>coil </a:t>
            </a:r>
            <a:r>
              <a:rPr lang="en-US" dirty="0"/>
              <a:t>(forest) </a:t>
            </a:r>
            <a:r>
              <a:rPr lang="en-US" i="1" dirty="0" err="1"/>
              <a:t>Killbrook</a:t>
            </a:r>
            <a:r>
              <a:rPr lang="en-US" i="1" dirty="0"/>
              <a:t>, </a:t>
            </a:r>
            <a:r>
              <a:rPr lang="en-US" i="1" dirty="0" err="1"/>
              <a:t>KilUemore</a:t>
            </a:r>
            <a:r>
              <a:rPr lang="en-US" i="1" dirty="0"/>
              <a:t> </a:t>
            </a:r>
            <a:r>
              <a:rPr lang="en-US" dirty="0"/>
              <a:t>etc., </a:t>
            </a:r>
          </a:p>
          <a:p>
            <a:pPr marL="109728" indent="0">
              <a:buNone/>
            </a:pPr>
            <a:r>
              <a:rPr lang="en-US" dirty="0"/>
              <a:t>names of people </a:t>
            </a:r>
            <a:r>
              <a:rPr lang="en-US" i="1" dirty="0"/>
              <a:t>Arthur </a:t>
            </a:r>
            <a:r>
              <a:rPr lang="en-US" dirty="0"/>
              <a:t>(noble), </a:t>
            </a:r>
            <a:r>
              <a:rPr lang="en-US" i="1" dirty="0"/>
              <a:t>Donald </a:t>
            </a:r>
            <a:r>
              <a:rPr lang="en-US" dirty="0"/>
              <a:t>(proud chief), </a:t>
            </a:r>
            <a:r>
              <a:rPr lang="en-US" i="1" dirty="0"/>
              <a:t>Kennedy </a:t>
            </a:r>
            <a:r>
              <a:rPr lang="en-US" dirty="0"/>
              <a:t>(ugly head)</a:t>
            </a:r>
            <a:endParaRPr lang="ru-RU" dirty="0"/>
          </a:p>
        </p:txBody>
      </p:sp>
      <p:sp>
        <p:nvSpPr>
          <p:cNvPr id="3" name="Заголовок 2"/>
          <p:cNvSpPr>
            <a:spLocks noGrp="1"/>
          </p:cNvSpPr>
          <p:nvPr>
            <p:ph type="title"/>
          </p:nvPr>
        </p:nvSpPr>
        <p:spPr/>
        <p:txBody>
          <a:bodyPr/>
          <a:lstStyle/>
          <a:p>
            <a:pPr algn="ctr"/>
            <a:r>
              <a:rPr lang="en-US" dirty="0">
                <a:solidFill>
                  <a:srgbClr val="FF0000"/>
                </a:solidFill>
              </a:rPr>
              <a:t>Celtic borrowings </a:t>
            </a:r>
            <a:endParaRPr lang="ru-RU"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196752"/>
            <a:ext cx="314325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5531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5044016"/>
          </a:xfrm>
        </p:spPr>
        <p:txBody>
          <a:bodyPr>
            <a:normAutofit fontScale="92500" lnSpcReduction="20000"/>
          </a:bodyPr>
          <a:lstStyle/>
          <a:p>
            <a:pPr marL="109728" indent="0">
              <a:buNone/>
            </a:pPr>
            <a:r>
              <a:rPr lang="en-US" dirty="0"/>
              <a:t>Were the Latin borrowings numerous?</a:t>
            </a:r>
          </a:p>
          <a:p>
            <a:pPr marL="109728" indent="0">
              <a:buNone/>
            </a:pPr>
            <a:r>
              <a:rPr lang="en-US" dirty="0"/>
              <a:t>How many waves of Latin influence has English incurred? </a:t>
            </a:r>
          </a:p>
          <a:p>
            <a:pPr marL="109728" indent="0">
              <a:buNone/>
            </a:pPr>
            <a:r>
              <a:rPr lang="en-US" dirty="0"/>
              <a:t>What are they? </a:t>
            </a:r>
          </a:p>
          <a:p>
            <a:pPr marL="109728" indent="0">
              <a:buNone/>
            </a:pPr>
            <a:endParaRPr lang="en-US" dirty="0"/>
          </a:p>
          <a:p>
            <a:pPr marL="109728" indent="0">
              <a:buNone/>
            </a:pPr>
            <a:r>
              <a:rPr lang="en-US" dirty="0"/>
              <a:t>Continental period</a:t>
            </a:r>
          </a:p>
          <a:p>
            <a:pPr marL="109728" indent="0">
              <a:buNone/>
            </a:pPr>
            <a:r>
              <a:rPr lang="en-US" dirty="0"/>
              <a:t>Indirect borrowings via the Celts</a:t>
            </a:r>
          </a:p>
          <a:p>
            <a:pPr marL="109728" indent="0">
              <a:buNone/>
            </a:pPr>
            <a:endParaRPr lang="en-US" dirty="0"/>
          </a:p>
          <a:p>
            <a:pPr marL="109728" indent="0">
              <a:buNone/>
            </a:pPr>
            <a:r>
              <a:rPr lang="en-US" dirty="0"/>
              <a:t>Christianity</a:t>
            </a:r>
          </a:p>
          <a:p>
            <a:pPr marL="109728" indent="0">
              <a:buNone/>
            </a:pPr>
            <a:endParaRPr lang="en-US" dirty="0"/>
          </a:p>
          <a:p>
            <a:pPr marL="109728" indent="0">
              <a:buNone/>
            </a:pPr>
            <a:r>
              <a:rPr lang="en-US" dirty="0"/>
              <a:t>Norman Conquest </a:t>
            </a:r>
          </a:p>
          <a:p>
            <a:pPr marL="109728" indent="0">
              <a:buNone/>
            </a:pPr>
            <a:endParaRPr lang="en-US" dirty="0"/>
          </a:p>
          <a:p>
            <a:pPr marL="109728" indent="0">
              <a:buNone/>
            </a:pPr>
            <a:r>
              <a:rPr lang="en-US" dirty="0"/>
              <a:t>Industrial revolution </a:t>
            </a:r>
            <a:endParaRPr lang="ru-RU" dirty="0"/>
          </a:p>
        </p:txBody>
      </p:sp>
      <p:sp>
        <p:nvSpPr>
          <p:cNvPr id="3" name="Заголовок 2"/>
          <p:cNvSpPr>
            <a:spLocks noGrp="1"/>
          </p:cNvSpPr>
          <p:nvPr>
            <p:ph type="title"/>
          </p:nvPr>
        </p:nvSpPr>
        <p:spPr/>
        <p:txBody>
          <a:bodyPr/>
          <a:lstStyle/>
          <a:p>
            <a:pPr algn="ctr"/>
            <a:r>
              <a:rPr lang="en-US" dirty="0">
                <a:solidFill>
                  <a:srgbClr val="FF0000"/>
                </a:solidFill>
              </a:rPr>
              <a:t>Latin borrowings</a:t>
            </a:r>
            <a:endParaRPr lang="ru-RU" dirty="0">
              <a:solidFill>
                <a:srgbClr val="FF0000"/>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1314" y="3933056"/>
            <a:ext cx="4148177" cy="2440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8175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5328592"/>
          </a:xfrm>
        </p:spPr>
        <p:txBody>
          <a:bodyPr>
            <a:normAutofit fontScale="92500"/>
          </a:bodyPr>
          <a:lstStyle/>
          <a:p>
            <a:r>
              <a:rPr lang="en-US" b="1" dirty="0"/>
              <a:t>General vocabulary</a:t>
            </a:r>
            <a:r>
              <a:rPr lang="en-US" dirty="0"/>
              <a:t>: </a:t>
            </a:r>
            <a:r>
              <a:rPr lang="en-US" i="1" dirty="0"/>
              <a:t>camp</a:t>
            </a:r>
            <a:r>
              <a:rPr lang="en-US" dirty="0"/>
              <a:t> (battle), </a:t>
            </a:r>
            <a:r>
              <a:rPr lang="en-US" i="1" dirty="0" err="1"/>
              <a:t>segn</a:t>
            </a:r>
            <a:r>
              <a:rPr lang="en-US" dirty="0"/>
              <a:t> (banner), </a:t>
            </a:r>
            <a:r>
              <a:rPr lang="en-US" i="1" dirty="0" err="1"/>
              <a:t>pîl</a:t>
            </a:r>
            <a:r>
              <a:rPr lang="en-US" dirty="0"/>
              <a:t> (pointed stick, javelin), </a:t>
            </a:r>
            <a:r>
              <a:rPr lang="en-US" i="1" dirty="0" err="1"/>
              <a:t>weall</a:t>
            </a:r>
            <a:r>
              <a:rPr lang="en-US" dirty="0"/>
              <a:t> (wall), </a:t>
            </a:r>
            <a:r>
              <a:rPr lang="en-US" i="1" dirty="0" err="1"/>
              <a:t>pytt</a:t>
            </a:r>
            <a:r>
              <a:rPr lang="en-US" dirty="0"/>
              <a:t> (pit), </a:t>
            </a:r>
            <a:r>
              <a:rPr lang="en-US" i="1" dirty="0" err="1"/>
              <a:t>straet</a:t>
            </a:r>
            <a:r>
              <a:rPr lang="en-US" dirty="0"/>
              <a:t> (road, street), </a:t>
            </a:r>
            <a:r>
              <a:rPr lang="en-US" dirty="0" err="1"/>
              <a:t>mîl</a:t>
            </a:r>
            <a:r>
              <a:rPr lang="en-US" dirty="0"/>
              <a:t> (mile), and </a:t>
            </a:r>
            <a:r>
              <a:rPr lang="en-US" i="1" dirty="0" err="1"/>
              <a:t>miltestre</a:t>
            </a:r>
            <a:r>
              <a:rPr lang="en-US" dirty="0"/>
              <a:t> (courtesan), </a:t>
            </a:r>
            <a:r>
              <a:rPr lang="en-US" i="1" dirty="0" err="1"/>
              <a:t>cirice</a:t>
            </a:r>
            <a:r>
              <a:rPr lang="en-US" dirty="0"/>
              <a:t> (church), </a:t>
            </a:r>
            <a:r>
              <a:rPr lang="en-US" i="1" dirty="0" err="1"/>
              <a:t>biscop</a:t>
            </a:r>
            <a:r>
              <a:rPr lang="en-US" i="1" dirty="0"/>
              <a:t> </a:t>
            </a:r>
            <a:r>
              <a:rPr lang="en-US" dirty="0"/>
              <a:t>(bishop), </a:t>
            </a:r>
            <a:r>
              <a:rPr lang="en-US" i="1" dirty="0" err="1"/>
              <a:t>câsere</a:t>
            </a:r>
            <a:r>
              <a:rPr lang="en-US" dirty="0"/>
              <a:t> (emperor), </a:t>
            </a:r>
            <a:r>
              <a:rPr lang="en-US" i="1" dirty="0" err="1"/>
              <a:t>Saeternesdaeg</a:t>
            </a:r>
            <a:r>
              <a:rPr lang="en-US" dirty="0"/>
              <a:t> (Saturday), </a:t>
            </a:r>
            <a:r>
              <a:rPr lang="en-US" dirty="0" err="1"/>
              <a:t>etc</a:t>
            </a:r>
            <a:endParaRPr lang="en-US" dirty="0"/>
          </a:p>
          <a:p>
            <a:r>
              <a:rPr lang="en-US" b="1" dirty="0"/>
              <a:t>Trade-related</a:t>
            </a:r>
            <a:r>
              <a:rPr lang="en-US" dirty="0"/>
              <a:t>: </a:t>
            </a:r>
            <a:r>
              <a:rPr lang="en-US" i="1" dirty="0" err="1"/>
              <a:t>cêap</a:t>
            </a:r>
            <a:r>
              <a:rPr lang="en-US" dirty="0"/>
              <a:t> (bargain; cf. Eng., </a:t>
            </a:r>
            <a:r>
              <a:rPr lang="en-US" i="1" dirty="0"/>
              <a:t>cheap, chapman)</a:t>
            </a:r>
            <a:r>
              <a:rPr lang="en-US" dirty="0"/>
              <a:t> and </a:t>
            </a:r>
            <a:r>
              <a:rPr lang="en-US" i="1" dirty="0" err="1"/>
              <a:t>mangian</a:t>
            </a:r>
            <a:r>
              <a:rPr lang="en-US" dirty="0"/>
              <a:t> (to trade) with its derivatives </a:t>
            </a:r>
            <a:r>
              <a:rPr lang="en-US" i="1" dirty="0" err="1"/>
              <a:t>mangere</a:t>
            </a:r>
            <a:r>
              <a:rPr lang="en-US" dirty="0"/>
              <a:t> (monger), </a:t>
            </a:r>
            <a:r>
              <a:rPr lang="en-US" i="1" dirty="0" err="1"/>
              <a:t>mangung</a:t>
            </a:r>
            <a:r>
              <a:rPr lang="en-US" dirty="0"/>
              <a:t> (trade, commerce), and </a:t>
            </a:r>
            <a:r>
              <a:rPr lang="en-US" i="1" dirty="0" err="1"/>
              <a:t>mangung-hûs</a:t>
            </a:r>
            <a:r>
              <a:rPr lang="en-US" dirty="0"/>
              <a:t> (shop),  </a:t>
            </a:r>
            <a:r>
              <a:rPr lang="en-US" i="1" dirty="0" err="1"/>
              <a:t>pund</a:t>
            </a:r>
            <a:r>
              <a:rPr lang="en-US" dirty="0"/>
              <a:t> (pound), </a:t>
            </a:r>
            <a:r>
              <a:rPr lang="en-US" i="1" dirty="0" err="1"/>
              <a:t>mydd</a:t>
            </a:r>
            <a:r>
              <a:rPr lang="en-US" dirty="0"/>
              <a:t> (bushel), </a:t>
            </a:r>
            <a:r>
              <a:rPr lang="en-US" i="1" dirty="0"/>
              <a:t>seam</a:t>
            </a:r>
            <a:r>
              <a:rPr lang="en-US" dirty="0"/>
              <a:t> (burden, loan), </a:t>
            </a:r>
            <a:r>
              <a:rPr lang="en-US" i="1" dirty="0" err="1"/>
              <a:t>mynet</a:t>
            </a:r>
            <a:r>
              <a:rPr lang="en-US" dirty="0"/>
              <a:t> (coin); </a:t>
            </a:r>
          </a:p>
          <a:p>
            <a:r>
              <a:rPr lang="en-US" b="1" dirty="0"/>
              <a:t>Traded goods</a:t>
            </a:r>
            <a:r>
              <a:rPr lang="en-US" dirty="0"/>
              <a:t>: </a:t>
            </a:r>
            <a:r>
              <a:rPr lang="en-US" i="1" dirty="0" err="1"/>
              <a:t>wîn</a:t>
            </a:r>
            <a:r>
              <a:rPr lang="en-US" dirty="0"/>
              <a:t> (wine), </a:t>
            </a:r>
            <a:r>
              <a:rPr lang="en-US" i="1" dirty="0"/>
              <a:t>must</a:t>
            </a:r>
            <a:r>
              <a:rPr lang="en-US" dirty="0"/>
              <a:t> (new wine), </a:t>
            </a:r>
            <a:r>
              <a:rPr lang="en-US" i="1" dirty="0" err="1"/>
              <a:t>eced</a:t>
            </a:r>
            <a:r>
              <a:rPr lang="en-US" dirty="0"/>
              <a:t> (vinegar),  </a:t>
            </a:r>
            <a:r>
              <a:rPr lang="en-US" i="1" dirty="0" err="1"/>
              <a:t>flasce</a:t>
            </a:r>
            <a:r>
              <a:rPr lang="ru-RU" dirty="0"/>
              <a:t> </a:t>
            </a:r>
            <a:r>
              <a:rPr lang="en-US" dirty="0"/>
              <a:t>(flask, bottle); </a:t>
            </a:r>
          </a:p>
        </p:txBody>
      </p:sp>
      <p:sp>
        <p:nvSpPr>
          <p:cNvPr id="3" name="Заголовок 2"/>
          <p:cNvSpPr>
            <a:spLocks noGrp="1"/>
          </p:cNvSpPr>
          <p:nvPr>
            <p:ph type="title"/>
          </p:nvPr>
        </p:nvSpPr>
        <p:spPr/>
        <p:txBody>
          <a:bodyPr>
            <a:normAutofit fontScale="90000"/>
          </a:bodyPr>
          <a:lstStyle/>
          <a:p>
            <a:pPr algn="ctr"/>
            <a:r>
              <a:rPr lang="en-US" dirty="0">
                <a:solidFill>
                  <a:srgbClr val="FF0000"/>
                </a:solidFill>
              </a:rPr>
              <a:t>Continental period (before 5 C AD)</a:t>
            </a:r>
            <a:endParaRPr lang="ru-RU" dirty="0">
              <a:solidFill>
                <a:srgbClr val="FF0000"/>
              </a:solidFill>
            </a:endParaRPr>
          </a:p>
        </p:txBody>
      </p:sp>
    </p:spTree>
    <p:extLst>
      <p:ext uri="{BB962C8B-B14F-4D97-AF65-F5344CB8AC3E}">
        <p14:creationId xmlns:p14="http://schemas.microsoft.com/office/powerpoint/2010/main" val="1658035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052736"/>
            <a:ext cx="8229600" cy="5400600"/>
          </a:xfrm>
        </p:spPr>
        <p:txBody>
          <a:bodyPr>
            <a:normAutofit fontScale="77500" lnSpcReduction="20000"/>
          </a:bodyPr>
          <a:lstStyle/>
          <a:p>
            <a:r>
              <a:rPr lang="en-US" b="1" dirty="0"/>
              <a:t>Certain foods</a:t>
            </a:r>
            <a:r>
              <a:rPr lang="en-US" dirty="0"/>
              <a:t>:  </a:t>
            </a:r>
            <a:r>
              <a:rPr lang="en-US" i="1" dirty="0" err="1"/>
              <a:t>cîese</a:t>
            </a:r>
            <a:r>
              <a:rPr lang="en-US" dirty="0"/>
              <a:t> (L. </a:t>
            </a:r>
            <a:r>
              <a:rPr lang="en-US" i="1" dirty="0" err="1"/>
              <a:t>câseus</a:t>
            </a:r>
            <a:r>
              <a:rPr lang="en-US" i="1" dirty="0"/>
              <a:t>,</a:t>
            </a:r>
            <a:r>
              <a:rPr lang="en-US" dirty="0"/>
              <a:t> cheese), </a:t>
            </a:r>
            <a:r>
              <a:rPr lang="en-US" i="1" dirty="0"/>
              <a:t>spelt </a:t>
            </a:r>
            <a:r>
              <a:rPr lang="en-US" dirty="0"/>
              <a:t>(wheat), </a:t>
            </a:r>
            <a:r>
              <a:rPr lang="en-US" i="1" dirty="0" err="1"/>
              <a:t>pipor</a:t>
            </a:r>
            <a:r>
              <a:rPr lang="en-US" i="1" dirty="0"/>
              <a:t> </a:t>
            </a:r>
            <a:r>
              <a:rPr lang="en-US" dirty="0"/>
              <a:t> (pepper), </a:t>
            </a:r>
            <a:r>
              <a:rPr lang="en-US" i="1" dirty="0" err="1"/>
              <a:t>senep</a:t>
            </a:r>
            <a:r>
              <a:rPr lang="en-US" i="1" dirty="0"/>
              <a:t> </a:t>
            </a:r>
            <a:r>
              <a:rPr lang="en-US" dirty="0"/>
              <a:t> (mustard; L. </a:t>
            </a:r>
            <a:r>
              <a:rPr lang="en-US" i="1" dirty="0" err="1"/>
              <a:t>sinâpi</a:t>
            </a:r>
            <a:r>
              <a:rPr lang="en-US" i="1" dirty="0"/>
              <a:t>), </a:t>
            </a:r>
            <a:r>
              <a:rPr lang="en-US" i="1" dirty="0" err="1"/>
              <a:t>popig</a:t>
            </a:r>
            <a:r>
              <a:rPr lang="en-US" dirty="0"/>
              <a:t> (poppy), </a:t>
            </a:r>
            <a:r>
              <a:rPr lang="en-US" i="1" dirty="0" err="1"/>
              <a:t>cisten</a:t>
            </a:r>
            <a:r>
              <a:rPr lang="en-US" i="1" dirty="0"/>
              <a:t> </a:t>
            </a:r>
            <a:r>
              <a:rPr lang="en-US" dirty="0"/>
              <a:t>(chestnut-tree; L. </a:t>
            </a:r>
            <a:r>
              <a:rPr lang="en-US" i="1" dirty="0" err="1"/>
              <a:t>castanea</a:t>
            </a:r>
            <a:r>
              <a:rPr lang="en-US" i="1" dirty="0"/>
              <a:t>), </a:t>
            </a:r>
            <a:r>
              <a:rPr lang="en-US" i="1" dirty="0" err="1"/>
              <a:t>cires</a:t>
            </a:r>
            <a:r>
              <a:rPr lang="en-US" i="1" dirty="0"/>
              <a:t>(</a:t>
            </a:r>
            <a:r>
              <a:rPr lang="en-US" i="1" dirty="0" err="1"/>
              <a:t>bêam</a:t>
            </a:r>
            <a:r>
              <a:rPr lang="en-US" i="1" dirty="0"/>
              <a:t>) (cherry-tree; L. </a:t>
            </a:r>
            <a:r>
              <a:rPr lang="en-US" i="1" dirty="0" err="1"/>
              <a:t>cerasus</a:t>
            </a:r>
            <a:r>
              <a:rPr lang="en-US" i="1" dirty="0"/>
              <a:t>),</a:t>
            </a:r>
            <a:r>
              <a:rPr lang="en-US" dirty="0"/>
              <a:t> </a:t>
            </a:r>
            <a:r>
              <a:rPr lang="en-US" i="1" dirty="0" err="1"/>
              <a:t>butere</a:t>
            </a:r>
            <a:r>
              <a:rPr lang="en-US" dirty="0"/>
              <a:t> (butter; L. </a:t>
            </a:r>
            <a:r>
              <a:rPr lang="en-US" i="1" dirty="0" err="1"/>
              <a:t>bûtýrum</a:t>
            </a:r>
            <a:r>
              <a:rPr lang="en-US" i="1" dirty="0"/>
              <a:t>),</a:t>
            </a:r>
            <a:r>
              <a:rPr lang="en-US" i="1" baseline="30000" dirty="0"/>
              <a:t> </a:t>
            </a:r>
            <a:r>
              <a:rPr lang="en-US" i="1" dirty="0" err="1"/>
              <a:t>ynne</a:t>
            </a:r>
            <a:r>
              <a:rPr lang="en-US" i="1" dirty="0"/>
              <a:t>(</a:t>
            </a:r>
            <a:r>
              <a:rPr lang="en-US" i="1" dirty="0" err="1"/>
              <a:t>lêac</a:t>
            </a:r>
            <a:r>
              <a:rPr lang="en-US" i="1" dirty="0"/>
              <a:t>) (L. </a:t>
            </a:r>
            <a:r>
              <a:rPr lang="en-US" i="1" dirty="0" err="1"/>
              <a:t>ûnio</a:t>
            </a:r>
            <a:r>
              <a:rPr lang="en-US" i="1" dirty="0"/>
              <a:t>,</a:t>
            </a:r>
            <a:r>
              <a:rPr lang="en-US" dirty="0"/>
              <a:t> onion), </a:t>
            </a:r>
            <a:r>
              <a:rPr lang="en-US" i="1" dirty="0" err="1"/>
              <a:t>plûme</a:t>
            </a:r>
            <a:r>
              <a:rPr lang="en-US" dirty="0"/>
              <a:t> (plum),</a:t>
            </a:r>
            <a:r>
              <a:rPr lang="en-US" i="1" dirty="0" err="1"/>
              <a:t>pise</a:t>
            </a:r>
            <a:r>
              <a:rPr lang="en-US" dirty="0"/>
              <a:t> (L. </a:t>
            </a:r>
            <a:r>
              <a:rPr lang="en-US" i="1" dirty="0" err="1"/>
              <a:t>pisum</a:t>
            </a:r>
            <a:r>
              <a:rPr lang="en-US" i="1" dirty="0"/>
              <a:t>,</a:t>
            </a:r>
            <a:r>
              <a:rPr lang="en-US" dirty="0"/>
              <a:t> pea),  </a:t>
            </a:r>
            <a:r>
              <a:rPr lang="en-US" i="1" dirty="0" err="1"/>
              <a:t>minte</a:t>
            </a:r>
            <a:r>
              <a:rPr lang="en-US" i="1" dirty="0"/>
              <a:t> </a:t>
            </a:r>
            <a:r>
              <a:rPr lang="en-US" dirty="0"/>
              <a:t>(L. </a:t>
            </a:r>
            <a:r>
              <a:rPr lang="en-US" i="1" dirty="0" err="1"/>
              <a:t>mentha</a:t>
            </a:r>
            <a:r>
              <a:rPr lang="en-US" i="1" dirty="0"/>
              <a:t>,</a:t>
            </a:r>
            <a:r>
              <a:rPr lang="en-US" dirty="0"/>
              <a:t> mint); </a:t>
            </a:r>
          </a:p>
          <a:p>
            <a:r>
              <a:rPr lang="en-US" b="1" dirty="0"/>
              <a:t>Domestic life + household articles</a:t>
            </a:r>
            <a:r>
              <a:rPr lang="en-US" dirty="0"/>
              <a:t>: </a:t>
            </a:r>
            <a:r>
              <a:rPr lang="en-US" i="1" dirty="0" err="1"/>
              <a:t>cytel</a:t>
            </a:r>
            <a:r>
              <a:rPr lang="en-US" i="1" dirty="0"/>
              <a:t> </a:t>
            </a:r>
            <a:r>
              <a:rPr lang="en-US" dirty="0"/>
              <a:t>(kettle; L. </a:t>
            </a:r>
            <a:r>
              <a:rPr lang="en-US" i="1" dirty="0" err="1"/>
              <a:t>catillus</a:t>
            </a:r>
            <a:r>
              <a:rPr lang="en-US" i="1" dirty="0"/>
              <a:t>, </a:t>
            </a:r>
            <a:r>
              <a:rPr lang="en-US" i="1" dirty="0" err="1"/>
              <a:t>catlnus</a:t>
            </a:r>
            <a:r>
              <a:rPr lang="en-US" i="1" dirty="0"/>
              <a:t>), </a:t>
            </a:r>
            <a:r>
              <a:rPr lang="en-US" i="1" dirty="0" err="1"/>
              <a:t>mese</a:t>
            </a:r>
            <a:r>
              <a:rPr lang="en-US" dirty="0"/>
              <a:t> (table), </a:t>
            </a:r>
            <a:r>
              <a:rPr lang="en-US" i="1" dirty="0" err="1"/>
              <a:t>scamol</a:t>
            </a:r>
            <a:r>
              <a:rPr lang="en-US" dirty="0"/>
              <a:t> (L. </a:t>
            </a:r>
            <a:r>
              <a:rPr lang="en-US" i="1" dirty="0" err="1"/>
              <a:t>scamellum</a:t>
            </a:r>
            <a:r>
              <a:rPr lang="en-US" i="1" dirty="0"/>
              <a:t>,</a:t>
            </a:r>
            <a:r>
              <a:rPr lang="en-US" dirty="0"/>
              <a:t> bench, stool; cf. modern </a:t>
            </a:r>
            <a:r>
              <a:rPr lang="en-US" i="1" dirty="0"/>
              <a:t>shambles), </a:t>
            </a:r>
            <a:r>
              <a:rPr lang="en-US" dirty="0" err="1"/>
              <a:t>teped</a:t>
            </a:r>
            <a:r>
              <a:rPr lang="en-US" dirty="0"/>
              <a:t> (carpet, curtain; L. </a:t>
            </a:r>
            <a:r>
              <a:rPr lang="en-US" i="1" dirty="0" err="1"/>
              <a:t>tapêtum</a:t>
            </a:r>
            <a:r>
              <a:rPr lang="en-US" i="1" dirty="0"/>
              <a:t>), </a:t>
            </a:r>
            <a:r>
              <a:rPr lang="en-US" i="1" dirty="0" err="1"/>
              <a:t>pyle</a:t>
            </a:r>
            <a:r>
              <a:rPr lang="en-US" dirty="0"/>
              <a:t> (L. </a:t>
            </a:r>
            <a:r>
              <a:rPr lang="en-US" i="1" dirty="0" err="1"/>
              <a:t>pulvînus</a:t>
            </a:r>
            <a:r>
              <a:rPr lang="en-US" i="1" dirty="0"/>
              <a:t>,</a:t>
            </a:r>
            <a:r>
              <a:rPr lang="en-US" dirty="0"/>
              <a:t> pillow), </a:t>
            </a:r>
            <a:r>
              <a:rPr lang="en-US" i="1" dirty="0" err="1"/>
              <a:t>pilece</a:t>
            </a:r>
            <a:r>
              <a:rPr lang="en-US" dirty="0"/>
              <a:t> (L. </a:t>
            </a:r>
            <a:r>
              <a:rPr lang="en-US" i="1" dirty="0" err="1"/>
              <a:t>pellicia</a:t>
            </a:r>
            <a:r>
              <a:rPr lang="en-US" i="1" dirty="0"/>
              <a:t>,</a:t>
            </a:r>
            <a:r>
              <a:rPr lang="en-US" dirty="0"/>
              <a:t> robe of skin), and </a:t>
            </a:r>
            <a:r>
              <a:rPr lang="en-US" i="1" dirty="0" err="1"/>
              <a:t>sigel</a:t>
            </a:r>
            <a:r>
              <a:rPr lang="en-US" dirty="0"/>
              <a:t> (brooch, necklace; L. </a:t>
            </a:r>
            <a:r>
              <a:rPr lang="en-US" i="1" dirty="0" err="1"/>
              <a:t>sigillum</a:t>
            </a:r>
            <a:r>
              <a:rPr lang="en-US" i="1" dirty="0"/>
              <a:t>); </a:t>
            </a:r>
            <a:endParaRPr lang="en-US" dirty="0"/>
          </a:p>
          <a:p>
            <a:r>
              <a:rPr lang="en-US" b="1" dirty="0"/>
              <a:t>Building-related: </a:t>
            </a:r>
            <a:r>
              <a:rPr lang="en-US" i="1" dirty="0" err="1"/>
              <a:t>cealc</a:t>
            </a:r>
            <a:r>
              <a:rPr lang="en-US" dirty="0"/>
              <a:t> (chalk), </a:t>
            </a:r>
            <a:r>
              <a:rPr lang="en-US" i="1" dirty="0" err="1"/>
              <a:t>copor</a:t>
            </a:r>
            <a:r>
              <a:rPr lang="en-US" dirty="0"/>
              <a:t> (copper), </a:t>
            </a:r>
            <a:r>
              <a:rPr lang="en-US" i="1" dirty="0"/>
              <a:t>pic</a:t>
            </a:r>
            <a:r>
              <a:rPr lang="en-US" dirty="0"/>
              <a:t> (pitch), and </a:t>
            </a:r>
            <a:r>
              <a:rPr lang="en-US" i="1" dirty="0" err="1"/>
              <a:t>tigele</a:t>
            </a:r>
            <a:r>
              <a:rPr lang="en-US" dirty="0"/>
              <a:t>(tile); </a:t>
            </a:r>
          </a:p>
          <a:p>
            <a:r>
              <a:rPr lang="en-US" b="1" dirty="0"/>
              <a:t>Animals:  </a:t>
            </a:r>
            <a:r>
              <a:rPr lang="en-US" i="1" dirty="0" err="1"/>
              <a:t>mûl</a:t>
            </a:r>
            <a:r>
              <a:rPr lang="en-US" dirty="0"/>
              <a:t> (mule), </a:t>
            </a:r>
            <a:r>
              <a:rPr lang="en-US" i="1" dirty="0" err="1"/>
              <a:t>draca</a:t>
            </a:r>
            <a:r>
              <a:rPr lang="en-US" dirty="0"/>
              <a:t> (dragon), </a:t>
            </a:r>
            <a:r>
              <a:rPr lang="en-US" i="1" dirty="0" err="1"/>
              <a:t>pâwa</a:t>
            </a:r>
            <a:r>
              <a:rPr lang="en-US" i="1" dirty="0"/>
              <a:t> </a:t>
            </a:r>
            <a:r>
              <a:rPr lang="en-US" dirty="0"/>
              <a:t>(peacock), </a:t>
            </a:r>
          </a:p>
          <a:p>
            <a:r>
              <a:rPr lang="en-US" b="1" dirty="0"/>
              <a:t>Probably during this time</a:t>
            </a:r>
            <a:r>
              <a:rPr lang="en-US" dirty="0"/>
              <a:t>: </a:t>
            </a:r>
            <a:r>
              <a:rPr lang="en-US" i="1" dirty="0" err="1"/>
              <a:t>cycene</a:t>
            </a:r>
            <a:r>
              <a:rPr lang="en-US" dirty="0"/>
              <a:t> (kitchen; L. </a:t>
            </a:r>
            <a:r>
              <a:rPr lang="en-US" i="1" dirty="0" err="1"/>
              <a:t>coquîna</a:t>
            </a:r>
            <a:r>
              <a:rPr lang="en-US" i="1" dirty="0"/>
              <a:t>), </a:t>
            </a:r>
            <a:r>
              <a:rPr lang="en-US" i="1" dirty="0" err="1"/>
              <a:t>cuppe</a:t>
            </a:r>
            <a:r>
              <a:rPr lang="en-US" dirty="0"/>
              <a:t> (L. </a:t>
            </a:r>
            <a:r>
              <a:rPr lang="en-US" i="1" dirty="0" err="1"/>
              <a:t>cuppa</a:t>
            </a:r>
            <a:r>
              <a:rPr lang="en-US" i="1" dirty="0"/>
              <a:t>,</a:t>
            </a:r>
            <a:r>
              <a:rPr lang="en-US" dirty="0"/>
              <a:t> cup), </a:t>
            </a:r>
            <a:r>
              <a:rPr lang="en-US" i="1" dirty="0"/>
              <a:t>disc</a:t>
            </a:r>
            <a:r>
              <a:rPr lang="en-US" dirty="0"/>
              <a:t> (dish; L. </a:t>
            </a:r>
            <a:r>
              <a:rPr lang="en-US" i="1" dirty="0"/>
              <a:t>discus), </a:t>
            </a:r>
            <a:r>
              <a:rPr lang="en-US" dirty="0" err="1"/>
              <a:t>cucler</a:t>
            </a:r>
            <a:r>
              <a:rPr lang="en-US" dirty="0"/>
              <a:t> (spoon; L. </a:t>
            </a:r>
            <a:r>
              <a:rPr lang="en-US" i="1" dirty="0" err="1"/>
              <a:t>cocleârium</a:t>
            </a:r>
            <a:r>
              <a:rPr lang="en-US" i="1" dirty="0"/>
              <a:t>), </a:t>
            </a:r>
            <a:r>
              <a:rPr lang="en-US" i="1" dirty="0" err="1"/>
              <a:t>mortere</a:t>
            </a:r>
            <a:r>
              <a:rPr lang="en-US" dirty="0"/>
              <a:t> (L. </a:t>
            </a:r>
            <a:r>
              <a:rPr lang="en-US" i="1" dirty="0" err="1"/>
              <a:t>mortârium</a:t>
            </a:r>
            <a:r>
              <a:rPr lang="en-US" i="1" dirty="0"/>
              <a:t>,</a:t>
            </a:r>
            <a:r>
              <a:rPr lang="en-US" dirty="0"/>
              <a:t> a mortar, a vessel of hard material), </a:t>
            </a:r>
            <a:r>
              <a:rPr lang="en-US" i="1" dirty="0" err="1"/>
              <a:t>lînen</a:t>
            </a:r>
            <a:r>
              <a:rPr lang="en-US" dirty="0"/>
              <a:t> (cognate with or from L. </a:t>
            </a:r>
            <a:r>
              <a:rPr lang="en-US" i="1" dirty="0" err="1"/>
              <a:t>lînum</a:t>
            </a:r>
            <a:r>
              <a:rPr lang="en-US" i="1" dirty="0"/>
              <a:t>,</a:t>
            </a:r>
            <a:r>
              <a:rPr lang="en-US" dirty="0"/>
              <a:t> flax), </a:t>
            </a:r>
            <a:r>
              <a:rPr lang="en-US" i="1" dirty="0" err="1"/>
              <a:t>lîne</a:t>
            </a:r>
            <a:r>
              <a:rPr lang="en-US" dirty="0"/>
              <a:t> (rope, line;</a:t>
            </a:r>
            <a:endParaRPr lang="ru-RU" dirty="0"/>
          </a:p>
          <a:p>
            <a:endParaRPr lang="ru-RU" dirty="0"/>
          </a:p>
        </p:txBody>
      </p:sp>
    </p:spTree>
    <p:extLst>
      <p:ext uri="{BB962C8B-B14F-4D97-AF65-F5344CB8AC3E}">
        <p14:creationId xmlns:p14="http://schemas.microsoft.com/office/powerpoint/2010/main" val="9585705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1351</TotalTime>
  <Words>2874</Words>
  <Application>Microsoft Office PowerPoint</Application>
  <PresentationFormat>Екран (4:3)</PresentationFormat>
  <Paragraphs>184</Paragraphs>
  <Slides>27</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27</vt:i4>
      </vt:variant>
    </vt:vector>
  </HeadingPairs>
  <TitlesOfParts>
    <vt:vector size="32" baseType="lpstr">
      <vt:lpstr>Lucida Sans Unicode</vt:lpstr>
      <vt:lpstr>Verdana</vt:lpstr>
      <vt:lpstr>Wingdings 2</vt:lpstr>
      <vt:lpstr>Wingdings 3</vt:lpstr>
      <vt:lpstr>Открытая</vt:lpstr>
      <vt:lpstr>Vocabulary evolution</vt:lpstr>
      <vt:lpstr>Plan</vt:lpstr>
      <vt:lpstr>Презентація PowerPoint</vt:lpstr>
      <vt:lpstr>IE+PG+OE vocabulary</vt:lpstr>
      <vt:lpstr>OE VOCAB</vt:lpstr>
      <vt:lpstr>Celtic borrowings </vt:lpstr>
      <vt:lpstr>Latin borrowings</vt:lpstr>
      <vt:lpstr>Continental period (before 5 C AD)</vt:lpstr>
      <vt:lpstr>Презентація PowerPoint</vt:lpstr>
      <vt:lpstr>Christianity (7 C AD)</vt:lpstr>
      <vt:lpstr>Презентація PowerPoint</vt:lpstr>
      <vt:lpstr>Scandinavian borrowings: general notions</vt:lpstr>
      <vt:lpstr>Scandinavian borrowings </vt:lpstr>
      <vt:lpstr>By the end of OE, the language</vt:lpstr>
      <vt:lpstr>ME vocabulary</vt:lpstr>
      <vt:lpstr>The Norman Conquest </vt:lpstr>
      <vt:lpstr>Презентація PowerPoint</vt:lpstr>
      <vt:lpstr>ETYMOLOGICAL DOUBLETS</vt:lpstr>
      <vt:lpstr>By the end of ME, the language</vt:lpstr>
      <vt:lpstr>NE VOCAB</vt:lpstr>
      <vt:lpstr>Early NE borrowings</vt:lpstr>
      <vt:lpstr>Standardization </vt:lpstr>
      <vt:lpstr>WORD-BUILDING IN OLD ENGLISH</vt:lpstr>
      <vt:lpstr>WORD-BUILDING IN MIDDLE ENGLISH</vt:lpstr>
      <vt:lpstr>EARLY NEW ENGLISH WORD-BUILDING</vt:lpstr>
      <vt:lpstr>Home assignment</vt:lpstr>
      <vt:lpstr>Thank you for your devotion!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Vocabulary evolution</dc:title>
  <dc:creator>Olesya</dc:creator>
  <cp:lastModifiedBy>user</cp:lastModifiedBy>
  <cp:revision>52</cp:revision>
  <dcterms:created xsi:type="dcterms:W3CDTF">2017-04-23T20:44:16Z</dcterms:created>
  <dcterms:modified xsi:type="dcterms:W3CDTF">2023-05-16T04:45:29Z</dcterms:modified>
</cp:coreProperties>
</file>