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4CC13EF-CDC1-4E1B-9D08-A37253EA7953}" type="datetimeFigureOut">
              <a:rPr lang="uk-UA" smtClean="0"/>
              <a:t>10.10.2023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103F3A7-9E02-4E70-933B-6BAA7EFC78C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13EF-CDC1-4E1B-9D08-A37253EA7953}" type="datetimeFigureOut">
              <a:rPr lang="uk-UA" smtClean="0"/>
              <a:t>10.10.2023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F3A7-9E02-4E70-933B-6BAA7EFC78C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13EF-CDC1-4E1B-9D08-A37253EA7953}" type="datetimeFigureOut">
              <a:rPr lang="uk-UA" smtClean="0"/>
              <a:t>10.10.2023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F3A7-9E02-4E70-933B-6BAA7EFC78C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13EF-CDC1-4E1B-9D08-A37253EA7953}" type="datetimeFigureOut">
              <a:rPr lang="uk-UA" smtClean="0"/>
              <a:t>10.10.2023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F3A7-9E02-4E70-933B-6BAA7EFC78C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13EF-CDC1-4E1B-9D08-A37253EA7953}" type="datetimeFigureOut">
              <a:rPr lang="uk-UA" smtClean="0"/>
              <a:t>10.10.2023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F3A7-9E02-4E70-933B-6BAA7EFC78C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13EF-CDC1-4E1B-9D08-A37253EA7953}" type="datetimeFigureOut">
              <a:rPr lang="uk-UA" smtClean="0"/>
              <a:t>10.10.2023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F3A7-9E02-4E70-933B-6BAA7EFC78C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CC13EF-CDC1-4E1B-9D08-A37253EA7953}" type="datetimeFigureOut">
              <a:rPr lang="uk-UA" smtClean="0"/>
              <a:t>10.10.2023</a:t>
            </a:fld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103F3A7-9E02-4E70-933B-6BAA7EFC78C8}" type="slidenum">
              <a:rPr lang="uk-UA" smtClean="0"/>
              <a:t>‹#›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4CC13EF-CDC1-4E1B-9D08-A37253EA7953}" type="datetimeFigureOut">
              <a:rPr lang="uk-UA" smtClean="0"/>
              <a:t>10.10.2023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103F3A7-9E02-4E70-933B-6BAA7EFC78C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13EF-CDC1-4E1B-9D08-A37253EA7953}" type="datetimeFigureOut">
              <a:rPr lang="uk-UA" smtClean="0"/>
              <a:t>10.10.2023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F3A7-9E02-4E70-933B-6BAA7EFC78C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13EF-CDC1-4E1B-9D08-A37253EA7953}" type="datetimeFigureOut">
              <a:rPr lang="uk-UA" smtClean="0"/>
              <a:t>10.10.2023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F3A7-9E02-4E70-933B-6BAA7EFC78C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13EF-CDC1-4E1B-9D08-A37253EA7953}" type="datetimeFigureOut">
              <a:rPr lang="uk-UA" smtClean="0"/>
              <a:t>10.10.2023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F3A7-9E02-4E70-933B-6BAA7EFC78C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4CC13EF-CDC1-4E1B-9D08-A37253EA7953}" type="datetimeFigureOut">
              <a:rPr lang="uk-UA" smtClean="0"/>
              <a:t>10.10.2023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103F3A7-9E02-4E70-933B-6BAA7EFC78C8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Керівництво трудовими колективами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1176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20688"/>
            <a:ext cx="8928992" cy="612068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uk-UA" sz="1900" dirty="0" smtClean="0"/>
              <a:t>Щоб забезпечити ефективне виробництво продукції відповідної якості та з найменшими витратами, керівник повинен бути компетентним, розуміти технологію та організацію сучасного виробництва і основні напрями їх розвитку, добре знати підпорядковані йому кадри, рівень їх кваліфікації, їх здібності та можливості. Нарешті, керівник повинен мати загальні уявлення про найбільш важливі функції.</a:t>
            </a:r>
            <a:endParaRPr lang="uk-UA" sz="1900" noProof="1" smtClean="0"/>
          </a:p>
          <a:p>
            <a:pPr marL="109728" indent="0" algn="just">
              <a:buNone/>
            </a:pPr>
            <a:r>
              <a:rPr lang="uk-UA" sz="1900" dirty="0" smtClean="0"/>
              <a:t>Не менш важлива професійна якість керівника – піклування про перспективи розвитку очолюваного ним колективу. Для цього він (керівник) повинен відчувати динаміку суспільного виробництва взагалі і максимально проявляти ініціативу та творчість.</a:t>
            </a:r>
          </a:p>
          <a:p>
            <a:pPr marL="109728" indent="0" algn="just">
              <a:buNone/>
            </a:pPr>
            <a:r>
              <a:rPr lang="uk-UA" sz="1900" dirty="0" smtClean="0"/>
              <a:t>В сучасних умовах одним з головних завдань керівника є виявлення та використання внутрішніх резервів, </a:t>
            </a:r>
            <a:r>
              <a:rPr lang="uk-UA" sz="1900" dirty="0" err="1" smtClean="0"/>
              <a:t>потужностей</a:t>
            </a:r>
            <a:r>
              <a:rPr lang="uk-UA" sz="1900" dirty="0" smtClean="0"/>
              <a:t> та матеріальних ресурсів. Це в свою чергу означає, що керівник повинен досконало володіти засобами науково-економічного аналізу та синтезу, тобто суто економічними методами управління.</a:t>
            </a:r>
          </a:p>
          <a:p>
            <a:pPr marL="109728" indent="0" algn="just">
              <a:buNone/>
            </a:pPr>
            <a:r>
              <a:rPr lang="uk-UA" sz="1900" dirty="0" smtClean="0"/>
              <a:t>Економічні методи управління, що є базовими, в жодному разі не звільняють керівника від адміністративної та організаційної роботи. Тому дуже важливою професійною якістю керівника є вміння раціонально поєднувати всі методи управління – економічні, адміністративні, соціально-психологічні та ідеологічні. </a:t>
            </a:r>
            <a:endParaRPr lang="uk-UA" sz="1900" noProof="1"/>
          </a:p>
        </p:txBody>
      </p:sp>
    </p:spTree>
    <p:extLst>
      <p:ext uri="{BB962C8B-B14F-4D97-AF65-F5344CB8AC3E}">
        <p14:creationId xmlns:p14="http://schemas.microsoft.com/office/powerpoint/2010/main" val="43063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uk-UA" sz="2000" dirty="0" smtClean="0"/>
              <a:t>Вирішення основної економічної задачі – забезпечення максимально можливого рівня виробництва при мінімально можливих витратах – керівник досягає лише постійно спираючись на колектив спеціалістів, утворюючи в ньому сприятливий соціально-психологічний клімат.</a:t>
            </a:r>
            <a:endParaRPr lang="uk-UA" sz="2000" noProof="1" smtClean="0"/>
          </a:p>
          <a:p>
            <a:pPr marL="109728" indent="0" algn="just">
              <a:buNone/>
            </a:pPr>
            <a:r>
              <a:rPr lang="uk-UA" sz="2000" dirty="0" smtClean="0"/>
              <a:t>Не менш важлива якість керівника – вміти слухати. Це зовсім не означає, що керівник повинен вислуховувати абсолютно всі аспекти проблеми, з якою звернувся до нього підлеглий. Не підвищуючи голос, не принижуючи гідності та не утворюючи напружених ситуацій, у яких підлеглий може розгубитись, керівник за допомогою запитань повинен з'ясувати суть справи, прийняти рішення та довести його співбесіднику.</a:t>
            </a:r>
          </a:p>
          <a:p>
            <a:pPr marL="109728" indent="0" algn="just">
              <a:buNone/>
            </a:pPr>
            <a:r>
              <a:rPr lang="uk-UA" sz="2000" dirty="0" smtClean="0"/>
              <a:t>У складних, екстремальних ситуаціях керівник повинен зберігати спокій та витримку, бути акуратним та пунктуальним, виявляти наполегливість, у разі необхідності вирішувати проблеми на власному прикладі.</a:t>
            </a:r>
          </a:p>
          <a:p>
            <a:pPr marL="109728" indent="0" algn="just">
              <a:buNone/>
            </a:pPr>
            <a:r>
              <a:rPr lang="uk-UA" sz="2000" dirty="0" smtClean="0"/>
              <a:t>Основні якості, на думку підлеглих, якими повинен володіти керівник: компетентність і розум, порядність та обов'язковість, самостійність, перспективність, принциповість, уважність, старанність, самокритичність, чуйність, терпимість, доступність.</a:t>
            </a:r>
          </a:p>
        </p:txBody>
      </p:sp>
    </p:spTree>
    <p:extLst>
      <p:ext uri="{BB962C8B-B14F-4D97-AF65-F5344CB8AC3E}">
        <p14:creationId xmlns:p14="http://schemas.microsoft.com/office/powerpoint/2010/main" val="43063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rmAutofit fontScale="70000" lnSpcReduction="20000"/>
          </a:bodyPr>
          <a:lstStyle/>
          <a:p>
            <a:pPr marL="109728" indent="0" algn="just">
              <a:buNone/>
            </a:pPr>
            <a:r>
              <a:rPr lang="uk-UA" dirty="0" smtClean="0"/>
              <a:t>Не менш важлива думка підлеглих про базову освіту керівників. Нижче наведені результати, отримані після обробки анкет.</a:t>
            </a:r>
            <a:endParaRPr lang="uk-UA" noProof="1" smtClean="0"/>
          </a:p>
          <a:p>
            <a:pPr marL="109728" indent="0" algn="just">
              <a:buNone/>
            </a:pPr>
            <a:r>
              <a:rPr lang="uk-UA" dirty="0" smtClean="0"/>
              <a:t>Таким чином, керівник зобов'язаний:</a:t>
            </a:r>
          </a:p>
          <a:p>
            <a:pPr marL="109728" indent="0" algn="just">
              <a:buNone/>
            </a:pPr>
            <a:r>
              <a:rPr lang="uk-UA" dirty="0" smtClean="0"/>
              <a:t>- за будь-яких обставин залишатись витриманим, тактовним, ввічливим, контролювати свої вчинки та керувати діями та емоціями;</a:t>
            </a:r>
          </a:p>
          <a:p>
            <a:pPr marL="109728" indent="0" algn="just">
              <a:buNone/>
            </a:pPr>
            <a:r>
              <a:rPr lang="uk-UA" dirty="0" smtClean="0"/>
              <a:t>- точно виконувати свої обіцянки, дані колективу чи окремим робітникам, інакше він втратить довіру;</a:t>
            </a:r>
          </a:p>
          <a:p>
            <a:pPr marL="109728" indent="0" algn="just">
              <a:buNone/>
            </a:pPr>
            <a:r>
              <a:rPr lang="uk-UA" dirty="0" smtClean="0"/>
              <a:t>- користуватись наданою владою для найповнішого обопільного забезпечення інтересів держави і колективу;</a:t>
            </a:r>
          </a:p>
          <a:p>
            <a:pPr marL="109728" indent="0" algn="just">
              <a:buNone/>
            </a:pPr>
            <a:r>
              <a:rPr lang="uk-UA" dirty="0" smtClean="0"/>
              <a:t>- налаштовувати колектив на прагнення до нового, прогресивного, нетерпимо ставитись до застою тощо;</a:t>
            </a:r>
          </a:p>
          <a:p>
            <a:pPr marL="109728" indent="0" algn="just">
              <a:buNone/>
            </a:pPr>
            <a:r>
              <a:rPr lang="uk-UA" dirty="0" smtClean="0"/>
              <a:t>- бути доброзичливим, справедливим у відношеннях з підлеглими;</a:t>
            </a:r>
          </a:p>
          <a:p>
            <a:pPr marL="109728" indent="0" algn="just">
              <a:buNone/>
            </a:pPr>
            <a:r>
              <a:rPr lang="uk-UA" dirty="0" smtClean="0"/>
              <a:t>- знати свою справу, вміти її організувати, дотримуватись трудового законодавства. В результаті службовий авторитет поєднується з особистим і створює реальний авторитет керівника.</a:t>
            </a:r>
          </a:p>
          <a:p>
            <a:pPr marL="109728" indent="0" algn="just">
              <a:buNone/>
            </a:pPr>
            <a:r>
              <a:rPr lang="uk-UA" dirty="0" smtClean="0"/>
              <a:t>Предметом оцінки в різних методиках виступають: ділові та особисті якості керівників; характеристики їхньої поведінки в різноманітних ситуаціях; якість виконання управлінських функцій; характеристики засобів керівництва, що застосовуються, показники результатів діяльності колективів; результати організаторської діяльності; успіх у встановленні та досягненні цілей управління конкретними колективами.</a:t>
            </a:r>
            <a:endParaRPr lang="uk-UA" noProof="1"/>
          </a:p>
        </p:txBody>
      </p:sp>
    </p:spTree>
    <p:extLst>
      <p:ext uri="{BB962C8B-B14F-4D97-AF65-F5344CB8AC3E}">
        <p14:creationId xmlns:p14="http://schemas.microsoft.com/office/powerpoint/2010/main" val="43063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uk-UA" sz="2000" noProof="1" smtClean="0"/>
              <a:t>Поширена також комплексна оцінка, яка включає різноманітні комбінації з названих предметів.</a:t>
            </a:r>
          </a:p>
          <a:p>
            <a:pPr marL="109728" indent="0" algn="just">
              <a:buNone/>
            </a:pPr>
            <a:r>
              <a:rPr lang="uk-UA" sz="2000" noProof="1" smtClean="0"/>
              <a:t>Оцінка є найважливішим елементом у структурі управління працею керівника. Вона може бути представлена якоюсь системою, що має особливу і достатньо складну структуру, функціонування якої здійснює регулятивну функцію щодо керівників, які оцінюються.</a:t>
            </a:r>
          </a:p>
          <a:p>
            <a:pPr marL="109728" indent="0" algn="just">
              <a:buNone/>
            </a:pPr>
            <a:r>
              <a:rPr lang="uk-UA" sz="2000" noProof="1" smtClean="0"/>
              <a:t>Коучинг називають професією XXI ст. Як стиль і технологія роботи з підлеглими коучинг сприяє розкриттю потенціалу особи. Основна мета коучингу – допомогти співпрацівнику в тому, щоб він самостійно вирішив ту чи іншу проблему. Відмінною рисою коучингу є те, що він допомагає людині знайти</a:t>
            </a:r>
          </a:p>
          <a:p>
            <a:pPr marL="109728" indent="0" algn="just">
              <a:buNone/>
            </a:pPr>
            <a:r>
              <a:rPr lang="uk-UA" sz="2000" noProof="1" smtClean="0"/>
              <a:t>власне рішення. Отже, коуч (керівник, наставник) зовсім не обов'язково є експертом у сфері проблеми. Але він повинен бути експертом у тому, як допомогти іншим у розкритті власних можливостей. В багатьох ситуаціях коуч взагалі не дає нових знань, але допомагає повірити в себе і використати власні резерви по-новому, щоб досягти бажаних результатів.</a:t>
            </a:r>
          </a:p>
          <a:p>
            <a:pPr marL="109728" indent="0" algn="just">
              <a:buNone/>
            </a:pPr>
            <a:r>
              <a:rPr lang="uk-UA" sz="2000" dirty="0" err="1" smtClean="0"/>
              <a:t>Коучинг</a:t>
            </a:r>
            <a:r>
              <a:rPr lang="uk-UA" sz="2000" dirty="0" smtClean="0"/>
              <a:t> – це вирішення конкретної проблеми через розвиток самостійності і відповідальності за результат співпрацівника. </a:t>
            </a:r>
            <a:endParaRPr lang="uk-UA" sz="2000" noProof="1"/>
          </a:p>
        </p:txBody>
      </p:sp>
    </p:spTree>
    <p:extLst>
      <p:ext uri="{BB962C8B-B14F-4D97-AF65-F5344CB8AC3E}">
        <p14:creationId xmlns:p14="http://schemas.microsoft.com/office/powerpoint/2010/main" val="43063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uk-UA" sz="2000" dirty="0" err="1" smtClean="0"/>
              <a:t>Коучинг</a:t>
            </a:r>
            <a:r>
              <a:rPr lang="uk-UA" sz="2000" dirty="0" smtClean="0"/>
              <a:t> походить скоріше із спорту, аніж педагогіки, психології чи науки керування.</a:t>
            </a:r>
            <a:endParaRPr lang="uk-UA" sz="2000" noProof="1" smtClean="0"/>
          </a:p>
          <a:p>
            <a:pPr marL="109728" indent="0" algn="just">
              <a:buNone/>
            </a:pPr>
            <a:r>
              <a:rPr lang="uk-UA" sz="2000" dirty="0" smtClean="0"/>
              <a:t>В спорті неможливо, щоб </a:t>
            </a:r>
            <a:r>
              <a:rPr lang="uk-UA" sz="2000" dirty="0" err="1" smtClean="0"/>
              <a:t>коуч</a:t>
            </a:r>
            <a:r>
              <a:rPr lang="uk-UA" sz="2000" dirty="0" smtClean="0"/>
              <a:t> виграв матч або подолав дистанцію. </a:t>
            </a:r>
            <a:r>
              <a:rPr lang="uk-UA" sz="2000" dirty="0" err="1" smtClean="0"/>
              <a:t>Коучинг</a:t>
            </a:r>
            <a:r>
              <a:rPr lang="uk-UA" sz="2000" dirty="0" smtClean="0"/>
              <a:t> можливий, якщо співпрацівник приймає і реалізує самостійні рішення і відповідає за результат. </a:t>
            </a:r>
            <a:r>
              <a:rPr lang="uk-UA" sz="2000" dirty="0" err="1" smtClean="0"/>
              <a:t>Коуч</a:t>
            </a:r>
            <a:r>
              <a:rPr lang="uk-UA" sz="2000" dirty="0" smtClean="0"/>
              <a:t> спонукає співпрацівника на пошук альтернативних рішень, ефективних стратегій, розширює бачення перспектив і можливостей. Важливим елементом в роботі </a:t>
            </a:r>
            <a:r>
              <a:rPr lang="uk-UA" sz="2000" dirty="0" err="1" smtClean="0"/>
              <a:t>коуча</a:t>
            </a:r>
            <a:r>
              <a:rPr lang="uk-UA" sz="2000" dirty="0" smtClean="0"/>
              <a:t> є визначення цілей, які стоять перед підлеглими.</a:t>
            </a:r>
          </a:p>
          <a:p>
            <a:pPr marL="109728" indent="0" algn="just">
              <a:buNone/>
            </a:pPr>
            <a:r>
              <a:rPr lang="uk-UA" sz="2000" dirty="0" err="1" smtClean="0"/>
              <a:t>Коучинг</a:t>
            </a:r>
            <a:r>
              <a:rPr lang="uk-UA" sz="2000" dirty="0" smtClean="0"/>
              <a:t> відрізняється від традиційного менеджменту стилем спілкування з працівниками. Якщо менеджмент досягає мети шляхом прямого керівництва і контролю, то </a:t>
            </a:r>
            <a:r>
              <a:rPr lang="uk-UA" sz="2000" dirty="0" err="1" smtClean="0"/>
              <a:t>коучинг</a:t>
            </a:r>
            <a:r>
              <a:rPr lang="uk-UA" sz="2000" dirty="0" smtClean="0"/>
              <a:t> використовує авторитет керівника і вміння підвести до виконання поставленого завдання. Спонукання працівника до пошуку причин проблеми, знаходження альтернатив стимулює процес мислення, розширює творчі можливості підлеглого.</a:t>
            </a:r>
            <a:endParaRPr lang="uk-UA" sz="2000" noProof="1"/>
          </a:p>
        </p:txBody>
      </p:sp>
    </p:spTree>
    <p:extLst>
      <p:ext uri="{BB962C8B-B14F-4D97-AF65-F5344CB8AC3E}">
        <p14:creationId xmlns:p14="http://schemas.microsoft.com/office/powerpoint/2010/main" val="43063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429000"/>
            <a:ext cx="8229600" cy="1066800"/>
          </a:xfrm>
        </p:spPr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9858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rmAutofit fontScale="70000" lnSpcReduction="20000"/>
          </a:bodyPr>
          <a:lstStyle/>
          <a:p>
            <a:pPr marL="109728" indent="0" algn="ctr">
              <a:buNone/>
            </a:pPr>
            <a:r>
              <a:rPr lang="uk-UA" b="1" noProof="1" smtClean="0"/>
              <a:t>Поняття, функції та стилі керівництва</a:t>
            </a:r>
          </a:p>
          <a:p>
            <a:pPr marL="109728" indent="0" algn="just">
              <a:buNone/>
            </a:pPr>
            <a:endParaRPr lang="uk-UA" noProof="1" smtClean="0"/>
          </a:p>
          <a:p>
            <a:pPr marL="109728" indent="0" algn="just">
              <a:buNone/>
            </a:pPr>
            <a:r>
              <a:rPr lang="uk-UA" noProof="1" smtClean="0"/>
              <a:t>Особливе місце в теорії управління і соціології належить проблемі керівництва. Традиційно під керівництвом розуміють відносини, що виникають в організації з приводу управління. Основний принцип керівництва – єдиноначальність. Суть його полягає в тому, що влада, право рішення, відповідальність і можливість контролювати процеси і відносини в організації надаються лише одній посадовій особі. Відповідно керівник – особа, яка поєднує </a:t>
            </a:r>
            <a:r>
              <a:rPr lang="uk-UA" dirty="0" smtClean="0"/>
              <a:t>в собі всі ці якості. В умовах єдиноначальності, одноосібного керування формується в основному ієрархічна піраміда організації підприємства.</a:t>
            </a:r>
          </a:p>
          <a:p>
            <a:pPr marL="109728" indent="0" algn="just">
              <a:buNone/>
            </a:pPr>
            <a:r>
              <a:rPr lang="uk-UA" dirty="0" smtClean="0"/>
              <a:t>В сучасних умовах успіх керівника визначається не стільки стратегією керування, скільки тактикою її втілення.</a:t>
            </a:r>
          </a:p>
          <a:p>
            <a:pPr marL="109728" indent="0" algn="just">
              <a:buNone/>
            </a:pPr>
            <a:r>
              <a:rPr lang="uk-UA" dirty="0" smtClean="0"/>
              <a:t>В умовах єдиноначальності вся влада і відповідальність в організації, підприємстві закріплені за однією особою (керівником), який фізично не спроможний здійснювати ці функції в повному обсязі, тому він вимушений частину своїх повноважень делегувати підлеглим. В результаті формуються вертикальні (лінійні) ієрархічні структури. Спеціалізація управлінських функцій і форми їх координації породжують жорстку функціональну структуру сучасної організації. В такій управлінській ієрархії керівники мають, крім рядових виконавців, і підлеглих.</a:t>
            </a:r>
            <a:endParaRPr lang="uk-UA" noProof="1"/>
          </a:p>
        </p:txBody>
      </p:sp>
    </p:spTree>
    <p:extLst>
      <p:ext uri="{BB962C8B-B14F-4D97-AF65-F5344CB8AC3E}">
        <p14:creationId xmlns:p14="http://schemas.microsoft.com/office/powerpoint/2010/main" val="3593955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uk-UA" sz="2000" dirty="0" smtClean="0"/>
              <a:t>Звідси випливає специфіка двоякої (маргінальної) формальної позиції будь-якого керівника, яка істотно позначається на стилі його поведінки.</a:t>
            </a:r>
          </a:p>
          <a:p>
            <a:pPr marL="109728" indent="0" algn="just">
              <a:buNone/>
            </a:pPr>
            <a:r>
              <a:rPr lang="uk-UA" sz="2000" dirty="0" smtClean="0"/>
              <a:t>Керівник таким чином належить до двох протилежних груп:</a:t>
            </a:r>
          </a:p>
          <a:p>
            <a:pPr marL="109728" indent="0" algn="just">
              <a:buNone/>
            </a:pPr>
            <a:r>
              <a:rPr lang="uk-UA" sz="2000" dirty="0" smtClean="0"/>
              <a:t>- адміністрації, яка ставить ціль перед колективом і виражає зрештою  інтереси зовнішньої системи, яка обслуговує дану організацію;</a:t>
            </a:r>
          </a:p>
          <a:p>
            <a:pPr marL="109728" indent="0" algn="just">
              <a:buNone/>
            </a:pPr>
            <a:r>
              <a:rPr lang="uk-UA" sz="2000" dirty="0" smtClean="0"/>
              <a:t>- колективу, який він очолює і інтереси якого відстоює у вищих інстанціях.</a:t>
            </a:r>
          </a:p>
          <a:p>
            <a:pPr marL="109728" indent="0" algn="just">
              <a:buNone/>
            </a:pPr>
            <a:r>
              <a:rPr lang="uk-UA" sz="2000" dirty="0" smtClean="0"/>
              <a:t>Класичною проблемою є стиль керівництва. Вона пов'язана з тим, що поряд з характеристиками, заданими у формальних вимогах, ефективність діяльності керівника істотно залежить від індивідуальних особливостей - ділових і особистих якостей. Саме індивідуальні особливості поведінки керівника в процесі управління розглядаються звичайно як стиль керівництва.</a:t>
            </a:r>
          </a:p>
          <a:p>
            <a:pPr marL="109728" indent="0" algn="just">
              <a:buNone/>
            </a:pPr>
            <a:r>
              <a:rPr lang="uk-UA" sz="2000" dirty="0" smtClean="0"/>
              <a:t>Стиль – це почерк керівника, рівень його майстерності і культури, цілеспрямованість і діловитість у господарському керівництві, в інших сферах суспільної діяльності. Стиль багато в чому визначає ефективність і авторитет керівника.</a:t>
            </a:r>
          </a:p>
        </p:txBody>
      </p:sp>
    </p:spTree>
    <p:extLst>
      <p:ext uri="{BB962C8B-B14F-4D97-AF65-F5344CB8AC3E}">
        <p14:creationId xmlns:p14="http://schemas.microsoft.com/office/powerpoint/2010/main" val="495310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rmAutofit fontScale="70000" lnSpcReduction="20000"/>
          </a:bodyPr>
          <a:lstStyle/>
          <a:p>
            <a:pPr marL="109728" indent="0" algn="just">
              <a:buNone/>
            </a:pPr>
            <a:r>
              <a:rPr lang="uk-UA" noProof="1" smtClean="0"/>
              <a:t>Стиль керівника – це сукупність типових і відносно стабільних прийомів впливу керівника на підлеглих з метою ефективного використання управлінських функцій у справі виконання завдань, які стоять перед господарською системою.</a:t>
            </a:r>
          </a:p>
          <a:p>
            <a:pPr marL="109728" indent="0" algn="just">
              <a:buNone/>
            </a:pPr>
            <a:r>
              <a:rPr lang="uk-UA" noProof="1" smtClean="0"/>
              <a:t>Як правило, стиль характеризується певною стійкістю, яка виявляється в регулярному повторенні тих чи інших прийомів керівництва. Стиль керівництва тісно взаємодіє з методами управління. Методи управління трактують як сукупність прийомів (способів) цілеспрямованого впливу керівника на працівників і трудові колективи для забезпечення скоординованих дій.</a:t>
            </a:r>
          </a:p>
          <a:p>
            <a:pPr marL="109728" indent="0" algn="just">
              <a:buNone/>
            </a:pPr>
            <a:r>
              <a:rPr lang="uk-UA" noProof="1" smtClean="0"/>
              <a:t>Відповідно до мотиваційної характеристики серед методів управління виділяють три групи:</a:t>
            </a:r>
          </a:p>
          <a:p>
            <a:pPr algn="just"/>
            <a:r>
              <a:rPr lang="uk-UA" noProof="1" smtClean="0"/>
              <a:t>економічні;</a:t>
            </a:r>
          </a:p>
          <a:p>
            <a:pPr algn="just"/>
            <a:r>
              <a:rPr lang="uk-UA" noProof="1" smtClean="0"/>
              <a:t>організаційно-розпорядчі;</a:t>
            </a:r>
          </a:p>
          <a:p>
            <a:pPr algn="just"/>
            <a:r>
              <a:rPr lang="uk-UA" noProof="1" smtClean="0"/>
              <a:t>соціальні.</a:t>
            </a:r>
          </a:p>
          <a:p>
            <a:pPr marL="109728" indent="0" algn="just">
              <a:buNone/>
            </a:pPr>
            <a:r>
              <a:rPr lang="uk-UA" noProof="1" smtClean="0"/>
              <a:t>Економічні методи управління поєднують усі методи, за допомогою яких здійснюється вплив на економічні інтереси колективів і окремих їх членів. Цей вплив здійснюється матеріальним стимулюванням або санкціями до працівників чи</a:t>
            </a:r>
          </a:p>
          <a:p>
            <a:pPr marL="109728" indent="0" algn="just">
              <a:buNone/>
            </a:pPr>
            <a:r>
              <a:rPr lang="uk-UA" noProof="1" smtClean="0"/>
              <a:t>колективів у цілому.</a:t>
            </a:r>
          </a:p>
          <a:p>
            <a:pPr marL="109728" indent="0" algn="just">
              <a:buNone/>
            </a:pPr>
            <a:r>
              <a:rPr lang="ru-RU" noProof="1" smtClean="0"/>
              <a:t>Організаційно-розпорядчі методи спрямовані на використання </a:t>
            </a:r>
            <a:r>
              <a:rPr lang="ru-RU" noProof="1" smtClean="0"/>
              <a:t>таких </a:t>
            </a:r>
            <a:r>
              <a:rPr lang="ru-RU" noProof="1" smtClean="0"/>
              <a:t>мотивів трудової </a:t>
            </a:r>
            <a:r>
              <a:rPr lang="ru-RU" noProof="1" smtClean="0"/>
              <a:t>діяльності, як почуття обов'язку, відповідальності, у </a:t>
            </a:r>
            <a:r>
              <a:rPr lang="ru-RU" noProof="1" smtClean="0"/>
              <a:t>тому </a:t>
            </a:r>
            <a:r>
              <a:rPr lang="ru-RU" noProof="1" smtClean="0"/>
              <a:t>числі </a:t>
            </a:r>
            <a:r>
              <a:rPr lang="uk-UA" noProof="1" smtClean="0"/>
              <a:t>адміністративної</a:t>
            </a:r>
            <a:r>
              <a:rPr lang="uk-UA" noProof="1" smtClean="0"/>
              <a:t>.</a:t>
            </a:r>
            <a:endParaRPr lang="uk-UA" noProof="1"/>
          </a:p>
        </p:txBody>
      </p:sp>
    </p:spTree>
    <p:extLst>
      <p:ext uri="{BB962C8B-B14F-4D97-AF65-F5344CB8AC3E}">
        <p14:creationId xmlns:p14="http://schemas.microsoft.com/office/powerpoint/2010/main" val="495310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uk-UA" sz="2000" dirty="0" smtClean="0"/>
              <a:t>Ці методи різняться прямим характером впливу: будь-який регламентуючий чи адміністративний акт підлягає обов'язковому виконанню.</a:t>
            </a:r>
          </a:p>
          <a:p>
            <a:pPr marL="109728" indent="0" algn="just">
              <a:buNone/>
            </a:pPr>
            <a:r>
              <a:rPr lang="uk-UA" sz="2000" dirty="0" smtClean="0"/>
              <a:t>Соціальні методи ґрунтуються на використанні соціального механізму, що діє у</a:t>
            </a:r>
          </a:p>
          <a:p>
            <a:pPr marL="109728" indent="0" algn="just">
              <a:buNone/>
            </a:pPr>
            <a:r>
              <a:rPr lang="uk-UA" sz="2000" dirty="0" smtClean="0"/>
              <a:t>колективі (неформальні групи, роль і статус особи, система взаємовідносин у колективі, соціальні потреби тощо).</a:t>
            </a:r>
          </a:p>
          <a:p>
            <a:pPr marL="109728" indent="0" algn="just">
              <a:buNone/>
            </a:pPr>
            <a:r>
              <a:rPr lang="uk-UA" sz="2000" dirty="0" smtClean="0"/>
              <a:t>Ефективність застосування методів управління в основному залежить від рівня кваліфікації керівних кадрів, що зумовлює потребу систематичної і цілеспрямованої підготовки та повсякденного використання всіх зазначених напрямів впливу на колектив і окремих людей.</a:t>
            </a:r>
          </a:p>
          <a:p>
            <a:pPr marL="109728" indent="0" algn="just">
              <a:buNone/>
            </a:pPr>
            <a:r>
              <a:rPr lang="uk-UA" sz="2000" dirty="0" smtClean="0"/>
              <a:t>Останнім часом найбільш розповсюдився ситуаційний підхід, тобто визначення стилю залежить від ситуації, в якій діє керівник. До факторів, які визначають ситуацію у виробничій організації, звичайно належать: специфіка цілей і стратегій організації, рівень її розвитку, технологія виробництва, особливості економічного стану, в якому діє підприємство, специфіка регіону, рівень відповідальності, зацікавленості, кваліфікації і соціокультурного розвитку робітників.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49531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uk-UA" sz="1800" noProof="1" smtClean="0"/>
              <a:t>Незважаючи на розмаїття варіантів класифікації стилів за різними ознаками, наукою і практикою виділяються такі основні стилі за характером відносин:</a:t>
            </a:r>
          </a:p>
          <a:p>
            <a:pPr marL="109728" indent="0" algn="just">
              <a:buNone/>
            </a:pPr>
            <a:r>
              <a:rPr lang="uk-UA" sz="1800" noProof="1" smtClean="0"/>
              <a:t>1) директивний (авторитарний);</a:t>
            </a:r>
          </a:p>
          <a:p>
            <a:pPr marL="109728" indent="0" algn="just">
              <a:buNone/>
            </a:pPr>
            <a:r>
              <a:rPr lang="uk-UA" sz="1800" noProof="1" smtClean="0"/>
              <a:t>2) демократичний (колегіальний);</a:t>
            </a:r>
          </a:p>
          <a:p>
            <a:pPr marL="109728" indent="0" algn="just">
              <a:buNone/>
            </a:pPr>
            <a:r>
              <a:rPr lang="uk-UA" sz="1800" noProof="1" smtClean="0"/>
              <a:t>3) ліберальний.</a:t>
            </a:r>
          </a:p>
          <a:p>
            <a:pPr marL="109728" indent="0" algn="just">
              <a:buNone/>
            </a:pPr>
            <a:r>
              <a:rPr lang="uk-UA" sz="1800" noProof="1" smtClean="0"/>
              <a:t>Індивідуальний стиль формується залежно від того, в якому співвідношенні реалізуються в діяльності керівника такі його якості: ідейно-політичні; організаційні; професійні; морально-етичні. Стиль керівництва формується під впливом домінуючих якостей.</a:t>
            </a:r>
          </a:p>
          <a:p>
            <a:pPr marL="109728" indent="0" algn="just">
              <a:buNone/>
            </a:pPr>
            <a:r>
              <a:rPr lang="uk-UA" sz="1800" i="1" noProof="1" smtClean="0"/>
              <a:t>Директивний стиль </a:t>
            </a:r>
            <a:r>
              <a:rPr lang="uk-UA" sz="1800" noProof="1" smtClean="0"/>
              <a:t>відзначається надмірною централізацією влади, схильністю до єдиноначальності, прийняття самовладних рішень не тільки з основних питань, але й порівняно дрібних в житті колективу, свідомим обмеженням контактів з підлеглими.</a:t>
            </a:r>
          </a:p>
          <a:p>
            <a:pPr marL="109728" indent="0" algn="just">
              <a:buNone/>
            </a:pPr>
            <a:r>
              <a:rPr lang="uk-UA" sz="1800" i="1" dirty="0" smtClean="0"/>
              <a:t>Демократичний стиль </a:t>
            </a:r>
            <a:r>
              <a:rPr lang="uk-UA" sz="1800" dirty="0" smtClean="0"/>
              <a:t>на відміну від авторитарного відзначається наданням підлеглим самостійності в межах їх кваліфікації, досвіду і виконуваних функцій, з врахуванням при цьому схильності виконавців до тієї чи іншої роботи. Керівник–демократ заохочує творчу активність підлеглих (часто через делегування повноважень), сприяє створенню атмосфери взаємної довіри і співпраці, не відмовляючись при цьому від єдиноначальності.</a:t>
            </a:r>
            <a:endParaRPr lang="uk-UA" sz="1800" noProof="1"/>
          </a:p>
        </p:txBody>
      </p:sp>
    </p:spTree>
    <p:extLst>
      <p:ext uri="{BB962C8B-B14F-4D97-AF65-F5344CB8AC3E}">
        <p14:creationId xmlns:p14="http://schemas.microsoft.com/office/powerpoint/2010/main" val="43063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uk-UA" sz="1880" i="1" noProof="1" smtClean="0"/>
              <a:t>Ліберальний стиль </a:t>
            </a:r>
            <a:r>
              <a:rPr lang="uk-UA" sz="1880" noProof="1" smtClean="0"/>
              <a:t>характеризується відсутністю розмаху в </a:t>
            </a:r>
            <a:r>
              <a:rPr lang="uk-UA" sz="1880" noProof="1" smtClean="0"/>
              <a:t>діяльності</a:t>
            </a:r>
            <a:r>
              <a:rPr lang="uk-UA" sz="1880" noProof="1" smtClean="0"/>
              <a:t>, безініціативністю </a:t>
            </a:r>
            <a:r>
              <a:rPr lang="uk-UA" sz="1880" noProof="1" smtClean="0"/>
              <a:t>і постійним очікуванням вказівок зверху, небажанням брати </a:t>
            </a:r>
            <a:r>
              <a:rPr lang="uk-UA" sz="1880" noProof="1" smtClean="0"/>
              <a:t>на </a:t>
            </a:r>
            <a:r>
              <a:rPr lang="uk-UA" sz="1880" noProof="1" smtClean="0"/>
              <a:t>себе відповідальність </a:t>
            </a:r>
            <a:r>
              <a:rPr lang="uk-UA" sz="1880" noProof="1" smtClean="0"/>
              <a:t>за рішення і їх наслідки. Ліберал схильний підпадати </a:t>
            </a:r>
            <a:r>
              <a:rPr lang="uk-UA" sz="1880" noProof="1" smtClean="0"/>
              <a:t>під </a:t>
            </a:r>
            <a:r>
              <a:rPr lang="uk-UA" sz="1880" noProof="1" smtClean="0"/>
              <a:t>вплив неформальних </a:t>
            </a:r>
            <a:r>
              <a:rPr lang="uk-UA" sz="1880" noProof="1" smtClean="0"/>
              <a:t>лідерів і тому рішення чи питання життєдіяльності </a:t>
            </a:r>
            <a:r>
              <a:rPr lang="uk-UA" sz="1880" noProof="1" smtClean="0"/>
              <a:t>колективу </a:t>
            </a:r>
            <a:r>
              <a:rPr lang="uk-UA" sz="1880" noProof="1" smtClean="0"/>
              <a:t>часто зводяться </a:t>
            </a:r>
            <a:r>
              <a:rPr lang="uk-UA" sz="1880" noProof="1" smtClean="0"/>
              <a:t>до задоволення бажань окремих його членів, які схиляють </a:t>
            </a:r>
            <a:r>
              <a:rPr lang="uk-UA" sz="1880" noProof="1" smtClean="0"/>
              <a:t>його </a:t>
            </a:r>
            <a:r>
              <a:rPr lang="uk-UA" sz="1880" noProof="1" smtClean="0"/>
              <a:t>до прийняття </a:t>
            </a:r>
            <a:r>
              <a:rPr lang="uk-UA" sz="1880" noProof="1" smtClean="0"/>
              <a:t>потрібних їм рішень. Як правило, керівник цього стилю </a:t>
            </a:r>
            <a:r>
              <a:rPr lang="uk-UA" sz="1880" noProof="1" smtClean="0"/>
              <a:t>сторожкий</a:t>
            </a:r>
            <a:r>
              <a:rPr lang="uk-UA" sz="1880" noProof="1" smtClean="0"/>
              <a:t>, обачливий</a:t>
            </a:r>
            <a:r>
              <a:rPr lang="uk-UA" sz="1880" noProof="1" smtClean="0"/>
              <a:t>, мабуть через власну некомпетентність, може без </a:t>
            </a:r>
            <a:r>
              <a:rPr lang="uk-UA" sz="1880" noProof="1" smtClean="0"/>
              <a:t>вагомих </a:t>
            </a:r>
            <a:r>
              <a:rPr lang="uk-UA" sz="1880" noProof="1" smtClean="0"/>
              <a:t>підстав скасувати </a:t>
            </a:r>
            <a:r>
              <a:rPr lang="uk-UA" sz="1880" noProof="1" smtClean="0"/>
              <a:t>прийняте рішення.</a:t>
            </a:r>
          </a:p>
          <a:p>
            <a:pPr marL="109728" indent="0" algn="just">
              <a:buNone/>
            </a:pPr>
            <a:r>
              <a:rPr lang="uk-UA" sz="1880" noProof="1" smtClean="0"/>
              <a:t>Говорячи про діяльність керівника, не можна лишити поза увагою </a:t>
            </a:r>
            <a:r>
              <a:rPr lang="uk-UA" sz="1880" noProof="1" smtClean="0"/>
              <a:t>питання </a:t>
            </a:r>
            <a:r>
              <a:rPr lang="uk-UA" sz="1880" noProof="1" smtClean="0"/>
              <a:t>про способи </a:t>
            </a:r>
            <a:r>
              <a:rPr lang="uk-UA" sz="1880" noProof="1" smtClean="0"/>
              <a:t>і методи, які використовуються для коригування поведінки </a:t>
            </a:r>
            <a:r>
              <a:rPr lang="uk-UA" sz="1880" noProof="1" smtClean="0"/>
              <a:t>підлеглих </a:t>
            </a:r>
            <a:r>
              <a:rPr lang="uk-UA" sz="1880" noProof="1" smtClean="0"/>
              <a:t>і стимулювання </a:t>
            </a:r>
            <a:r>
              <a:rPr lang="uk-UA" sz="1880" noProof="1" smtClean="0"/>
              <a:t>їх лише до певних дій. Виділяють два принципово різних </a:t>
            </a:r>
            <a:r>
              <a:rPr lang="uk-UA" sz="1880" noProof="1" smtClean="0"/>
              <a:t>методи</a:t>
            </a:r>
            <a:r>
              <a:rPr lang="uk-UA" sz="1880" noProof="1" smtClean="0"/>
              <a:t>: прямий </a:t>
            </a:r>
            <a:r>
              <a:rPr lang="uk-UA" sz="1880" noProof="1" smtClean="0"/>
              <a:t>адміністративний і опосередкований мотиваційний.</a:t>
            </a:r>
          </a:p>
          <a:p>
            <a:pPr marL="109728" indent="0" algn="just">
              <a:buNone/>
            </a:pPr>
            <a:r>
              <a:rPr lang="uk-UA" sz="1880" noProof="1" smtClean="0"/>
              <a:t>Методи прямого організаційного впливу апелюють </a:t>
            </a:r>
            <a:r>
              <a:rPr lang="uk-UA" sz="1880" noProof="1" smtClean="0"/>
              <a:t>до </a:t>
            </a:r>
            <a:r>
              <a:rPr lang="uk-UA" sz="1880" noProof="1" smtClean="0"/>
              <a:t>адміністративних принципів </a:t>
            </a:r>
            <a:r>
              <a:rPr lang="uk-UA" sz="1880" noProof="1" smtClean="0"/>
              <a:t>побудови організації. В максимально концентрованому </a:t>
            </a:r>
            <a:r>
              <a:rPr lang="uk-UA" sz="1880" noProof="1" smtClean="0"/>
              <a:t>вигляді </a:t>
            </a:r>
            <a:r>
              <a:rPr lang="uk-UA" sz="1880" noProof="1" smtClean="0"/>
              <a:t>вони виражені </a:t>
            </a:r>
            <a:r>
              <a:rPr lang="uk-UA" sz="1880" noProof="1" smtClean="0"/>
              <a:t>в ідеях „класичної" теорії управління, або в так званих </a:t>
            </a:r>
            <a:r>
              <a:rPr lang="uk-UA" sz="1880" noProof="1" smtClean="0"/>
              <a:t>машинних </a:t>
            </a:r>
            <a:r>
              <a:rPr lang="uk-UA" sz="1880" noProof="1" smtClean="0"/>
              <a:t>моделях управління</a:t>
            </a:r>
            <a:r>
              <a:rPr lang="uk-UA" sz="1880" noProof="1" smtClean="0"/>
              <a:t>. Керівник не лише детально визначає мету і задачі підлеглих</a:t>
            </a:r>
            <a:r>
              <a:rPr lang="uk-UA" sz="1880" noProof="1" smtClean="0"/>
              <a:t>, </a:t>
            </a:r>
            <a:r>
              <a:rPr lang="uk-UA" sz="1880" noProof="1" smtClean="0"/>
              <a:t>чітко </a:t>
            </a:r>
            <a:r>
              <a:rPr lang="ru-RU" sz="1880" noProof="1"/>
              <a:t>регламентує кінцевий результат, але і задає стандарти, які регламентують порядок</a:t>
            </a:r>
          </a:p>
          <a:p>
            <a:pPr marL="109728" indent="0" algn="just">
              <a:buNone/>
            </a:pPr>
            <a:r>
              <a:rPr lang="ru-RU" sz="1880" noProof="1"/>
              <a:t>діяльності.</a:t>
            </a:r>
            <a:endParaRPr lang="uk-UA" sz="1880" noProof="1"/>
          </a:p>
        </p:txBody>
      </p:sp>
    </p:spTree>
    <p:extLst>
      <p:ext uri="{BB962C8B-B14F-4D97-AF65-F5344CB8AC3E}">
        <p14:creationId xmlns:p14="http://schemas.microsoft.com/office/powerpoint/2010/main" val="43063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rmAutofit fontScale="70000" lnSpcReduction="20000"/>
          </a:bodyPr>
          <a:lstStyle/>
          <a:p>
            <a:pPr marL="109728" indent="0" algn="just">
              <a:buNone/>
            </a:pPr>
            <a:r>
              <a:rPr lang="uk-UA" noProof="1" smtClean="0"/>
              <a:t>Непрямий метод впливу отримав своє теоретичне осмислення вперше </a:t>
            </a:r>
            <a:r>
              <a:rPr lang="uk-UA" noProof="1" smtClean="0"/>
              <a:t>в </a:t>
            </a:r>
            <a:r>
              <a:rPr lang="uk-UA" noProof="1" smtClean="0"/>
              <a:t>рамках школи </a:t>
            </a:r>
            <a:r>
              <a:rPr lang="uk-UA" noProof="1" smtClean="0"/>
              <a:t>„людських відносин" на початку 30-х років минулого століття</a:t>
            </a:r>
            <a:r>
              <a:rPr lang="uk-UA" noProof="1" smtClean="0"/>
              <a:t>. </a:t>
            </a:r>
            <a:r>
              <a:rPr lang="uk-UA" noProof="1" smtClean="0"/>
              <a:t>Основний постулат </a:t>
            </a:r>
            <a:r>
              <a:rPr lang="uk-UA" noProof="1" smtClean="0"/>
              <a:t>– необхідність в максимальному обсязі використовувати ресурси </a:t>
            </a:r>
            <a:r>
              <a:rPr lang="uk-UA" noProof="1" smtClean="0"/>
              <a:t>і </a:t>
            </a:r>
            <a:r>
              <a:rPr lang="uk-UA" noProof="1" smtClean="0"/>
              <a:t>потенціал кожного </a:t>
            </a:r>
            <a:r>
              <a:rPr lang="uk-UA" noProof="1" smtClean="0"/>
              <a:t>робітника, спонукаючи його до успішної діяльності. </a:t>
            </a:r>
            <a:r>
              <a:rPr lang="uk-UA" noProof="1" smtClean="0"/>
              <a:t>Враховується </a:t>
            </a:r>
            <a:r>
              <a:rPr lang="uk-UA" noProof="1" smtClean="0"/>
              <a:t>орієнтація робітника </a:t>
            </a:r>
            <a:r>
              <a:rPr lang="uk-UA" noProof="1" smtClean="0"/>
              <a:t>на кінцевий результат, керівник надає робітнику певну свободу </a:t>
            </a:r>
            <a:r>
              <a:rPr lang="uk-UA" noProof="1" smtClean="0"/>
              <a:t>в </a:t>
            </a:r>
            <a:r>
              <a:rPr lang="uk-UA" noProof="1" smtClean="0"/>
              <a:t>виборі засобів</a:t>
            </a:r>
            <a:r>
              <a:rPr lang="uk-UA" noProof="1" smtClean="0"/>
              <a:t>, залучає його до участі в розробці управлінських рішень і </a:t>
            </a:r>
            <a:r>
              <a:rPr lang="uk-UA" noProof="1" smtClean="0"/>
              <a:t>регулюванні </a:t>
            </a:r>
            <a:r>
              <a:rPr lang="uk-UA" noProof="1" smtClean="0"/>
              <a:t>режиму праці</a:t>
            </a:r>
            <a:r>
              <a:rPr lang="uk-UA" noProof="1" smtClean="0"/>
              <a:t>, максимально залучає його творчий потенціал для вдосконалення </a:t>
            </a:r>
            <a:r>
              <a:rPr lang="uk-UA" noProof="1" smtClean="0"/>
              <a:t>технології</a:t>
            </a:r>
            <a:r>
              <a:rPr lang="uk-UA" noProof="1" smtClean="0"/>
              <a:t>.</a:t>
            </a:r>
          </a:p>
          <a:p>
            <a:pPr marL="109728" indent="0" algn="just">
              <a:buNone/>
            </a:pPr>
            <a:endParaRPr lang="uk-UA" noProof="1" smtClean="0"/>
          </a:p>
          <a:p>
            <a:pPr marL="109728" indent="0" algn="ctr">
              <a:buNone/>
            </a:pPr>
            <a:r>
              <a:rPr lang="uk-UA" b="1" noProof="1" smtClean="0"/>
              <a:t>Місце та роль керівника в </a:t>
            </a:r>
            <a:r>
              <a:rPr lang="uk-UA" b="1" noProof="1" smtClean="0"/>
              <a:t>трудовому </a:t>
            </a:r>
            <a:r>
              <a:rPr lang="uk-UA" b="1" noProof="1" smtClean="0"/>
              <a:t>колективі</a:t>
            </a:r>
          </a:p>
          <a:p>
            <a:pPr marL="109728" indent="0" algn="just">
              <a:buNone/>
            </a:pPr>
            <a:endParaRPr lang="uk-UA" b="1" noProof="1" smtClean="0"/>
          </a:p>
          <a:p>
            <a:pPr marL="109728" indent="0" algn="just">
              <a:buNone/>
            </a:pPr>
            <a:r>
              <a:rPr lang="uk-UA" noProof="1" smtClean="0"/>
              <a:t>Вміння ефективно керувати людьми потребує у керівника і природних даних</a:t>
            </a:r>
            <a:r>
              <a:rPr lang="uk-UA" noProof="1" smtClean="0"/>
              <a:t>, </a:t>
            </a:r>
            <a:r>
              <a:rPr lang="uk-UA" noProof="1" smtClean="0"/>
              <a:t>і відповідної </a:t>
            </a:r>
            <a:r>
              <a:rPr lang="uk-UA" noProof="1" smtClean="0"/>
              <a:t>підготовки та навичок. Для оцінки прийнято </a:t>
            </a:r>
            <a:r>
              <a:rPr lang="uk-UA" noProof="1" smtClean="0"/>
              <a:t>вирізняти </a:t>
            </a:r>
            <a:r>
              <a:rPr lang="uk-UA" noProof="1" smtClean="0"/>
              <a:t>ділові, політичні і моральні </a:t>
            </a:r>
            <a:r>
              <a:rPr lang="uk-UA" noProof="1" smtClean="0"/>
              <a:t>якості керівника.</a:t>
            </a:r>
          </a:p>
          <a:p>
            <a:pPr marL="109728" indent="0" algn="just">
              <a:buNone/>
            </a:pPr>
            <a:r>
              <a:rPr lang="uk-UA" noProof="1" smtClean="0"/>
              <a:t>Ділові якості сучасного керівника визначаються його </a:t>
            </a:r>
            <a:r>
              <a:rPr lang="uk-UA" noProof="1" smtClean="0"/>
              <a:t>кваліфікацією</a:t>
            </a:r>
            <a:r>
              <a:rPr lang="uk-UA" noProof="1" smtClean="0"/>
              <a:t>, відношенням </a:t>
            </a:r>
            <a:r>
              <a:rPr lang="uk-UA" noProof="1" smtClean="0"/>
              <a:t>до громадської роботи, підвищенням свого ділового </a:t>
            </a:r>
            <a:r>
              <a:rPr lang="uk-UA" noProof="1" smtClean="0"/>
              <a:t>та </a:t>
            </a:r>
            <a:r>
              <a:rPr lang="uk-UA" noProof="1" smtClean="0"/>
              <a:t>культурно-технічного </a:t>
            </a:r>
            <a:r>
              <a:rPr lang="uk-UA" noProof="1" smtClean="0"/>
              <a:t>рівня. А також здатністю до самостійної роботи при </a:t>
            </a:r>
            <a:r>
              <a:rPr lang="uk-UA" noProof="1" smtClean="0"/>
              <a:t>мінімумі </a:t>
            </a:r>
            <a:r>
              <a:rPr lang="uk-UA" noProof="1" smtClean="0"/>
              <a:t>керівництва згори</a:t>
            </a:r>
            <a:r>
              <a:rPr lang="uk-UA" noProof="1" smtClean="0"/>
              <a:t>; ініціативністю; вмінням передати свої знання підлеглим</a:t>
            </a:r>
            <a:r>
              <a:rPr lang="uk-UA" noProof="1" smtClean="0"/>
              <a:t>; </a:t>
            </a:r>
            <a:r>
              <a:rPr lang="uk-UA" noProof="1" smtClean="0"/>
              <a:t>спроможністю підготувати </a:t>
            </a:r>
            <a:r>
              <a:rPr lang="uk-UA" noProof="1" smtClean="0"/>
              <a:t>для себе повноцінну зміну; сприйнятливістю до руху вперед</a:t>
            </a:r>
            <a:r>
              <a:rPr lang="uk-UA" noProof="1" smtClean="0"/>
              <a:t>; </a:t>
            </a:r>
            <a:r>
              <a:rPr lang="uk-UA" noProof="1" smtClean="0"/>
              <a:t>вмінням сміливо</a:t>
            </a:r>
            <a:r>
              <a:rPr lang="uk-UA" noProof="1" smtClean="0"/>
              <a:t>, нешаблонно мислити та вирішувати актуальні задачі </a:t>
            </a:r>
            <a:r>
              <a:rPr lang="uk-UA" noProof="1" smtClean="0"/>
              <a:t>тощо</a:t>
            </a:r>
            <a:r>
              <a:rPr lang="uk-UA" noProof="1" smtClean="0"/>
              <a:t>.</a:t>
            </a:r>
            <a:endParaRPr lang="uk-UA" noProof="1" smtClean="0"/>
          </a:p>
        </p:txBody>
      </p:sp>
    </p:spTree>
    <p:extLst>
      <p:ext uri="{BB962C8B-B14F-4D97-AF65-F5344CB8AC3E}">
        <p14:creationId xmlns:p14="http://schemas.microsoft.com/office/powerpoint/2010/main" val="43063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uk-UA" sz="2000" noProof="1" smtClean="0"/>
              <a:t>Політичні якості керівника – впевненість у справедливості існуючого ладу; вміння мобілізувати колектив на сприйняття загальнолюдських цінностей. Керівник мусить бути першим у різних заходах, намагаючись налагодити справу.</a:t>
            </a:r>
          </a:p>
          <a:p>
            <a:pPr marL="109728" indent="0" algn="just">
              <a:buNone/>
            </a:pPr>
            <a:r>
              <a:rPr lang="uk-UA" sz="2000" dirty="0" smtClean="0"/>
              <a:t>Моральні якості – це висока моральність на роботі та в побуті, повага до людей у побуті та на роботі, вміння слухати думки підлеглих, відсутність блюзнірства, гонору тощо. Ці якості виробляються не правовими нормами та законами, не силою примусу, а під впливом власної впевненості, чи колективної думки, що свідомо прищеплюють звички та моральну впевненість шляхом підвищення культурного рівня. Керівник повинен також піклуватись про колектив.</a:t>
            </a:r>
          </a:p>
          <a:p>
            <a:pPr marL="109728" indent="0" algn="just">
              <a:buNone/>
            </a:pPr>
            <a:r>
              <a:rPr lang="uk-UA" sz="2000" dirty="0" smtClean="0"/>
              <a:t>Людяність керівника і культура поведінки – поняття нероздільні. Вони включають у себе уважне та зацікавлене відношення до потреб і турбот працівників, оперативний розгляд їхніх питань та звернень, повага до людей.</a:t>
            </a:r>
          </a:p>
          <a:p>
            <a:pPr marL="109728" indent="0" algn="just">
              <a:buNone/>
            </a:pPr>
            <a:r>
              <a:rPr lang="uk-UA" sz="2000" dirty="0" smtClean="0"/>
              <a:t>Керівник, якому властиві ці якості, користується повагою в колективі та в керівництва згори – все це створює його авторитет.</a:t>
            </a:r>
          </a:p>
          <a:p>
            <a:pPr marL="109728" indent="0" algn="just">
              <a:buNone/>
            </a:pPr>
            <a:r>
              <a:rPr lang="uk-UA" sz="2000" dirty="0" smtClean="0"/>
              <a:t>Найважливішою вимогою, що ставиться до керівника, це його професійні якості. </a:t>
            </a:r>
            <a:endParaRPr lang="uk-UA" sz="2000" noProof="1"/>
          </a:p>
        </p:txBody>
      </p:sp>
    </p:spTree>
    <p:extLst>
      <p:ext uri="{BB962C8B-B14F-4D97-AF65-F5344CB8AC3E}">
        <p14:creationId xmlns:p14="http://schemas.microsoft.com/office/powerpoint/2010/main" val="43063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44</TotalTime>
  <Words>2145</Words>
  <Application>Microsoft Office PowerPoint</Application>
  <PresentationFormat>Экран (4:3)</PresentationFormat>
  <Paragraphs>74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Керівництво трудовими колективами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Azso</dc:creator>
  <cp:lastModifiedBy>Azso</cp:lastModifiedBy>
  <cp:revision>21</cp:revision>
  <dcterms:created xsi:type="dcterms:W3CDTF">2023-10-10T10:26:23Z</dcterms:created>
  <dcterms:modified xsi:type="dcterms:W3CDTF">2023-10-10T11:10:40Z</dcterms:modified>
</cp:coreProperties>
</file>