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sldIdLst>
    <p:sldId id="256" r:id="rId2"/>
    <p:sldId id="286" r:id="rId3"/>
    <p:sldId id="354" r:id="rId4"/>
    <p:sldId id="345" r:id="rId5"/>
    <p:sldId id="341" r:id="rId6"/>
    <p:sldId id="346" r:id="rId7"/>
    <p:sldId id="280" r:id="rId8"/>
    <p:sldId id="272" r:id="rId9"/>
    <p:sldId id="274" r:id="rId10"/>
    <p:sldId id="334" r:id="rId11"/>
    <p:sldId id="275" r:id="rId12"/>
    <p:sldId id="276" r:id="rId13"/>
    <p:sldId id="273" r:id="rId14"/>
    <p:sldId id="333" r:id="rId15"/>
    <p:sldId id="277" r:id="rId16"/>
    <p:sldId id="278" r:id="rId17"/>
    <p:sldId id="315" r:id="rId18"/>
    <p:sldId id="326" r:id="rId19"/>
    <p:sldId id="335" r:id="rId20"/>
    <p:sldId id="316" r:id="rId21"/>
    <p:sldId id="317" r:id="rId22"/>
    <p:sldId id="318" r:id="rId23"/>
    <p:sldId id="319" r:id="rId24"/>
    <p:sldId id="279" r:id="rId25"/>
    <p:sldId id="281" r:id="rId26"/>
    <p:sldId id="320" r:id="rId27"/>
    <p:sldId id="321" r:id="rId28"/>
    <p:sldId id="322" r:id="rId29"/>
    <p:sldId id="282" r:id="rId30"/>
    <p:sldId id="352" r:id="rId31"/>
    <p:sldId id="284" r:id="rId32"/>
    <p:sldId id="356" r:id="rId33"/>
    <p:sldId id="353" r:id="rId34"/>
    <p:sldId id="325" r:id="rId35"/>
    <p:sldId id="283" r:id="rId36"/>
    <p:sldId id="260" r:id="rId37"/>
    <p:sldId id="357" r:id="rId38"/>
    <p:sldId id="358" r:id="rId39"/>
    <p:sldId id="261" r:id="rId40"/>
    <p:sldId id="301" r:id="rId41"/>
    <p:sldId id="292" r:id="rId42"/>
    <p:sldId id="293" r:id="rId43"/>
    <p:sldId id="351" r:id="rId44"/>
    <p:sldId id="294" r:id="rId45"/>
    <p:sldId id="295" r:id="rId46"/>
    <p:sldId id="296" r:id="rId47"/>
    <p:sldId id="298" r:id="rId48"/>
    <p:sldId id="299" r:id="rId49"/>
    <p:sldId id="347" r:id="rId50"/>
    <p:sldId id="343" r:id="rId51"/>
    <p:sldId id="304" r:id="rId52"/>
    <p:sldId id="305" r:id="rId53"/>
    <p:sldId id="306" r:id="rId54"/>
    <p:sldId id="307" r:id="rId55"/>
    <p:sldId id="331" r:id="rId56"/>
    <p:sldId id="332" r:id="rId57"/>
    <p:sldId id="265" r:id="rId58"/>
    <p:sldId id="269" r:id="rId59"/>
    <p:sldId id="312" r:id="rId60"/>
    <p:sldId id="257" r:id="rId61"/>
    <p:sldId id="348" r:id="rId62"/>
    <p:sldId id="349"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42AE"/>
    <a:srgbClr val="800080"/>
    <a:srgbClr val="9999FF"/>
    <a:srgbClr val="873BB5"/>
    <a:srgbClr val="3BCCFF"/>
    <a:srgbClr val="9966FF"/>
    <a:srgbClr val="9900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03" autoAdjust="0"/>
    <p:restoredTop sz="94660"/>
  </p:normalViewPr>
  <p:slideViewPr>
    <p:cSldViewPr snapToGrid="0">
      <p:cViewPr varScale="1">
        <p:scale>
          <a:sx n="73" d="100"/>
          <a:sy n="73" d="100"/>
        </p:scale>
        <p:origin x="78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C90AF-6802-442D-86F3-424DA6A2F218}" type="doc">
      <dgm:prSet loTypeId="urn:microsoft.com/office/officeart/2005/8/layout/pList2" loCatId="list" qsTypeId="urn:microsoft.com/office/officeart/2005/8/quickstyle/simple1" qsCatId="simple" csTypeId="urn:microsoft.com/office/officeart/2005/8/colors/accent1_2" csCatId="accent1" phldr="1"/>
      <dgm:spPr/>
    </dgm:pt>
    <dgm:pt modelId="{782DA92B-5399-43AC-8E26-CEB122689738}">
      <dgm:prSet phldrT="[Текст]"/>
      <dgm:spPr/>
      <dgm:t>
        <a:bodyPr/>
        <a:lstStyle/>
        <a:p>
          <a:r>
            <a:rPr lang="uk-UA" b="1" dirty="0" smtClean="0">
              <a:solidFill>
                <a:schemeClr val="tx1"/>
              </a:solidFill>
            </a:rPr>
            <a:t>Руськоукраїнська літературна мова (ІХ-ХІІІ ст.)</a:t>
          </a:r>
          <a:endParaRPr lang="ru-RU" dirty="0">
            <a:solidFill>
              <a:schemeClr val="tx1"/>
            </a:solidFill>
          </a:endParaRPr>
        </a:p>
      </dgm:t>
    </dgm:pt>
    <dgm:pt modelId="{F577D4FF-6BCB-419B-8C82-8AA0ED151F71}" type="parTrans" cxnId="{5250E846-244E-4FA6-BF35-61036EB293AF}">
      <dgm:prSet/>
      <dgm:spPr/>
      <dgm:t>
        <a:bodyPr/>
        <a:lstStyle/>
        <a:p>
          <a:endParaRPr lang="ru-RU"/>
        </a:p>
      </dgm:t>
    </dgm:pt>
    <dgm:pt modelId="{DAA37A77-6D3A-46F4-895E-9A14C08C453C}" type="sibTrans" cxnId="{5250E846-244E-4FA6-BF35-61036EB293AF}">
      <dgm:prSet/>
      <dgm:spPr/>
      <dgm:t>
        <a:bodyPr/>
        <a:lstStyle/>
        <a:p>
          <a:endParaRPr lang="ru-RU"/>
        </a:p>
      </dgm:t>
    </dgm:pt>
    <dgm:pt modelId="{3931B3A3-4D94-47AD-BDAD-2E1261C55199}">
      <dgm:prSet phldrT="[Текст]"/>
      <dgm:spPr/>
      <dgm:t>
        <a:bodyPr/>
        <a:lstStyle/>
        <a:p>
          <a:r>
            <a:rPr lang="uk-UA" b="1" dirty="0" smtClean="0">
              <a:solidFill>
                <a:schemeClr val="tx1"/>
              </a:solidFill>
            </a:rPr>
            <a:t>Нова українська мова (кінець ХУІІІ-ХХІ ст.)</a:t>
          </a:r>
          <a:endParaRPr lang="ru-RU" b="1" dirty="0">
            <a:solidFill>
              <a:schemeClr val="tx1"/>
            </a:solidFill>
          </a:endParaRPr>
        </a:p>
      </dgm:t>
    </dgm:pt>
    <dgm:pt modelId="{16E7F006-1972-45A1-B5BA-C3C2AF1EF964}" type="parTrans" cxnId="{160A6F61-503F-484E-9AF1-8035B2788EB3}">
      <dgm:prSet/>
      <dgm:spPr/>
      <dgm:t>
        <a:bodyPr/>
        <a:lstStyle/>
        <a:p>
          <a:endParaRPr lang="ru-RU"/>
        </a:p>
      </dgm:t>
    </dgm:pt>
    <dgm:pt modelId="{BE952D13-A280-4D8E-AC69-202A5B2B00B0}" type="sibTrans" cxnId="{160A6F61-503F-484E-9AF1-8035B2788EB3}">
      <dgm:prSet/>
      <dgm:spPr/>
      <dgm:t>
        <a:bodyPr/>
        <a:lstStyle/>
        <a:p>
          <a:endParaRPr lang="ru-RU"/>
        </a:p>
      </dgm:t>
    </dgm:pt>
    <dgm:pt modelId="{C7DB2DDE-C4E7-496C-BB7D-BB5D448D2A90}">
      <dgm:prSet phldrT="[Текст]"/>
      <dgm:spPr/>
      <dgm:t>
        <a:bodyPr/>
        <a:lstStyle/>
        <a:p>
          <a:r>
            <a:rPr lang="uk-UA" b="1" dirty="0" smtClean="0">
              <a:solidFill>
                <a:schemeClr val="tx1"/>
              </a:solidFill>
            </a:rPr>
            <a:t>Руська (ХІУ-ХУІІІ ст.)</a:t>
          </a:r>
          <a:endParaRPr lang="ru-RU" b="1" dirty="0">
            <a:solidFill>
              <a:schemeClr val="tx1"/>
            </a:solidFill>
          </a:endParaRPr>
        </a:p>
      </dgm:t>
    </dgm:pt>
    <dgm:pt modelId="{5B67B669-9D52-462E-96EC-738D4FB77C94}" type="sibTrans" cxnId="{65D77DB1-0ECC-43D8-85A8-628077F831F7}">
      <dgm:prSet/>
      <dgm:spPr/>
      <dgm:t>
        <a:bodyPr/>
        <a:lstStyle/>
        <a:p>
          <a:endParaRPr lang="ru-RU"/>
        </a:p>
      </dgm:t>
    </dgm:pt>
    <dgm:pt modelId="{B30602B1-7B40-4A7C-903B-9E68FFE8A3D5}" type="parTrans" cxnId="{65D77DB1-0ECC-43D8-85A8-628077F831F7}">
      <dgm:prSet/>
      <dgm:spPr/>
      <dgm:t>
        <a:bodyPr/>
        <a:lstStyle/>
        <a:p>
          <a:endParaRPr lang="ru-RU"/>
        </a:p>
      </dgm:t>
    </dgm:pt>
    <dgm:pt modelId="{D97F3C9C-B947-4942-8EAA-F11A96A82F66}" type="pres">
      <dgm:prSet presAssocID="{53FC90AF-6802-442D-86F3-424DA6A2F218}" presName="Name0" presStyleCnt="0">
        <dgm:presLayoutVars>
          <dgm:dir/>
          <dgm:resizeHandles val="exact"/>
        </dgm:presLayoutVars>
      </dgm:prSet>
      <dgm:spPr/>
    </dgm:pt>
    <dgm:pt modelId="{746E87AD-1909-4477-BD14-87AEB7B6CA5D}" type="pres">
      <dgm:prSet presAssocID="{53FC90AF-6802-442D-86F3-424DA6A2F218}" presName="bkgdShp" presStyleLbl="alignAccFollowNode1" presStyleIdx="0" presStyleCnt="1"/>
      <dgm:spPr/>
    </dgm:pt>
    <dgm:pt modelId="{DB987489-6E1D-469A-9284-45CF4AA40FE5}" type="pres">
      <dgm:prSet presAssocID="{53FC90AF-6802-442D-86F3-424DA6A2F218}" presName="linComp" presStyleCnt="0"/>
      <dgm:spPr/>
    </dgm:pt>
    <dgm:pt modelId="{AFD177E7-9E15-4D95-8DB1-73FF86BA9ECB}" type="pres">
      <dgm:prSet presAssocID="{782DA92B-5399-43AC-8E26-CEB122689738}" presName="compNode" presStyleCnt="0"/>
      <dgm:spPr/>
    </dgm:pt>
    <dgm:pt modelId="{1AC67BCA-9858-4BE7-A3E2-0DED7D810129}" type="pres">
      <dgm:prSet presAssocID="{782DA92B-5399-43AC-8E26-CEB122689738}" presName="node" presStyleLbl="node1" presStyleIdx="0" presStyleCnt="3">
        <dgm:presLayoutVars>
          <dgm:bulletEnabled val="1"/>
        </dgm:presLayoutVars>
      </dgm:prSet>
      <dgm:spPr/>
      <dgm:t>
        <a:bodyPr/>
        <a:lstStyle/>
        <a:p>
          <a:endParaRPr lang="ru-RU"/>
        </a:p>
      </dgm:t>
    </dgm:pt>
    <dgm:pt modelId="{0E0B7389-6431-4765-8D75-97830DAE45A6}" type="pres">
      <dgm:prSet presAssocID="{782DA92B-5399-43AC-8E26-CEB122689738}" presName="invisiNode" presStyleLbl="node1" presStyleIdx="0" presStyleCnt="3"/>
      <dgm:spPr/>
    </dgm:pt>
    <dgm:pt modelId="{D103C50F-C1CF-4E15-BAB1-E6C9CE93D23B}" type="pres">
      <dgm:prSet presAssocID="{782DA92B-5399-43AC-8E26-CEB122689738}" presName="imagNode" presStyleLbl="fgImgPlace1" presStyleIdx="0" presStyleCnt="3"/>
      <dgm:spPr>
        <a:blipFill rotWithShape="1">
          <a:blip xmlns:r="http://schemas.openxmlformats.org/officeDocument/2006/relationships" r:embed="rId1"/>
          <a:stretch>
            <a:fillRect/>
          </a:stretch>
        </a:blipFill>
      </dgm:spPr>
    </dgm:pt>
    <dgm:pt modelId="{04D16FCF-E3E9-4804-ABB3-2DC29169CFFF}" type="pres">
      <dgm:prSet presAssocID="{DAA37A77-6D3A-46F4-895E-9A14C08C453C}" presName="sibTrans" presStyleLbl="sibTrans2D1" presStyleIdx="0" presStyleCnt="0"/>
      <dgm:spPr/>
      <dgm:t>
        <a:bodyPr/>
        <a:lstStyle/>
        <a:p>
          <a:endParaRPr lang="ru-RU"/>
        </a:p>
      </dgm:t>
    </dgm:pt>
    <dgm:pt modelId="{79633213-3859-4716-9366-0BADAF537DC8}" type="pres">
      <dgm:prSet presAssocID="{C7DB2DDE-C4E7-496C-BB7D-BB5D448D2A90}" presName="compNode" presStyleCnt="0"/>
      <dgm:spPr/>
    </dgm:pt>
    <dgm:pt modelId="{6969C725-EE71-4C84-83A0-891E46AF9735}" type="pres">
      <dgm:prSet presAssocID="{C7DB2DDE-C4E7-496C-BB7D-BB5D448D2A90}" presName="node" presStyleLbl="node1" presStyleIdx="1" presStyleCnt="3" custLinFactNeighborX="994" custLinFactNeighborY="1132">
        <dgm:presLayoutVars>
          <dgm:bulletEnabled val="1"/>
        </dgm:presLayoutVars>
      </dgm:prSet>
      <dgm:spPr/>
      <dgm:t>
        <a:bodyPr/>
        <a:lstStyle/>
        <a:p>
          <a:endParaRPr lang="ru-RU"/>
        </a:p>
      </dgm:t>
    </dgm:pt>
    <dgm:pt modelId="{867A4D60-1224-4C47-87C9-F7F8D2B05CA3}" type="pres">
      <dgm:prSet presAssocID="{C7DB2DDE-C4E7-496C-BB7D-BB5D448D2A90}" presName="invisiNode" presStyleLbl="node1" presStyleIdx="1" presStyleCnt="3"/>
      <dgm:spPr/>
    </dgm:pt>
    <dgm:pt modelId="{6BEE2612-DAE1-4C62-881D-C8ED38844656}" type="pres">
      <dgm:prSet presAssocID="{C7DB2DDE-C4E7-496C-BB7D-BB5D448D2A90}" presName="imagNode" presStyleLbl="fgImgPlace1" presStyleIdx="1" presStyleCnt="3"/>
      <dgm:spPr>
        <a:blipFill rotWithShape="1">
          <a:blip xmlns:r="http://schemas.openxmlformats.org/officeDocument/2006/relationships" r:embed="rId2"/>
          <a:stretch>
            <a:fillRect/>
          </a:stretch>
        </a:blipFill>
      </dgm:spPr>
    </dgm:pt>
    <dgm:pt modelId="{6F207A51-D469-4341-B213-8A28A9D21F29}" type="pres">
      <dgm:prSet presAssocID="{5B67B669-9D52-462E-96EC-738D4FB77C94}" presName="sibTrans" presStyleLbl="sibTrans2D1" presStyleIdx="0" presStyleCnt="0"/>
      <dgm:spPr/>
      <dgm:t>
        <a:bodyPr/>
        <a:lstStyle/>
        <a:p>
          <a:endParaRPr lang="ru-RU"/>
        </a:p>
      </dgm:t>
    </dgm:pt>
    <dgm:pt modelId="{0B627C94-77EE-4E50-A26A-7062AB395829}" type="pres">
      <dgm:prSet presAssocID="{3931B3A3-4D94-47AD-BDAD-2E1261C55199}" presName="compNode" presStyleCnt="0"/>
      <dgm:spPr/>
    </dgm:pt>
    <dgm:pt modelId="{D80C6CCB-58A8-441D-B074-DB607CA66AB4}" type="pres">
      <dgm:prSet presAssocID="{3931B3A3-4D94-47AD-BDAD-2E1261C55199}" presName="node" presStyleLbl="node1" presStyleIdx="2" presStyleCnt="3">
        <dgm:presLayoutVars>
          <dgm:bulletEnabled val="1"/>
        </dgm:presLayoutVars>
      </dgm:prSet>
      <dgm:spPr/>
      <dgm:t>
        <a:bodyPr/>
        <a:lstStyle/>
        <a:p>
          <a:endParaRPr lang="ru-RU"/>
        </a:p>
      </dgm:t>
    </dgm:pt>
    <dgm:pt modelId="{AB62CA2D-7673-4829-AE58-6D705BF0D703}" type="pres">
      <dgm:prSet presAssocID="{3931B3A3-4D94-47AD-BDAD-2E1261C55199}" presName="invisiNode" presStyleLbl="node1" presStyleIdx="2" presStyleCnt="3"/>
      <dgm:spPr/>
    </dgm:pt>
    <dgm:pt modelId="{B306D168-0D25-4F8D-B1C6-290F980EFAE3}" type="pres">
      <dgm:prSet presAssocID="{3931B3A3-4D94-47AD-BDAD-2E1261C55199}" presName="imagNode" presStyleLbl="fgImgPlace1" presStyleIdx="2" presStyleCnt="3"/>
      <dgm:spPr>
        <a:blipFill rotWithShape="1">
          <a:blip xmlns:r="http://schemas.openxmlformats.org/officeDocument/2006/relationships" r:embed="rId3"/>
          <a:stretch>
            <a:fillRect/>
          </a:stretch>
        </a:blipFill>
      </dgm:spPr>
    </dgm:pt>
  </dgm:ptLst>
  <dgm:cxnLst>
    <dgm:cxn modelId="{5250E846-244E-4FA6-BF35-61036EB293AF}" srcId="{53FC90AF-6802-442D-86F3-424DA6A2F218}" destId="{782DA92B-5399-43AC-8E26-CEB122689738}" srcOrd="0" destOrd="0" parTransId="{F577D4FF-6BCB-419B-8C82-8AA0ED151F71}" sibTransId="{DAA37A77-6D3A-46F4-895E-9A14C08C453C}"/>
    <dgm:cxn modelId="{6580D01A-29E5-44D2-93B0-45D50D4F46EE}" type="presOf" srcId="{5B67B669-9D52-462E-96EC-738D4FB77C94}" destId="{6F207A51-D469-4341-B213-8A28A9D21F29}" srcOrd="0" destOrd="0" presId="urn:microsoft.com/office/officeart/2005/8/layout/pList2"/>
    <dgm:cxn modelId="{9AF56F5C-12BF-4652-B904-950373B52EA1}" type="presOf" srcId="{DAA37A77-6D3A-46F4-895E-9A14C08C453C}" destId="{04D16FCF-E3E9-4804-ABB3-2DC29169CFFF}" srcOrd="0" destOrd="0" presId="urn:microsoft.com/office/officeart/2005/8/layout/pList2"/>
    <dgm:cxn modelId="{78C3538A-5F44-47FC-81F2-62193E57F0B8}" type="presOf" srcId="{3931B3A3-4D94-47AD-BDAD-2E1261C55199}" destId="{D80C6CCB-58A8-441D-B074-DB607CA66AB4}" srcOrd="0" destOrd="0" presId="urn:microsoft.com/office/officeart/2005/8/layout/pList2"/>
    <dgm:cxn modelId="{A45A2AC6-B125-4E62-B979-6FB97A43D2B1}" type="presOf" srcId="{C7DB2DDE-C4E7-496C-BB7D-BB5D448D2A90}" destId="{6969C725-EE71-4C84-83A0-891E46AF9735}" srcOrd="0" destOrd="0" presId="urn:microsoft.com/office/officeart/2005/8/layout/pList2"/>
    <dgm:cxn modelId="{65D77DB1-0ECC-43D8-85A8-628077F831F7}" srcId="{53FC90AF-6802-442D-86F3-424DA6A2F218}" destId="{C7DB2DDE-C4E7-496C-BB7D-BB5D448D2A90}" srcOrd="1" destOrd="0" parTransId="{B30602B1-7B40-4A7C-903B-9E68FFE8A3D5}" sibTransId="{5B67B669-9D52-462E-96EC-738D4FB77C94}"/>
    <dgm:cxn modelId="{22F52A84-6EF9-45F5-9DDD-85C0FC8A83B7}" type="presOf" srcId="{782DA92B-5399-43AC-8E26-CEB122689738}" destId="{1AC67BCA-9858-4BE7-A3E2-0DED7D810129}" srcOrd="0" destOrd="0" presId="urn:microsoft.com/office/officeart/2005/8/layout/pList2"/>
    <dgm:cxn modelId="{96580F30-4F93-4353-87F6-28283FD18C9A}" type="presOf" srcId="{53FC90AF-6802-442D-86F3-424DA6A2F218}" destId="{D97F3C9C-B947-4942-8EAA-F11A96A82F66}" srcOrd="0" destOrd="0" presId="urn:microsoft.com/office/officeart/2005/8/layout/pList2"/>
    <dgm:cxn modelId="{160A6F61-503F-484E-9AF1-8035B2788EB3}" srcId="{53FC90AF-6802-442D-86F3-424DA6A2F218}" destId="{3931B3A3-4D94-47AD-BDAD-2E1261C55199}" srcOrd="2" destOrd="0" parTransId="{16E7F006-1972-45A1-B5BA-C3C2AF1EF964}" sibTransId="{BE952D13-A280-4D8E-AC69-202A5B2B00B0}"/>
    <dgm:cxn modelId="{4C632E92-EBCD-4397-9541-19AC757798B0}" type="presParOf" srcId="{D97F3C9C-B947-4942-8EAA-F11A96A82F66}" destId="{746E87AD-1909-4477-BD14-87AEB7B6CA5D}" srcOrd="0" destOrd="0" presId="urn:microsoft.com/office/officeart/2005/8/layout/pList2"/>
    <dgm:cxn modelId="{819A3AFE-C014-47FD-8925-7B53E69E8F91}" type="presParOf" srcId="{D97F3C9C-B947-4942-8EAA-F11A96A82F66}" destId="{DB987489-6E1D-469A-9284-45CF4AA40FE5}" srcOrd="1" destOrd="0" presId="urn:microsoft.com/office/officeart/2005/8/layout/pList2"/>
    <dgm:cxn modelId="{CF108181-C770-4D83-8CFB-3B2E74AEA6CF}" type="presParOf" srcId="{DB987489-6E1D-469A-9284-45CF4AA40FE5}" destId="{AFD177E7-9E15-4D95-8DB1-73FF86BA9ECB}" srcOrd="0" destOrd="0" presId="urn:microsoft.com/office/officeart/2005/8/layout/pList2"/>
    <dgm:cxn modelId="{E4F461F4-83D5-496F-8B6A-72CF9940C362}" type="presParOf" srcId="{AFD177E7-9E15-4D95-8DB1-73FF86BA9ECB}" destId="{1AC67BCA-9858-4BE7-A3E2-0DED7D810129}" srcOrd="0" destOrd="0" presId="urn:microsoft.com/office/officeart/2005/8/layout/pList2"/>
    <dgm:cxn modelId="{8EAC04AC-E543-49AB-845F-466A628ACA4E}" type="presParOf" srcId="{AFD177E7-9E15-4D95-8DB1-73FF86BA9ECB}" destId="{0E0B7389-6431-4765-8D75-97830DAE45A6}" srcOrd="1" destOrd="0" presId="urn:microsoft.com/office/officeart/2005/8/layout/pList2"/>
    <dgm:cxn modelId="{42F435F3-B907-4E87-BD87-204F78438E89}" type="presParOf" srcId="{AFD177E7-9E15-4D95-8DB1-73FF86BA9ECB}" destId="{D103C50F-C1CF-4E15-BAB1-E6C9CE93D23B}" srcOrd="2" destOrd="0" presId="urn:microsoft.com/office/officeart/2005/8/layout/pList2"/>
    <dgm:cxn modelId="{3F34E9D5-D827-49D0-A7CF-22D6C475E19E}" type="presParOf" srcId="{DB987489-6E1D-469A-9284-45CF4AA40FE5}" destId="{04D16FCF-E3E9-4804-ABB3-2DC29169CFFF}" srcOrd="1" destOrd="0" presId="urn:microsoft.com/office/officeart/2005/8/layout/pList2"/>
    <dgm:cxn modelId="{3EED8BE1-52DE-42DB-89BB-CC1F28079050}" type="presParOf" srcId="{DB987489-6E1D-469A-9284-45CF4AA40FE5}" destId="{79633213-3859-4716-9366-0BADAF537DC8}" srcOrd="2" destOrd="0" presId="urn:microsoft.com/office/officeart/2005/8/layout/pList2"/>
    <dgm:cxn modelId="{75D3DB98-B1AD-4821-86B8-E3E24F2384CF}" type="presParOf" srcId="{79633213-3859-4716-9366-0BADAF537DC8}" destId="{6969C725-EE71-4C84-83A0-891E46AF9735}" srcOrd="0" destOrd="0" presId="urn:microsoft.com/office/officeart/2005/8/layout/pList2"/>
    <dgm:cxn modelId="{5742BCB5-09F9-434C-9D49-BDD8E45CFA5E}" type="presParOf" srcId="{79633213-3859-4716-9366-0BADAF537DC8}" destId="{867A4D60-1224-4C47-87C9-F7F8D2B05CA3}" srcOrd="1" destOrd="0" presId="urn:microsoft.com/office/officeart/2005/8/layout/pList2"/>
    <dgm:cxn modelId="{6B8C0BC2-005F-4058-A15F-C96AFE769FCC}" type="presParOf" srcId="{79633213-3859-4716-9366-0BADAF537DC8}" destId="{6BEE2612-DAE1-4C62-881D-C8ED38844656}" srcOrd="2" destOrd="0" presId="urn:microsoft.com/office/officeart/2005/8/layout/pList2"/>
    <dgm:cxn modelId="{E2A202AF-5C94-492F-BFC7-DBF6CDB6F31E}" type="presParOf" srcId="{DB987489-6E1D-469A-9284-45CF4AA40FE5}" destId="{6F207A51-D469-4341-B213-8A28A9D21F29}" srcOrd="3" destOrd="0" presId="urn:microsoft.com/office/officeart/2005/8/layout/pList2"/>
    <dgm:cxn modelId="{3E294E85-D995-4F84-9CE8-89AA8DF378B5}" type="presParOf" srcId="{DB987489-6E1D-469A-9284-45CF4AA40FE5}" destId="{0B627C94-77EE-4E50-A26A-7062AB395829}" srcOrd="4" destOrd="0" presId="urn:microsoft.com/office/officeart/2005/8/layout/pList2"/>
    <dgm:cxn modelId="{34A7D47E-5F9F-4E86-ABBD-E1EBFBE38E1F}" type="presParOf" srcId="{0B627C94-77EE-4E50-A26A-7062AB395829}" destId="{D80C6CCB-58A8-441D-B074-DB607CA66AB4}" srcOrd="0" destOrd="0" presId="urn:microsoft.com/office/officeart/2005/8/layout/pList2"/>
    <dgm:cxn modelId="{EC93B92E-201C-4842-8FD4-C6A44A292EB5}" type="presParOf" srcId="{0B627C94-77EE-4E50-A26A-7062AB395829}" destId="{AB62CA2D-7673-4829-AE58-6D705BF0D703}" srcOrd="1" destOrd="0" presId="urn:microsoft.com/office/officeart/2005/8/layout/pList2"/>
    <dgm:cxn modelId="{4D1C5550-80F4-4126-80F9-62DC6B7198C4}" type="presParOf" srcId="{0B627C94-77EE-4E50-A26A-7062AB395829}" destId="{B306D168-0D25-4F8D-B1C6-290F980EFAE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79458-3955-4081-B70E-811F41216B25}"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ru-RU"/>
        </a:p>
      </dgm:t>
    </dgm:pt>
    <dgm:pt modelId="{8434ED80-3CD2-4A2C-97B1-859573167A7E}">
      <dgm:prSet phldrT="[Текст]"/>
      <dgm:spPr/>
      <dgm:t>
        <a:bodyPr/>
        <a:lstStyle/>
        <a:p>
          <a:r>
            <a:rPr lang="ru-RU" b="1" i="0" dirty="0" smtClean="0">
              <a:solidFill>
                <a:schemeClr val="bg1"/>
              </a:solidFill>
            </a:rPr>
            <a:t>Будь ласка,            по </a:t>
          </a:r>
          <a:r>
            <a:rPr lang="ru-RU" b="1" i="0" dirty="0" err="1" smtClean="0">
              <a:solidFill>
                <a:schemeClr val="bg1"/>
              </a:solidFill>
            </a:rPr>
            <a:t>батькові</a:t>
          </a:r>
          <a:r>
            <a:rPr lang="ru-RU" b="1" i="0" dirty="0" smtClean="0">
              <a:solidFill>
                <a:schemeClr val="bg1"/>
              </a:solidFill>
            </a:rPr>
            <a:t>,  </a:t>
          </a:r>
        </a:p>
        <a:p>
          <a:r>
            <a:rPr lang="ru-RU" b="1" i="0" dirty="0" smtClean="0">
              <a:solidFill>
                <a:schemeClr val="bg1"/>
              </a:solidFill>
            </a:rPr>
            <a:t>на жаль,              </a:t>
          </a:r>
        </a:p>
        <a:p>
          <a:r>
            <a:rPr lang="ru-RU" b="1" i="0" dirty="0" smtClean="0">
              <a:solidFill>
                <a:schemeClr val="bg1"/>
              </a:solidFill>
            </a:rPr>
            <a:t> у </a:t>
          </a:r>
          <a:r>
            <a:rPr lang="ru-RU" b="1" i="0" dirty="0" err="1" smtClean="0">
              <a:solidFill>
                <a:schemeClr val="bg1"/>
              </a:solidFill>
            </a:rPr>
            <a:t>цілому</a:t>
          </a:r>
          <a:r>
            <a:rPr lang="ru-RU" b="1" i="0" dirty="0" smtClean="0">
              <a:solidFill>
                <a:schemeClr val="bg1"/>
              </a:solidFill>
            </a:rPr>
            <a:t>, </a:t>
          </a:r>
        </a:p>
        <a:p>
          <a:r>
            <a:rPr lang="ru-RU" b="1" i="0" dirty="0" smtClean="0">
              <a:solidFill>
                <a:schemeClr val="bg1"/>
              </a:solidFill>
            </a:rPr>
            <a:t>до </a:t>
          </a:r>
          <a:r>
            <a:rPr lang="ru-RU" b="1" i="0" dirty="0" err="1" smtClean="0">
              <a:solidFill>
                <a:schemeClr val="bg1"/>
              </a:solidFill>
            </a:rPr>
            <a:t>побачення</a:t>
          </a:r>
          <a:endParaRPr lang="ru-RU" dirty="0">
            <a:solidFill>
              <a:schemeClr val="bg1"/>
            </a:solidFill>
          </a:endParaRPr>
        </a:p>
      </dgm:t>
    </dgm:pt>
    <dgm:pt modelId="{80EA4984-C699-4692-B53C-A1A7EA9D8752}" type="parTrans" cxnId="{AD72DD37-B671-4EAE-93AB-820E63DB8002}">
      <dgm:prSet/>
      <dgm:spPr/>
      <dgm:t>
        <a:bodyPr/>
        <a:lstStyle/>
        <a:p>
          <a:endParaRPr lang="ru-RU"/>
        </a:p>
      </dgm:t>
    </dgm:pt>
    <dgm:pt modelId="{73CF55BA-8678-42D0-A917-52EE45660B68}" type="sibTrans" cxnId="{AD72DD37-B671-4EAE-93AB-820E63DB8002}">
      <dgm:prSet/>
      <dgm:spPr/>
      <dgm:t>
        <a:bodyPr/>
        <a:lstStyle/>
        <a:p>
          <a:endParaRPr lang="ru-RU"/>
        </a:p>
      </dgm:t>
    </dgm:pt>
    <dgm:pt modelId="{43ACDB71-CE27-4266-860E-06EAF3E5899D}">
      <dgm:prSet phldrT="[Текст]"/>
      <dgm:spPr/>
      <dgm:t>
        <a:bodyPr/>
        <a:lstStyle/>
        <a:p>
          <a:r>
            <a:rPr lang="uk-UA" dirty="0" err="1" smtClean="0">
              <a:solidFill>
                <a:schemeClr val="bg1"/>
              </a:solidFill>
            </a:rPr>
            <a:t>Будьласка</a:t>
          </a:r>
          <a:r>
            <a:rPr lang="uk-UA" dirty="0" smtClean="0">
              <a:solidFill>
                <a:schemeClr val="bg1"/>
              </a:solidFill>
            </a:rPr>
            <a:t>, </a:t>
          </a:r>
        </a:p>
        <a:p>
          <a:r>
            <a:rPr lang="uk-UA" dirty="0" smtClean="0">
              <a:solidFill>
                <a:schemeClr val="bg1"/>
              </a:solidFill>
            </a:rPr>
            <a:t>по - батькові, нажаль, недовго, </a:t>
          </a:r>
          <a:r>
            <a:rPr lang="uk-UA" dirty="0" err="1" smtClean="0">
              <a:solidFill>
                <a:schemeClr val="bg1"/>
              </a:solidFill>
            </a:rPr>
            <a:t>вцілому</a:t>
          </a:r>
          <a:endParaRPr lang="ru-RU" dirty="0">
            <a:solidFill>
              <a:schemeClr val="bg1"/>
            </a:solidFill>
          </a:endParaRPr>
        </a:p>
      </dgm:t>
    </dgm:pt>
    <dgm:pt modelId="{8BB4F08A-6A78-44BA-964B-74531E284420}" type="parTrans" cxnId="{6E8BC53D-3091-4948-8FFF-EDAD09181EC9}">
      <dgm:prSet/>
      <dgm:spPr/>
      <dgm:t>
        <a:bodyPr/>
        <a:lstStyle/>
        <a:p>
          <a:endParaRPr lang="ru-RU"/>
        </a:p>
      </dgm:t>
    </dgm:pt>
    <dgm:pt modelId="{61596CDB-9E79-457E-9070-8E7ABA5A45EC}" type="sibTrans" cxnId="{6E8BC53D-3091-4948-8FFF-EDAD09181EC9}">
      <dgm:prSet/>
      <dgm:spPr/>
      <dgm:t>
        <a:bodyPr/>
        <a:lstStyle/>
        <a:p>
          <a:endParaRPr lang="ru-RU"/>
        </a:p>
      </dgm:t>
    </dgm:pt>
    <dgm:pt modelId="{42AE2E72-4DE8-4902-B5DD-9E52C5F4A808}">
      <dgm:prSet phldrT="[Текст]"/>
      <dgm:spPr/>
      <dgm:t>
        <a:bodyPr/>
        <a:lstStyle/>
        <a:p>
          <a:endParaRPr lang="ru-RU" dirty="0"/>
        </a:p>
      </dgm:t>
    </dgm:pt>
    <dgm:pt modelId="{12EBBBAE-1E07-4927-BD87-B84711A4A0EC}" type="parTrans" cxnId="{DEB399DB-93B4-43FF-8839-488563BAB48B}">
      <dgm:prSet/>
      <dgm:spPr/>
      <dgm:t>
        <a:bodyPr/>
        <a:lstStyle/>
        <a:p>
          <a:endParaRPr lang="ru-RU"/>
        </a:p>
      </dgm:t>
    </dgm:pt>
    <dgm:pt modelId="{97AAB34E-9622-4BCA-AED1-14B7DE630FBE}" type="sibTrans" cxnId="{DEB399DB-93B4-43FF-8839-488563BAB48B}">
      <dgm:prSet/>
      <dgm:spPr/>
      <dgm:t>
        <a:bodyPr/>
        <a:lstStyle/>
        <a:p>
          <a:endParaRPr lang="ru-RU"/>
        </a:p>
      </dgm:t>
    </dgm:pt>
    <dgm:pt modelId="{EBB92672-7C0C-4170-B836-BDE2D1E66D47}" type="pres">
      <dgm:prSet presAssocID="{D6779458-3955-4081-B70E-811F41216B25}" presName="Name0" presStyleCnt="0">
        <dgm:presLayoutVars>
          <dgm:chMax val="2"/>
          <dgm:chPref val="2"/>
          <dgm:dir/>
          <dgm:animOne/>
          <dgm:resizeHandles val="exact"/>
        </dgm:presLayoutVars>
      </dgm:prSet>
      <dgm:spPr/>
      <dgm:t>
        <a:bodyPr/>
        <a:lstStyle/>
        <a:p>
          <a:endParaRPr lang="ru-RU"/>
        </a:p>
      </dgm:t>
    </dgm:pt>
    <dgm:pt modelId="{A3EC5524-E32C-407D-B53C-66D02DA10AA6}" type="pres">
      <dgm:prSet presAssocID="{D6779458-3955-4081-B70E-811F41216B25}" presName="Background" presStyleLbl="bgImgPlace1" presStyleIdx="0" presStyleCnt="1" custScaleX="133123" custScaleY="101720" custLinFactNeighborX="-5077"/>
      <dgm:spPr/>
    </dgm:pt>
    <dgm:pt modelId="{7F8680BF-C435-414A-95C9-EB7581BDECCC}" type="pres">
      <dgm:prSet presAssocID="{D6779458-3955-4081-B70E-811F41216B25}" presName="ParentText1" presStyleLbl="revTx" presStyleIdx="0" presStyleCnt="2" custScaleX="118387">
        <dgm:presLayoutVars>
          <dgm:chMax val="0"/>
          <dgm:chPref val="0"/>
          <dgm:bulletEnabled val="1"/>
        </dgm:presLayoutVars>
      </dgm:prSet>
      <dgm:spPr/>
      <dgm:t>
        <a:bodyPr/>
        <a:lstStyle/>
        <a:p>
          <a:endParaRPr lang="ru-RU"/>
        </a:p>
      </dgm:t>
    </dgm:pt>
    <dgm:pt modelId="{B826BF57-7469-421C-B5D2-B4B6FFED5FB2}" type="pres">
      <dgm:prSet presAssocID="{D6779458-3955-4081-B70E-811F41216B25}" presName="ParentText2" presStyleLbl="revTx" presStyleIdx="1" presStyleCnt="2">
        <dgm:presLayoutVars>
          <dgm:chMax val="0"/>
          <dgm:chPref val="0"/>
          <dgm:bulletEnabled val="1"/>
        </dgm:presLayoutVars>
      </dgm:prSet>
      <dgm:spPr/>
      <dgm:t>
        <a:bodyPr/>
        <a:lstStyle/>
        <a:p>
          <a:endParaRPr lang="ru-RU"/>
        </a:p>
      </dgm:t>
    </dgm:pt>
    <dgm:pt modelId="{A43E9A8E-7A6B-4721-8AFC-12450B7FE146}" type="pres">
      <dgm:prSet presAssocID="{D6779458-3955-4081-B70E-811F41216B25}" presName="Plus" presStyleLbl="alignNode1" presStyleIdx="0" presStyleCnt="2" custLinFactNeighborX="-94581" custLinFactNeighborY="-2564"/>
      <dgm:spPr/>
    </dgm:pt>
    <dgm:pt modelId="{972B0C07-DD4B-4065-A0BB-04CB35CF4630}" type="pres">
      <dgm:prSet presAssocID="{D6779458-3955-4081-B70E-811F41216B25}" presName="Minus" presStyleLbl="alignNode1" presStyleIdx="1" presStyleCnt="2"/>
      <dgm:spPr/>
    </dgm:pt>
    <dgm:pt modelId="{B314B497-72AE-4DE5-9C23-271A64A66019}" type="pres">
      <dgm:prSet presAssocID="{D6779458-3955-4081-B70E-811F41216B25}" presName="Divider" presStyleLbl="parChTrans1D1" presStyleIdx="0" presStyleCnt="1"/>
      <dgm:spPr/>
    </dgm:pt>
  </dgm:ptLst>
  <dgm:cxnLst>
    <dgm:cxn modelId="{27B2E24F-31FB-4521-B092-54E750B17ACB}" type="presOf" srcId="{D6779458-3955-4081-B70E-811F41216B25}" destId="{EBB92672-7C0C-4170-B836-BDE2D1E66D47}" srcOrd="0" destOrd="0" presId="urn:microsoft.com/office/officeart/2009/3/layout/PlusandMinus"/>
    <dgm:cxn modelId="{3AEB9E6E-6C74-4256-BF16-507A9AD86791}" type="presOf" srcId="{8434ED80-3CD2-4A2C-97B1-859573167A7E}" destId="{7F8680BF-C435-414A-95C9-EB7581BDECCC}" srcOrd="0" destOrd="0" presId="urn:microsoft.com/office/officeart/2009/3/layout/PlusandMinus"/>
    <dgm:cxn modelId="{AD72DD37-B671-4EAE-93AB-820E63DB8002}" srcId="{D6779458-3955-4081-B70E-811F41216B25}" destId="{8434ED80-3CD2-4A2C-97B1-859573167A7E}" srcOrd="0" destOrd="0" parTransId="{80EA4984-C699-4692-B53C-A1A7EA9D8752}" sibTransId="{73CF55BA-8678-42D0-A917-52EE45660B68}"/>
    <dgm:cxn modelId="{DEB399DB-93B4-43FF-8839-488563BAB48B}" srcId="{D6779458-3955-4081-B70E-811F41216B25}" destId="{42AE2E72-4DE8-4902-B5DD-9E52C5F4A808}" srcOrd="2" destOrd="0" parTransId="{12EBBBAE-1E07-4927-BD87-B84711A4A0EC}" sibTransId="{97AAB34E-9622-4BCA-AED1-14B7DE630FBE}"/>
    <dgm:cxn modelId="{7726135B-0BCF-4CD7-B38E-35529527AC61}" type="presOf" srcId="{43ACDB71-CE27-4266-860E-06EAF3E5899D}" destId="{B826BF57-7469-421C-B5D2-B4B6FFED5FB2}" srcOrd="0" destOrd="0" presId="urn:microsoft.com/office/officeart/2009/3/layout/PlusandMinus"/>
    <dgm:cxn modelId="{6E8BC53D-3091-4948-8FFF-EDAD09181EC9}" srcId="{D6779458-3955-4081-B70E-811F41216B25}" destId="{43ACDB71-CE27-4266-860E-06EAF3E5899D}" srcOrd="1" destOrd="0" parTransId="{8BB4F08A-6A78-44BA-964B-74531E284420}" sibTransId="{61596CDB-9E79-457E-9070-8E7ABA5A45EC}"/>
    <dgm:cxn modelId="{42E361EB-9148-4368-96FB-48B6C6D80AB3}" type="presParOf" srcId="{EBB92672-7C0C-4170-B836-BDE2D1E66D47}" destId="{A3EC5524-E32C-407D-B53C-66D02DA10AA6}" srcOrd="0" destOrd="0" presId="urn:microsoft.com/office/officeart/2009/3/layout/PlusandMinus"/>
    <dgm:cxn modelId="{FCCA813E-D9A3-4220-BD37-A917AB8FD945}" type="presParOf" srcId="{EBB92672-7C0C-4170-B836-BDE2D1E66D47}" destId="{7F8680BF-C435-414A-95C9-EB7581BDECCC}" srcOrd="1" destOrd="0" presId="urn:microsoft.com/office/officeart/2009/3/layout/PlusandMinus"/>
    <dgm:cxn modelId="{57E074F2-11A8-402A-B166-BEC567EDF093}" type="presParOf" srcId="{EBB92672-7C0C-4170-B836-BDE2D1E66D47}" destId="{B826BF57-7469-421C-B5D2-B4B6FFED5FB2}" srcOrd="2" destOrd="0" presId="urn:microsoft.com/office/officeart/2009/3/layout/PlusandMinus"/>
    <dgm:cxn modelId="{CE4F3BDA-FAD7-40BA-9A40-31E72978EC75}" type="presParOf" srcId="{EBB92672-7C0C-4170-B836-BDE2D1E66D47}" destId="{A43E9A8E-7A6B-4721-8AFC-12450B7FE146}" srcOrd="3" destOrd="0" presId="urn:microsoft.com/office/officeart/2009/3/layout/PlusandMinus"/>
    <dgm:cxn modelId="{6CA54311-D8CF-4037-B026-76BF6C67D599}" type="presParOf" srcId="{EBB92672-7C0C-4170-B836-BDE2D1E66D47}" destId="{972B0C07-DD4B-4065-A0BB-04CB35CF4630}" srcOrd="4" destOrd="0" presId="urn:microsoft.com/office/officeart/2009/3/layout/PlusandMinus"/>
    <dgm:cxn modelId="{A4A3BBB9-508F-4DFA-BFB9-B0EA6F0283FE}" type="presParOf" srcId="{EBB92672-7C0C-4170-B836-BDE2D1E66D47}" destId="{B314B497-72AE-4DE5-9C23-271A64A66019}"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E87AD-1909-4477-BD14-87AEB7B6CA5D}">
      <dsp:nvSpPr>
        <dsp:cNvPr id="0" name=""/>
        <dsp:cNvSpPr/>
      </dsp:nvSpPr>
      <dsp:spPr>
        <a:xfrm>
          <a:off x="0" y="0"/>
          <a:ext cx="8947150" cy="1888092"/>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03C50F-C1CF-4E15-BAB1-E6C9CE93D23B}">
      <dsp:nvSpPr>
        <dsp:cNvPr id="0" name=""/>
        <dsp:cNvSpPr/>
      </dsp:nvSpPr>
      <dsp:spPr>
        <a:xfrm>
          <a:off x="268414" y="251745"/>
          <a:ext cx="2628225" cy="1384601"/>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C67BCA-9858-4BE7-A3E2-0DED7D810129}">
      <dsp:nvSpPr>
        <dsp:cNvPr id="0" name=""/>
        <dsp:cNvSpPr/>
      </dsp:nvSpPr>
      <dsp:spPr>
        <a:xfrm rot="10800000">
          <a:off x="268414" y="1888092"/>
          <a:ext cx="2628225" cy="2307669"/>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uk-UA" sz="1900" b="1" kern="1200" dirty="0" smtClean="0">
              <a:solidFill>
                <a:schemeClr val="tx1"/>
              </a:solidFill>
            </a:rPr>
            <a:t>Руськоукраїнська літературна мова (ІХ-ХІІІ ст.)</a:t>
          </a:r>
          <a:endParaRPr lang="ru-RU" sz="1900" kern="1200" dirty="0">
            <a:solidFill>
              <a:schemeClr val="tx1"/>
            </a:solidFill>
          </a:endParaRPr>
        </a:p>
      </dsp:txBody>
      <dsp:txXfrm rot="10800000">
        <a:off x="339383" y="1888092"/>
        <a:ext cx="2486287" cy="2236700"/>
      </dsp:txXfrm>
    </dsp:sp>
    <dsp:sp modelId="{6BEE2612-DAE1-4C62-881D-C8ED38844656}">
      <dsp:nvSpPr>
        <dsp:cNvPr id="0" name=""/>
        <dsp:cNvSpPr/>
      </dsp:nvSpPr>
      <dsp:spPr>
        <a:xfrm>
          <a:off x="3159462" y="251745"/>
          <a:ext cx="2628225" cy="1384601"/>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69C725-EE71-4C84-83A0-891E46AF9735}">
      <dsp:nvSpPr>
        <dsp:cNvPr id="0" name=""/>
        <dsp:cNvSpPr/>
      </dsp:nvSpPr>
      <dsp:spPr>
        <a:xfrm rot="10800000">
          <a:off x="3185586" y="1888092"/>
          <a:ext cx="2628225" cy="2307669"/>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uk-UA" sz="1900" b="1" kern="1200" dirty="0" smtClean="0">
              <a:solidFill>
                <a:schemeClr val="tx1"/>
              </a:solidFill>
            </a:rPr>
            <a:t>Руська (ХІУ-ХУІІІ ст.)</a:t>
          </a:r>
          <a:endParaRPr lang="ru-RU" sz="1900" b="1" kern="1200" dirty="0">
            <a:solidFill>
              <a:schemeClr val="tx1"/>
            </a:solidFill>
          </a:endParaRPr>
        </a:p>
      </dsp:txBody>
      <dsp:txXfrm rot="10800000">
        <a:off x="3256555" y="1888092"/>
        <a:ext cx="2486287" cy="2236700"/>
      </dsp:txXfrm>
    </dsp:sp>
    <dsp:sp modelId="{B306D168-0D25-4F8D-B1C6-290F980EFAE3}">
      <dsp:nvSpPr>
        <dsp:cNvPr id="0" name=""/>
        <dsp:cNvSpPr/>
      </dsp:nvSpPr>
      <dsp:spPr>
        <a:xfrm>
          <a:off x="6050510" y="251745"/>
          <a:ext cx="2628225" cy="1384601"/>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0C6CCB-58A8-441D-B074-DB607CA66AB4}">
      <dsp:nvSpPr>
        <dsp:cNvPr id="0" name=""/>
        <dsp:cNvSpPr/>
      </dsp:nvSpPr>
      <dsp:spPr>
        <a:xfrm rot="10800000">
          <a:off x="6050510" y="1888092"/>
          <a:ext cx="2628225" cy="2307669"/>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uk-UA" sz="1900" b="1" kern="1200" dirty="0" smtClean="0">
              <a:solidFill>
                <a:schemeClr val="tx1"/>
              </a:solidFill>
            </a:rPr>
            <a:t>Нова українська мова (кінець ХУІІІ-ХХІ ст.)</a:t>
          </a:r>
          <a:endParaRPr lang="ru-RU" sz="1900" b="1" kern="1200" dirty="0">
            <a:solidFill>
              <a:schemeClr val="tx1"/>
            </a:solidFill>
          </a:endParaRPr>
        </a:p>
      </dsp:txBody>
      <dsp:txXfrm rot="10800000">
        <a:off x="6121479" y="1888092"/>
        <a:ext cx="2486287" cy="2236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C5524-E32C-407D-B53C-66D02DA10AA6}">
      <dsp:nvSpPr>
        <dsp:cNvPr id="0" name=""/>
        <dsp:cNvSpPr/>
      </dsp:nvSpPr>
      <dsp:spPr>
        <a:xfrm>
          <a:off x="1054970" y="654554"/>
          <a:ext cx="8562452" cy="3381184"/>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8680BF-C435-414A-95C9-EB7581BDECCC}">
      <dsp:nvSpPr>
        <dsp:cNvPr id="0" name=""/>
        <dsp:cNvSpPr/>
      </dsp:nvSpPr>
      <dsp:spPr>
        <a:xfrm>
          <a:off x="2364383" y="1071888"/>
          <a:ext cx="3535991" cy="2843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t" anchorCtr="0">
          <a:noAutofit/>
        </a:bodyPr>
        <a:lstStyle/>
        <a:p>
          <a:pPr lvl="0" algn="l" defTabSz="1377950">
            <a:lnSpc>
              <a:spcPct val="90000"/>
            </a:lnSpc>
            <a:spcBef>
              <a:spcPct val="0"/>
            </a:spcBef>
            <a:spcAft>
              <a:spcPct val="35000"/>
            </a:spcAft>
          </a:pPr>
          <a:r>
            <a:rPr lang="ru-RU" sz="3100" b="1" i="0" kern="1200" dirty="0" smtClean="0">
              <a:solidFill>
                <a:schemeClr val="bg1"/>
              </a:solidFill>
            </a:rPr>
            <a:t>Будь ласка,            по </a:t>
          </a:r>
          <a:r>
            <a:rPr lang="ru-RU" sz="3100" b="1" i="0" kern="1200" dirty="0" err="1" smtClean="0">
              <a:solidFill>
                <a:schemeClr val="bg1"/>
              </a:solidFill>
            </a:rPr>
            <a:t>батькові</a:t>
          </a:r>
          <a:r>
            <a:rPr lang="ru-RU" sz="3100" b="1" i="0" kern="1200" dirty="0" smtClean="0">
              <a:solidFill>
                <a:schemeClr val="bg1"/>
              </a:solidFill>
            </a:rPr>
            <a:t>,  </a:t>
          </a:r>
        </a:p>
        <a:p>
          <a:pPr lvl="0" algn="l" defTabSz="1377950">
            <a:lnSpc>
              <a:spcPct val="90000"/>
            </a:lnSpc>
            <a:spcBef>
              <a:spcPct val="0"/>
            </a:spcBef>
            <a:spcAft>
              <a:spcPct val="35000"/>
            </a:spcAft>
          </a:pPr>
          <a:r>
            <a:rPr lang="ru-RU" sz="3100" b="1" i="0" kern="1200" dirty="0" smtClean="0">
              <a:solidFill>
                <a:schemeClr val="bg1"/>
              </a:solidFill>
            </a:rPr>
            <a:t>на жаль,              </a:t>
          </a:r>
        </a:p>
        <a:p>
          <a:pPr lvl="0" algn="l" defTabSz="1377950">
            <a:lnSpc>
              <a:spcPct val="90000"/>
            </a:lnSpc>
            <a:spcBef>
              <a:spcPct val="0"/>
            </a:spcBef>
            <a:spcAft>
              <a:spcPct val="35000"/>
            </a:spcAft>
          </a:pPr>
          <a:r>
            <a:rPr lang="ru-RU" sz="3100" b="1" i="0" kern="1200" dirty="0" smtClean="0">
              <a:solidFill>
                <a:schemeClr val="bg1"/>
              </a:solidFill>
            </a:rPr>
            <a:t> у </a:t>
          </a:r>
          <a:r>
            <a:rPr lang="ru-RU" sz="3100" b="1" i="0" kern="1200" dirty="0" err="1" smtClean="0">
              <a:solidFill>
                <a:schemeClr val="bg1"/>
              </a:solidFill>
            </a:rPr>
            <a:t>цілому</a:t>
          </a:r>
          <a:r>
            <a:rPr lang="ru-RU" sz="3100" b="1" i="0" kern="1200" dirty="0" smtClean="0">
              <a:solidFill>
                <a:schemeClr val="bg1"/>
              </a:solidFill>
            </a:rPr>
            <a:t>, </a:t>
          </a:r>
        </a:p>
        <a:p>
          <a:pPr lvl="0" algn="l" defTabSz="1377950">
            <a:lnSpc>
              <a:spcPct val="90000"/>
            </a:lnSpc>
            <a:spcBef>
              <a:spcPct val="0"/>
            </a:spcBef>
            <a:spcAft>
              <a:spcPct val="35000"/>
            </a:spcAft>
          </a:pPr>
          <a:r>
            <a:rPr lang="ru-RU" sz="3100" b="1" i="0" kern="1200" dirty="0" smtClean="0">
              <a:solidFill>
                <a:schemeClr val="bg1"/>
              </a:solidFill>
            </a:rPr>
            <a:t>до </a:t>
          </a:r>
          <a:r>
            <a:rPr lang="ru-RU" sz="3100" b="1" i="0" kern="1200" dirty="0" err="1" smtClean="0">
              <a:solidFill>
                <a:schemeClr val="bg1"/>
              </a:solidFill>
            </a:rPr>
            <a:t>побачення</a:t>
          </a:r>
          <a:endParaRPr lang="ru-RU" sz="3100" kern="1200" dirty="0">
            <a:solidFill>
              <a:schemeClr val="bg1"/>
            </a:solidFill>
          </a:endParaRPr>
        </a:p>
      </dsp:txBody>
      <dsp:txXfrm>
        <a:off x="2364383" y="1071888"/>
        <a:ext cx="3535991" cy="2843650"/>
      </dsp:txXfrm>
    </dsp:sp>
    <dsp:sp modelId="{B826BF57-7469-421C-B5D2-B4B6FFED5FB2}">
      <dsp:nvSpPr>
        <dsp:cNvPr id="0" name=""/>
        <dsp:cNvSpPr/>
      </dsp:nvSpPr>
      <dsp:spPr>
        <a:xfrm>
          <a:off x="5692320" y="1071888"/>
          <a:ext cx="2986807" cy="2843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t" anchorCtr="0">
          <a:noAutofit/>
        </a:bodyPr>
        <a:lstStyle/>
        <a:p>
          <a:pPr lvl="0" algn="l" defTabSz="1377950">
            <a:lnSpc>
              <a:spcPct val="90000"/>
            </a:lnSpc>
            <a:spcBef>
              <a:spcPct val="0"/>
            </a:spcBef>
            <a:spcAft>
              <a:spcPct val="35000"/>
            </a:spcAft>
          </a:pPr>
          <a:r>
            <a:rPr lang="uk-UA" sz="3100" kern="1200" dirty="0" err="1" smtClean="0">
              <a:solidFill>
                <a:schemeClr val="bg1"/>
              </a:solidFill>
            </a:rPr>
            <a:t>Будьласка</a:t>
          </a:r>
          <a:r>
            <a:rPr lang="uk-UA" sz="3100" kern="1200" dirty="0" smtClean="0">
              <a:solidFill>
                <a:schemeClr val="bg1"/>
              </a:solidFill>
            </a:rPr>
            <a:t>, </a:t>
          </a:r>
        </a:p>
        <a:p>
          <a:pPr lvl="0" algn="l" defTabSz="1377950">
            <a:lnSpc>
              <a:spcPct val="90000"/>
            </a:lnSpc>
            <a:spcBef>
              <a:spcPct val="0"/>
            </a:spcBef>
            <a:spcAft>
              <a:spcPct val="35000"/>
            </a:spcAft>
          </a:pPr>
          <a:r>
            <a:rPr lang="uk-UA" sz="3100" kern="1200" dirty="0" smtClean="0">
              <a:solidFill>
                <a:schemeClr val="bg1"/>
              </a:solidFill>
            </a:rPr>
            <a:t>по - батькові, нажаль, недовго, </a:t>
          </a:r>
          <a:r>
            <a:rPr lang="uk-UA" sz="3100" kern="1200" dirty="0" err="1" smtClean="0">
              <a:solidFill>
                <a:schemeClr val="bg1"/>
              </a:solidFill>
            </a:rPr>
            <a:t>вцілому</a:t>
          </a:r>
          <a:endParaRPr lang="ru-RU" sz="3100" kern="1200" dirty="0">
            <a:solidFill>
              <a:schemeClr val="bg1"/>
            </a:solidFill>
          </a:endParaRPr>
        </a:p>
      </dsp:txBody>
      <dsp:txXfrm>
        <a:off x="5692320" y="1071888"/>
        <a:ext cx="2986807" cy="2843650"/>
      </dsp:txXfrm>
    </dsp:sp>
    <dsp:sp modelId="{A43E9A8E-7A6B-4721-8AFC-12450B7FE146}">
      <dsp:nvSpPr>
        <dsp:cNvPr id="0" name=""/>
        <dsp:cNvSpPr/>
      </dsp:nvSpPr>
      <dsp:spPr>
        <a:xfrm>
          <a:off x="592660" y="0"/>
          <a:ext cx="1256824" cy="1256824"/>
        </a:xfrm>
        <a:prstGeom prst="plus">
          <a:avLst>
            <a:gd name="adj" fmla="val 3281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2B0C07-DD4B-4065-A0BB-04CB35CF4630}">
      <dsp:nvSpPr>
        <dsp:cNvPr id="0" name=""/>
        <dsp:cNvSpPr/>
      </dsp:nvSpPr>
      <dsp:spPr>
        <a:xfrm>
          <a:off x="7991570" y="469917"/>
          <a:ext cx="1182893" cy="405367"/>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4B497-72AE-4DE5-9C23-271A64A66019}">
      <dsp:nvSpPr>
        <dsp:cNvPr id="0" name=""/>
        <dsp:cNvSpPr/>
      </dsp:nvSpPr>
      <dsp:spPr>
        <a:xfrm>
          <a:off x="5662748" y="1077968"/>
          <a:ext cx="739" cy="271596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131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2986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529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ru-RU" smtClean="0"/>
              <a:t>Образец заголовка</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608474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68108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94848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61115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322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3056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8311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62937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061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9726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137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004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5879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108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10/1/2025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4201668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ebpen.com.ua/pages/linguistic_norm/gender_marking.htm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458" y="350520"/>
            <a:ext cx="8825658" cy="3329581"/>
          </a:xfrm>
        </p:spPr>
        <p:txBody>
          <a:bodyPr/>
          <a:lstStyle/>
          <a:p>
            <a:r>
              <a:rPr lang="uk-UA" b="1" dirty="0">
                <a:solidFill>
                  <a:srgbClr val="FFFF00"/>
                </a:solidFill>
              </a:rPr>
              <a:t>Ділова українська мова на щодень</a:t>
            </a:r>
            <a:endParaRPr lang="ru-RU" dirty="0"/>
          </a:p>
        </p:txBody>
      </p:sp>
      <p:sp>
        <p:nvSpPr>
          <p:cNvPr id="3" name="Подзаголовок 2"/>
          <p:cNvSpPr>
            <a:spLocks noGrp="1"/>
          </p:cNvSpPr>
          <p:nvPr>
            <p:ph type="subTitle" idx="1"/>
          </p:nvPr>
        </p:nvSpPr>
        <p:spPr>
          <a:xfrm>
            <a:off x="1291007" y="4241802"/>
            <a:ext cx="8825658" cy="2315752"/>
          </a:xfrm>
        </p:spPr>
        <p:txBody>
          <a:bodyPr>
            <a:normAutofit/>
          </a:bodyPr>
          <a:lstStyle/>
          <a:p>
            <a:r>
              <a:rPr lang="uk-UA" b="1" dirty="0" err="1">
                <a:solidFill>
                  <a:srgbClr val="92D050"/>
                </a:solidFill>
              </a:rPr>
              <a:t>Сабліна</a:t>
            </a:r>
            <a:r>
              <a:rPr lang="uk-UA" b="1" dirty="0">
                <a:solidFill>
                  <a:srgbClr val="92D050"/>
                </a:solidFill>
              </a:rPr>
              <a:t> Світлана Володимирівна, </a:t>
            </a:r>
          </a:p>
          <a:p>
            <a:r>
              <a:rPr lang="uk-UA" b="1" dirty="0">
                <a:solidFill>
                  <a:srgbClr val="92D050"/>
                </a:solidFill>
              </a:rPr>
              <a:t>к. </a:t>
            </a:r>
            <a:r>
              <a:rPr lang="uk-UA" b="1" dirty="0" err="1">
                <a:solidFill>
                  <a:srgbClr val="92D050"/>
                </a:solidFill>
              </a:rPr>
              <a:t>філол.н</a:t>
            </a:r>
            <a:r>
              <a:rPr lang="uk-UA" b="1" dirty="0">
                <a:solidFill>
                  <a:srgbClr val="92D050"/>
                </a:solidFill>
              </a:rPr>
              <a:t>, доцент кафедри української мови</a:t>
            </a:r>
          </a:p>
          <a:p>
            <a:r>
              <a:rPr lang="uk-UA" b="1" dirty="0">
                <a:solidFill>
                  <a:srgbClr val="92D050"/>
                </a:solidFill>
              </a:rPr>
              <a:t>Т. </a:t>
            </a:r>
            <a:r>
              <a:rPr lang="uk-UA" b="1" dirty="0" smtClean="0">
                <a:solidFill>
                  <a:srgbClr val="92D050"/>
                </a:solidFill>
              </a:rPr>
              <a:t>0959081471 </a:t>
            </a:r>
          </a:p>
          <a:p>
            <a:endParaRPr lang="ru-RU" b="1" dirty="0">
              <a:solidFill>
                <a:srgbClr val="92D050"/>
              </a:solidFill>
            </a:endParaRPr>
          </a:p>
          <a:p>
            <a:endParaRPr lang="ru-RU" dirty="0"/>
          </a:p>
        </p:txBody>
      </p:sp>
    </p:spTree>
    <p:extLst>
      <p:ext uri="{BB962C8B-B14F-4D97-AF65-F5344CB8AC3E}">
        <p14:creationId xmlns:p14="http://schemas.microsoft.com/office/powerpoint/2010/main" val="254051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9986" y="0"/>
            <a:ext cx="9404723" cy="1400530"/>
          </a:xfrm>
        </p:spPr>
        <p:txBody>
          <a:bodyPr/>
          <a:lstStyle/>
          <a:p>
            <a:pPr algn="ctr"/>
            <a:r>
              <a:rPr lang="uk-UA" dirty="0" smtClean="0"/>
              <a:t>Руська правда</a:t>
            </a:r>
            <a:endParaRPr lang="ru-RU" dirty="0"/>
          </a:p>
        </p:txBody>
      </p:sp>
      <p:sp>
        <p:nvSpPr>
          <p:cNvPr id="4" name="Объект 3"/>
          <p:cNvSpPr>
            <a:spLocks noGrp="1"/>
          </p:cNvSpPr>
          <p:nvPr>
            <p:ph sz="half" idx="2"/>
          </p:nvPr>
        </p:nvSpPr>
        <p:spPr>
          <a:xfrm>
            <a:off x="6438264" y="979715"/>
            <a:ext cx="5514250" cy="5276623"/>
          </a:xfrm>
        </p:spPr>
        <p:txBody>
          <a:bodyPr>
            <a:normAutofit fontScale="47500" lnSpcReduction="20000"/>
          </a:bodyPr>
          <a:lstStyle/>
          <a:p>
            <a:pPr marL="0" indent="0">
              <a:buNone/>
            </a:pPr>
            <a:r>
              <a:rPr lang="ru-RU" sz="3400" dirty="0" err="1"/>
              <a:t>Сідання</a:t>
            </a:r>
            <a:r>
              <a:rPr lang="ru-RU" sz="3400" dirty="0"/>
              <a:t> на чужого коня</a:t>
            </a:r>
          </a:p>
          <a:p>
            <a:pPr marL="0" indent="0">
              <a:buNone/>
            </a:pPr>
            <a:r>
              <a:rPr lang="ru-RU" sz="3300" b="1" dirty="0"/>
              <a:t/>
            </a:r>
            <a:br>
              <a:rPr lang="ru-RU" sz="3300" b="1" dirty="0"/>
            </a:br>
            <a:endParaRPr lang="ru-RU" sz="3300" b="1" dirty="0"/>
          </a:p>
          <a:p>
            <a:pPr marL="0" indent="0">
              <a:buNone/>
            </a:pPr>
            <a:r>
              <a:rPr lang="ru-RU" sz="3300" b="1" dirty="0"/>
              <a:t>23. </a:t>
            </a:r>
            <a:r>
              <a:rPr lang="ru-RU" sz="3300" b="1" dirty="0" err="1"/>
              <a:t>Якщо</a:t>
            </a:r>
            <a:r>
              <a:rPr lang="ru-RU" sz="3300" b="1" dirty="0"/>
              <a:t> </a:t>
            </a:r>
            <a:r>
              <a:rPr lang="ru-RU" sz="3300" b="1" dirty="0" err="1"/>
              <a:t>хто</a:t>
            </a:r>
            <a:r>
              <a:rPr lang="ru-RU" sz="3300" b="1" dirty="0"/>
              <a:t> </a:t>
            </a:r>
            <a:r>
              <a:rPr lang="ru-RU" sz="3300" b="1" dirty="0" err="1"/>
              <a:t>сяде</a:t>
            </a:r>
            <a:r>
              <a:rPr lang="ru-RU" sz="3300" b="1" dirty="0"/>
              <a:t> на чужого коня, не запитавши, то </a:t>
            </a:r>
            <a:r>
              <a:rPr lang="ru-RU" sz="3300" b="1" dirty="0" err="1"/>
              <a:t>сплачує</a:t>
            </a:r>
            <a:r>
              <a:rPr lang="ru-RU" sz="3300" b="1" dirty="0"/>
              <a:t> З </a:t>
            </a:r>
            <a:r>
              <a:rPr lang="ru-RU" sz="3300" b="1" dirty="0" err="1"/>
              <a:t>гривні</a:t>
            </a:r>
            <a:r>
              <a:rPr lang="ru-RU" sz="3300" b="1" dirty="0"/>
              <a:t> </a:t>
            </a:r>
            <a:r>
              <a:rPr lang="ru-RU" sz="3300" b="1" dirty="0" err="1"/>
              <a:t>продажі</a:t>
            </a:r>
            <a:r>
              <a:rPr lang="ru-RU" sz="3300" b="1" dirty="0"/>
              <a:t>.</a:t>
            </a:r>
          </a:p>
          <a:p>
            <a:pPr marL="0" indent="0">
              <a:buNone/>
            </a:pPr>
            <a:r>
              <a:rPr lang="ru-RU" sz="3300" b="1" dirty="0"/>
              <a:t>24. Коли </a:t>
            </a:r>
            <a:r>
              <a:rPr lang="ru-RU" sz="3300" b="1" dirty="0" err="1"/>
              <a:t>хто</a:t>
            </a:r>
            <a:r>
              <a:rPr lang="ru-RU" sz="3300" b="1" dirty="0"/>
              <a:t> загубить коня, </a:t>
            </a:r>
            <a:r>
              <a:rPr lang="ru-RU" sz="3300" b="1" dirty="0" err="1"/>
              <a:t>чи</a:t>
            </a:r>
            <a:r>
              <a:rPr lang="ru-RU" sz="3300" b="1" dirty="0"/>
              <a:t> </a:t>
            </a:r>
            <a:r>
              <a:rPr lang="ru-RU" sz="3300" b="1" dirty="0" err="1"/>
              <a:t>вбрання</a:t>
            </a:r>
            <a:r>
              <a:rPr lang="ru-RU" sz="3300" b="1" dirty="0"/>
              <a:t>, </a:t>
            </a:r>
            <a:r>
              <a:rPr lang="ru-RU" sz="3300" b="1" dirty="0" err="1"/>
              <a:t>чи</a:t>
            </a:r>
            <a:r>
              <a:rPr lang="ru-RU" sz="3300" b="1" dirty="0"/>
              <a:t> </a:t>
            </a:r>
            <a:r>
              <a:rPr lang="ru-RU" sz="3300" b="1" dirty="0" err="1"/>
              <a:t>зброю</a:t>
            </a:r>
            <a:r>
              <a:rPr lang="ru-RU" sz="3300" b="1" dirty="0"/>
              <a:t> і про </a:t>
            </a:r>
            <a:r>
              <a:rPr lang="ru-RU" sz="3300" b="1" dirty="0" err="1"/>
              <a:t>це</a:t>
            </a:r>
            <a:r>
              <a:rPr lang="ru-RU" sz="3300" b="1" dirty="0"/>
              <a:t> </a:t>
            </a:r>
            <a:r>
              <a:rPr lang="ru-RU" sz="3300" b="1" dirty="0" err="1"/>
              <a:t>звіщено</a:t>
            </a:r>
            <a:r>
              <a:rPr lang="ru-RU" sz="3300" b="1" dirty="0"/>
              <a:t> на торгу, а </a:t>
            </a:r>
            <a:r>
              <a:rPr lang="ru-RU" sz="3300" b="1" dirty="0" err="1"/>
              <a:t>потім</a:t>
            </a:r>
            <a:r>
              <a:rPr lang="ru-RU" sz="3300" b="1" dirty="0"/>
              <a:t> </a:t>
            </a:r>
            <a:r>
              <a:rPr lang="ru-RU" sz="3300" b="1" dirty="0" err="1"/>
              <a:t>впізнають</a:t>
            </a:r>
            <a:r>
              <a:rPr lang="ru-RU" sz="3300" b="1" dirty="0"/>
              <a:t> </a:t>
            </a:r>
            <a:r>
              <a:rPr lang="ru-RU" sz="3300" b="1" dirty="0" err="1"/>
              <a:t>їх</a:t>
            </a:r>
            <a:r>
              <a:rPr lang="ru-RU" sz="3300" b="1" dirty="0"/>
              <a:t> у </a:t>
            </a:r>
            <a:r>
              <a:rPr lang="ru-RU" sz="3300" b="1" dirty="0" err="1"/>
              <a:t>своєму</a:t>
            </a:r>
            <a:r>
              <a:rPr lang="ru-RU" sz="3300" b="1" dirty="0"/>
              <a:t> </a:t>
            </a:r>
            <a:r>
              <a:rPr lang="ru-RU" sz="3300" b="1" dirty="0" err="1"/>
              <a:t>місті</a:t>
            </a:r>
            <a:r>
              <a:rPr lang="ru-RU" sz="3300" b="1" dirty="0"/>
              <a:t>, то </a:t>
            </a:r>
            <a:r>
              <a:rPr lang="ru-RU" sz="3300" b="1" dirty="0" err="1"/>
              <a:t>своє</a:t>
            </a:r>
            <a:r>
              <a:rPr lang="ru-RU" sz="3300" b="1" dirty="0"/>
              <a:t> </a:t>
            </a:r>
            <a:r>
              <a:rPr lang="ru-RU" sz="3300" b="1" dirty="0" err="1"/>
              <a:t>власник</a:t>
            </a:r>
            <a:r>
              <a:rPr lang="ru-RU" sz="3300" b="1" dirty="0"/>
              <a:t> </a:t>
            </a:r>
            <a:r>
              <a:rPr lang="ru-RU" sz="3300" b="1" dirty="0" err="1"/>
              <a:t>має</a:t>
            </a:r>
            <a:r>
              <a:rPr lang="ru-RU" sz="3300" b="1" dirty="0"/>
              <a:t> </a:t>
            </a:r>
            <a:r>
              <a:rPr lang="ru-RU" sz="3300" b="1" dirty="0" err="1"/>
              <a:t>забрати</a:t>
            </a:r>
            <a:r>
              <a:rPr lang="ru-RU" sz="3300" b="1" dirty="0"/>
              <a:t> в </a:t>
            </a:r>
            <a:r>
              <a:rPr lang="ru-RU" sz="3300" b="1" dirty="0" err="1"/>
              <a:t>наявності</a:t>
            </a:r>
            <a:r>
              <a:rPr lang="ru-RU" sz="3300" b="1" dirty="0"/>
              <a:t> і </a:t>
            </a:r>
            <a:r>
              <a:rPr lang="ru-RU" sz="3300" b="1" dirty="0" err="1"/>
              <a:t>одержати</a:t>
            </a:r>
            <a:r>
              <a:rPr lang="ru-RU" sz="3300" b="1" dirty="0"/>
              <a:t> за кривду 3 </a:t>
            </a:r>
            <a:r>
              <a:rPr lang="ru-RU" sz="3300" b="1" dirty="0" err="1"/>
              <a:t>гривні</a:t>
            </a:r>
            <a:r>
              <a:rPr lang="ru-RU" sz="3300" b="1" dirty="0"/>
              <a:t>.</a:t>
            </a:r>
          </a:p>
          <a:p>
            <a:pPr marL="0" indent="0">
              <a:buNone/>
            </a:pPr>
            <a:r>
              <a:rPr lang="ru-RU" sz="3300" b="1" dirty="0"/>
              <a:t>25. Коли </a:t>
            </a:r>
            <a:r>
              <a:rPr lang="ru-RU" sz="3300" b="1" dirty="0" err="1"/>
              <a:t>хто</a:t>
            </a:r>
            <a:r>
              <a:rPr lang="ru-RU" sz="3300" b="1" dirty="0"/>
              <a:t> </a:t>
            </a:r>
            <a:r>
              <a:rPr lang="ru-RU" sz="3300" b="1" dirty="0" err="1"/>
              <a:t>впізнає</a:t>
            </a:r>
            <a:r>
              <a:rPr lang="ru-RU" sz="3300" b="1" dirty="0"/>
              <a:t> </a:t>
            </a:r>
            <a:r>
              <a:rPr lang="ru-RU" sz="3300" b="1" dirty="0" err="1"/>
              <a:t>своє</a:t>
            </a:r>
            <a:r>
              <a:rPr lang="ru-RU" sz="3300" b="1" dirty="0"/>
              <a:t>, </a:t>
            </a:r>
            <a:r>
              <a:rPr lang="ru-RU" sz="3300" b="1" dirty="0" err="1"/>
              <a:t>що</a:t>
            </a:r>
            <a:r>
              <a:rPr lang="ru-RU" sz="3300" b="1" dirty="0"/>
              <a:t> загубив </a:t>
            </a:r>
            <a:r>
              <a:rPr lang="ru-RU" sz="3300" b="1" dirty="0" err="1"/>
              <a:t>чи</a:t>
            </a:r>
            <a:r>
              <a:rPr lang="ru-RU" sz="3300" b="1" dirty="0"/>
              <a:t> </a:t>
            </a:r>
            <a:r>
              <a:rPr lang="ru-RU" sz="3300" b="1" dirty="0" err="1"/>
              <a:t>що</a:t>
            </a:r>
            <a:r>
              <a:rPr lang="ru-RU" sz="3300" b="1" dirty="0"/>
              <a:t> </a:t>
            </a:r>
            <a:r>
              <a:rPr lang="ru-RU" sz="3300" b="1" dirty="0" err="1"/>
              <a:t>було</a:t>
            </a:r>
            <a:r>
              <a:rPr lang="ru-RU" sz="3300" b="1" dirty="0"/>
              <a:t> у </a:t>
            </a:r>
            <a:r>
              <a:rPr lang="ru-RU" sz="3300" b="1" dirty="0" err="1"/>
              <a:t>нього</a:t>
            </a:r>
            <a:r>
              <a:rPr lang="ru-RU" sz="3300" b="1" dirty="0"/>
              <a:t> </a:t>
            </a:r>
            <a:r>
              <a:rPr lang="ru-RU" sz="3300" b="1" dirty="0" err="1"/>
              <a:t>вкрадено</a:t>
            </a:r>
            <a:r>
              <a:rPr lang="ru-RU" sz="3300" b="1" dirty="0"/>
              <a:t> — </a:t>
            </a:r>
            <a:r>
              <a:rPr lang="ru-RU" sz="3300" b="1" dirty="0" err="1"/>
              <a:t>чи</a:t>
            </a:r>
            <a:r>
              <a:rPr lang="ru-RU" sz="3300" b="1" dirty="0"/>
              <a:t> </a:t>
            </a:r>
            <a:r>
              <a:rPr lang="ru-RU" sz="3300" b="1" dirty="0" err="1"/>
              <a:t>кінь</a:t>
            </a:r>
            <a:r>
              <a:rPr lang="ru-RU" sz="3300" b="1" dirty="0"/>
              <a:t>, </a:t>
            </a:r>
            <a:r>
              <a:rPr lang="ru-RU" sz="3300" b="1" dirty="0" err="1"/>
              <a:t>чи</a:t>
            </a:r>
            <a:r>
              <a:rPr lang="ru-RU" sz="3300" b="1" dirty="0"/>
              <a:t> </a:t>
            </a:r>
            <a:r>
              <a:rPr lang="ru-RU" sz="3300" b="1" dirty="0" err="1"/>
              <a:t>одяг</a:t>
            </a:r>
            <a:r>
              <a:rPr lang="ru-RU" sz="3300" b="1" dirty="0"/>
              <a:t>, </a:t>
            </a:r>
            <a:r>
              <a:rPr lang="ru-RU" sz="3300" b="1" dirty="0" err="1"/>
              <a:t>чи</a:t>
            </a:r>
            <a:r>
              <a:rPr lang="ru-RU" sz="3300" b="1" dirty="0"/>
              <a:t> худоба, то хай не говорить: «</a:t>
            </a:r>
            <a:r>
              <a:rPr lang="ru-RU" sz="3300" b="1" dirty="0" err="1"/>
              <a:t>це</a:t>
            </a:r>
            <a:r>
              <a:rPr lang="ru-RU" sz="3300" b="1" dirty="0"/>
              <a:t> </a:t>
            </a:r>
            <a:r>
              <a:rPr lang="ru-RU" sz="3300" b="1" dirty="0" err="1"/>
              <a:t>моє</a:t>
            </a:r>
            <a:r>
              <a:rPr lang="ru-RU" sz="3300" b="1" dirty="0"/>
              <a:t>», але: «веди на свод [14], де взяв»; </a:t>
            </a:r>
            <a:r>
              <a:rPr lang="ru-RU" sz="3300" b="1" dirty="0" err="1"/>
              <a:t>встановлять</a:t>
            </a:r>
            <a:r>
              <a:rPr lang="ru-RU" sz="3300" b="1" dirty="0"/>
              <a:t>, </a:t>
            </a:r>
            <a:r>
              <a:rPr lang="ru-RU" sz="3300" b="1" dirty="0" err="1"/>
              <a:t>хто</a:t>
            </a:r>
            <a:r>
              <a:rPr lang="ru-RU" sz="3300" b="1" dirty="0"/>
              <a:t> </a:t>
            </a:r>
            <a:r>
              <a:rPr lang="ru-RU" sz="3300" b="1" dirty="0" err="1"/>
              <a:t>злодій</a:t>
            </a:r>
            <a:r>
              <a:rPr lang="ru-RU" sz="3300" b="1" dirty="0"/>
              <a:t>, </a:t>
            </a:r>
            <a:r>
              <a:rPr lang="ru-RU" sz="3300" b="1" dirty="0" err="1"/>
              <a:t>тоді</a:t>
            </a:r>
            <a:r>
              <a:rPr lang="ru-RU" sz="3300" b="1" dirty="0"/>
              <a:t> </a:t>
            </a:r>
            <a:r>
              <a:rPr lang="ru-RU" sz="3300" b="1" dirty="0" err="1"/>
              <a:t>своє</a:t>
            </a:r>
            <a:r>
              <a:rPr lang="ru-RU" sz="3300" b="1" dirty="0"/>
              <a:t> </a:t>
            </a:r>
            <a:r>
              <a:rPr lang="ru-RU" sz="3300" b="1" dirty="0" err="1"/>
              <a:t>візьме</a:t>
            </a:r>
            <a:r>
              <a:rPr lang="ru-RU" sz="3300" b="1" dirty="0"/>
              <a:t> і, </a:t>
            </a:r>
            <a:r>
              <a:rPr lang="ru-RU" sz="3300" b="1" dirty="0" err="1"/>
              <a:t>що</a:t>
            </a:r>
            <a:r>
              <a:rPr lang="ru-RU" sz="3300" b="1" dirty="0"/>
              <a:t> </a:t>
            </a:r>
            <a:r>
              <a:rPr lang="ru-RU" sz="3300" b="1" dirty="0" err="1"/>
              <a:t>загинуло</a:t>
            </a:r>
            <a:r>
              <a:rPr lang="ru-RU" sz="3300" b="1" dirty="0"/>
              <a:t>, </a:t>
            </a:r>
            <a:r>
              <a:rPr lang="ru-RU" sz="3300" b="1" dirty="0" err="1"/>
              <a:t>винуватець</a:t>
            </a:r>
            <a:r>
              <a:rPr lang="ru-RU" sz="3300" b="1" dirty="0"/>
              <a:t> </a:t>
            </a:r>
            <a:r>
              <a:rPr lang="ru-RU" sz="3300" b="1" dirty="0" err="1"/>
              <a:t>почне</a:t>
            </a:r>
            <a:r>
              <a:rPr lang="ru-RU" sz="3300" b="1" dirty="0"/>
              <a:t> </a:t>
            </a:r>
            <a:r>
              <a:rPr lang="ru-RU" sz="3300" b="1" dirty="0" err="1"/>
              <a:t>сплачувати</a:t>
            </a:r>
            <a:r>
              <a:rPr lang="ru-RU" sz="3300" b="1" dirty="0"/>
              <a:t>.</a:t>
            </a:r>
          </a:p>
          <a:p>
            <a:pPr marL="0" indent="0">
              <a:buNone/>
            </a:pPr>
            <a:r>
              <a:rPr lang="ru-RU" sz="3300" b="1" dirty="0"/>
              <a:t>26. Коли буде конокрад, то </a:t>
            </a:r>
            <a:r>
              <a:rPr lang="ru-RU" sz="3300" b="1" dirty="0" err="1"/>
              <a:t>віддати</a:t>
            </a:r>
            <a:r>
              <a:rPr lang="ru-RU" sz="3300" b="1" dirty="0"/>
              <a:t> </a:t>
            </a:r>
            <a:r>
              <a:rPr lang="ru-RU" sz="3300" b="1" dirty="0" err="1"/>
              <a:t>його</a:t>
            </a:r>
            <a:r>
              <a:rPr lang="ru-RU" sz="3300" b="1" dirty="0"/>
              <a:t> </a:t>
            </a:r>
            <a:r>
              <a:rPr lang="ru-RU" sz="3300" b="1" dirty="0" err="1"/>
              <a:t>князеві</a:t>
            </a:r>
            <a:r>
              <a:rPr lang="ru-RU" sz="3300" b="1" dirty="0"/>
              <a:t> на поток; </a:t>
            </a:r>
            <a:r>
              <a:rPr lang="ru-RU" sz="3300" b="1" dirty="0" err="1"/>
              <a:t>якщо</a:t>
            </a:r>
            <a:r>
              <a:rPr lang="ru-RU" sz="3300" b="1" dirty="0"/>
              <a:t> ж </a:t>
            </a:r>
            <a:r>
              <a:rPr lang="ru-RU" sz="3300" b="1" dirty="0" err="1"/>
              <a:t>виявиться</a:t>
            </a:r>
            <a:r>
              <a:rPr lang="ru-RU" sz="3300" b="1" dirty="0"/>
              <a:t> наклеп, то </a:t>
            </a:r>
            <a:r>
              <a:rPr lang="ru-RU" sz="3300" b="1" dirty="0" err="1"/>
              <a:t>наклепник</a:t>
            </a:r>
            <a:r>
              <a:rPr lang="ru-RU" sz="3300" b="1" dirty="0"/>
              <a:t> </a:t>
            </a:r>
            <a:r>
              <a:rPr lang="ru-RU" sz="3300" b="1" dirty="0" err="1"/>
              <a:t>має</a:t>
            </a:r>
            <a:r>
              <a:rPr lang="ru-RU" sz="3300" b="1" dirty="0"/>
              <a:t> </a:t>
            </a:r>
            <a:r>
              <a:rPr lang="ru-RU" sz="3300" b="1" dirty="0" err="1"/>
              <a:t>сплатити</a:t>
            </a:r>
            <a:r>
              <a:rPr lang="ru-RU" sz="3300" b="1" dirty="0"/>
              <a:t> </a:t>
            </a:r>
            <a:r>
              <a:rPr lang="ru-RU" sz="3300" b="1" dirty="0" err="1"/>
              <a:t>потерпілому</a:t>
            </a:r>
            <a:r>
              <a:rPr lang="ru-RU" sz="3300" b="1" dirty="0"/>
              <a:t> 3 </a:t>
            </a:r>
            <a:r>
              <a:rPr lang="ru-RU" sz="3300" b="1" dirty="0" err="1"/>
              <a:t>гривні</a:t>
            </a:r>
            <a:r>
              <a:rPr lang="ru-RU" sz="3300" b="1" dirty="0"/>
              <a:t> (</a:t>
            </a:r>
            <a:r>
              <a:rPr lang="ru-RU" sz="3300" b="1" dirty="0" err="1"/>
              <a:t>доказ</a:t>
            </a:r>
            <a:r>
              <a:rPr lang="ru-RU" sz="3300" b="1" dirty="0"/>
              <a:t> </a:t>
            </a:r>
            <a:r>
              <a:rPr lang="ru-RU" sz="3300" b="1" dirty="0" err="1"/>
              <a:t>невинуватості</a:t>
            </a:r>
            <a:r>
              <a:rPr lang="ru-RU" sz="3300" b="1" dirty="0"/>
              <a:t>).</a:t>
            </a:r>
          </a:p>
          <a:p>
            <a:pPr marL="0" indent="0">
              <a:buNone/>
            </a:pPr>
            <a:r>
              <a:rPr lang="ru-RU" sz="3300" b="1" dirty="0"/>
              <a:t/>
            </a:r>
            <a:br>
              <a:rPr lang="ru-RU" sz="3300" b="1" dirty="0"/>
            </a:br>
            <a:endParaRPr lang="ru-RU" sz="3300" b="1" dirty="0"/>
          </a:p>
        </p:txBody>
      </p:sp>
      <p:sp>
        <p:nvSpPr>
          <p:cNvPr id="5" name="Объект 4"/>
          <p:cNvSpPr>
            <a:spLocks noGrp="1"/>
          </p:cNvSpPr>
          <p:nvPr>
            <p:ph sz="half" idx="1"/>
          </p:nvPr>
        </p:nvSpPr>
        <p:spPr>
          <a:xfrm>
            <a:off x="215038" y="874442"/>
            <a:ext cx="5924505" cy="5368834"/>
          </a:xfrm>
        </p:spPr>
        <p:txBody>
          <a:bodyPr>
            <a:noAutofit/>
          </a:bodyPr>
          <a:lstStyle/>
          <a:p>
            <a:pPr marL="0" indent="0">
              <a:buNone/>
            </a:pPr>
            <a:r>
              <a:rPr lang="ru-RU" b="1" dirty="0" smtClean="0"/>
              <a:t>Про </a:t>
            </a:r>
            <a:r>
              <a:rPr lang="ru-RU" b="1" dirty="0" err="1" smtClean="0"/>
              <a:t>поклажі</a:t>
            </a:r>
            <a:r>
              <a:rPr lang="ru-RU" dirty="0"/>
              <a:t/>
            </a:r>
            <a:br>
              <a:rPr lang="ru-RU" dirty="0"/>
            </a:br>
            <a:r>
              <a:rPr lang="ru-RU" dirty="0" smtClean="0"/>
              <a:t>40</a:t>
            </a:r>
            <a:r>
              <a:rPr lang="ru-RU" dirty="0"/>
              <a:t>. </a:t>
            </a:r>
            <a:r>
              <a:rPr lang="ru-RU" dirty="0" err="1"/>
              <a:t>Якщо</a:t>
            </a:r>
            <a:r>
              <a:rPr lang="ru-RU" dirty="0"/>
              <a:t> </a:t>
            </a:r>
            <a:r>
              <a:rPr lang="ru-RU" dirty="0" err="1"/>
              <a:t>хто</a:t>
            </a:r>
            <a:r>
              <a:rPr lang="ru-RU" dirty="0"/>
              <a:t> поклажу </a:t>
            </a:r>
            <a:r>
              <a:rPr lang="ru-RU" dirty="0" err="1"/>
              <a:t>залишає</a:t>
            </a:r>
            <a:r>
              <a:rPr lang="ru-RU" dirty="0"/>
              <a:t> у кого-</a:t>
            </a:r>
            <a:r>
              <a:rPr lang="ru-RU" dirty="0" err="1"/>
              <a:t>небудь</a:t>
            </a:r>
            <a:r>
              <a:rPr lang="ru-RU" dirty="0"/>
              <a:t>, то той, у кого лежав товар, </a:t>
            </a:r>
            <a:r>
              <a:rPr lang="ru-RU" dirty="0" err="1"/>
              <a:t>свідка</a:t>
            </a:r>
            <a:r>
              <a:rPr lang="ru-RU" dirty="0"/>
              <a:t> не </a:t>
            </a:r>
            <a:r>
              <a:rPr lang="ru-RU" dirty="0" err="1"/>
              <a:t>виставляє</a:t>
            </a:r>
            <a:r>
              <a:rPr lang="ru-RU" dirty="0"/>
              <a:t>. Але коли буде наклеп, </a:t>
            </a:r>
            <a:r>
              <a:rPr lang="ru-RU" dirty="0" err="1"/>
              <a:t>що</a:t>
            </a:r>
            <a:r>
              <a:rPr lang="ru-RU" dirty="0"/>
              <a:t> товару </a:t>
            </a:r>
            <a:r>
              <a:rPr lang="ru-RU" dirty="0" err="1"/>
              <a:t>було</a:t>
            </a:r>
            <a:r>
              <a:rPr lang="ru-RU" dirty="0"/>
              <a:t> </a:t>
            </a:r>
            <a:r>
              <a:rPr lang="ru-RU" dirty="0" err="1"/>
              <a:t>більше</a:t>
            </a:r>
            <a:r>
              <a:rPr lang="ru-RU" dirty="0"/>
              <a:t>, то </a:t>
            </a:r>
            <a:r>
              <a:rPr lang="ru-RU" dirty="0" err="1"/>
              <a:t>під</a:t>
            </a:r>
            <a:r>
              <a:rPr lang="ru-RU" dirty="0"/>
              <a:t> присягу </a:t>
            </a:r>
            <a:r>
              <a:rPr lang="ru-RU" dirty="0" err="1"/>
              <a:t>має</a:t>
            </a:r>
            <a:r>
              <a:rPr lang="ru-RU" dirty="0"/>
              <a:t> </a:t>
            </a:r>
            <a:r>
              <a:rPr lang="ru-RU" dirty="0" err="1"/>
              <a:t>іти</a:t>
            </a:r>
            <a:r>
              <a:rPr lang="ru-RU" dirty="0"/>
              <a:t> той, у кого товар лежав: «</a:t>
            </a:r>
            <a:r>
              <a:rPr lang="ru-RU" dirty="0" err="1"/>
              <a:t>стільки</a:t>
            </a:r>
            <a:r>
              <a:rPr lang="ru-RU" dirty="0"/>
              <a:t> у мене </a:t>
            </a:r>
            <a:r>
              <a:rPr lang="ru-RU" dirty="0" err="1"/>
              <a:t>поклав</a:t>
            </a:r>
            <a:r>
              <a:rPr lang="ru-RU" dirty="0"/>
              <a:t>», </a:t>
            </a:r>
            <a:r>
              <a:rPr lang="ru-RU" dirty="0" err="1"/>
              <a:t>оскільки</a:t>
            </a:r>
            <a:r>
              <a:rPr lang="ru-RU" dirty="0"/>
              <a:t> </a:t>
            </a:r>
            <a:r>
              <a:rPr lang="ru-RU" dirty="0" err="1"/>
              <a:t>йому</a:t>
            </a:r>
            <a:r>
              <a:rPr lang="ru-RU" dirty="0"/>
              <a:t> </a:t>
            </a:r>
            <a:r>
              <a:rPr lang="ru-RU" dirty="0" err="1"/>
              <a:t>благодіяв</a:t>
            </a:r>
            <a:r>
              <a:rPr lang="ru-RU" dirty="0"/>
              <a:t> і </a:t>
            </a:r>
            <a:r>
              <a:rPr lang="ru-RU" dirty="0" err="1"/>
              <a:t>зберігав</a:t>
            </a:r>
            <a:r>
              <a:rPr lang="ru-RU" dirty="0" smtClean="0"/>
              <a:t>.</a:t>
            </a:r>
            <a:endParaRPr lang="ru-RU" dirty="0"/>
          </a:p>
          <a:p>
            <a:pPr marL="0" indent="0">
              <a:buNone/>
            </a:pPr>
            <a:r>
              <a:rPr lang="ru-RU" b="1" dirty="0"/>
              <a:t>Про </a:t>
            </a:r>
            <a:r>
              <a:rPr lang="ru-RU" b="1" dirty="0" err="1" smtClean="0"/>
              <a:t>відсотки</a:t>
            </a:r>
            <a:r>
              <a:rPr lang="ru-RU" dirty="0"/>
              <a:t/>
            </a:r>
            <a:br>
              <a:rPr lang="ru-RU" dirty="0"/>
            </a:br>
            <a:r>
              <a:rPr lang="ru-RU" dirty="0" smtClean="0"/>
              <a:t>41</a:t>
            </a:r>
            <a:r>
              <a:rPr lang="ru-RU" dirty="0"/>
              <a:t>. Коли </a:t>
            </a:r>
            <a:r>
              <a:rPr lang="ru-RU" dirty="0" err="1"/>
              <a:t>хто</a:t>
            </a:r>
            <a:r>
              <a:rPr lang="ru-RU" dirty="0"/>
              <a:t> </a:t>
            </a:r>
            <a:r>
              <a:rPr lang="ru-RU" dirty="0" err="1"/>
              <a:t>куни</a:t>
            </a:r>
            <a:r>
              <a:rPr lang="ru-RU" dirty="0"/>
              <a:t> дав </a:t>
            </a:r>
            <a:r>
              <a:rPr lang="ru-RU" dirty="0" err="1"/>
              <a:t>під</a:t>
            </a:r>
            <a:r>
              <a:rPr lang="ru-RU" dirty="0"/>
              <a:t> </a:t>
            </a:r>
            <a:r>
              <a:rPr lang="ru-RU" dirty="0" err="1"/>
              <a:t>відсотки</a:t>
            </a:r>
            <a:r>
              <a:rPr lang="ru-RU" dirty="0"/>
              <a:t>, </a:t>
            </a:r>
            <a:r>
              <a:rPr lang="ru-RU" dirty="0" err="1"/>
              <a:t>чи</a:t>
            </a:r>
            <a:r>
              <a:rPr lang="ru-RU" dirty="0"/>
              <a:t> мед </a:t>
            </a:r>
            <a:r>
              <a:rPr lang="ru-RU" dirty="0" err="1"/>
              <a:t>під</a:t>
            </a:r>
            <a:r>
              <a:rPr lang="ru-RU" dirty="0"/>
              <a:t> надбавку, </a:t>
            </a:r>
            <a:r>
              <a:rPr lang="ru-RU" dirty="0" err="1"/>
              <a:t>чи</a:t>
            </a:r>
            <a:r>
              <a:rPr lang="ru-RU" dirty="0"/>
              <a:t> жито </a:t>
            </a:r>
            <a:r>
              <a:rPr lang="ru-RU" dirty="0" err="1"/>
              <a:t>під</a:t>
            </a:r>
            <a:r>
              <a:rPr lang="ru-RU" dirty="0"/>
              <a:t> </a:t>
            </a:r>
            <a:r>
              <a:rPr lang="ru-RU" dirty="0" err="1"/>
              <a:t>повернення</a:t>
            </a:r>
            <a:r>
              <a:rPr lang="ru-RU" dirty="0"/>
              <a:t> з присягою, то </a:t>
            </a:r>
            <a:r>
              <a:rPr lang="ru-RU" dirty="0" err="1"/>
              <a:t>свідків</a:t>
            </a:r>
            <a:r>
              <a:rPr lang="ru-RU" dirty="0"/>
              <a:t> </a:t>
            </a:r>
            <a:r>
              <a:rPr lang="ru-RU" dirty="0" err="1"/>
              <a:t>виставляти</a:t>
            </a:r>
            <a:r>
              <a:rPr lang="ru-RU" dirty="0"/>
              <a:t> </a:t>
            </a:r>
            <a:r>
              <a:rPr lang="ru-RU" dirty="0" err="1"/>
              <a:t>позивачу</a:t>
            </a:r>
            <a:r>
              <a:rPr lang="ru-RU" dirty="0"/>
              <a:t>, </a:t>
            </a:r>
            <a:r>
              <a:rPr lang="ru-RU" dirty="0" err="1"/>
              <a:t>оскільки</a:t>
            </a:r>
            <a:r>
              <a:rPr lang="ru-RU" dirty="0"/>
              <a:t> з ним </a:t>
            </a:r>
            <a:r>
              <a:rPr lang="ru-RU" dirty="0" err="1"/>
              <a:t>вирішував</a:t>
            </a:r>
            <a:r>
              <a:rPr lang="ru-RU" dirty="0"/>
              <a:t>, так </a:t>
            </a:r>
            <a:r>
              <a:rPr lang="ru-RU" dirty="0" err="1"/>
              <a:t>йому</a:t>
            </a:r>
            <a:r>
              <a:rPr lang="ru-RU" dirty="0"/>
              <a:t> і </a:t>
            </a:r>
            <a:r>
              <a:rPr lang="ru-RU" dirty="0" err="1"/>
              <a:t>брати</a:t>
            </a:r>
            <a:r>
              <a:rPr lang="ru-RU" dirty="0" smtClean="0"/>
              <a:t>.</a:t>
            </a:r>
            <a:endParaRPr lang="ru-RU" dirty="0"/>
          </a:p>
          <a:p>
            <a:pPr marL="0" indent="0">
              <a:buNone/>
            </a:pPr>
            <a:r>
              <a:rPr lang="ru-RU" b="1" dirty="0"/>
              <a:t>Про </a:t>
            </a:r>
            <a:r>
              <a:rPr lang="ru-RU" b="1" dirty="0" err="1"/>
              <a:t>місячні</a:t>
            </a:r>
            <a:r>
              <a:rPr lang="ru-RU" b="1" dirty="0"/>
              <a:t> </a:t>
            </a:r>
            <a:r>
              <a:rPr lang="ru-RU" b="1" dirty="0" err="1" smtClean="0"/>
              <a:t>відсотки</a:t>
            </a:r>
            <a:endParaRPr lang="ru-RU" dirty="0"/>
          </a:p>
          <a:p>
            <a:pPr marL="0" indent="0">
              <a:buNone/>
            </a:pPr>
            <a:r>
              <a:rPr lang="ru-RU" dirty="0"/>
              <a:t>42. </a:t>
            </a:r>
            <a:r>
              <a:rPr lang="ru-RU" dirty="0" err="1"/>
              <a:t>Місячні</a:t>
            </a:r>
            <a:r>
              <a:rPr lang="ru-RU" dirty="0"/>
              <a:t> </a:t>
            </a:r>
            <a:r>
              <a:rPr lang="ru-RU" dirty="0" err="1"/>
              <a:t>відсотки</a:t>
            </a:r>
            <a:r>
              <a:rPr lang="ru-RU" dirty="0"/>
              <a:t> за мало </a:t>
            </a:r>
            <a:r>
              <a:rPr lang="ru-RU" dirty="0" err="1"/>
              <a:t>днів</a:t>
            </a:r>
            <a:r>
              <a:rPr lang="ru-RU" dirty="0"/>
              <a:t> </a:t>
            </a:r>
            <a:r>
              <a:rPr lang="ru-RU" dirty="0" err="1"/>
              <a:t>беруть</a:t>
            </a:r>
            <a:r>
              <a:rPr lang="ru-RU" dirty="0"/>
              <a:t>; </a:t>
            </a:r>
            <a:r>
              <a:rPr lang="ru-RU" dirty="0" err="1"/>
              <a:t>якщо</a:t>
            </a:r>
            <a:r>
              <a:rPr lang="ru-RU" dirty="0"/>
              <a:t> </a:t>
            </a:r>
            <a:r>
              <a:rPr lang="ru-RU" dirty="0" err="1"/>
              <a:t>куни</a:t>
            </a:r>
            <a:r>
              <a:rPr lang="ru-RU" dirty="0"/>
              <a:t> </a:t>
            </a:r>
            <a:r>
              <a:rPr lang="ru-RU" dirty="0" err="1"/>
              <a:t>сплачуються</a:t>
            </a:r>
            <a:r>
              <a:rPr lang="ru-RU" dirty="0"/>
              <a:t> в тому ж </a:t>
            </a:r>
            <a:r>
              <a:rPr lang="ru-RU" dirty="0" err="1"/>
              <a:t>році</a:t>
            </a:r>
            <a:r>
              <a:rPr lang="ru-RU" dirty="0"/>
              <a:t>, то </a:t>
            </a:r>
            <a:r>
              <a:rPr lang="ru-RU" dirty="0" err="1"/>
              <a:t>дають</a:t>
            </a:r>
            <a:r>
              <a:rPr lang="ru-RU" dirty="0"/>
              <a:t> </a:t>
            </a:r>
            <a:r>
              <a:rPr lang="ru-RU" dirty="0" err="1"/>
              <a:t>позичальнику</a:t>
            </a:r>
            <a:r>
              <a:rPr lang="ru-RU" dirty="0"/>
              <a:t> </a:t>
            </a:r>
            <a:r>
              <a:rPr lang="ru-RU" dirty="0" err="1"/>
              <a:t>куни</a:t>
            </a:r>
            <a:r>
              <a:rPr lang="ru-RU" dirty="0"/>
              <a:t> в </a:t>
            </a:r>
            <a:r>
              <a:rPr lang="ru-RU" dirty="0" err="1"/>
              <a:t>третину</a:t>
            </a:r>
            <a:r>
              <a:rPr lang="ru-RU" dirty="0"/>
              <a:t> (40%), а коли </a:t>
            </a:r>
            <a:r>
              <a:rPr lang="ru-RU" dirty="0" err="1"/>
              <a:t>місячний</a:t>
            </a:r>
            <a:r>
              <a:rPr lang="ru-RU" dirty="0"/>
              <a:t> </a:t>
            </a:r>
            <a:r>
              <a:rPr lang="ru-RU" dirty="0" err="1"/>
              <a:t>відсоток</a:t>
            </a:r>
            <a:r>
              <a:rPr lang="ru-RU" dirty="0"/>
              <a:t> </a:t>
            </a:r>
            <a:r>
              <a:rPr lang="ru-RU" dirty="0" err="1"/>
              <a:t>віддано</a:t>
            </a:r>
            <a:r>
              <a:rPr lang="ru-RU" dirty="0"/>
              <a:t> </a:t>
            </a:r>
            <a:r>
              <a:rPr lang="ru-RU" dirty="0" err="1"/>
              <a:t>забуттю</a:t>
            </a:r>
            <a:r>
              <a:rPr lang="ru-RU" dirty="0"/>
              <a:t>, </a:t>
            </a:r>
            <a:r>
              <a:rPr lang="ru-RU" dirty="0" err="1"/>
              <a:t>свідків</a:t>
            </a:r>
            <a:r>
              <a:rPr lang="ru-RU" dirty="0"/>
              <a:t> не буде, а буде кун З </a:t>
            </a:r>
            <a:r>
              <a:rPr lang="ru-RU" dirty="0" err="1"/>
              <a:t>гривні</a:t>
            </a:r>
            <a:r>
              <a:rPr lang="ru-RU" dirty="0"/>
              <a:t>, </a:t>
            </a:r>
            <a:r>
              <a:rPr lang="ru-RU" dirty="0" err="1"/>
              <a:t>тоді</a:t>
            </a:r>
            <a:r>
              <a:rPr lang="ru-RU" dirty="0"/>
              <a:t> </a:t>
            </a:r>
            <a:r>
              <a:rPr lang="ru-RU" dirty="0" err="1"/>
              <a:t>іти</a:t>
            </a:r>
            <a:r>
              <a:rPr lang="ru-RU" dirty="0"/>
              <a:t> </a:t>
            </a:r>
            <a:r>
              <a:rPr lang="ru-RU" dirty="0" err="1"/>
              <a:t>йому</a:t>
            </a:r>
            <a:r>
              <a:rPr lang="ru-RU" dirty="0"/>
              <a:t> по </a:t>
            </a:r>
            <a:r>
              <a:rPr lang="ru-RU" dirty="0" err="1"/>
              <a:t>свої</a:t>
            </a:r>
            <a:r>
              <a:rPr lang="ru-RU" dirty="0"/>
              <a:t> </a:t>
            </a:r>
            <a:r>
              <a:rPr lang="ru-RU" dirty="0" err="1"/>
              <a:t>куни</a:t>
            </a:r>
            <a:r>
              <a:rPr lang="ru-RU" dirty="0"/>
              <a:t> </a:t>
            </a:r>
            <a:r>
              <a:rPr lang="ru-RU" dirty="0" err="1"/>
              <a:t>під</a:t>
            </a:r>
            <a:r>
              <a:rPr lang="ru-RU" dirty="0"/>
              <a:t> присягу, </a:t>
            </a:r>
            <a:r>
              <a:rPr lang="ru-RU" dirty="0" err="1"/>
              <a:t>якщо</a:t>
            </a:r>
            <a:r>
              <a:rPr lang="ru-RU" dirty="0"/>
              <a:t> ж буде кун </a:t>
            </a:r>
            <a:r>
              <a:rPr lang="ru-RU" dirty="0" err="1"/>
              <a:t>більше</a:t>
            </a:r>
            <a:r>
              <a:rPr lang="ru-RU" dirty="0"/>
              <a:t>, то </a:t>
            </a:r>
            <a:r>
              <a:rPr lang="ru-RU" dirty="0" err="1"/>
              <a:t>казати</a:t>
            </a:r>
            <a:r>
              <a:rPr lang="ru-RU" dirty="0"/>
              <a:t> </a:t>
            </a:r>
            <a:r>
              <a:rPr lang="ru-RU" dirty="0" err="1"/>
              <a:t>йому</a:t>
            </a:r>
            <a:r>
              <a:rPr lang="ru-RU" dirty="0"/>
              <a:t> на </a:t>
            </a:r>
            <a:r>
              <a:rPr lang="ru-RU" dirty="0" err="1"/>
              <a:t>присязі</a:t>
            </a:r>
            <a:r>
              <a:rPr lang="ru-RU" dirty="0"/>
              <a:t> так: «</a:t>
            </a:r>
            <a:r>
              <a:rPr lang="ru-RU" dirty="0" err="1"/>
              <a:t>Помилився</a:t>
            </a:r>
            <a:r>
              <a:rPr lang="ru-RU" dirty="0"/>
              <a:t> </a:t>
            </a:r>
            <a:r>
              <a:rPr lang="ru-RU" dirty="0" err="1"/>
              <a:t>ти</a:t>
            </a:r>
            <a:r>
              <a:rPr lang="ru-RU" dirty="0"/>
              <a:t>, </a:t>
            </a:r>
            <a:r>
              <a:rPr lang="ru-RU" dirty="0" err="1"/>
              <a:t>що</a:t>
            </a:r>
            <a:r>
              <a:rPr lang="ru-RU" dirty="0"/>
              <a:t> </a:t>
            </a:r>
            <a:r>
              <a:rPr lang="ru-RU" dirty="0" err="1"/>
              <a:t>ти</a:t>
            </a:r>
            <a:r>
              <a:rPr lang="ru-RU" dirty="0"/>
              <a:t> </a:t>
            </a:r>
            <a:r>
              <a:rPr lang="ru-RU" dirty="0" err="1"/>
              <a:t>свідків</a:t>
            </a:r>
            <a:r>
              <a:rPr lang="ru-RU" dirty="0"/>
              <a:t> не брав».</a:t>
            </a:r>
          </a:p>
          <a:p>
            <a:pPr marL="0" indent="0">
              <a:buNone/>
            </a:pPr>
            <a:r>
              <a:rPr lang="ru-RU" dirty="0"/>
              <a:t/>
            </a:r>
            <a:br>
              <a:rPr lang="ru-RU" dirty="0"/>
            </a:br>
            <a:endParaRPr lang="ru-RU" dirty="0"/>
          </a:p>
          <a:p>
            <a:pPr marL="0" indent="0">
              <a:buNone/>
            </a:pPr>
            <a:endParaRPr lang="ru-RU" dirty="0"/>
          </a:p>
        </p:txBody>
      </p:sp>
    </p:spTree>
    <p:extLst>
      <p:ext uri="{BB962C8B-B14F-4D97-AF65-F5344CB8AC3E}">
        <p14:creationId xmlns:p14="http://schemas.microsoft.com/office/powerpoint/2010/main" val="2215430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1005958" cy="1600200"/>
          </a:xfrm>
        </p:spPr>
        <p:txBody>
          <a:bodyPr/>
          <a:lstStyle/>
          <a:p>
            <a:pPr algn="ctr"/>
            <a:r>
              <a:rPr lang="ru-UA" sz="2400" b="1" dirty="0">
                <a:solidFill>
                  <a:srgbClr val="FFFF00"/>
                </a:solidFill>
                <a:latin typeface="Times New Roman" panose="02020603050405020304" pitchFamily="18" charset="0"/>
                <a:ea typeface="Times New Roman" panose="02020603050405020304" pitchFamily="18" charset="0"/>
              </a:rPr>
              <a:t>У землях, що належали Польщі, </a:t>
            </a:r>
            <a:r>
              <a:rPr lang="ru-UA" sz="2400" b="1" u="sng" dirty="0">
                <a:solidFill>
                  <a:srgbClr val="FFFF00"/>
                </a:solidFill>
                <a:latin typeface="Times New Roman" panose="02020603050405020304" pitchFamily="18" charset="0"/>
                <a:ea typeface="Times New Roman" panose="02020603050405020304" pitchFamily="18" charset="0"/>
              </a:rPr>
              <a:t>мовою діловодства стала латина, </a:t>
            </a:r>
            <a:r>
              <a:rPr lang="uk-UA" sz="2400" b="1" u="sng" dirty="0">
                <a:solidFill>
                  <a:srgbClr val="FFFF00"/>
                </a:solidFill>
                <a:latin typeface="Times New Roman" panose="02020603050405020304" pitchFamily="18" charset="0"/>
                <a:ea typeface="Times New Roman" panose="02020603050405020304" pitchFamily="18" charset="0"/>
              </a:rPr>
              <a:t>тим часом</a:t>
            </a:r>
            <a:r>
              <a:rPr lang="ru-UA" sz="2400" b="1" u="sng" dirty="0">
                <a:solidFill>
                  <a:srgbClr val="FFFF00"/>
                </a:solidFill>
                <a:latin typeface="Times New Roman" panose="02020603050405020304" pitchFamily="18" charset="0"/>
                <a:ea typeface="Times New Roman" panose="02020603050405020304" pitchFamily="18" charset="0"/>
              </a:rPr>
              <a:t> у Великому князівстві Литовському «руська мова» («руський язик»)</a:t>
            </a:r>
            <a:r>
              <a:rPr lang="ru-UA" sz="2400" b="1" dirty="0">
                <a:solidFill>
                  <a:srgbClr val="FFFF00"/>
                </a:solidFill>
                <a:latin typeface="Times New Roman" panose="02020603050405020304" pitchFamily="18" charset="0"/>
                <a:ea typeface="Times New Roman" panose="02020603050405020304" pitchFamily="18" charset="0"/>
              </a:rPr>
              <a:t> не перестала слугувати мовою </a:t>
            </a:r>
            <a:r>
              <a:rPr lang="uk-UA" sz="2400" b="1" dirty="0">
                <a:solidFill>
                  <a:srgbClr val="FFFF00"/>
                </a:solidFill>
                <a:latin typeface="Times New Roman" panose="02020603050405020304" pitchFamily="18" charset="0"/>
                <a:ea typeface="Times New Roman" panose="02020603050405020304" pitchFamily="18" charset="0"/>
              </a:rPr>
              <a:t>діловодства </a:t>
            </a:r>
            <a:r>
              <a:rPr lang="ru-UA" sz="2400" b="1" dirty="0">
                <a:solidFill>
                  <a:srgbClr val="FFFF00"/>
                </a:solidFill>
                <a:latin typeface="Times New Roman" panose="02020603050405020304" pitchFamily="18" charset="0"/>
                <a:ea typeface="Times New Roman" panose="02020603050405020304" pitchFamily="18" charset="0"/>
              </a:rPr>
              <a:t>й судочинства; вона також стала офіційною мовою сусіднього Молд</a:t>
            </a:r>
            <a:r>
              <a:rPr lang="uk-UA" sz="2400" b="1" dirty="0">
                <a:solidFill>
                  <a:srgbClr val="FFFF00"/>
                </a:solidFill>
                <a:latin typeface="Times New Roman" panose="02020603050405020304" pitchFamily="18" charset="0"/>
                <a:ea typeface="Times New Roman" panose="02020603050405020304" pitchFamily="18" charset="0"/>
              </a:rPr>
              <a:t>о</a:t>
            </a:r>
            <a:r>
              <a:rPr lang="ru-UA" sz="2400" b="1" dirty="0">
                <a:solidFill>
                  <a:srgbClr val="FFFF00"/>
                </a:solidFill>
                <a:latin typeface="Times New Roman" panose="02020603050405020304" pitchFamily="18" charset="0"/>
                <a:ea typeface="Times New Roman" panose="02020603050405020304" pitchFamily="18" charset="0"/>
              </a:rPr>
              <a:t>вського </a:t>
            </a:r>
            <a:r>
              <a:rPr lang="ru-UA" sz="2400" b="1" dirty="0" smtClean="0">
                <a:solidFill>
                  <a:srgbClr val="FFFF00"/>
                </a:solidFill>
                <a:latin typeface="Times New Roman" panose="02020603050405020304" pitchFamily="18" charset="0"/>
                <a:ea typeface="Times New Roman" panose="02020603050405020304" pitchFamily="18" charset="0"/>
              </a:rPr>
              <a:t>князівства</a:t>
            </a:r>
            <a:r>
              <a:rPr lang="ru-UA" sz="4400" dirty="0">
                <a:latin typeface="Times New Roman" panose="02020603050405020304" pitchFamily="18" charset="0"/>
                <a:ea typeface="Times New Roman" panose="02020603050405020304" pitchFamily="18" charset="0"/>
              </a:rPr>
              <a:t/>
            </a:r>
            <a:br>
              <a:rPr lang="ru-UA" sz="4400" dirty="0">
                <a:latin typeface="Times New Roman" panose="02020603050405020304" pitchFamily="18" charset="0"/>
                <a:ea typeface="Times New Roman" panose="02020603050405020304" pitchFamily="18" charset="0"/>
              </a:rPr>
            </a:br>
            <a:endParaRPr lang="ru-RU" dirty="0"/>
          </a:p>
        </p:txBody>
      </p:sp>
      <p:pic>
        <p:nvPicPr>
          <p:cNvPr id="4" name="Объект 3"/>
          <p:cNvPicPr>
            <a:picLocks noGrp="1" noChangeAspect="1"/>
          </p:cNvPicPr>
          <p:nvPr>
            <p:ph idx="1"/>
          </p:nvPr>
        </p:nvPicPr>
        <p:blipFill>
          <a:blip r:embed="rId2"/>
          <a:stretch>
            <a:fillRect/>
          </a:stretch>
        </p:blipFill>
        <p:spPr>
          <a:xfrm>
            <a:off x="2233749" y="2176991"/>
            <a:ext cx="8215893" cy="4395855"/>
          </a:xfrm>
          <a:prstGeom prst="rect">
            <a:avLst/>
          </a:prstGeom>
        </p:spPr>
      </p:pic>
    </p:spTree>
    <p:extLst>
      <p:ext uri="{BB962C8B-B14F-4D97-AF65-F5344CB8AC3E}">
        <p14:creationId xmlns:p14="http://schemas.microsoft.com/office/powerpoint/2010/main" val="2480139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220" y="0"/>
            <a:ext cx="9404723" cy="1400530"/>
          </a:xfrm>
        </p:spPr>
        <p:txBody>
          <a:bodyPr/>
          <a:lstStyle/>
          <a:p>
            <a:pPr algn="ctr"/>
            <a:r>
              <a:rPr lang="uk-UA" sz="2400" b="1" dirty="0">
                <a:solidFill>
                  <a:srgbClr val="FFFF00"/>
                </a:solidFill>
              </a:rPr>
              <a:t>У ХІУ - </a:t>
            </a:r>
            <a:r>
              <a:rPr lang="uk-UA" sz="2400" b="1" dirty="0" err="1">
                <a:solidFill>
                  <a:srgbClr val="FFFF00"/>
                </a:solidFill>
              </a:rPr>
              <a:t>Іпол</a:t>
            </a:r>
            <a:r>
              <a:rPr lang="uk-UA" sz="2400" b="1" dirty="0">
                <a:solidFill>
                  <a:srgbClr val="FFFF00"/>
                </a:solidFill>
              </a:rPr>
              <a:t>. </a:t>
            </a:r>
            <a:r>
              <a:rPr lang="uk-UA" sz="2400" b="1" dirty="0" err="1">
                <a:solidFill>
                  <a:srgbClr val="FFFF00"/>
                </a:solidFill>
              </a:rPr>
              <a:t>ХУІст</a:t>
            </a:r>
            <a:r>
              <a:rPr lang="uk-UA" sz="2400" b="1" dirty="0">
                <a:solidFill>
                  <a:srgbClr val="FFFF00"/>
                </a:solidFill>
              </a:rPr>
              <a:t>. головними репрезентантами української мови взагалі стають юридичні та ділові документи: дарчі й купчі грамоти, заповіти, описи майна, присяги на вірність королю, описи майна, земель та інші жанрові типи ділових </a:t>
            </a:r>
            <a:r>
              <a:rPr lang="uk-UA" sz="2400" b="1" dirty="0" smtClean="0">
                <a:solidFill>
                  <a:srgbClr val="FFFF00"/>
                </a:solidFill>
              </a:rPr>
              <a:t>документів</a:t>
            </a:r>
            <a:endParaRPr lang="ru-RU" sz="2400" b="1" dirty="0">
              <a:solidFill>
                <a:srgbClr val="FFFF00"/>
              </a:solidFill>
            </a:endParaRPr>
          </a:p>
        </p:txBody>
      </p:sp>
      <p:pic>
        <p:nvPicPr>
          <p:cNvPr id="4" name="Объект 3"/>
          <p:cNvPicPr>
            <a:picLocks noGrp="1" noChangeAspect="1"/>
          </p:cNvPicPr>
          <p:nvPr>
            <p:ph idx="1"/>
          </p:nvPr>
        </p:nvPicPr>
        <p:blipFill>
          <a:blip r:embed="rId2"/>
          <a:stretch>
            <a:fillRect/>
          </a:stretch>
        </p:blipFill>
        <p:spPr>
          <a:xfrm>
            <a:off x="290167" y="2088614"/>
            <a:ext cx="5257060" cy="4286060"/>
          </a:xfrm>
          <a:prstGeom prst="rect">
            <a:avLst/>
          </a:prstGeom>
        </p:spPr>
      </p:pic>
      <p:pic>
        <p:nvPicPr>
          <p:cNvPr id="5" name="Рисунок 4"/>
          <p:cNvPicPr>
            <a:picLocks noChangeAspect="1"/>
          </p:cNvPicPr>
          <p:nvPr/>
        </p:nvPicPr>
        <p:blipFill>
          <a:blip r:embed="rId3"/>
          <a:stretch>
            <a:fillRect/>
          </a:stretch>
        </p:blipFill>
        <p:spPr>
          <a:xfrm>
            <a:off x="5859433" y="2204866"/>
            <a:ext cx="2825792" cy="3790985"/>
          </a:xfrm>
          <a:prstGeom prst="rect">
            <a:avLst/>
          </a:prstGeom>
        </p:spPr>
      </p:pic>
      <p:pic>
        <p:nvPicPr>
          <p:cNvPr id="6" name="Рисунок 5"/>
          <p:cNvPicPr>
            <a:picLocks noChangeAspect="1"/>
          </p:cNvPicPr>
          <p:nvPr/>
        </p:nvPicPr>
        <p:blipFill>
          <a:blip r:embed="rId4"/>
          <a:stretch>
            <a:fillRect/>
          </a:stretch>
        </p:blipFill>
        <p:spPr>
          <a:xfrm>
            <a:off x="8997431" y="2204865"/>
            <a:ext cx="2720391" cy="3790985"/>
          </a:xfrm>
          <a:prstGeom prst="rect">
            <a:avLst/>
          </a:prstGeom>
        </p:spPr>
      </p:pic>
    </p:spTree>
    <p:extLst>
      <p:ext uri="{BB962C8B-B14F-4D97-AF65-F5344CB8AC3E}">
        <p14:creationId xmlns:p14="http://schemas.microsoft.com/office/powerpoint/2010/main" val="1179937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1162712" cy="1232391"/>
          </a:xfrm>
        </p:spPr>
        <p:txBody>
          <a:bodyPr/>
          <a:lstStyle/>
          <a:p>
            <a:pPr algn="ctr"/>
            <a:r>
              <a:rPr lang="uk-UA" sz="3200" b="1" dirty="0">
                <a:solidFill>
                  <a:srgbClr val="FFFF00"/>
                </a:solidFill>
              </a:rPr>
              <a:t>Тільки із ХІУ </a:t>
            </a:r>
            <a:r>
              <a:rPr lang="uk-UA" sz="3200" b="1" dirty="0" smtClean="0">
                <a:solidFill>
                  <a:srgbClr val="FFFF00"/>
                </a:solidFill>
              </a:rPr>
              <a:t>до </a:t>
            </a:r>
            <a:r>
              <a:rPr lang="uk-UA" sz="3200" b="1" dirty="0">
                <a:solidFill>
                  <a:srgbClr val="FFFF00"/>
                </a:solidFill>
              </a:rPr>
              <a:t>ХУІІ століття </a:t>
            </a:r>
            <a:r>
              <a:rPr lang="ru-RU" sz="3200" b="1" dirty="0" err="1">
                <a:solidFill>
                  <a:srgbClr val="FFFF00"/>
                </a:solidFill>
              </a:rPr>
              <a:t>зібрано</a:t>
            </a:r>
            <a:r>
              <a:rPr lang="ru-RU" sz="3200" b="1" dirty="0">
                <a:solidFill>
                  <a:srgbClr val="FFFF00"/>
                </a:solidFill>
              </a:rPr>
              <a:t> 7,5 </a:t>
            </a:r>
            <a:r>
              <a:rPr lang="ru-RU" sz="3200" b="1" dirty="0" err="1">
                <a:solidFill>
                  <a:srgbClr val="FFFF00"/>
                </a:solidFill>
              </a:rPr>
              <a:t>тисяч</a:t>
            </a:r>
            <a:r>
              <a:rPr lang="ru-RU" sz="3200" b="1" dirty="0">
                <a:solidFill>
                  <a:srgbClr val="FFFF00"/>
                </a:solidFill>
              </a:rPr>
              <a:t> </a:t>
            </a:r>
            <a:r>
              <a:rPr lang="ru-RU" sz="3200" b="1" dirty="0" err="1">
                <a:solidFill>
                  <a:srgbClr val="FFFF00"/>
                </a:solidFill>
              </a:rPr>
              <a:t>томів</a:t>
            </a:r>
            <a:r>
              <a:rPr lang="ru-RU" sz="3200" b="1" dirty="0">
                <a:solidFill>
                  <a:srgbClr val="FFFF00"/>
                </a:solidFill>
              </a:rPr>
              <a:t/>
            </a:r>
            <a:br>
              <a:rPr lang="ru-RU" sz="3200" b="1" dirty="0">
                <a:solidFill>
                  <a:srgbClr val="FFFF00"/>
                </a:solidFill>
              </a:rPr>
            </a:br>
            <a:r>
              <a:rPr lang="ru-RU" sz="3200" b="1" dirty="0">
                <a:solidFill>
                  <a:srgbClr val="FFFF00"/>
                </a:solidFill>
              </a:rPr>
              <a:t> і   5 млн. </a:t>
            </a:r>
            <a:r>
              <a:rPr lang="ru-RU" sz="3200" b="1" dirty="0" err="1" smtClean="0">
                <a:solidFill>
                  <a:srgbClr val="FFFF00"/>
                </a:solidFill>
              </a:rPr>
              <a:t>ділових</a:t>
            </a:r>
            <a:r>
              <a:rPr lang="ru-RU" sz="3200" b="1" dirty="0" smtClean="0">
                <a:solidFill>
                  <a:srgbClr val="FFFF00"/>
                </a:solidFill>
              </a:rPr>
              <a:t> </a:t>
            </a:r>
            <a:r>
              <a:rPr lang="ru-RU" sz="3200" b="1" dirty="0" err="1" smtClean="0">
                <a:solidFill>
                  <a:srgbClr val="FFFF00"/>
                </a:solidFill>
              </a:rPr>
              <a:t>документів</a:t>
            </a:r>
            <a:r>
              <a:rPr lang="ru-RU" b="1" dirty="0">
                <a:solidFill>
                  <a:srgbClr val="FFFF00"/>
                </a:solidFill>
              </a:rPr>
              <a:t/>
            </a:r>
            <a:br>
              <a:rPr lang="ru-RU" b="1" dirty="0">
                <a:solidFill>
                  <a:srgbClr val="FFFF00"/>
                </a:solidFill>
              </a:rPr>
            </a:br>
            <a:endParaRPr lang="ru-RU" dirty="0"/>
          </a:p>
        </p:txBody>
      </p:sp>
      <p:sp>
        <p:nvSpPr>
          <p:cNvPr id="3" name="Объект 2"/>
          <p:cNvSpPr>
            <a:spLocks noGrp="1"/>
          </p:cNvSpPr>
          <p:nvPr>
            <p:ph idx="1"/>
          </p:nvPr>
        </p:nvSpPr>
        <p:spPr>
          <a:xfrm>
            <a:off x="1061107" y="1177707"/>
            <a:ext cx="10332720" cy="4648328"/>
          </a:xfrm>
        </p:spPr>
        <p:txBody>
          <a:bodyPr>
            <a:normAutofit/>
          </a:bodyPr>
          <a:lstStyle/>
          <a:p>
            <a:r>
              <a:rPr lang="uk-UA" dirty="0">
                <a:solidFill>
                  <a:srgbClr val="FFFF00"/>
                </a:solidFill>
              </a:rPr>
              <a:t/>
            </a:r>
            <a:br>
              <a:rPr lang="uk-UA" dirty="0">
                <a:solidFill>
                  <a:srgbClr val="FFFF00"/>
                </a:solidFill>
              </a:rPr>
            </a:br>
            <a:r>
              <a:rPr lang="ru-RU" sz="1800" dirty="0">
                <a:solidFill>
                  <a:srgbClr val="FFFF00"/>
                </a:solidFill>
              </a:rPr>
              <a:t/>
            </a:r>
            <a:br>
              <a:rPr lang="ru-RU" sz="1800" dirty="0">
                <a:solidFill>
                  <a:srgbClr val="FFFF00"/>
                </a:solidFill>
              </a:rPr>
            </a:br>
            <a:r>
              <a:rPr lang="uk-UA" b="1" dirty="0">
                <a:solidFill>
                  <a:srgbClr val="00B0F0"/>
                </a:solidFill>
              </a:rPr>
              <a:t>Горобець</a:t>
            </a:r>
            <a:r>
              <a:rPr lang="ru-RU" b="1" dirty="0">
                <a:solidFill>
                  <a:srgbClr val="00B0F0"/>
                </a:solidFill>
              </a:rPr>
              <a:t> В. Й.</a:t>
            </a:r>
            <a:r>
              <a:rPr lang="uk-UA" b="1" dirty="0">
                <a:solidFill>
                  <a:srgbClr val="00B0F0"/>
                </a:solidFill>
              </a:rPr>
              <a:t> Ділова  документація  Гетьманщини </a:t>
            </a:r>
            <a:r>
              <a:rPr lang="uk-UA" b="1" dirty="0" err="1">
                <a:solidFill>
                  <a:srgbClr val="00B0F0"/>
                </a:solidFill>
              </a:rPr>
              <a:t>ХУІІІст</a:t>
            </a:r>
            <a:r>
              <a:rPr lang="uk-UA" b="1" dirty="0">
                <a:solidFill>
                  <a:srgbClr val="00B0F0"/>
                </a:solidFill>
              </a:rPr>
              <a:t>.</a:t>
            </a:r>
            <a:r>
              <a:rPr lang="ru-RU" dirty="0">
                <a:solidFill>
                  <a:srgbClr val="00B0F0"/>
                </a:solidFill>
              </a:rPr>
              <a:t/>
            </a:r>
            <a:br>
              <a:rPr lang="ru-RU" dirty="0">
                <a:solidFill>
                  <a:srgbClr val="00B0F0"/>
                </a:solidFill>
              </a:rPr>
            </a:br>
            <a:r>
              <a:rPr lang="uk-UA" b="1" dirty="0">
                <a:solidFill>
                  <a:srgbClr val="00B0F0"/>
                </a:solidFill>
              </a:rPr>
              <a:t>Книга  Київського  </a:t>
            </a:r>
            <a:r>
              <a:rPr lang="uk-UA" b="1" dirty="0" err="1">
                <a:solidFill>
                  <a:srgbClr val="00B0F0"/>
                </a:solidFill>
              </a:rPr>
              <a:t>підкоморського</a:t>
            </a:r>
            <a:r>
              <a:rPr lang="uk-UA" b="1" dirty="0">
                <a:solidFill>
                  <a:srgbClr val="00B0F0"/>
                </a:solidFill>
              </a:rPr>
              <a:t>  суду </a:t>
            </a:r>
            <a:r>
              <a:rPr lang="ru-RU" dirty="0">
                <a:solidFill>
                  <a:srgbClr val="00B0F0"/>
                </a:solidFill>
              </a:rPr>
              <a:t/>
            </a:r>
            <a:br>
              <a:rPr lang="ru-RU" dirty="0">
                <a:solidFill>
                  <a:srgbClr val="00B0F0"/>
                </a:solidFill>
              </a:rPr>
            </a:br>
            <a:r>
              <a:rPr lang="ru-RU" b="1" dirty="0" err="1">
                <a:solidFill>
                  <a:srgbClr val="00B0F0"/>
                </a:solidFill>
              </a:rPr>
              <a:t>Актова</a:t>
            </a:r>
            <a:r>
              <a:rPr lang="ru-RU" b="1" dirty="0">
                <a:solidFill>
                  <a:srgbClr val="00B0F0"/>
                </a:solidFill>
              </a:rPr>
              <a:t>  книга  </a:t>
            </a:r>
            <a:r>
              <a:rPr lang="ru-RU" b="1" dirty="0" err="1">
                <a:solidFill>
                  <a:srgbClr val="00B0F0"/>
                </a:solidFill>
              </a:rPr>
              <a:t>Житомирського</a:t>
            </a:r>
            <a:r>
              <a:rPr lang="ru-RU" b="1" dirty="0">
                <a:solidFill>
                  <a:srgbClr val="00B0F0"/>
                </a:solidFill>
              </a:rPr>
              <a:t>  </a:t>
            </a:r>
            <a:r>
              <a:rPr lang="ru-RU" b="1" dirty="0" err="1">
                <a:solidFill>
                  <a:srgbClr val="00B0F0"/>
                </a:solidFill>
              </a:rPr>
              <a:t>громадського</a:t>
            </a:r>
            <a:r>
              <a:rPr lang="ru-RU" b="1" dirty="0">
                <a:solidFill>
                  <a:srgbClr val="00B0F0"/>
                </a:solidFill>
              </a:rPr>
              <a:t>  уряду  1611  року</a:t>
            </a:r>
            <a:r>
              <a:rPr lang="ru-RU" dirty="0">
                <a:solidFill>
                  <a:srgbClr val="00B0F0"/>
                </a:solidFill>
              </a:rPr>
              <a:t/>
            </a:r>
            <a:br>
              <a:rPr lang="ru-RU" dirty="0">
                <a:solidFill>
                  <a:srgbClr val="00B0F0"/>
                </a:solidFill>
              </a:rPr>
            </a:br>
            <a:r>
              <a:rPr lang="ru-RU" b="1" dirty="0" err="1">
                <a:solidFill>
                  <a:srgbClr val="00B0F0"/>
                </a:solidFill>
              </a:rPr>
              <a:t>Актова</a:t>
            </a:r>
            <a:r>
              <a:rPr lang="ru-RU" b="1" dirty="0">
                <a:solidFill>
                  <a:srgbClr val="00B0F0"/>
                </a:solidFill>
              </a:rPr>
              <a:t>  книга  </a:t>
            </a:r>
            <a:r>
              <a:rPr lang="ru-RU" b="1" dirty="0" err="1">
                <a:solidFill>
                  <a:srgbClr val="00B0F0"/>
                </a:solidFill>
              </a:rPr>
              <a:t>житомирського</a:t>
            </a:r>
            <a:r>
              <a:rPr lang="ru-RU" b="1" dirty="0">
                <a:solidFill>
                  <a:srgbClr val="00B0F0"/>
                </a:solidFill>
              </a:rPr>
              <a:t>  </a:t>
            </a:r>
            <a:r>
              <a:rPr lang="ru-RU" b="1" dirty="0" err="1">
                <a:solidFill>
                  <a:srgbClr val="00B0F0"/>
                </a:solidFill>
              </a:rPr>
              <a:t>міського</a:t>
            </a:r>
            <a:r>
              <a:rPr lang="ru-RU" b="1" dirty="0">
                <a:solidFill>
                  <a:srgbClr val="00B0F0"/>
                </a:solidFill>
              </a:rPr>
              <a:t>  уряду  к. </a:t>
            </a:r>
            <a:r>
              <a:rPr lang="ru-RU" b="1" dirty="0" err="1">
                <a:solidFill>
                  <a:srgbClr val="00B0F0"/>
                </a:solidFill>
              </a:rPr>
              <a:t>ХУІст</a:t>
            </a:r>
            <a:r>
              <a:rPr lang="ru-RU" b="1" dirty="0">
                <a:solidFill>
                  <a:srgbClr val="00B0F0"/>
                </a:solidFill>
              </a:rPr>
              <a:t>. </a:t>
            </a:r>
            <a:r>
              <a:rPr lang="ru-RU" dirty="0">
                <a:solidFill>
                  <a:srgbClr val="00B0F0"/>
                </a:solidFill>
              </a:rPr>
              <a:t>(1582- 1588рр.)  </a:t>
            </a:r>
            <a:br>
              <a:rPr lang="ru-RU" dirty="0">
                <a:solidFill>
                  <a:srgbClr val="00B0F0"/>
                </a:solidFill>
              </a:rPr>
            </a:br>
            <a:r>
              <a:rPr lang="ru-RU" b="1" dirty="0" err="1">
                <a:solidFill>
                  <a:srgbClr val="00B0F0"/>
                </a:solidFill>
              </a:rPr>
              <a:t>Актові</a:t>
            </a:r>
            <a:r>
              <a:rPr lang="ru-RU" b="1" dirty="0">
                <a:solidFill>
                  <a:srgbClr val="00B0F0"/>
                </a:solidFill>
              </a:rPr>
              <a:t>  книги  Полтавского  городового  уряду  ХУІІ  века</a:t>
            </a:r>
            <a:r>
              <a:rPr lang="ru-RU" dirty="0">
                <a:solidFill>
                  <a:srgbClr val="00B0F0"/>
                </a:solidFill>
              </a:rPr>
              <a:t/>
            </a:r>
            <a:br>
              <a:rPr lang="ru-RU" dirty="0">
                <a:solidFill>
                  <a:srgbClr val="00B0F0"/>
                </a:solidFill>
              </a:rPr>
            </a:br>
            <a:r>
              <a:rPr lang="ru-RU" b="1" dirty="0" err="1">
                <a:solidFill>
                  <a:srgbClr val="00B0F0"/>
                </a:solidFill>
              </a:rPr>
              <a:t>Волинські</a:t>
            </a:r>
            <a:r>
              <a:rPr lang="ru-RU" b="1" dirty="0">
                <a:solidFill>
                  <a:srgbClr val="00B0F0"/>
                </a:solidFill>
              </a:rPr>
              <a:t>  </a:t>
            </a:r>
            <a:r>
              <a:rPr lang="ru-RU" b="1" dirty="0" err="1">
                <a:solidFill>
                  <a:srgbClr val="00B0F0"/>
                </a:solidFill>
              </a:rPr>
              <a:t>грамоти</a:t>
            </a:r>
            <a:r>
              <a:rPr lang="ru-RU" b="1" dirty="0">
                <a:solidFill>
                  <a:srgbClr val="00B0F0"/>
                </a:solidFill>
              </a:rPr>
              <a:t>  ХУІ ст..  </a:t>
            </a:r>
            <a:r>
              <a:rPr lang="ru-RU" dirty="0">
                <a:solidFill>
                  <a:srgbClr val="00B0F0"/>
                </a:solidFill>
              </a:rPr>
              <a:t/>
            </a:r>
            <a:br>
              <a:rPr lang="ru-RU" dirty="0">
                <a:solidFill>
                  <a:srgbClr val="00B0F0"/>
                </a:solidFill>
              </a:rPr>
            </a:br>
            <a:r>
              <a:rPr lang="ru-RU" b="1" dirty="0" err="1">
                <a:solidFill>
                  <a:srgbClr val="00B0F0"/>
                </a:solidFill>
              </a:rPr>
              <a:t>Лохвицька</a:t>
            </a:r>
            <a:r>
              <a:rPr lang="ru-RU" b="1" dirty="0">
                <a:solidFill>
                  <a:srgbClr val="00B0F0"/>
                </a:solidFill>
              </a:rPr>
              <a:t>  </a:t>
            </a:r>
            <a:r>
              <a:rPr lang="ru-RU" b="1" dirty="0" err="1">
                <a:solidFill>
                  <a:srgbClr val="00B0F0"/>
                </a:solidFill>
              </a:rPr>
              <a:t>ратушна</a:t>
            </a:r>
            <a:r>
              <a:rPr lang="ru-RU" b="1" dirty="0">
                <a:solidFill>
                  <a:srgbClr val="00B0F0"/>
                </a:solidFill>
              </a:rPr>
              <a:t>  книга  </a:t>
            </a:r>
            <a:r>
              <a:rPr lang="ru-RU" b="1" dirty="0" err="1">
                <a:solidFill>
                  <a:srgbClr val="00B0F0"/>
                </a:solidFill>
              </a:rPr>
              <a:t>другої</a:t>
            </a:r>
            <a:r>
              <a:rPr lang="ru-RU" b="1" dirty="0">
                <a:solidFill>
                  <a:srgbClr val="00B0F0"/>
                </a:solidFill>
              </a:rPr>
              <a:t>  пол.  </a:t>
            </a:r>
            <a:r>
              <a:rPr lang="ru-RU" b="1" dirty="0" err="1">
                <a:solidFill>
                  <a:srgbClr val="00B0F0"/>
                </a:solidFill>
              </a:rPr>
              <a:t>ХУІІІст</a:t>
            </a:r>
            <a:r>
              <a:rPr lang="ru-RU" b="1" dirty="0">
                <a:solidFill>
                  <a:srgbClr val="00B0F0"/>
                </a:solidFill>
              </a:rPr>
              <a:t>.</a:t>
            </a:r>
            <a:r>
              <a:rPr lang="ru-RU" dirty="0">
                <a:solidFill>
                  <a:srgbClr val="00B0F0"/>
                </a:solidFill>
              </a:rPr>
              <a:t/>
            </a:r>
            <a:br>
              <a:rPr lang="ru-RU" dirty="0">
                <a:solidFill>
                  <a:srgbClr val="00B0F0"/>
                </a:solidFill>
              </a:rPr>
            </a:br>
            <a:r>
              <a:rPr lang="ru-RU" sz="2800" b="1" u="sng" dirty="0" err="1">
                <a:solidFill>
                  <a:srgbClr val="FFFF00"/>
                </a:solidFill>
              </a:rPr>
              <a:t>Реєстр</a:t>
            </a:r>
            <a:r>
              <a:rPr lang="ru-RU" sz="2800" b="1" u="sng" dirty="0">
                <a:solidFill>
                  <a:srgbClr val="FFFF00"/>
                </a:solidFill>
              </a:rPr>
              <a:t>  </a:t>
            </a:r>
            <a:r>
              <a:rPr lang="ru-RU" sz="2800" b="1" u="sng" dirty="0" err="1">
                <a:solidFill>
                  <a:srgbClr val="FFFF00"/>
                </a:solidFill>
              </a:rPr>
              <a:t>війська</a:t>
            </a:r>
            <a:r>
              <a:rPr lang="ru-RU" sz="2800" b="1" u="sng" dirty="0">
                <a:solidFill>
                  <a:srgbClr val="FFFF00"/>
                </a:solidFill>
              </a:rPr>
              <a:t>  </a:t>
            </a:r>
            <a:r>
              <a:rPr lang="ru-RU" sz="2800" b="1" u="sng" dirty="0" err="1">
                <a:solidFill>
                  <a:srgbClr val="FFFF00"/>
                </a:solidFill>
              </a:rPr>
              <a:t>запорозького</a:t>
            </a:r>
            <a:r>
              <a:rPr lang="ru-RU" sz="2800" b="1" u="sng" dirty="0">
                <a:solidFill>
                  <a:srgbClr val="FFFF00"/>
                </a:solidFill>
              </a:rPr>
              <a:t>  1649  року</a:t>
            </a:r>
            <a:r>
              <a:rPr lang="ru-RU" sz="2800" b="1" u="sng" dirty="0">
                <a:solidFill>
                  <a:srgbClr val="00B0F0"/>
                </a:solidFill>
              </a:rPr>
              <a:t/>
            </a:r>
            <a:br>
              <a:rPr lang="ru-RU" sz="2800" b="1" u="sng" dirty="0">
                <a:solidFill>
                  <a:srgbClr val="00B0F0"/>
                </a:solidFill>
              </a:rPr>
            </a:br>
            <a:r>
              <a:rPr lang="ru-RU" b="1" dirty="0" err="1">
                <a:solidFill>
                  <a:srgbClr val="00B0F0"/>
                </a:solidFill>
              </a:rPr>
              <a:t>Приватні</a:t>
            </a:r>
            <a:r>
              <a:rPr lang="ru-RU" b="1" dirty="0">
                <a:solidFill>
                  <a:srgbClr val="00B0F0"/>
                </a:solidFill>
              </a:rPr>
              <a:t>  </a:t>
            </a:r>
            <a:r>
              <a:rPr lang="ru-RU" b="1" dirty="0" err="1">
                <a:solidFill>
                  <a:srgbClr val="00B0F0"/>
                </a:solidFill>
              </a:rPr>
              <a:t>листи</a:t>
            </a:r>
            <a:r>
              <a:rPr lang="ru-RU" b="1" dirty="0">
                <a:solidFill>
                  <a:srgbClr val="00B0F0"/>
                </a:solidFill>
              </a:rPr>
              <a:t>  </a:t>
            </a:r>
            <a:r>
              <a:rPr lang="ru-RU" b="1" dirty="0" err="1">
                <a:solidFill>
                  <a:srgbClr val="00B0F0"/>
                </a:solidFill>
              </a:rPr>
              <a:t>ХУІІІст</a:t>
            </a:r>
            <a:r>
              <a:rPr lang="ru-RU" b="1" dirty="0">
                <a:solidFill>
                  <a:srgbClr val="00B0F0"/>
                </a:solidFill>
              </a:rPr>
              <a:t>.</a:t>
            </a:r>
            <a:br>
              <a:rPr lang="ru-RU" b="1" dirty="0">
                <a:solidFill>
                  <a:srgbClr val="00B0F0"/>
                </a:solidFill>
              </a:rPr>
            </a:br>
            <a:endParaRPr lang="ru-RU" dirty="0"/>
          </a:p>
        </p:txBody>
      </p:sp>
      <p:pic>
        <p:nvPicPr>
          <p:cNvPr id="4" name="Рисунок 3"/>
          <p:cNvPicPr>
            <a:picLocks noChangeAspect="1"/>
          </p:cNvPicPr>
          <p:nvPr/>
        </p:nvPicPr>
        <p:blipFill>
          <a:blip r:embed="rId2"/>
          <a:stretch>
            <a:fillRect/>
          </a:stretch>
        </p:blipFill>
        <p:spPr>
          <a:xfrm>
            <a:off x="9168765" y="3673384"/>
            <a:ext cx="2988586" cy="2662102"/>
          </a:xfrm>
          <a:prstGeom prst="rect">
            <a:avLst/>
          </a:prstGeom>
        </p:spPr>
      </p:pic>
      <p:pic>
        <p:nvPicPr>
          <p:cNvPr id="5" name="Рисунок 4"/>
          <p:cNvPicPr>
            <a:picLocks noChangeAspect="1"/>
          </p:cNvPicPr>
          <p:nvPr/>
        </p:nvPicPr>
        <p:blipFill>
          <a:blip r:embed="rId3"/>
          <a:stretch>
            <a:fillRect/>
          </a:stretch>
        </p:blipFill>
        <p:spPr>
          <a:xfrm>
            <a:off x="0" y="4741817"/>
            <a:ext cx="1694633" cy="2116183"/>
          </a:xfrm>
          <a:prstGeom prst="rect">
            <a:avLst/>
          </a:prstGeom>
        </p:spPr>
      </p:pic>
    </p:spTree>
    <p:extLst>
      <p:ext uri="{BB962C8B-B14F-4D97-AF65-F5344CB8AC3E}">
        <p14:creationId xmlns:p14="http://schemas.microsoft.com/office/powerpoint/2010/main" val="1129281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02674" y="192658"/>
            <a:ext cx="8243533" cy="6665342"/>
          </a:xfrm>
          <a:prstGeom prst="rect">
            <a:avLst/>
          </a:prstGeom>
        </p:spPr>
      </p:pic>
    </p:spTree>
    <p:extLst>
      <p:ext uri="{BB962C8B-B14F-4D97-AF65-F5344CB8AC3E}">
        <p14:creationId xmlns:p14="http://schemas.microsoft.com/office/powerpoint/2010/main" val="4081614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963885" y="1505493"/>
            <a:ext cx="6906216" cy="5179663"/>
          </a:xfrm>
          <a:prstGeom prst="rect">
            <a:avLst/>
          </a:prstGeom>
        </p:spPr>
      </p:pic>
      <p:pic>
        <p:nvPicPr>
          <p:cNvPr id="3" name="Рисунок 2"/>
          <p:cNvPicPr>
            <a:picLocks noChangeAspect="1"/>
          </p:cNvPicPr>
          <p:nvPr/>
        </p:nvPicPr>
        <p:blipFill>
          <a:blip r:embed="rId3"/>
          <a:stretch>
            <a:fillRect/>
          </a:stretch>
        </p:blipFill>
        <p:spPr>
          <a:xfrm>
            <a:off x="210620" y="182879"/>
            <a:ext cx="4753265" cy="5648597"/>
          </a:xfrm>
          <a:prstGeom prst="rect">
            <a:avLst/>
          </a:prstGeom>
        </p:spPr>
      </p:pic>
    </p:spTree>
    <p:extLst>
      <p:ext uri="{BB962C8B-B14F-4D97-AF65-F5344CB8AC3E}">
        <p14:creationId xmlns:p14="http://schemas.microsoft.com/office/powerpoint/2010/main" val="2607097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9829" y="172843"/>
            <a:ext cx="6858320" cy="5143741"/>
          </a:xfrm>
          <a:prstGeom prst="rect">
            <a:avLst/>
          </a:prstGeom>
        </p:spPr>
      </p:pic>
      <p:pic>
        <p:nvPicPr>
          <p:cNvPr id="3" name="Рисунок 2"/>
          <p:cNvPicPr>
            <a:picLocks noChangeAspect="1"/>
          </p:cNvPicPr>
          <p:nvPr/>
        </p:nvPicPr>
        <p:blipFill>
          <a:blip r:embed="rId3"/>
          <a:stretch>
            <a:fillRect/>
          </a:stretch>
        </p:blipFill>
        <p:spPr>
          <a:xfrm>
            <a:off x="6958149" y="0"/>
            <a:ext cx="5156894" cy="3928129"/>
          </a:xfrm>
          <a:prstGeom prst="rect">
            <a:avLst/>
          </a:prstGeom>
        </p:spPr>
      </p:pic>
      <p:pic>
        <p:nvPicPr>
          <p:cNvPr id="4" name="Рисунок 3"/>
          <p:cNvPicPr>
            <a:picLocks noChangeAspect="1"/>
          </p:cNvPicPr>
          <p:nvPr/>
        </p:nvPicPr>
        <p:blipFill>
          <a:blip r:embed="rId4"/>
          <a:stretch>
            <a:fillRect/>
          </a:stretch>
        </p:blipFill>
        <p:spPr>
          <a:xfrm>
            <a:off x="6506766" y="377952"/>
            <a:ext cx="4773407" cy="6058622"/>
          </a:xfrm>
          <a:prstGeom prst="rect">
            <a:avLst/>
          </a:prstGeom>
        </p:spPr>
      </p:pic>
    </p:spTree>
    <p:extLst>
      <p:ext uri="{BB962C8B-B14F-4D97-AF65-F5344CB8AC3E}">
        <p14:creationId xmlns:p14="http://schemas.microsoft.com/office/powerpoint/2010/main" val="298844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solidFill>
                  <a:srgbClr val="FF0000"/>
                </a:solidFill>
              </a:rPr>
              <a:t>Отже</a:t>
            </a:r>
            <a:endParaRPr lang="ru-RU" dirty="0">
              <a:solidFill>
                <a:srgbClr val="FF0000"/>
              </a:solidFill>
            </a:endParaRPr>
          </a:p>
        </p:txBody>
      </p:sp>
      <p:sp>
        <p:nvSpPr>
          <p:cNvPr id="3" name="Объект 2"/>
          <p:cNvSpPr>
            <a:spLocks noGrp="1"/>
          </p:cNvSpPr>
          <p:nvPr>
            <p:ph idx="1"/>
          </p:nvPr>
        </p:nvSpPr>
        <p:spPr>
          <a:xfrm>
            <a:off x="1103312" y="1175658"/>
            <a:ext cx="9582105" cy="5072742"/>
          </a:xfrm>
        </p:spPr>
        <p:txBody>
          <a:bodyPr>
            <a:normAutofit lnSpcReduction="10000"/>
          </a:bodyPr>
          <a:lstStyle/>
          <a:p>
            <a:pPr indent="449580" algn="just">
              <a:lnSpc>
                <a:spcPct val="150000"/>
              </a:lnSpc>
            </a:pPr>
            <a:r>
              <a:rPr lang="uk-UA" dirty="0">
                <a:latin typeface="Times New Roman" panose="02020603050405020304" pitchFamily="18" charset="0"/>
                <a:ea typeface="Times New Roman" panose="02020603050405020304" pitchFamily="18" charset="0"/>
              </a:rPr>
              <a:t>О</a:t>
            </a:r>
            <a:r>
              <a:rPr lang="ru-UA" dirty="0">
                <a:latin typeface="Times New Roman" panose="02020603050405020304" pitchFamily="18" charset="0"/>
                <a:ea typeface="Times New Roman" panose="02020603050405020304" pitchFamily="18" charset="0"/>
              </a:rPr>
              <a:t>фіційно-діловий стиль</a:t>
            </a:r>
            <a:r>
              <a:rPr lang="uk-UA" dirty="0">
                <a:latin typeface="Times New Roman" panose="02020603050405020304" pitchFamily="18" charset="0"/>
                <a:ea typeface="Times New Roman" panose="02020603050405020304" pitchFamily="18" charset="0"/>
              </a:rPr>
              <a:t> </a:t>
            </a:r>
            <a:r>
              <a:rPr lang="uk-UA" dirty="0" smtClean="0">
                <a:latin typeface="Times New Roman" panose="02020603050405020304" pitchFamily="18" charset="0"/>
                <a:ea typeface="Times New Roman" panose="02020603050405020304" pitchFamily="18" charset="0"/>
              </a:rPr>
              <a:t>ХІ-ХУІІІ ст. </a:t>
            </a:r>
            <a:r>
              <a:rPr lang="ru-UA" dirty="0" smtClean="0">
                <a:latin typeface="Times New Roman" panose="02020603050405020304" pitchFamily="18" charset="0"/>
                <a:ea typeface="Times New Roman" panose="02020603050405020304" pitchFamily="18" charset="0"/>
              </a:rPr>
              <a:t>був </a:t>
            </a:r>
            <a:r>
              <a:rPr lang="ru-UA" dirty="0">
                <a:latin typeface="Times New Roman" panose="02020603050405020304" pitchFamily="18" charset="0"/>
                <a:ea typeface="Times New Roman" panose="02020603050405020304" pitchFamily="18" charset="0"/>
              </a:rPr>
              <a:t>представлений </a:t>
            </a:r>
            <a:r>
              <a:rPr lang="uk-UA" dirty="0" smtClean="0">
                <a:solidFill>
                  <a:srgbClr val="FFC000"/>
                </a:solidFill>
                <a:latin typeface="Times New Roman" panose="02020603050405020304" pitchFamily="18" charset="0"/>
                <a:ea typeface="Times New Roman" panose="02020603050405020304" pitchFamily="18" charset="0"/>
              </a:rPr>
              <a:t>жанрами </a:t>
            </a:r>
            <a:r>
              <a:rPr lang="ru-UA" dirty="0" smtClean="0">
                <a:solidFill>
                  <a:srgbClr val="FFC000"/>
                </a:solidFill>
                <a:latin typeface="Times New Roman" panose="02020603050405020304" pitchFamily="18" charset="0"/>
                <a:ea typeface="Times New Roman" panose="02020603050405020304" pitchFamily="18" charset="0"/>
              </a:rPr>
              <a:t>офіційного </a:t>
            </a:r>
            <a:r>
              <a:rPr lang="ru-UA" dirty="0">
                <a:solidFill>
                  <a:srgbClr val="FFC000"/>
                </a:solidFill>
                <a:latin typeface="Times New Roman" panose="02020603050405020304" pitchFamily="18" charset="0"/>
                <a:ea typeface="Times New Roman" panose="02020603050405020304" pitchFamily="18" charset="0"/>
              </a:rPr>
              <a:t>листування та урядового управління </a:t>
            </a:r>
            <a:r>
              <a:rPr lang="ru-UA" dirty="0">
                <a:latin typeface="Times New Roman" panose="02020603050405020304" pitchFamily="18" charset="0"/>
                <a:ea typeface="Times New Roman" panose="02020603050405020304" pitchFamily="18" charset="0"/>
              </a:rPr>
              <a:t>(листами, грамотами XIV-ХV ст.). З XVI ст., а особливо з кінця XVII ст. Цей жанр збагачується новими видами </a:t>
            </a:r>
            <a:r>
              <a:rPr lang="uk-UA" dirty="0">
                <a:latin typeface="Times New Roman" panose="02020603050405020304" pitchFamily="18" charset="0"/>
                <a:ea typeface="Times New Roman" panose="02020603050405020304" pitchFamily="18" charset="0"/>
              </a:rPr>
              <a:t>й типами </a:t>
            </a:r>
            <a:r>
              <a:rPr lang="ru-UA" dirty="0">
                <a:latin typeface="Times New Roman" panose="02020603050405020304" pitchFamily="18" charset="0"/>
                <a:ea typeface="Times New Roman" panose="02020603050405020304" pitchFamily="18" charset="0"/>
              </a:rPr>
              <a:t>документів </a:t>
            </a:r>
            <a:r>
              <a:rPr lang="uk-UA" dirty="0">
                <a:latin typeface="Times New Roman" panose="02020603050405020304" pitchFamily="18" charset="0"/>
                <a:ea typeface="Times New Roman" panose="02020603050405020304" pitchFamily="18" charset="0"/>
              </a:rPr>
              <a:t>(</a:t>
            </a:r>
            <a:r>
              <a:rPr lang="ru-UA" dirty="0">
                <a:solidFill>
                  <a:srgbClr val="FFFF00"/>
                </a:solidFill>
                <a:latin typeface="Times New Roman" panose="02020603050405020304" pitchFamily="18" charset="0"/>
                <a:ea typeface="Times New Roman" panose="02020603050405020304" pitchFamily="18" charset="0"/>
              </a:rPr>
              <a:t>універсалами, наказами, інструкціями</a:t>
            </a:r>
            <a:r>
              <a:rPr lang="ru-UA" i="1" dirty="0">
                <a:solidFill>
                  <a:srgbClr val="FFFF00"/>
                </a:solidFill>
                <a:latin typeface="Times New Roman" panose="02020603050405020304" pitchFamily="18" charset="0"/>
                <a:ea typeface="Times New Roman" panose="02020603050405020304" pitchFamily="18" charset="0"/>
              </a:rPr>
              <a:t> </a:t>
            </a:r>
            <a:r>
              <a:rPr lang="ru-UA" dirty="0">
                <a:latin typeface="Times New Roman" panose="02020603050405020304" pitchFamily="18" charset="0"/>
                <a:ea typeface="Times New Roman" panose="02020603050405020304" pitchFamily="18" charset="0"/>
              </a:rPr>
              <a:t>тощо</a:t>
            </a:r>
            <a:r>
              <a:rPr lang="uk-UA" dirty="0">
                <a:latin typeface="Times New Roman" panose="02020603050405020304" pitchFamily="18" charset="0"/>
                <a:ea typeface="Times New Roman" panose="02020603050405020304" pitchFamily="18" charset="0"/>
              </a:rPr>
              <a:t>)</a:t>
            </a:r>
            <a:r>
              <a:rPr lang="ru-UA" dirty="0">
                <a:latin typeface="Times New Roman" panose="02020603050405020304" pitchFamily="18" charset="0"/>
                <a:ea typeface="Times New Roman" panose="02020603050405020304" pitchFamily="18" charset="0"/>
              </a:rPr>
              <a:t>. </a:t>
            </a:r>
            <a:r>
              <a:rPr lang="ru-UA" dirty="0">
                <a:solidFill>
                  <a:srgbClr val="FFC000"/>
                </a:solidFill>
                <a:latin typeface="Times New Roman" panose="02020603050405020304" pitchFamily="18" charset="0"/>
                <a:ea typeface="Times New Roman" panose="02020603050405020304" pitchFamily="18" charset="0"/>
              </a:rPr>
              <a:t>Дипломатичний </a:t>
            </a:r>
            <a:r>
              <a:rPr lang="uk-UA" dirty="0" err="1" smtClean="0">
                <a:solidFill>
                  <a:srgbClr val="FFC000"/>
                </a:solidFill>
                <a:latin typeface="Times New Roman" panose="02020603050405020304" pitchFamily="18" charset="0"/>
                <a:ea typeface="Times New Roman" panose="02020603050405020304" pitchFamily="18" charset="0"/>
              </a:rPr>
              <a:t>підстиль</a:t>
            </a:r>
            <a:r>
              <a:rPr lang="ru-UA" dirty="0" smtClean="0">
                <a:solidFill>
                  <a:srgbClr val="FFC000"/>
                </a:solidFill>
                <a:latin typeface="Times New Roman" panose="02020603050405020304" pitchFamily="18" charset="0"/>
                <a:ea typeface="Times New Roman" panose="02020603050405020304" pitchFamily="18" charset="0"/>
              </a:rPr>
              <a:t> </a:t>
            </a:r>
            <a:r>
              <a:rPr lang="ru-UA" dirty="0">
                <a:latin typeface="Times New Roman" panose="02020603050405020304" pitchFamily="18" charset="0"/>
                <a:ea typeface="Times New Roman" panose="02020603050405020304" pitchFamily="18" charset="0"/>
              </a:rPr>
              <a:t>представлений з середини XVII ст. переважно листуванням гетьманських канцелярій. З кінця XV ст. розвивається юридичний </a:t>
            </a:r>
            <a:r>
              <a:rPr lang="uk-UA" dirty="0" err="1" smtClean="0">
                <a:solidFill>
                  <a:srgbClr val="FFC000"/>
                </a:solidFill>
                <a:latin typeface="Times New Roman" panose="02020603050405020304" pitchFamily="18" charset="0"/>
                <a:ea typeface="Times New Roman" panose="02020603050405020304" pitchFamily="18" charset="0"/>
              </a:rPr>
              <a:t>підстиль</a:t>
            </a:r>
            <a:r>
              <a:rPr lang="ru-UA" dirty="0" smtClean="0">
                <a:solidFill>
                  <a:srgbClr val="FFC000"/>
                </a:solidFill>
                <a:latin typeface="Times New Roman" panose="02020603050405020304" pitchFamily="18" charset="0"/>
                <a:ea typeface="Times New Roman" panose="02020603050405020304" pitchFamily="18" charset="0"/>
              </a:rPr>
              <a:t>,</a:t>
            </a:r>
            <a:r>
              <a:rPr lang="ru-UA" dirty="0" smtClean="0">
                <a:latin typeface="Times New Roman" panose="02020603050405020304" pitchFamily="18" charset="0"/>
                <a:ea typeface="Times New Roman" panose="02020603050405020304" pitchFamily="18" charset="0"/>
              </a:rPr>
              <a:t> </a:t>
            </a:r>
            <a:r>
              <a:rPr lang="ru-UA" dirty="0">
                <a:latin typeface="Times New Roman" panose="02020603050405020304" pitchFamily="18" charset="0"/>
                <a:ea typeface="Times New Roman" panose="02020603050405020304" pitchFamily="18" charset="0"/>
              </a:rPr>
              <a:t>що регулювався Литовським статутом 1588 р. </a:t>
            </a:r>
            <a:r>
              <a:rPr lang="uk-UA" dirty="0">
                <a:latin typeface="Times New Roman" panose="02020603050405020304" pitchFamily="18" charset="0"/>
                <a:ea typeface="Times New Roman" panose="02020603050405020304" pitchFamily="18" charset="0"/>
              </a:rPr>
              <a:t>(</a:t>
            </a:r>
            <a:r>
              <a:rPr lang="ru-UA" dirty="0">
                <a:solidFill>
                  <a:srgbClr val="FFFF00"/>
                </a:solidFill>
                <a:latin typeface="Times New Roman" panose="02020603050405020304" pitchFamily="18" charset="0"/>
                <a:ea typeface="Times New Roman" panose="02020603050405020304" pitchFamily="18" charset="0"/>
              </a:rPr>
              <a:t>актові книги, купчі записи, духівниці, описи майна, супліки-скарги, судові акти</a:t>
            </a:r>
            <a:r>
              <a:rPr lang="ru-UA" i="1" dirty="0">
                <a:latin typeface="Times New Roman" panose="02020603050405020304" pitchFamily="18" charset="0"/>
                <a:ea typeface="Times New Roman" panose="02020603050405020304" pitchFamily="18" charset="0"/>
              </a:rPr>
              <a:t> </a:t>
            </a:r>
            <a:r>
              <a:rPr lang="ru-UA" dirty="0">
                <a:latin typeface="Times New Roman" panose="02020603050405020304" pitchFamily="18" charset="0"/>
                <a:ea typeface="Times New Roman" panose="02020603050405020304" pitchFamily="18" charset="0"/>
              </a:rPr>
              <a:t>тощо</a:t>
            </a:r>
            <a:r>
              <a:rPr lang="uk-UA" dirty="0">
                <a:latin typeface="Times New Roman" panose="02020603050405020304" pitchFamily="18" charset="0"/>
                <a:ea typeface="Times New Roman" panose="02020603050405020304" pitchFamily="18" charset="0"/>
              </a:rPr>
              <a:t>)</a:t>
            </a:r>
            <a:r>
              <a:rPr lang="ru-UA" dirty="0">
                <a:latin typeface="Times New Roman" panose="02020603050405020304" pitchFamily="18" charset="0"/>
                <a:ea typeface="Times New Roman" panose="02020603050405020304" pitchFamily="18" charset="0"/>
              </a:rPr>
              <a:t>. </a:t>
            </a:r>
          </a:p>
          <a:p>
            <a:pPr indent="449580" algn="just">
              <a:lnSpc>
                <a:spcPct val="150000"/>
              </a:lnSpc>
            </a:pPr>
            <a:r>
              <a:rPr lang="ru-UA" dirty="0">
                <a:latin typeface="Times New Roman" panose="02020603050405020304" pitchFamily="18" charset="0"/>
                <a:ea typeface="Times New Roman" panose="02020603050405020304" pitchFamily="18" charset="0"/>
              </a:rPr>
              <a:t>Для офіційно-ділового стилю характерн</a:t>
            </a:r>
            <a:r>
              <a:rPr lang="uk-UA" dirty="0">
                <a:latin typeface="Times New Roman" panose="02020603050405020304" pitchFamily="18" charset="0"/>
                <a:ea typeface="Times New Roman" panose="02020603050405020304" pitchFamily="18" charset="0"/>
              </a:rPr>
              <a:t>а чітка стандартизація тексту:</a:t>
            </a:r>
            <a:r>
              <a:rPr lang="ru-UA" dirty="0">
                <a:latin typeface="Times New Roman" panose="02020603050405020304" pitchFamily="18" charset="0"/>
                <a:ea typeface="Times New Roman" panose="02020603050405020304" pitchFamily="18" charset="0"/>
              </a:rPr>
              <a:t> усталені початки і кінцівки, послідовно відтворювані формули з однотипною лексикою, книжними граматичними формами, складним синтаксисом.</a:t>
            </a:r>
          </a:p>
          <a:p>
            <a:endParaRPr lang="ru-RU" dirty="0"/>
          </a:p>
        </p:txBody>
      </p:sp>
    </p:spTree>
    <p:extLst>
      <p:ext uri="{BB962C8B-B14F-4D97-AF65-F5344CB8AC3E}">
        <p14:creationId xmlns:p14="http://schemas.microsoft.com/office/powerpoint/2010/main" val="848075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solidFill>
                  <a:srgbClr val="FFC000"/>
                </a:solidFill>
              </a:rPr>
              <a:t>ОТЖЕ</a:t>
            </a:r>
            <a:endParaRPr lang="ru-RU" dirty="0">
              <a:solidFill>
                <a:srgbClr val="FFC000"/>
              </a:solidFill>
            </a:endParaRPr>
          </a:p>
        </p:txBody>
      </p:sp>
      <p:sp>
        <p:nvSpPr>
          <p:cNvPr id="3" name="Объект 2"/>
          <p:cNvSpPr>
            <a:spLocks noGrp="1"/>
          </p:cNvSpPr>
          <p:nvPr>
            <p:ph sz="half" idx="1"/>
          </p:nvPr>
        </p:nvSpPr>
        <p:spPr/>
        <p:txBody>
          <a:bodyPr/>
          <a:lstStyle/>
          <a:p>
            <a:r>
              <a:rPr lang="uk-UA" dirty="0"/>
              <a:t>Адміністративна лексика у діловодстві ХУІ-ХУІІІ ст. переплітається з юридично-судовою: </a:t>
            </a:r>
            <a:r>
              <a:rPr lang="uk-UA" i="1" dirty="0">
                <a:solidFill>
                  <a:srgbClr val="FFC000"/>
                </a:solidFill>
              </a:rPr>
              <a:t>скарга, протекція, жалоба, злочинець, </a:t>
            </a:r>
            <a:r>
              <a:rPr lang="uk-UA" i="1" dirty="0" err="1">
                <a:solidFill>
                  <a:srgbClr val="FFC000"/>
                </a:solidFill>
              </a:rPr>
              <a:t>розиск</a:t>
            </a:r>
            <a:r>
              <a:rPr lang="uk-UA" i="1" dirty="0">
                <a:solidFill>
                  <a:srgbClr val="FFC000"/>
                </a:solidFill>
              </a:rPr>
              <a:t>, </a:t>
            </a:r>
            <a:r>
              <a:rPr lang="uk-UA" i="1" dirty="0" err="1">
                <a:solidFill>
                  <a:srgbClr val="FFC000"/>
                </a:solidFill>
              </a:rPr>
              <a:t>допрос</a:t>
            </a:r>
            <a:r>
              <a:rPr lang="uk-UA" i="1" dirty="0">
                <a:solidFill>
                  <a:srgbClr val="FFC000"/>
                </a:solidFill>
              </a:rPr>
              <a:t>, </a:t>
            </a:r>
            <a:r>
              <a:rPr lang="uk-UA" i="1" dirty="0" err="1">
                <a:solidFill>
                  <a:srgbClr val="FFC000"/>
                </a:solidFill>
              </a:rPr>
              <a:t>свідительство</a:t>
            </a:r>
            <a:r>
              <a:rPr lang="uk-UA" i="1" dirty="0">
                <a:solidFill>
                  <a:srgbClr val="FFC000"/>
                </a:solidFill>
              </a:rPr>
              <a:t>, </a:t>
            </a:r>
            <a:r>
              <a:rPr lang="uk-UA" i="1" dirty="0" err="1">
                <a:solidFill>
                  <a:srgbClr val="FFC000"/>
                </a:solidFill>
              </a:rPr>
              <a:t>отвітчик</a:t>
            </a:r>
            <a:r>
              <a:rPr lang="uk-UA" dirty="0">
                <a:solidFill>
                  <a:srgbClr val="FFC000"/>
                </a:solidFill>
              </a:rPr>
              <a:t>, </a:t>
            </a:r>
            <a:r>
              <a:rPr lang="uk-UA" i="1" dirty="0" err="1">
                <a:solidFill>
                  <a:srgbClr val="FFC000"/>
                </a:solidFill>
              </a:rPr>
              <a:t>допрошуваний</a:t>
            </a:r>
            <a:r>
              <a:rPr lang="uk-UA" i="1" dirty="0">
                <a:solidFill>
                  <a:srgbClr val="FFC000"/>
                </a:solidFill>
              </a:rPr>
              <a:t>, </a:t>
            </a:r>
            <a:r>
              <a:rPr lang="uk-UA" i="1" dirty="0" err="1">
                <a:solidFill>
                  <a:srgbClr val="FFC000"/>
                </a:solidFill>
              </a:rPr>
              <a:t>челомбите</a:t>
            </a:r>
            <a:r>
              <a:rPr lang="uk-UA" i="1" dirty="0">
                <a:solidFill>
                  <a:srgbClr val="FFC000"/>
                </a:solidFill>
              </a:rPr>
              <a:t>, </a:t>
            </a:r>
            <a:r>
              <a:rPr lang="uk-UA" i="1" dirty="0">
                <a:solidFill>
                  <a:srgbClr val="7030A0"/>
                </a:solidFill>
              </a:rPr>
              <a:t>судія. </a:t>
            </a:r>
            <a:r>
              <a:rPr lang="uk-UA" dirty="0"/>
              <a:t>Серед цієї лексики  чимало запозичень з латинської мови з'являється  саме   це  період: </a:t>
            </a:r>
            <a:r>
              <a:rPr lang="uk-UA" i="1" dirty="0">
                <a:solidFill>
                  <a:srgbClr val="FFC000"/>
                </a:solidFill>
              </a:rPr>
              <a:t>публікація, інквізиція, апеляція, контро версія, документ, претензія, апробація, сатисфакція, </a:t>
            </a:r>
            <a:r>
              <a:rPr lang="uk-UA" i="1" dirty="0" err="1">
                <a:solidFill>
                  <a:srgbClr val="FFC000"/>
                </a:solidFill>
              </a:rPr>
              <a:t>оддукція</a:t>
            </a:r>
            <a:r>
              <a:rPr lang="uk-UA" dirty="0">
                <a:solidFill>
                  <a:srgbClr val="FFC000"/>
                </a:solidFill>
              </a:rPr>
              <a:t>.</a:t>
            </a:r>
            <a:endParaRPr lang="ru-RU" dirty="0">
              <a:solidFill>
                <a:srgbClr val="FFC000"/>
              </a:solidFill>
            </a:endParaRPr>
          </a:p>
        </p:txBody>
      </p:sp>
      <p:pic>
        <p:nvPicPr>
          <p:cNvPr id="5" name="Объект 4"/>
          <p:cNvPicPr>
            <a:picLocks noGrp="1" noChangeAspect="1"/>
          </p:cNvPicPr>
          <p:nvPr>
            <p:ph sz="half" idx="2"/>
          </p:nvPr>
        </p:nvPicPr>
        <p:blipFill>
          <a:blip r:embed="rId2"/>
          <a:stretch>
            <a:fillRect/>
          </a:stretch>
        </p:blipFill>
        <p:spPr>
          <a:xfrm>
            <a:off x="6438446" y="557522"/>
            <a:ext cx="4395788" cy="3075889"/>
          </a:xfrm>
          <a:prstGeom prst="rect">
            <a:avLst/>
          </a:prstGeom>
        </p:spPr>
      </p:pic>
      <p:pic>
        <p:nvPicPr>
          <p:cNvPr id="6" name="Рисунок 5"/>
          <p:cNvPicPr>
            <a:picLocks noChangeAspect="1"/>
          </p:cNvPicPr>
          <p:nvPr/>
        </p:nvPicPr>
        <p:blipFill>
          <a:blip r:embed="rId3"/>
          <a:stretch>
            <a:fillRect/>
          </a:stretch>
        </p:blipFill>
        <p:spPr>
          <a:xfrm>
            <a:off x="9061493" y="3584749"/>
            <a:ext cx="2810500" cy="3084843"/>
          </a:xfrm>
          <a:prstGeom prst="rect">
            <a:avLst/>
          </a:prstGeom>
        </p:spPr>
      </p:pic>
    </p:spTree>
    <p:extLst>
      <p:ext uri="{BB962C8B-B14F-4D97-AF65-F5344CB8AC3E}">
        <p14:creationId xmlns:p14="http://schemas.microsoft.com/office/powerpoint/2010/main" val="1858207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21" y="100021"/>
            <a:ext cx="11795760" cy="840505"/>
          </a:xfrm>
        </p:spPr>
        <p:txBody>
          <a:bodyPr/>
          <a:lstStyle/>
          <a:p>
            <a:r>
              <a:rPr lang="uk-UA" sz="3600" b="1" dirty="0" smtClean="0">
                <a:solidFill>
                  <a:srgbClr val="FFFF00"/>
                </a:solidFill>
              </a:rPr>
              <a:t>Українське </a:t>
            </a:r>
            <a:r>
              <a:rPr lang="uk-UA" sz="3600" b="1" dirty="0" err="1" smtClean="0">
                <a:solidFill>
                  <a:srgbClr val="FFFF00"/>
                </a:solidFill>
              </a:rPr>
              <a:t>справочинство</a:t>
            </a:r>
            <a:r>
              <a:rPr lang="uk-UA" sz="3600" b="1" dirty="0" smtClean="0">
                <a:solidFill>
                  <a:srgbClr val="FFFF00"/>
                </a:solidFill>
              </a:rPr>
              <a:t> ХУІІІ-ХХ століття</a:t>
            </a:r>
            <a:endParaRPr lang="ru-RU" sz="3600" b="1" dirty="0">
              <a:solidFill>
                <a:srgbClr val="FFFF00"/>
              </a:solidFill>
            </a:endParaRPr>
          </a:p>
        </p:txBody>
      </p:sp>
      <p:sp>
        <p:nvSpPr>
          <p:cNvPr id="3" name="Объект 2"/>
          <p:cNvSpPr>
            <a:spLocks noGrp="1"/>
          </p:cNvSpPr>
          <p:nvPr>
            <p:ph sz="half" idx="1"/>
          </p:nvPr>
        </p:nvSpPr>
        <p:spPr>
          <a:xfrm>
            <a:off x="124099" y="819604"/>
            <a:ext cx="6459581" cy="5620385"/>
          </a:xfrm>
        </p:spPr>
        <p:txBody>
          <a:bodyPr>
            <a:noAutofit/>
          </a:bodyPr>
          <a:lstStyle/>
          <a:p>
            <a:pPr marL="0" indent="0">
              <a:lnSpc>
                <a:spcPct val="170000"/>
              </a:lnSpc>
              <a:buNone/>
            </a:pPr>
            <a:r>
              <a:rPr lang="ru-RU" sz="1400" b="1" dirty="0"/>
              <a:t>У 1772 </a:t>
            </a:r>
            <a:r>
              <a:rPr lang="ru-RU" sz="1400" b="1" dirty="0" err="1"/>
              <a:t>році</a:t>
            </a:r>
            <a:r>
              <a:rPr lang="ru-RU" sz="1400" b="1" dirty="0"/>
              <a:t> в </a:t>
            </a:r>
            <a:r>
              <a:rPr lang="ru-RU" sz="1400" b="1" dirty="0" err="1"/>
              <a:t>результаті</a:t>
            </a:r>
            <a:r>
              <a:rPr lang="ru-RU" sz="1400" b="1" dirty="0"/>
              <a:t> </a:t>
            </a:r>
            <a:r>
              <a:rPr lang="ru-RU" sz="1400" b="1" dirty="0" err="1"/>
              <a:t>розподілу</a:t>
            </a:r>
            <a:r>
              <a:rPr lang="ru-RU" sz="1400" b="1" dirty="0"/>
              <a:t> </a:t>
            </a:r>
            <a:r>
              <a:rPr lang="ru-RU" sz="1400" b="1" dirty="0" err="1"/>
              <a:t>Польщі</a:t>
            </a:r>
            <a:r>
              <a:rPr lang="ru-RU" sz="1400" b="1" dirty="0"/>
              <a:t> </a:t>
            </a:r>
            <a:r>
              <a:rPr lang="ru-RU" sz="1400" b="1" dirty="0" err="1"/>
              <a:t>західноукраїнські</a:t>
            </a:r>
            <a:r>
              <a:rPr lang="ru-RU" sz="1400" b="1" dirty="0"/>
              <a:t> </a:t>
            </a:r>
            <a:r>
              <a:rPr lang="ru-RU" sz="1400" b="1" dirty="0" err="1"/>
              <a:t>землі</a:t>
            </a:r>
            <a:r>
              <a:rPr lang="ru-RU" sz="1400" b="1" dirty="0"/>
              <a:t> </a:t>
            </a:r>
            <a:r>
              <a:rPr lang="ru-RU" sz="1400" b="1" dirty="0" err="1"/>
              <a:t>увійшли</a:t>
            </a:r>
            <a:r>
              <a:rPr lang="ru-RU" sz="1400" b="1" dirty="0"/>
              <a:t> до складу </a:t>
            </a:r>
            <a:r>
              <a:rPr lang="ru-RU" sz="1400" b="1" dirty="0" err="1"/>
              <a:t>Австрії</a:t>
            </a:r>
            <a:r>
              <a:rPr lang="ru-RU" sz="1400" b="1" dirty="0" smtClean="0"/>
              <a:t>.</a:t>
            </a:r>
          </a:p>
          <a:p>
            <a:pPr marL="0" indent="0">
              <a:lnSpc>
                <a:spcPct val="170000"/>
              </a:lnSpc>
              <a:buNone/>
            </a:pPr>
            <a:r>
              <a:rPr lang="ru-RU" sz="1400" b="1" dirty="0"/>
              <a:t>З 1653-го </a:t>
            </a:r>
            <a:r>
              <a:rPr lang="ru-RU" sz="1400" b="1" dirty="0" err="1"/>
              <a:t>Гетьманщину</a:t>
            </a:r>
            <a:r>
              <a:rPr lang="ru-RU" sz="1400" b="1" dirty="0"/>
              <a:t> включено  до складу </a:t>
            </a:r>
            <a:r>
              <a:rPr lang="ru-RU" sz="1400" b="1" dirty="0" err="1"/>
              <a:t>Московського</a:t>
            </a:r>
            <a:r>
              <a:rPr lang="ru-RU" sz="1400" b="1" dirty="0"/>
              <a:t> </a:t>
            </a:r>
            <a:r>
              <a:rPr lang="ru-RU" sz="1400" b="1" dirty="0" smtClean="0"/>
              <a:t>царства.</a:t>
            </a:r>
            <a:endParaRPr lang="uk-UA" sz="1400" b="1" dirty="0"/>
          </a:p>
          <a:p>
            <a:pPr marL="0" indent="0">
              <a:lnSpc>
                <a:spcPct val="170000"/>
              </a:lnSpc>
              <a:buNone/>
            </a:pPr>
            <a:r>
              <a:rPr lang="ru-RU" sz="1400" b="1" dirty="0" err="1"/>
              <a:t>Основним</a:t>
            </a:r>
            <a:r>
              <a:rPr lang="ru-RU" sz="1400" b="1" dirty="0"/>
              <a:t> органом </a:t>
            </a:r>
            <a:r>
              <a:rPr lang="ru-RU" sz="1400" b="1" dirty="0" err="1"/>
              <a:t>державної</a:t>
            </a:r>
            <a:r>
              <a:rPr lang="ru-RU" sz="1400" b="1" dirty="0"/>
              <a:t> </a:t>
            </a:r>
            <a:r>
              <a:rPr lang="ru-RU" sz="1400" b="1" dirty="0" err="1"/>
              <a:t>влади</a:t>
            </a:r>
            <a:r>
              <a:rPr lang="ru-RU" sz="1400" b="1" dirty="0"/>
              <a:t> в </a:t>
            </a:r>
          </a:p>
          <a:p>
            <a:pPr marL="0" indent="0">
              <a:lnSpc>
                <a:spcPct val="170000"/>
              </a:lnSpc>
              <a:buNone/>
            </a:pPr>
            <a:r>
              <a:rPr lang="ru-RU" sz="1400" b="1" dirty="0" err="1"/>
              <a:t>Галичині</a:t>
            </a:r>
            <a:r>
              <a:rPr lang="ru-RU" sz="1400" b="1" dirty="0"/>
              <a:t> </a:t>
            </a:r>
            <a:r>
              <a:rPr lang="ru-RU" sz="1400" b="1" dirty="0" err="1"/>
              <a:t>було</a:t>
            </a:r>
            <a:r>
              <a:rPr lang="ru-RU" sz="1400" b="1" dirty="0"/>
              <a:t> </a:t>
            </a:r>
            <a:r>
              <a:rPr lang="ru-RU" sz="1400" b="1" dirty="0" err="1"/>
              <a:t>Крайове</a:t>
            </a:r>
            <a:r>
              <a:rPr lang="ru-RU" sz="1400" b="1" dirty="0"/>
              <a:t> губернаторство </a:t>
            </a:r>
            <a:r>
              <a:rPr lang="ru-RU" sz="1400" b="1" dirty="0" err="1"/>
              <a:t>Королівства</a:t>
            </a:r>
            <a:r>
              <a:rPr lang="ru-RU" sz="1400" b="1" dirty="0"/>
              <a:t> </a:t>
            </a:r>
            <a:r>
              <a:rPr lang="ru-RU" sz="1400" b="1" dirty="0" err="1"/>
              <a:t>Галичини</a:t>
            </a:r>
            <a:r>
              <a:rPr lang="ru-RU" sz="1400" b="1" dirty="0"/>
              <a:t> і </a:t>
            </a:r>
            <a:r>
              <a:rPr lang="ru-RU" sz="1400" b="1" dirty="0" err="1"/>
              <a:t>Володимерії</a:t>
            </a:r>
            <a:r>
              <a:rPr lang="ru-RU" sz="1400" b="1" dirty="0"/>
              <a:t>, </a:t>
            </a:r>
            <a:r>
              <a:rPr lang="ru-RU" sz="1400" b="1" dirty="0" err="1"/>
              <a:t>засноване</a:t>
            </a:r>
            <a:r>
              <a:rPr lang="ru-RU" sz="1400" b="1" dirty="0"/>
              <a:t> </a:t>
            </a:r>
          </a:p>
          <a:p>
            <a:pPr marL="0" indent="0">
              <a:lnSpc>
                <a:spcPct val="170000"/>
              </a:lnSpc>
              <a:buNone/>
            </a:pPr>
            <a:r>
              <a:rPr lang="ru-RU" sz="1400" b="1" dirty="0"/>
              <a:t>1772 р. у </a:t>
            </a:r>
            <a:r>
              <a:rPr lang="ru-RU" sz="1400" b="1" dirty="0" err="1"/>
              <a:t>Львові</a:t>
            </a:r>
            <a:r>
              <a:rPr lang="ru-RU" sz="1400" b="1" dirty="0"/>
              <a:t> і </a:t>
            </a:r>
            <a:r>
              <a:rPr lang="ru-RU" sz="1400" b="1" dirty="0" err="1"/>
              <a:t>перейменоване</a:t>
            </a:r>
            <a:r>
              <a:rPr lang="ru-RU" sz="1400" b="1" dirty="0"/>
              <a:t> на </a:t>
            </a:r>
            <a:r>
              <a:rPr lang="ru-RU" sz="1400" b="1" dirty="0" err="1"/>
              <a:t>Галицьке</a:t>
            </a:r>
            <a:r>
              <a:rPr lang="ru-RU" sz="1400" b="1" dirty="0"/>
              <a:t> </a:t>
            </a:r>
            <a:r>
              <a:rPr lang="ru-RU" sz="1400" b="1" dirty="0" err="1"/>
              <a:t>намісництво</a:t>
            </a:r>
            <a:r>
              <a:rPr lang="ru-RU" sz="1400" b="1" dirty="0"/>
              <a:t> 16 </a:t>
            </a:r>
            <a:r>
              <a:rPr lang="ru-RU" sz="1400" b="1" dirty="0" err="1"/>
              <a:t>квітня</a:t>
            </a:r>
            <a:r>
              <a:rPr lang="ru-RU" sz="1400" b="1" dirty="0"/>
              <a:t> 1854 </a:t>
            </a:r>
            <a:r>
              <a:rPr lang="ru-RU" sz="1400" b="1" dirty="0" smtClean="0"/>
              <a:t>р.</a:t>
            </a:r>
            <a:endParaRPr lang="ru-RU" sz="1400" b="1" dirty="0"/>
          </a:p>
          <a:p>
            <a:pPr marL="0" indent="0">
              <a:lnSpc>
                <a:spcPct val="170000"/>
              </a:lnSpc>
              <a:buNone/>
            </a:pPr>
            <a:r>
              <a:rPr lang="ru-RU" sz="1400" b="1" dirty="0" smtClean="0"/>
              <a:t>З </a:t>
            </a:r>
            <a:r>
              <a:rPr lang="ru-RU" sz="1400" b="1" dirty="0"/>
              <a:t>метою </a:t>
            </a:r>
            <a:r>
              <a:rPr lang="ru-RU" sz="1400" b="1" dirty="0" err="1"/>
              <a:t>поширення</a:t>
            </a:r>
            <a:r>
              <a:rPr lang="ru-RU" sz="1400" b="1" dirty="0"/>
              <a:t>, </a:t>
            </a:r>
            <a:r>
              <a:rPr lang="ru-RU" sz="1400" b="1" dirty="0" err="1"/>
              <a:t>пояснення</a:t>
            </a:r>
            <a:r>
              <a:rPr lang="ru-RU" sz="1400" b="1" dirty="0"/>
              <a:t> </a:t>
            </a:r>
            <a:r>
              <a:rPr lang="ru-RU" sz="1400" b="1" dirty="0" smtClean="0"/>
              <a:t>й </a:t>
            </a:r>
            <a:r>
              <a:rPr lang="ru-RU" sz="1400" b="1" dirty="0" err="1"/>
              <a:t>закріплення</a:t>
            </a:r>
            <a:r>
              <a:rPr lang="ru-RU" sz="1400" b="1" dirty="0"/>
              <a:t> </a:t>
            </a:r>
            <a:r>
              <a:rPr lang="ru-RU" sz="1400" b="1" dirty="0" err="1"/>
              <a:t>знань</a:t>
            </a:r>
            <a:r>
              <a:rPr lang="ru-RU" sz="1400" b="1" dirty="0"/>
              <a:t> </a:t>
            </a:r>
            <a:r>
              <a:rPr lang="ru-RU" sz="1400" b="1" dirty="0" err="1" smtClean="0"/>
              <a:t>зі</a:t>
            </a:r>
            <a:r>
              <a:rPr lang="ru-RU" sz="1400" b="1" dirty="0" smtClean="0"/>
              <a:t> </a:t>
            </a:r>
            <a:r>
              <a:rPr lang="ru-RU" sz="1400" b="1" dirty="0" err="1" smtClean="0"/>
              <a:t>справочинства</a:t>
            </a:r>
            <a:r>
              <a:rPr lang="ru-RU" sz="1400" b="1" dirty="0"/>
              <a:t>, </a:t>
            </a:r>
            <a:r>
              <a:rPr lang="ru-RU" sz="1400" b="1" dirty="0" err="1"/>
              <a:t>було</a:t>
            </a:r>
            <a:r>
              <a:rPr lang="ru-RU" sz="1400" b="1" dirty="0"/>
              <a:t> видано </a:t>
            </a:r>
            <a:r>
              <a:rPr lang="ru-RU" sz="1400" b="1" dirty="0" err="1"/>
              <a:t>німецькою</a:t>
            </a:r>
            <a:r>
              <a:rPr lang="ru-RU" sz="1400" b="1" dirty="0"/>
              <a:t> </a:t>
            </a:r>
            <a:r>
              <a:rPr lang="ru-RU" sz="1400" b="1" dirty="0" err="1"/>
              <a:t>мовою</a:t>
            </a:r>
            <a:r>
              <a:rPr lang="ru-RU" sz="1400" b="1" dirty="0"/>
              <a:t> </a:t>
            </a:r>
            <a:r>
              <a:rPr lang="ru-RU" sz="1400" b="1" dirty="0" err="1"/>
              <a:t>Інструкцію</a:t>
            </a:r>
            <a:r>
              <a:rPr lang="ru-RU" sz="1400" b="1" dirty="0"/>
              <a:t> </a:t>
            </a:r>
            <a:r>
              <a:rPr lang="ru-RU" sz="1400" b="1" dirty="0" smtClean="0"/>
              <a:t>для </a:t>
            </a:r>
            <a:r>
              <a:rPr lang="ru-RU" sz="1400" b="1" dirty="0" err="1"/>
              <a:t>окружних</a:t>
            </a:r>
            <a:r>
              <a:rPr lang="ru-RU" sz="1400" b="1" dirty="0"/>
              <a:t> </a:t>
            </a:r>
            <a:r>
              <a:rPr lang="ru-RU" sz="1400" b="1" dirty="0" err="1"/>
              <a:t>управлінь</a:t>
            </a:r>
            <a:r>
              <a:rPr lang="ru-RU" sz="1400" b="1" dirty="0"/>
              <a:t> </a:t>
            </a:r>
            <a:r>
              <a:rPr lang="ru-RU" sz="1400" b="1" dirty="0" err="1"/>
              <a:t>із</a:t>
            </a:r>
            <a:r>
              <a:rPr lang="ru-RU" sz="1400" b="1" dirty="0"/>
              <a:t> </a:t>
            </a:r>
            <a:r>
              <a:rPr lang="ru-RU" sz="1400" b="1" dirty="0" err="1"/>
              <a:t>зразками</a:t>
            </a:r>
            <a:r>
              <a:rPr lang="ru-RU" sz="1400" b="1" dirty="0"/>
              <a:t> </a:t>
            </a:r>
            <a:r>
              <a:rPr lang="ru-RU" sz="1400" b="1" dirty="0" err="1"/>
              <a:t>ведення</a:t>
            </a:r>
            <a:r>
              <a:rPr lang="ru-RU" sz="1400" b="1" dirty="0"/>
              <a:t> книг </a:t>
            </a:r>
            <a:r>
              <a:rPr lang="ru-RU" sz="1400" b="1" dirty="0" err="1"/>
              <a:t>реєстрації</a:t>
            </a:r>
            <a:r>
              <a:rPr lang="ru-RU" sz="1400" b="1" dirty="0"/>
              <a:t>. Методика </a:t>
            </a:r>
            <a:r>
              <a:rPr lang="ru-RU" sz="1400" b="1" dirty="0" err="1"/>
              <a:t>ведення</a:t>
            </a:r>
            <a:r>
              <a:rPr lang="ru-RU" sz="1400" b="1" dirty="0"/>
              <a:t> </a:t>
            </a:r>
            <a:r>
              <a:rPr lang="ru-RU" sz="1400" b="1" dirty="0" err="1"/>
              <a:t>діловодства</a:t>
            </a:r>
            <a:r>
              <a:rPr lang="ru-RU" sz="1400" b="1" dirty="0"/>
              <a:t> </a:t>
            </a:r>
            <a:r>
              <a:rPr lang="ru-RU" sz="1400" b="1" dirty="0" err="1"/>
              <a:t>була</a:t>
            </a:r>
            <a:r>
              <a:rPr lang="ru-RU" sz="1400" b="1" dirty="0"/>
              <a:t> </a:t>
            </a:r>
            <a:r>
              <a:rPr lang="ru-RU" sz="1400" b="1" dirty="0" err="1"/>
              <a:t>затверджена</a:t>
            </a:r>
            <a:r>
              <a:rPr lang="ru-RU" sz="1400" b="1" dirty="0"/>
              <a:t> на </a:t>
            </a:r>
            <a:r>
              <a:rPr lang="ru-RU" sz="1400" b="1" dirty="0" err="1"/>
              <a:t>рівні</a:t>
            </a:r>
            <a:r>
              <a:rPr lang="ru-RU" sz="1400" b="1" dirty="0"/>
              <a:t> </a:t>
            </a:r>
            <a:r>
              <a:rPr lang="ru-RU" sz="1400" b="1" dirty="0" err="1"/>
              <a:t>держави</a:t>
            </a:r>
            <a:r>
              <a:rPr lang="ru-RU" sz="1400" b="1" dirty="0"/>
              <a:t> та </a:t>
            </a:r>
            <a:r>
              <a:rPr lang="ru-RU" sz="1400" b="1" dirty="0" err="1"/>
              <a:t>вимагала</a:t>
            </a:r>
            <a:r>
              <a:rPr lang="ru-RU" sz="1400" b="1" dirty="0"/>
              <a:t> </a:t>
            </a:r>
            <a:r>
              <a:rPr lang="ru-RU" sz="1400" b="1" dirty="0" err="1"/>
              <a:t>обов’язкового</a:t>
            </a:r>
            <a:r>
              <a:rPr lang="ru-RU" sz="1400" b="1" dirty="0"/>
              <a:t> </a:t>
            </a:r>
            <a:r>
              <a:rPr lang="ru-RU" sz="1400" b="1" dirty="0" err="1"/>
              <a:t>виконання</a:t>
            </a:r>
            <a:r>
              <a:rPr lang="ru-RU" sz="1400" b="1" dirty="0"/>
              <a:t>, </a:t>
            </a:r>
            <a:r>
              <a:rPr lang="ru-RU" sz="1400" b="1" dirty="0" err="1"/>
              <a:t>сприяючи</a:t>
            </a:r>
            <a:r>
              <a:rPr lang="ru-RU" sz="1400" b="1" dirty="0"/>
              <a:t> </a:t>
            </a:r>
            <a:r>
              <a:rPr lang="ru-RU" sz="1400" b="1" dirty="0" err="1"/>
              <a:t>розвитку</a:t>
            </a:r>
            <a:r>
              <a:rPr lang="ru-RU" sz="1400" b="1" dirty="0"/>
              <a:t> </a:t>
            </a:r>
            <a:r>
              <a:rPr lang="ru-RU" sz="1400" b="1" dirty="0" err="1"/>
              <a:t>єдиних</a:t>
            </a:r>
            <a:r>
              <a:rPr lang="ru-RU" sz="1400" b="1" dirty="0"/>
              <a:t> </a:t>
            </a:r>
            <a:r>
              <a:rPr lang="ru-RU" sz="1400" b="1" dirty="0" err="1"/>
              <a:t>прийомів</a:t>
            </a:r>
            <a:r>
              <a:rPr lang="ru-RU" sz="1400" b="1" dirty="0"/>
              <a:t> і </a:t>
            </a:r>
            <a:r>
              <a:rPr lang="ru-RU" sz="1400" b="1" dirty="0" err="1"/>
              <a:t>методів</a:t>
            </a:r>
            <a:r>
              <a:rPr lang="ru-RU" sz="1400" b="1" dirty="0"/>
              <a:t> </a:t>
            </a:r>
            <a:r>
              <a:rPr lang="ru-RU" sz="1400" b="1" dirty="0" err="1"/>
              <a:t>документообігу</a:t>
            </a:r>
            <a:r>
              <a:rPr lang="ru-RU" sz="1400" b="1" dirty="0"/>
              <a:t>.</a:t>
            </a:r>
          </a:p>
        </p:txBody>
      </p:sp>
      <p:sp>
        <p:nvSpPr>
          <p:cNvPr id="4" name="Объект 3"/>
          <p:cNvSpPr>
            <a:spLocks noGrp="1"/>
          </p:cNvSpPr>
          <p:nvPr>
            <p:ph sz="half" idx="2"/>
          </p:nvPr>
        </p:nvSpPr>
        <p:spPr>
          <a:xfrm>
            <a:off x="6764836" y="1280160"/>
            <a:ext cx="4396341" cy="5577840"/>
          </a:xfrm>
        </p:spPr>
        <p:txBody>
          <a:bodyPr>
            <a:normAutofit fontScale="77500" lnSpcReduction="20000"/>
          </a:bodyPr>
          <a:lstStyle/>
          <a:p>
            <a:pPr marL="0" indent="0">
              <a:lnSpc>
                <a:spcPct val="170000"/>
              </a:lnSpc>
              <a:buNone/>
            </a:pPr>
            <a:r>
              <a:rPr lang="ru-RU" b="1" dirty="0" smtClean="0">
                <a:solidFill>
                  <a:srgbClr val="FFFF00"/>
                </a:solidFill>
              </a:rPr>
              <a:t>У </a:t>
            </a:r>
            <a:r>
              <a:rPr lang="ru-RU" b="1" dirty="0" err="1">
                <a:solidFill>
                  <a:srgbClr val="FFFF00"/>
                </a:solidFill>
              </a:rPr>
              <a:t>діловій</a:t>
            </a:r>
            <a:r>
              <a:rPr lang="ru-RU" b="1" dirty="0">
                <a:solidFill>
                  <a:srgbClr val="FFFF00"/>
                </a:solidFill>
              </a:rPr>
              <a:t> </a:t>
            </a:r>
            <a:r>
              <a:rPr lang="ru-RU" b="1" dirty="0" err="1" smtClean="0">
                <a:solidFill>
                  <a:srgbClr val="FFFF00"/>
                </a:solidFill>
              </a:rPr>
              <a:t>мові</a:t>
            </a:r>
            <a:r>
              <a:rPr lang="ru-RU" b="1" dirty="0" smtClean="0">
                <a:solidFill>
                  <a:srgbClr val="FFFF00"/>
                </a:solidFill>
              </a:rPr>
              <a:t> </a:t>
            </a:r>
            <a:r>
              <a:rPr lang="ru-RU" b="1" dirty="0" err="1">
                <a:solidFill>
                  <a:srgbClr val="FFFF00"/>
                </a:solidFill>
              </a:rPr>
              <a:t>вживалися</a:t>
            </a:r>
            <a:r>
              <a:rPr lang="ru-RU" b="1" dirty="0">
                <a:solidFill>
                  <a:srgbClr val="FFFF00"/>
                </a:solidFill>
              </a:rPr>
              <a:t> </a:t>
            </a:r>
            <a:r>
              <a:rPr lang="ru-RU" b="1" dirty="0" err="1">
                <a:solidFill>
                  <a:srgbClr val="FFFF00"/>
                </a:solidFill>
              </a:rPr>
              <a:t>усталені</a:t>
            </a:r>
            <a:r>
              <a:rPr lang="ru-RU" b="1" dirty="0">
                <a:solidFill>
                  <a:srgbClr val="FFFF00"/>
                </a:solidFill>
              </a:rPr>
              <a:t> </a:t>
            </a:r>
            <a:r>
              <a:rPr lang="ru-RU" b="1" dirty="0" err="1">
                <a:solidFill>
                  <a:srgbClr val="FFFF00"/>
                </a:solidFill>
              </a:rPr>
              <a:t>спеціальні</a:t>
            </a:r>
            <a:r>
              <a:rPr lang="ru-RU" b="1" dirty="0">
                <a:solidFill>
                  <a:srgbClr val="FFFF00"/>
                </a:solidFill>
              </a:rPr>
              <a:t> </a:t>
            </a:r>
            <a:r>
              <a:rPr lang="ru-RU" b="1" dirty="0" err="1">
                <a:solidFill>
                  <a:srgbClr val="FFFF00"/>
                </a:solidFill>
              </a:rPr>
              <a:t>терміни</a:t>
            </a:r>
            <a:r>
              <a:rPr lang="ru-RU" b="1" dirty="0">
                <a:solidFill>
                  <a:srgbClr val="FFFF00"/>
                </a:solidFill>
              </a:rPr>
              <a:t> і </a:t>
            </a:r>
            <a:r>
              <a:rPr lang="ru-RU" b="1" dirty="0" err="1">
                <a:solidFill>
                  <a:srgbClr val="FFFF00"/>
                </a:solidFill>
              </a:rPr>
              <a:t>звороти</a:t>
            </a:r>
            <a:r>
              <a:rPr lang="ru-RU" b="1" dirty="0">
                <a:solidFill>
                  <a:srgbClr val="FFFF00"/>
                </a:solidFill>
              </a:rPr>
              <a:t>, </a:t>
            </a:r>
            <a:r>
              <a:rPr lang="ru-RU" b="1" dirty="0" err="1">
                <a:solidFill>
                  <a:srgbClr val="FFFF00"/>
                </a:solidFill>
              </a:rPr>
              <a:t>стандартні</a:t>
            </a:r>
            <a:r>
              <a:rPr lang="ru-RU" b="1" dirty="0">
                <a:solidFill>
                  <a:srgbClr val="FFFF00"/>
                </a:solidFill>
              </a:rPr>
              <a:t> </a:t>
            </a:r>
            <a:r>
              <a:rPr lang="ru-RU" b="1" dirty="0" err="1">
                <a:solidFill>
                  <a:srgbClr val="FFFF00"/>
                </a:solidFill>
              </a:rPr>
              <a:t>формули</a:t>
            </a:r>
            <a:r>
              <a:rPr lang="ru-RU" b="1" dirty="0">
                <a:solidFill>
                  <a:srgbClr val="FFFF00"/>
                </a:solidFill>
              </a:rPr>
              <a:t> – </a:t>
            </a:r>
          </a:p>
          <a:p>
            <a:pPr marL="0" indent="0">
              <a:lnSpc>
                <a:spcPct val="170000"/>
              </a:lnSpc>
              <a:buNone/>
            </a:pPr>
            <a:r>
              <a:rPr lang="ru-RU" b="1" dirty="0" err="1">
                <a:solidFill>
                  <a:srgbClr val="FFFF00"/>
                </a:solidFill>
              </a:rPr>
              <a:t>канцеляризми</a:t>
            </a:r>
            <a:r>
              <a:rPr lang="ru-RU" b="1" dirty="0">
                <a:solidFill>
                  <a:srgbClr val="FFFF00"/>
                </a:solidFill>
              </a:rPr>
              <a:t>. Вони </a:t>
            </a:r>
            <a:r>
              <a:rPr lang="ru-RU" b="1" dirty="0" err="1">
                <a:solidFill>
                  <a:srgbClr val="FFFF00"/>
                </a:solidFill>
              </a:rPr>
              <a:t>використовувалися</a:t>
            </a:r>
            <a:r>
              <a:rPr lang="ru-RU" b="1" dirty="0">
                <a:solidFill>
                  <a:srgbClr val="FFFF00"/>
                </a:solidFill>
              </a:rPr>
              <a:t> як у </a:t>
            </a:r>
            <a:r>
              <a:rPr lang="ru-RU" b="1" dirty="0" err="1">
                <a:solidFill>
                  <a:srgbClr val="FFFF00"/>
                </a:solidFill>
              </a:rPr>
              <a:t>стандартних</a:t>
            </a:r>
            <a:r>
              <a:rPr lang="ru-RU" b="1" dirty="0">
                <a:solidFill>
                  <a:srgbClr val="FFFF00"/>
                </a:solidFill>
              </a:rPr>
              <a:t> </a:t>
            </a:r>
            <a:r>
              <a:rPr lang="ru-RU" b="1" dirty="0" err="1">
                <a:solidFill>
                  <a:srgbClr val="FFFF00"/>
                </a:solidFill>
              </a:rPr>
              <a:t>ділових</a:t>
            </a:r>
            <a:r>
              <a:rPr lang="ru-RU" b="1" dirty="0">
                <a:solidFill>
                  <a:srgbClr val="FFFF00"/>
                </a:solidFill>
              </a:rPr>
              <a:t> актах, </a:t>
            </a:r>
            <a:r>
              <a:rPr lang="ru-RU" b="1" dirty="0" err="1">
                <a:solidFill>
                  <a:srgbClr val="FFFF00"/>
                </a:solidFill>
              </a:rPr>
              <a:t>зокрема</a:t>
            </a:r>
            <a:r>
              <a:rPr lang="ru-RU" b="1" dirty="0">
                <a:solidFill>
                  <a:srgbClr val="FFFF00"/>
                </a:solidFill>
              </a:rPr>
              <a:t>: </a:t>
            </a:r>
          </a:p>
          <a:p>
            <a:pPr marL="0" indent="0">
              <a:lnSpc>
                <a:spcPct val="170000"/>
              </a:lnSpc>
              <a:buNone/>
            </a:pPr>
            <a:r>
              <a:rPr lang="ru-RU" b="1" dirty="0">
                <a:solidFill>
                  <a:srgbClr val="FFFF00"/>
                </a:solidFill>
              </a:rPr>
              <a:t>постановах, директивах, циркулярах, патентах, дипломах, рескриптах </a:t>
            </a:r>
            <a:r>
              <a:rPr lang="ru-RU" b="1" dirty="0" smtClean="0">
                <a:solidFill>
                  <a:srgbClr val="FFFF00"/>
                </a:solidFill>
              </a:rPr>
              <a:t>так </a:t>
            </a:r>
            <a:r>
              <a:rPr lang="ru-RU" b="1" dirty="0">
                <a:solidFill>
                  <a:srgbClr val="FFFF00"/>
                </a:solidFill>
              </a:rPr>
              <a:t>і в </a:t>
            </a:r>
          </a:p>
          <a:p>
            <a:pPr marL="0" indent="0">
              <a:lnSpc>
                <a:spcPct val="170000"/>
              </a:lnSpc>
              <a:buNone/>
            </a:pPr>
            <a:r>
              <a:rPr lang="ru-RU" b="1" dirty="0" err="1">
                <a:solidFill>
                  <a:srgbClr val="FFFF00"/>
                </a:solidFill>
              </a:rPr>
              <a:t>довідковому</a:t>
            </a:r>
            <a:r>
              <a:rPr lang="ru-RU" b="1" dirty="0">
                <a:solidFill>
                  <a:srgbClr val="FFFF00"/>
                </a:solidFill>
              </a:rPr>
              <a:t> </a:t>
            </a:r>
            <a:r>
              <a:rPr lang="ru-RU" b="1" dirty="0" err="1">
                <a:solidFill>
                  <a:srgbClr val="FFFF00"/>
                </a:solidFill>
              </a:rPr>
              <a:t>апараті</a:t>
            </a:r>
            <a:r>
              <a:rPr lang="ru-RU" b="1" dirty="0" smtClean="0">
                <a:solidFill>
                  <a:srgbClr val="FFFF00"/>
                </a:solidFill>
              </a:rPr>
              <a:t>.</a:t>
            </a:r>
          </a:p>
          <a:p>
            <a:pPr marL="0" indent="0">
              <a:lnSpc>
                <a:spcPct val="170000"/>
              </a:lnSpc>
              <a:buNone/>
            </a:pPr>
            <a:r>
              <a:rPr lang="ru-RU" b="1" dirty="0" smtClean="0">
                <a:solidFill>
                  <a:srgbClr val="FFFF00"/>
                </a:solidFill>
              </a:rPr>
              <a:t> </a:t>
            </a:r>
            <a:r>
              <a:rPr lang="ru-RU" b="1" dirty="0" err="1">
                <a:solidFill>
                  <a:srgbClr val="FFFF00"/>
                </a:solidFill>
              </a:rPr>
              <a:t>Найбільш</a:t>
            </a:r>
            <a:r>
              <a:rPr lang="ru-RU" b="1" dirty="0">
                <a:solidFill>
                  <a:srgbClr val="FFFF00"/>
                </a:solidFill>
              </a:rPr>
              <a:t> </a:t>
            </a:r>
            <a:r>
              <a:rPr lang="ru-RU" b="1" dirty="0" err="1">
                <a:solidFill>
                  <a:srgbClr val="FFFF00"/>
                </a:solidFill>
              </a:rPr>
              <a:t>вживаними</a:t>
            </a:r>
            <a:r>
              <a:rPr lang="ru-RU" b="1" dirty="0">
                <a:solidFill>
                  <a:srgbClr val="FFFF00"/>
                </a:solidFill>
              </a:rPr>
              <a:t> </a:t>
            </a:r>
            <a:r>
              <a:rPr lang="ru-RU" b="1" dirty="0" err="1">
                <a:solidFill>
                  <a:srgbClr val="FFFF00"/>
                </a:solidFill>
              </a:rPr>
              <a:t>термінами</a:t>
            </a:r>
            <a:r>
              <a:rPr lang="ru-RU" b="1" dirty="0">
                <a:solidFill>
                  <a:srgbClr val="FFFF00"/>
                </a:solidFill>
              </a:rPr>
              <a:t> </a:t>
            </a:r>
            <a:r>
              <a:rPr lang="ru-RU" b="1" dirty="0" err="1">
                <a:solidFill>
                  <a:srgbClr val="FFFF00"/>
                </a:solidFill>
              </a:rPr>
              <a:t>були</a:t>
            </a:r>
            <a:r>
              <a:rPr lang="ru-RU" b="1" dirty="0">
                <a:solidFill>
                  <a:srgbClr val="FFFF00"/>
                </a:solidFill>
              </a:rPr>
              <a:t>: </a:t>
            </a:r>
            <a:r>
              <a:rPr lang="ru-RU" b="1" i="1" dirty="0" err="1">
                <a:solidFill>
                  <a:srgbClr val="3BCCFF"/>
                </a:solidFill>
              </a:rPr>
              <a:t>подавчий</a:t>
            </a:r>
            <a:r>
              <a:rPr lang="ru-RU" b="1" i="1" dirty="0">
                <a:solidFill>
                  <a:srgbClr val="3BCCFF"/>
                </a:solidFill>
              </a:rPr>
              <a:t> протокол, </a:t>
            </a:r>
          </a:p>
          <a:p>
            <a:pPr marL="0" indent="0">
              <a:lnSpc>
                <a:spcPct val="170000"/>
              </a:lnSpc>
              <a:buNone/>
            </a:pPr>
            <a:r>
              <a:rPr lang="ru-RU" b="1" i="1" dirty="0" err="1">
                <a:solidFill>
                  <a:srgbClr val="3BCCFF"/>
                </a:solidFill>
              </a:rPr>
              <a:t>експедит</a:t>
            </a:r>
            <a:r>
              <a:rPr lang="ru-RU" b="1" i="1" dirty="0">
                <a:solidFill>
                  <a:srgbClr val="3BCCFF"/>
                </a:solidFill>
              </a:rPr>
              <a:t>, </a:t>
            </a:r>
            <a:r>
              <a:rPr lang="ru-RU" b="1" i="1" dirty="0" err="1">
                <a:solidFill>
                  <a:srgbClr val="3BCCFF"/>
                </a:solidFill>
              </a:rPr>
              <a:t>ексгібіт</a:t>
            </a:r>
            <a:r>
              <a:rPr lang="ru-RU" b="1" i="1" dirty="0">
                <a:solidFill>
                  <a:srgbClr val="3BCCFF"/>
                </a:solidFill>
              </a:rPr>
              <a:t>, </a:t>
            </a:r>
            <a:r>
              <a:rPr lang="ru-RU" b="1" i="1" dirty="0" err="1">
                <a:solidFill>
                  <a:srgbClr val="3BCCFF"/>
                </a:solidFill>
              </a:rPr>
              <a:t>ректифікат</a:t>
            </a:r>
            <a:r>
              <a:rPr lang="ru-RU" b="1" i="1" dirty="0">
                <a:solidFill>
                  <a:srgbClr val="3BCCFF"/>
                </a:solidFill>
              </a:rPr>
              <a:t>, сигнатура, </a:t>
            </a:r>
            <a:r>
              <a:rPr lang="ru-RU" b="1" i="1" dirty="0" err="1">
                <a:solidFill>
                  <a:srgbClr val="3BCCFF"/>
                </a:solidFill>
              </a:rPr>
              <a:t>фасцикул</a:t>
            </a:r>
            <a:r>
              <a:rPr lang="ru-RU" b="1" i="1" dirty="0">
                <a:solidFill>
                  <a:srgbClr val="3BCCFF"/>
                </a:solidFill>
              </a:rPr>
              <a:t>, </a:t>
            </a:r>
            <a:r>
              <a:rPr lang="ru-RU" b="1" i="1" dirty="0" err="1">
                <a:solidFill>
                  <a:srgbClr val="3BCCFF"/>
                </a:solidFill>
              </a:rPr>
              <a:t>індекс</a:t>
            </a:r>
            <a:r>
              <a:rPr lang="ru-RU" b="1" i="1" dirty="0">
                <a:solidFill>
                  <a:srgbClr val="3BCCFF"/>
                </a:solidFill>
              </a:rPr>
              <a:t>, </a:t>
            </a:r>
            <a:r>
              <a:rPr lang="ru-RU" b="1" i="1" dirty="0" err="1">
                <a:solidFill>
                  <a:srgbClr val="3BCCFF"/>
                </a:solidFill>
              </a:rPr>
              <a:t>еленха</a:t>
            </a:r>
            <a:r>
              <a:rPr lang="ru-RU" b="1" i="1" dirty="0">
                <a:solidFill>
                  <a:schemeClr val="tx1">
                    <a:lumMod val="95000"/>
                  </a:schemeClr>
                </a:solidFill>
              </a:rPr>
              <a:t> </a:t>
            </a:r>
            <a:r>
              <a:rPr lang="ru-RU" b="1" dirty="0">
                <a:solidFill>
                  <a:srgbClr val="FFFF00"/>
                </a:solidFill>
              </a:rPr>
              <a:t>та </a:t>
            </a:r>
            <a:r>
              <a:rPr lang="ru-RU" b="1" dirty="0" err="1">
                <a:solidFill>
                  <a:srgbClr val="FFFF00"/>
                </a:solidFill>
              </a:rPr>
              <a:t>ін</a:t>
            </a:r>
            <a:r>
              <a:rPr lang="ru-RU" b="1" dirty="0">
                <a:solidFill>
                  <a:srgbClr val="FFFF00"/>
                </a:solidFill>
              </a:rPr>
              <a:t>. </a:t>
            </a:r>
          </a:p>
          <a:p>
            <a:pPr marL="0" indent="0">
              <a:buNone/>
            </a:pPr>
            <a:r>
              <a:rPr lang="ru-RU" b="1" dirty="0" err="1" smtClean="0"/>
              <a:t>Українська</a:t>
            </a:r>
            <a:r>
              <a:rPr lang="ru-RU" b="1" dirty="0" smtClean="0"/>
              <a:t> </a:t>
            </a:r>
            <a:r>
              <a:rPr lang="ru-RU" b="1" dirty="0"/>
              <a:t>і </a:t>
            </a:r>
            <a:r>
              <a:rPr lang="ru-RU" b="1" dirty="0" err="1"/>
              <a:t>польська</a:t>
            </a:r>
            <a:r>
              <a:rPr lang="ru-RU" b="1" dirty="0"/>
              <a:t> </a:t>
            </a:r>
            <a:r>
              <a:rPr lang="ru-RU" b="1" dirty="0" err="1"/>
              <a:t>мови</a:t>
            </a:r>
            <a:r>
              <a:rPr lang="ru-RU" b="1" dirty="0"/>
              <a:t> </a:t>
            </a:r>
            <a:r>
              <a:rPr lang="ru-RU" b="1" dirty="0" err="1" smtClean="0"/>
              <a:t>набули</a:t>
            </a:r>
            <a:r>
              <a:rPr lang="ru-RU" b="1" dirty="0" smtClean="0"/>
              <a:t> </a:t>
            </a:r>
            <a:r>
              <a:rPr lang="ru-RU" b="1" dirty="0"/>
              <a:t>статус «</a:t>
            </a:r>
            <a:r>
              <a:rPr lang="ru-RU" b="1" dirty="0" err="1"/>
              <a:t>краєвих</a:t>
            </a:r>
            <a:r>
              <a:rPr lang="ru-RU" b="1" dirty="0"/>
              <a:t> мов» у 1850 </a:t>
            </a:r>
            <a:r>
              <a:rPr lang="ru-RU" b="1" dirty="0" err="1"/>
              <a:t>році</a:t>
            </a:r>
            <a:r>
              <a:rPr lang="ru-RU" b="1" dirty="0" smtClean="0"/>
              <a:t>.</a:t>
            </a:r>
            <a:r>
              <a:rPr lang="ru-RU" b="1" dirty="0"/>
              <a:t> З </a:t>
            </a:r>
            <a:r>
              <a:rPr lang="ru-RU" b="1" dirty="0" err="1"/>
              <a:t>цього</a:t>
            </a:r>
            <a:r>
              <a:rPr lang="ru-RU" b="1" dirty="0"/>
              <a:t> часу </a:t>
            </a:r>
            <a:r>
              <a:rPr lang="ru-RU" b="1" dirty="0" err="1"/>
              <a:t>поширилося</a:t>
            </a:r>
            <a:r>
              <a:rPr lang="ru-RU" b="1" dirty="0"/>
              <a:t> </a:t>
            </a:r>
            <a:r>
              <a:rPr lang="ru-RU" b="1" dirty="0" err="1"/>
              <a:t>активне</a:t>
            </a:r>
            <a:r>
              <a:rPr lang="ru-RU" b="1" dirty="0"/>
              <a:t> </a:t>
            </a:r>
            <a:r>
              <a:rPr lang="ru-RU" b="1" dirty="0" err="1"/>
              <a:t>використання</a:t>
            </a:r>
            <a:r>
              <a:rPr lang="ru-RU" b="1" dirty="0"/>
              <a:t> </a:t>
            </a:r>
            <a:r>
              <a:rPr lang="ru-RU" b="1" dirty="0" err="1"/>
              <a:t>української</a:t>
            </a:r>
            <a:r>
              <a:rPr lang="ru-RU" b="1" dirty="0"/>
              <a:t> </a:t>
            </a:r>
            <a:r>
              <a:rPr lang="ru-RU" b="1" dirty="0" err="1"/>
              <a:t>мови</a:t>
            </a:r>
            <a:r>
              <a:rPr lang="ru-RU" b="1" dirty="0"/>
              <a:t> в </a:t>
            </a:r>
            <a:r>
              <a:rPr lang="ru-RU" b="1" dirty="0" err="1"/>
              <a:t>державних</a:t>
            </a:r>
            <a:r>
              <a:rPr lang="ru-RU" b="1" dirty="0"/>
              <a:t> </a:t>
            </a:r>
          </a:p>
          <a:p>
            <a:pPr marL="0" indent="0">
              <a:buNone/>
            </a:pPr>
            <a:r>
              <a:rPr lang="ru-RU" b="1" dirty="0"/>
              <a:t>закладах, </a:t>
            </a:r>
            <a:r>
              <a:rPr lang="ru-RU" b="1" dirty="0" err="1"/>
              <a:t>установах</a:t>
            </a:r>
            <a:r>
              <a:rPr lang="ru-RU" b="1" dirty="0"/>
              <a:t>, </a:t>
            </a:r>
            <a:r>
              <a:rPr lang="ru-RU" b="1" dirty="0" err="1"/>
              <a:t>організаціях</a:t>
            </a:r>
            <a:r>
              <a:rPr lang="ru-RU" b="1" dirty="0"/>
              <a:t>, судах </a:t>
            </a:r>
            <a:r>
              <a:rPr lang="ru-RU" b="1" dirty="0" err="1"/>
              <a:t>тощо</a:t>
            </a:r>
            <a:r>
              <a:rPr lang="ru-RU" b="1" dirty="0"/>
              <a:t>. </a:t>
            </a:r>
          </a:p>
          <a:p>
            <a:pPr>
              <a:lnSpc>
                <a:spcPct val="170000"/>
              </a:lnSpc>
            </a:pPr>
            <a:endParaRPr lang="ru-RU" dirty="0"/>
          </a:p>
        </p:txBody>
      </p:sp>
    </p:spTree>
    <p:extLst>
      <p:ext uri="{BB962C8B-B14F-4D97-AF65-F5344CB8AC3E}">
        <p14:creationId xmlns:p14="http://schemas.microsoft.com/office/powerpoint/2010/main" val="22621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47713" y="1337035"/>
            <a:ext cx="10725533" cy="5112331"/>
          </a:xfrm>
          <a:prstGeom prst="rect">
            <a:avLst/>
          </a:prstGeom>
        </p:spPr>
      </p:pic>
      <p:sp>
        <p:nvSpPr>
          <p:cNvPr id="7" name="Прямоугольник 6"/>
          <p:cNvSpPr/>
          <p:nvPr/>
        </p:nvSpPr>
        <p:spPr>
          <a:xfrm>
            <a:off x="640080" y="271194"/>
            <a:ext cx="10249989" cy="523220"/>
          </a:xfrm>
          <a:prstGeom prst="rect">
            <a:avLst/>
          </a:prstGeom>
        </p:spPr>
        <p:txBody>
          <a:bodyPr wrap="square">
            <a:spAutoFit/>
          </a:bodyPr>
          <a:lstStyle/>
          <a:p>
            <a:pPr algn="ctr"/>
            <a:r>
              <a:rPr lang="ru-RU" sz="2800" b="1" dirty="0" err="1">
                <a:solidFill>
                  <a:srgbClr val="FFFF00"/>
                </a:solidFill>
              </a:rPr>
              <a:t>Складові</a:t>
            </a:r>
            <a:r>
              <a:rPr lang="ru-RU" sz="2800" b="1" dirty="0">
                <a:solidFill>
                  <a:srgbClr val="FFFF00"/>
                </a:solidFill>
              </a:rPr>
              <a:t> курсу  </a:t>
            </a:r>
            <a:r>
              <a:rPr lang="ru-RU" sz="2800" b="1" dirty="0" smtClean="0">
                <a:solidFill>
                  <a:srgbClr val="FFFF00"/>
                </a:solidFill>
              </a:rPr>
              <a:t> </a:t>
            </a:r>
            <a:r>
              <a:rPr lang="ru-RU" sz="2800" b="1" dirty="0">
                <a:solidFill>
                  <a:srgbClr val="FFFF00"/>
                </a:solidFill>
              </a:rPr>
              <a:t>"</a:t>
            </a:r>
            <a:r>
              <a:rPr lang="ru-RU" sz="2800" b="1" dirty="0" err="1">
                <a:solidFill>
                  <a:srgbClr val="FFFF00"/>
                </a:solidFill>
              </a:rPr>
              <a:t>Ділова</a:t>
            </a:r>
            <a:r>
              <a:rPr lang="ru-RU" sz="2800" b="1" dirty="0">
                <a:solidFill>
                  <a:srgbClr val="FFFF00"/>
                </a:solidFill>
              </a:rPr>
              <a:t> </a:t>
            </a:r>
            <a:r>
              <a:rPr lang="ru-RU" sz="2800" b="1" dirty="0" err="1">
                <a:solidFill>
                  <a:srgbClr val="FFFF00"/>
                </a:solidFill>
              </a:rPr>
              <a:t>українська</a:t>
            </a:r>
            <a:r>
              <a:rPr lang="ru-RU" sz="2800" b="1" dirty="0">
                <a:solidFill>
                  <a:srgbClr val="FFFF00"/>
                </a:solidFill>
              </a:rPr>
              <a:t> </a:t>
            </a:r>
            <a:r>
              <a:rPr lang="ru-RU" sz="2800" b="1" dirty="0" err="1">
                <a:solidFill>
                  <a:srgbClr val="FFFF00"/>
                </a:solidFill>
              </a:rPr>
              <a:t>мова</a:t>
            </a:r>
            <a:r>
              <a:rPr lang="ru-RU" sz="2800" b="1" dirty="0">
                <a:solidFill>
                  <a:srgbClr val="FFFF00"/>
                </a:solidFill>
              </a:rPr>
              <a:t> на </a:t>
            </a:r>
            <a:r>
              <a:rPr lang="ru-RU" sz="2800" b="1" dirty="0" err="1">
                <a:solidFill>
                  <a:srgbClr val="FFFF00"/>
                </a:solidFill>
              </a:rPr>
              <a:t>щодень</a:t>
            </a:r>
            <a:r>
              <a:rPr lang="ru-RU" sz="2800" b="1" dirty="0">
                <a:solidFill>
                  <a:srgbClr val="FFFF00"/>
                </a:solidFill>
              </a:rPr>
              <a:t>"</a:t>
            </a:r>
          </a:p>
        </p:txBody>
      </p:sp>
    </p:spTree>
    <p:extLst>
      <p:ext uri="{BB962C8B-B14F-4D97-AF65-F5344CB8AC3E}">
        <p14:creationId xmlns:p14="http://schemas.microsoft.com/office/powerpoint/2010/main" val="1778378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Справочинство</a:t>
            </a:r>
            <a:r>
              <a:rPr lang="uk-UA" dirty="0" smtClean="0"/>
              <a:t> в Україні ХІХ століття</a:t>
            </a:r>
            <a:endParaRPr lang="ru-RU" dirty="0"/>
          </a:p>
        </p:txBody>
      </p:sp>
      <p:sp>
        <p:nvSpPr>
          <p:cNvPr id="3" name="Объект 2"/>
          <p:cNvSpPr>
            <a:spLocks noGrp="1"/>
          </p:cNvSpPr>
          <p:nvPr>
            <p:ph idx="1"/>
          </p:nvPr>
        </p:nvSpPr>
        <p:spPr>
          <a:xfrm>
            <a:off x="1103312" y="2052918"/>
            <a:ext cx="7596551" cy="4195481"/>
          </a:xfrm>
        </p:spPr>
        <p:txBody>
          <a:bodyPr/>
          <a:lstStyle/>
          <a:p>
            <a:pPr algn="just"/>
            <a:r>
              <a:rPr lang="uk-UA" dirty="0">
                <a:solidFill>
                  <a:srgbClr val="FFFF00"/>
                </a:solidFill>
              </a:rPr>
              <a:t>Базовий  запас ділової  лексики зберігся, і хоча   масово  поповнювався російськомовними штампами й канцеляризмами, уже в сер. </a:t>
            </a:r>
            <a:r>
              <a:rPr lang="uk-UA" dirty="0" err="1">
                <a:solidFill>
                  <a:srgbClr val="FFFF00"/>
                </a:solidFill>
              </a:rPr>
              <a:t>ХІХст</a:t>
            </a:r>
            <a:r>
              <a:rPr lang="uk-UA" dirty="0">
                <a:solidFill>
                  <a:srgbClr val="FFFF00"/>
                </a:solidFill>
              </a:rPr>
              <a:t>. Україна  мала впорядковану управлінську  термінологію. У  Галичині, наприклад, в </a:t>
            </a:r>
            <a:r>
              <a:rPr lang="uk-UA" dirty="0" err="1">
                <a:solidFill>
                  <a:srgbClr val="FFFF00"/>
                </a:solidFill>
              </a:rPr>
              <a:t>ХІХст</a:t>
            </a:r>
            <a:r>
              <a:rPr lang="uk-UA" dirty="0">
                <a:solidFill>
                  <a:srgbClr val="FFFF00"/>
                </a:solidFill>
              </a:rPr>
              <a:t>. робляться  спроби впорядкування  адміністративно-ділової термінології державних  документів, що виходили українською, російською  та німецькою мовами. У 1849 році Яковом Головацьким була  створена комісія  зі  впорядкування діловодства.</a:t>
            </a:r>
            <a:endParaRPr lang="ru-RU" dirty="0">
              <a:solidFill>
                <a:srgbClr val="FFFF00"/>
              </a:solidFill>
            </a:endParaRPr>
          </a:p>
        </p:txBody>
      </p:sp>
      <p:pic>
        <p:nvPicPr>
          <p:cNvPr id="4" name="Рисунок 3"/>
          <p:cNvPicPr>
            <a:picLocks noChangeAspect="1"/>
          </p:cNvPicPr>
          <p:nvPr/>
        </p:nvPicPr>
        <p:blipFill>
          <a:blip r:embed="rId2"/>
          <a:stretch>
            <a:fillRect/>
          </a:stretch>
        </p:blipFill>
        <p:spPr>
          <a:xfrm>
            <a:off x="9453044" y="124882"/>
            <a:ext cx="2560542" cy="3456732"/>
          </a:xfrm>
          <a:prstGeom prst="rect">
            <a:avLst/>
          </a:prstGeom>
        </p:spPr>
      </p:pic>
      <p:pic>
        <p:nvPicPr>
          <p:cNvPr id="5" name="Рисунок 4"/>
          <p:cNvPicPr>
            <a:picLocks noChangeAspect="1"/>
          </p:cNvPicPr>
          <p:nvPr/>
        </p:nvPicPr>
        <p:blipFill>
          <a:blip r:embed="rId3"/>
          <a:stretch>
            <a:fillRect/>
          </a:stretch>
        </p:blipFill>
        <p:spPr>
          <a:xfrm>
            <a:off x="9453044" y="3468330"/>
            <a:ext cx="2560542" cy="3389670"/>
          </a:xfrm>
          <a:prstGeom prst="rect">
            <a:avLst/>
          </a:prstGeom>
        </p:spPr>
      </p:pic>
    </p:spTree>
    <p:extLst>
      <p:ext uri="{BB962C8B-B14F-4D97-AF65-F5344CB8AC3E}">
        <p14:creationId xmlns:p14="http://schemas.microsoft.com/office/powerpoint/2010/main" val="888489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220" y="204523"/>
            <a:ext cx="9404723" cy="1400530"/>
          </a:xfrm>
        </p:spPr>
        <p:txBody>
          <a:bodyPr/>
          <a:lstStyle/>
          <a:p>
            <a:pPr algn="just"/>
            <a:r>
              <a:rPr lang="uk-UA" sz="2400" b="1" dirty="0" smtClean="0">
                <a:solidFill>
                  <a:srgbClr val="FFFF00"/>
                </a:solidFill>
              </a:rPr>
              <a:t>Діловодство  </a:t>
            </a:r>
            <a:r>
              <a:rPr lang="uk-UA" sz="2400" b="1" dirty="0">
                <a:solidFill>
                  <a:srgbClr val="FFFF00"/>
                </a:solidFill>
              </a:rPr>
              <a:t>українською мовою у Наддніпрянській Україні   виявляється найчастіше у листуванні (офіційному  і  приватному). Наприклад,  лист  М. Лисенка  до редакції часопису „Зоря”  від 8 грудня </a:t>
            </a:r>
            <a:r>
              <a:rPr lang="uk-UA" sz="2400" b="1" dirty="0" smtClean="0">
                <a:solidFill>
                  <a:srgbClr val="FFFF00"/>
                </a:solidFill>
              </a:rPr>
              <a:t>1883р.</a:t>
            </a:r>
            <a:endParaRPr lang="ru-RU" sz="2400" b="1" dirty="0">
              <a:solidFill>
                <a:srgbClr val="FFFF00"/>
              </a:solidFill>
            </a:endParaRPr>
          </a:p>
        </p:txBody>
      </p:sp>
      <p:sp>
        <p:nvSpPr>
          <p:cNvPr id="3" name="Объект 2"/>
          <p:cNvSpPr>
            <a:spLocks noGrp="1"/>
          </p:cNvSpPr>
          <p:nvPr>
            <p:ph idx="1"/>
          </p:nvPr>
        </p:nvSpPr>
        <p:spPr>
          <a:xfrm>
            <a:off x="1103312" y="2052918"/>
            <a:ext cx="10587945" cy="4517699"/>
          </a:xfrm>
        </p:spPr>
        <p:txBody>
          <a:bodyPr>
            <a:normAutofit fontScale="92500" lnSpcReduction="20000"/>
          </a:bodyPr>
          <a:lstStyle/>
          <a:p>
            <a:r>
              <a:rPr lang="uk-UA" b="1" i="1" dirty="0"/>
              <a:t>Позаяк я склав одразу </a:t>
            </a:r>
            <a:r>
              <a:rPr lang="uk-UA" b="1" i="1" dirty="0" err="1"/>
              <a:t>цілорічню</a:t>
            </a:r>
            <a:r>
              <a:rPr lang="uk-UA" b="1" i="1" dirty="0"/>
              <a:t>  передплату, </a:t>
            </a:r>
            <a:r>
              <a:rPr lang="uk-UA" b="1" i="1" dirty="0" err="1"/>
              <a:t>пренумеруючи</a:t>
            </a:r>
            <a:r>
              <a:rPr lang="uk-UA" b="1" i="1" dirty="0"/>
              <a:t> часопис „Зорю”, і  маю право на  премію ціною у 23р. злотих, з показаних  книжок  я  ласкаве просю  шановну адміністрацію „Зорі” вислати  мені:</a:t>
            </a:r>
            <a:r>
              <a:rPr lang="ru-RU" b="1" dirty="0"/>
              <a:t/>
            </a:r>
            <a:br>
              <a:rPr lang="ru-RU" b="1" dirty="0"/>
            </a:br>
            <a:r>
              <a:rPr lang="uk-UA" b="1" i="1" dirty="0"/>
              <a:t>	1.”Гальшка, княгиня </a:t>
            </a:r>
            <a:r>
              <a:rPr lang="uk-UA" b="1" i="1" dirty="0" err="1"/>
              <a:t>Острожська</a:t>
            </a:r>
            <a:r>
              <a:rPr lang="uk-UA" b="1" i="1" dirty="0"/>
              <a:t>”, оповідання д-ра </a:t>
            </a:r>
            <a:r>
              <a:rPr lang="uk-UA" b="1" i="1" dirty="0" err="1"/>
              <a:t>Шараневича</a:t>
            </a:r>
            <a:r>
              <a:rPr lang="uk-UA" b="1" i="1" dirty="0"/>
              <a:t>.</a:t>
            </a:r>
            <a:r>
              <a:rPr lang="ru-RU" b="1" dirty="0"/>
              <a:t/>
            </a:r>
            <a:br>
              <a:rPr lang="ru-RU" b="1" dirty="0"/>
            </a:br>
            <a:r>
              <a:rPr lang="uk-UA" b="1" i="1" dirty="0"/>
              <a:t>	2. Його ж „Староруський княжий город Галич”(32кр.) і</a:t>
            </a:r>
            <a:r>
              <a:rPr lang="ru-RU" b="1" dirty="0"/>
              <a:t/>
            </a:r>
            <a:br>
              <a:rPr lang="ru-RU" b="1" dirty="0"/>
            </a:br>
            <a:r>
              <a:rPr lang="uk-UA" b="1" i="1" dirty="0"/>
              <a:t>	3. „О вихованню”(</a:t>
            </a:r>
            <a:r>
              <a:rPr lang="uk-UA" b="1" i="1" dirty="0" err="1"/>
              <a:t>зкр</a:t>
            </a:r>
            <a:r>
              <a:rPr lang="uk-UA" b="1" i="1" dirty="0"/>
              <a:t>.)</a:t>
            </a:r>
            <a:r>
              <a:rPr lang="ru-RU" b="1" dirty="0"/>
              <a:t/>
            </a:r>
            <a:br>
              <a:rPr lang="ru-RU" b="1" dirty="0"/>
            </a:br>
            <a:r>
              <a:rPr lang="uk-UA" b="1" i="1" dirty="0"/>
              <a:t>	Перші  два діла я б просив вислати дублікатами, бо д. Орест Левицький просив задля його  виписати, й  </a:t>
            </a:r>
            <a:r>
              <a:rPr lang="uk-UA" b="1" i="1" dirty="0" err="1"/>
              <a:t>належачі</a:t>
            </a:r>
            <a:r>
              <a:rPr lang="uk-UA" b="1" i="1" dirty="0"/>
              <a:t> за  їх гроші він  </a:t>
            </a:r>
            <a:r>
              <a:rPr lang="uk-UA" b="1" i="1" dirty="0" err="1"/>
              <a:t>вишле</a:t>
            </a:r>
            <a:r>
              <a:rPr lang="uk-UA" b="1" i="1" dirty="0"/>
              <a:t>  до редакції.</a:t>
            </a:r>
            <a:r>
              <a:rPr lang="ru-RU" b="1" dirty="0"/>
              <a:t/>
            </a:r>
            <a:br>
              <a:rPr lang="ru-RU" b="1" dirty="0"/>
            </a:br>
            <a:r>
              <a:rPr lang="uk-UA" b="1" i="1" dirty="0"/>
              <a:t>	Чи  не можна  б  потурбувати Вас о  висилку , хоч  у  закритім  куверті, сатиричний  часопис „Нове дзеркало”  й  обмовити, що коштує за  ого рокова </a:t>
            </a:r>
            <a:r>
              <a:rPr lang="uk-UA" b="1" i="1" dirty="0" err="1"/>
              <a:t>пронумерата</a:t>
            </a:r>
            <a:r>
              <a:rPr lang="uk-UA" b="1" i="1" dirty="0"/>
              <a:t>.</a:t>
            </a:r>
            <a:r>
              <a:rPr lang="ru-RU" b="1" dirty="0"/>
              <a:t/>
            </a:r>
            <a:br>
              <a:rPr lang="ru-RU" b="1" dirty="0"/>
            </a:br>
            <a:r>
              <a:rPr lang="uk-UA" b="1" i="1" dirty="0"/>
              <a:t>	Ще одно прохання: коли шановна редакція  згодиться й нетяжку їй   те буде,- нехай би ласкава була помістити у себе </a:t>
            </a:r>
            <a:r>
              <a:rPr lang="uk-UA" b="1" i="1" dirty="0" err="1"/>
              <a:t>посилану</a:t>
            </a:r>
            <a:r>
              <a:rPr lang="uk-UA" b="1" i="1" dirty="0"/>
              <a:t> об вістку про вихід в світ в будучому місяці моєї української опери „Різдвяна ніч”.</a:t>
            </a:r>
            <a:r>
              <a:rPr lang="uk-UA" b="1" i="1" dirty="0" err="1"/>
              <a:t>Тае</a:t>
            </a:r>
            <a:r>
              <a:rPr lang="uk-UA" b="1" i="1" dirty="0"/>
              <a:t> заміщення при наших рідких(на сором) стосунках і відносинах  було б дуже корисно для самого діла.</a:t>
            </a:r>
            <a:r>
              <a:rPr lang="ru-RU" b="1" dirty="0"/>
              <a:t/>
            </a:r>
            <a:br>
              <a:rPr lang="ru-RU" b="1" dirty="0"/>
            </a:br>
            <a:r>
              <a:rPr lang="uk-UA" b="1" i="1" dirty="0"/>
              <a:t>	Коли це </a:t>
            </a:r>
            <a:r>
              <a:rPr lang="uk-UA" b="1" i="1" dirty="0" err="1"/>
              <a:t>єсть</a:t>
            </a:r>
            <a:r>
              <a:rPr lang="uk-UA" b="1" i="1" dirty="0"/>
              <a:t> можливе, то покірно просю шановну редакцію помістити в себе.</a:t>
            </a:r>
            <a:r>
              <a:rPr lang="ru-RU" b="1" dirty="0"/>
              <a:t/>
            </a:r>
            <a:br>
              <a:rPr lang="ru-RU" b="1" dirty="0"/>
            </a:br>
            <a:r>
              <a:rPr lang="uk-UA" b="1" i="1" dirty="0"/>
              <a:t>	З щирим побажанням зостаюсь                </a:t>
            </a:r>
            <a:r>
              <a:rPr lang="uk-UA" b="1" i="1" dirty="0" err="1"/>
              <a:t>М.Лисенко</a:t>
            </a:r>
            <a:r>
              <a:rPr lang="uk-UA" b="1" i="1" dirty="0"/>
              <a:t>.”</a:t>
            </a:r>
            <a:endParaRPr lang="ru-RU" dirty="0"/>
          </a:p>
        </p:txBody>
      </p:sp>
    </p:spTree>
    <p:extLst>
      <p:ext uri="{BB962C8B-B14F-4D97-AF65-F5344CB8AC3E}">
        <p14:creationId xmlns:p14="http://schemas.microsoft.com/office/powerpoint/2010/main" val="3854531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220" y="256775"/>
            <a:ext cx="9404723" cy="1400530"/>
          </a:xfrm>
        </p:spPr>
        <p:txBody>
          <a:bodyPr/>
          <a:lstStyle/>
          <a:p>
            <a:pPr algn="just"/>
            <a:r>
              <a:rPr lang="uk-UA" sz="1800" b="1" dirty="0">
                <a:solidFill>
                  <a:srgbClr val="FFFF00"/>
                </a:solidFill>
              </a:rPr>
              <a:t>Через два десятиліття  в  зразках мови М. Коцюбинського окремі різновиди офіційно-ділового стилю досягнуть майже  повної  досконалості  й  цілком сучасного рівня. Ось, наприклад, цілком офіційна відмова, надіслана М. Коцюбинським   Б. Грінченку з приводу  порушених ним перед  радою чернігівського  товариства  „Просвіта” питань:</a:t>
            </a:r>
            <a:endParaRPr lang="ru-RU" sz="1800" b="1" dirty="0">
              <a:solidFill>
                <a:srgbClr val="FFFF00"/>
              </a:solidFill>
            </a:endParaRPr>
          </a:p>
        </p:txBody>
      </p:sp>
      <p:sp>
        <p:nvSpPr>
          <p:cNvPr id="3" name="Объект 2"/>
          <p:cNvSpPr>
            <a:spLocks noGrp="1"/>
          </p:cNvSpPr>
          <p:nvPr>
            <p:ph idx="1"/>
          </p:nvPr>
        </p:nvSpPr>
        <p:spPr/>
        <p:txBody>
          <a:bodyPr>
            <a:normAutofit lnSpcReduction="10000"/>
          </a:bodyPr>
          <a:lstStyle/>
          <a:p>
            <a:r>
              <a:rPr lang="uk-UA" b="1" i="1" dirty="0"/>
              <a:t>Високоповажний добродію</a:t>
            </a:r>
            <a:r>
              <a:rPr lang="ru-RU" b="1" dirty="0"/>
              <a:t/>
            </a:r>
            <a:br>
              <a:rPr lang="ru-RU" b="1" dirty="0"/>
            </a:br>
            <a:r>
              <a:rPr lang="uk-UA" b="1" i="1" dirty="0"/>
              <a:t>Борисе  Дмитровичу!</a:t>
            </a:r>
            <a:r>
              <a:rPr lang="ru-RU" b="1" dirty="0"/>
              <a:t/>
            </a:r>
            <a:br>
              <a:rPr lang="ru-RU" b="1" dirty="0"/>
            </a:br>
            <a:r>
              <a:rPr lang="uk-UA" b="1" i="1" dirty="0"/>
              <a:t>	Я подав на розгляд ради нашого  товариства  Вашу  пропозицію - звернутися  до  чернігівської „Просвіти” з заявкою до Державної  думи  про потребу української  народної школи, але рада не визнала  можливим подати таку заяву,  мотивуючи  це  тим,  що  при  теперішньому  складі Державної думи  нема жодної  надії  на задоволення демократичних вимог  українського народу і що таким поступовим  інституціям,  як  „Просвіта”,  навіть  не   слід   звертатися  з   якими-небудь   заявами</a:t>
            </a:r>
            <a:r>
              <a:rPr lang="ru-RU" b="1" dirty="0"/>
              <a:t/>
            </a:r>
            <a:br>
              <a:rPr lang="ru-RU" b="1" dirty="0"/>
            </a:br>
            <a:r>
              <a:rPr lang="uk-UA" b="1" i="1" dirty="0"/>
              <a:t>до 3-ої Державної думи.</a:t>
            </a:r>
            <a:br>
              <a:rPr lang="uk-UA" b="1" i="1" dirty="0"/>
            </a:br>
            <a:r>
              <a:rPr lang="uk-UA" b="1" i="1" dirty="0"/>
              <a:t>   З  високим  поважанням М. Коцюбинський.</a:t>
            </a:r>
            <a:r>
              <a:rPr lang="ru-RU" b="1" dirty="0"/>
              <a:t/>
            </a:r>
            <a:br>
              <a:rPr lang="ru-RU" b="1" dirty="0"/>
            </a:br>
            <a:endParaRPr lang="ru-RU" dirty="0"/>
          </a:p>
        </p:txBody>
      </p:sp>
    </p:spTree>
    <p:extLst>
      <p:ext uri="{BB962C8B-B14F-4D97-AF65-F5344CB8AC3E}">
        <p14:creationId xmlns:p14="http://schemas.microsoft.com/office/powerpoint/2010/main" val="546642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7003" y="178398"/>
            <a:ext cx="9404723" cy="1400530"/>
          </a:xfrm>
        </p:spPr>
        <p:txBody>
          <a:bodyPr/>
          <a:lstStyle/>
          <a:p>
            <a:r>
              <a:rPr lang="uk-UA" sz="2400" b="1" dirty="0">
                <a:solidFill>
                  <a:srgbClr val="FFFF00"/>
                </a:solidFill>
                <a:latin typeface="Times New Roman" panose="02020603050405020304" pitchFamily="18" charset="0"/>
                <a:ea typeface="Times New Roman" panose="02020603050405020304" pitchFamily="18" charset="0"/>
              </a:rPr>
              <a:t>Саме  тому українська  літературна мова І пол. ХХ ст. мала  вже вироблену суспільно-політичну термінологію й адміністративно-управлінську лексику,  з  допомогою  яких можна було передати  характер суспільно-політичних рухів.</a:t>
            </a:r>
            <a:endParaRPr lang="ru-RU" sz="2400" b="1" dirty="0">
              <a:solidFill>
                <a:srgbClr val="FFFF00"/>
              </a:solidFill>
            </a:endParaRPr>
          </a:p>
        </p:txBody>
      </p:sp>
      <p:sp>
        <p:nvSpPr>
          <p:cNvPr id="3" name="Объект 2"/>
          <p:cNvSpPr>
            <a:spLocks noGrp="1"/>
          </p:cNvSpPr>
          <p:nvPr>
            <p:ph idx="1"/>
          </p:nvPr>
        </p:nvSpPr>
        <p:spPr/>
        <p:txBody>
          <a:bodyPr/>
          <a:lstStyle/>
          <a:p>
            <a:pPr algn="just"/>
            <a:r>
              <a:rPr lang="uk-UA" dirty="0">
                <a:latin typeface="Times New Roman" panose="02020603050405020304" pitchFamily="18" charset="0"/>
                <a:ea typeface="Times New Roman" panose="02020603050405020304" pitchFamily="18" charset="0"/>
              </a:rPr>
              <a:t>Найчастіше  це  кальки  з європейських мов - німецької, французької, англійської; тоді вже з латинської, російської.  Або новотвори  таких громадських  діячів: </a:t>
            </a:r>
            <a:r>
              <a:rPr lang="uk-UA" dirty="0">
                <a:solidFill>
                  <a:srgbClr val="FFFF00"/>
                </a:solidFill>
                <a:latin typeface="Times New Roman" panose="02020603050405020304" pitchFamily="18" charset="0"/>
                <a:ea typeface="Times New Roman" panose="02020603050405020304" pitchFamily="18" charset="0"/>
              </a:rPr>
              <a:t>Донцова (українізація</a:t>
            </a:r>
            <a:r>
              <a:rPr lang="uk-UA" dirty="0">
                <a:latin typeface="Times New Roman" panose="02020603050405020304" pitchFamily="18" charset="0"/>
                <a:ea typeface="Times New Roman" panose="02020603050405020304" pitchFamily="18" charset="0"/>
              </a:rPr>
              <a:t>), </a:t>
            </a:r>
            <a:r>
              <a:rPr lang="uk-UA" dirty="0">
                <a:solidFill>
                  <a:srgbClr val="FFFF00"/>
                </a:solidFill>
                <a:latin typeface="Times New Roman" panose="02020603050405020304" pitchFamily="18" charset="0"/>
                <a:ea typeface="Times New Roman" panose="02020603050405020304" pitchFamily="18" charset="0"/>
              </a:rPr>
              <a:t>Грушевського (перебудова</a:t>
            </a:r>
            <a:r>
              <a:rPr lang="uk-UA" dirty="0">
                <a:latin typeface="Times New Roman" panose="02020603050405020304" pitchFamily="18" charset="0"/>
                <a:ea typeface="Times New Roman" panose="02020603050405020304" pitchFamily="18" charset="0"/>
              </a:rPr>
              <a:t>), Огієнка, Франка, </a:t>
            </a:r>
            <a:r>
              <a:rPr lang="uk-UA" dirty="0" err="1">
                <a:latin typeface="Times New Roman" panose="02020603050405020304" pitchFamily="18" charset="0"/>
                <a:ea typeface="Times New Roman" panose="02020603050405020304" pitchFamily="18" charset="0"/>
              </a:rPr>
              <a:t>Драгоманіва</a:t>
            </a:r>
            <a:r>
              <a:rPr lang="uk-UA" dirty="0">
                <a:latin typeface="Times New Roman" panose="02020603050405020304" pitchFamily="18" charset="0"/>
                <a:ea typeface="Times New Roman" panose="02020603050405020304" pitchFamily="18" charset="0"/>
              </a:rPr>
              <a:t>, </a:t>
            </a:r>
            <a:r>
              <a:rPr lang="uk-UA" dirty="0" err="1">
                <a:latin typeface="Times New Roman" panose="02020603050405020304" pitchFamily="18" charset="0"/>
                <a:ea typeface="Times New Roman" panose="02020603050405020304" pitchFamily="18" charset="0"/>
              </a:rPr>
              <a:t>М.Павлика</a:t>
            </a:r>
            <a:r>
              <a:rPr lang="uk-UA" dirty="0">
                <a:latin typeface="Times New Roman" panose="02020603050405020304" pitchFamily="18" charset="0"/>
                <a:ea typeface="Times New Roman" panose="02020603050405020304" pitchFamily="18" charset="0"/>
              </a:rPr>
              <a:t>, Коцюбинського, Єфремова, </a:t>
            </a:r>
            <a:r>
              <a:rPr lang="uk-UA" dirty="0" err="1">
                <a:latin typeface="Times New Roman" panose="02020603050405020304" pitchFamily="18" charset="0"/>
                <a:ea typeface="Times New Roman" panose="02020603050405020304" pitchFamily="18" charset="0"/>
              </a:rPr>
              <a:t>Cамійленка</a:t>
            </a:r>
            <a:r>
              <a:rPr lang="uk-UA" dirty="0">
                <a:latin typeface="Times New Roman" panose="02020603050405020304" pitchFamily="18" charset="0"/>
                <a:ea typeface="Times New Roman" panose="02020603050405020304" pitchFamily="18" charset="0"/>
              </a:rPr>
              <a:t>, Куліша  та ін.  	</a:t>
            </a:r>
            <a:r>
              <a:rPr lang="uk-UA" dirty="0" err="1">
                <a:latin typeface="Times New Roman" panose="02020603050405020304" pitchFamily="18" charset="0"/>
                <a:ea typeface="Times New Roman" panose="02020603050405020304" pitchFamily="18" charset="0"/>
              </a:rPr>
              <a:t>Розвинулася</a:t>
            </a:r>
            <a:r>
              <a:rPr lang="uk-UA" dirty="0">
                <a:latin typeface="Times New Roman" panose="02020603050405020304" pitchFamily="18" charset="0"/>
                <a:ea typeface="Times New Roman" panose="02020603050405020304" pitchFamily="18" charset="0"/>
              </a:rPr>
              <a:t>  термінологія, пов’язана  з управлінням, адміністративно-територіальним поділом, </a:t>
            </a:r>
            <a:r>
              <a:rPr lang="uk-UA" dirty="0" err="1" smtClean="0">
                <a:latin typeface="Times New Roman" panose="02020603050405020304" pitchFamily="18" charset="0"/>
                <a:ea typeface="Times New Roman" panose="02020603050405020304" pitchFamily="18" charset="0"/>
              </a:rPr>
              <a:t>функціюнням</a:t>
            </a:r>
            <a:r>
              <a:rPr lang="uk-UA" dirty="0" smtClean="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Times New Roman" panose="02020603050405020304" pitchFamily="18" charset="0"/>
              </a:rPr>
              <a:t>державних установ: </a:t>
            </a:r>
            <a:r>
              <a:rPr lang="uk-UA" i="1" dirty="0">
                <a:solidFill>
                  <a:srgbClr val="FFFF00"/>
                </a:solidFill>
                <a:latin typeface="Times New Roman" panose="02020603050405020304" pitchFamily="18" charset="0"/>
                <a:ea typeface="Times New Roman" panose="02020603050405020304" pitchFamily="18" charset="0"/>
              </a:rPr>
              <a:t>виборче право, доходи, законодавство, земельна справа, лад, повіт, потреби самоохорони, судівництво, скарб, спілка, </a:t>
            </a:r>
            <a:r>
              <a:rPr lang="uk-UA" i="1" dirty="0" err="1">
                <a:solidFill>
                  <a:srgbClr val="FFFF00"/>
                </a:solidFill>
                <a:latin typeface="Times New Roman" panose="02020603050405020304" pitchFamily="18" charset="0"/>
                <a:ea typeface="Times New Roman" panose="02020603050405020304" pitchFamily="18" charset="0"/>
              </a:rPr>
              <a:t>устрі</a:t>
            </a:r>
            <a:r>
              <a:rPr lang="uk-UA" i="1" dirty="0">
                <a:solidFill>
                  <a:srgbClr val="FFFF00"/>
                </a:solidFill>
                <a:latin typeface="Times New Roman" panose="02020603050405020304" pitchFamily="18" charset="0"/>
                <a:ea typeface="Times New Roman" panose="02020603050405020304" pitchFamily="18" charset="0"/>
              </a:rPr>
              <a:t>, громадяни, громадське  життя, держава, законопроект, людність, </a:t>
            </a:r>
            <a:r>
              <a:rPr lang="uk-UA" i="1" dirty="0" err="1">
                <a:solidFill>
                  <a:srgbClr val="FFFF00"/>
                </a:solidFill>
                <a:latin typeface="Times New Roman" panose="02020603050405020304" pitchFamily="18" charset="0"/>
                <a:ea typeface="Times New Roman" panose="02020603050405020304" pitchFamily="18" charset="0"/>
              </a:rPr>
              <a:t>панованє</a:t>
            </a:r>
            <a:r>
              <a:rPr lang="uk-UA" i="1" dirty="0">
                <a:solidFill>
                  <a:srgbClr val="FFFF00"/>
                </a:solidFill>
                <a:latin typeface="Times New Roman" panose="02020603050405020304" pitchFamily="18" charset="0"/>
                <a:ea typeface="Times New Roman" panose="02020603050405020304" pitchFamily="18" charset="0"/>
              </a:rPr>
              <a:t>, </a:t>
            </a:r>
            <a:r>
              <a:rPr lang="uk-UA" i="1" dirty="0" err="1">
                <a:solidFill>
                  <a:srgbClr val="FFFF00"/>
                </a:solidFill>
                <a:latin typeface="Times New Roman" panose="02020603050405020304" pitchFamily="18" charset="0"/>
                <a:ea typeface="Times New Roman" panose="02020603050405020304" pitchFamily="18" charset="0"/>
              </a:rPr>
              <a:t>самопорядкуваннє</a:t>
            </a:r>
            <a:r>
              <a:rPr lang="uk-UA" dirty="0">
                <a:solidFill>
                  <a:srgbClr val="FFFF00"/>
                </a:solidFill>
                <a:latin typeface="Times New Roman" panose="02020603050405020304" pitchFamily="18" charset="0"/>
                <a:ea typeface="Times New Roman" panose="02020603050405020304" pitchFamily="18" charset="0"/>
              </a:rPr>
              <a:t>. </a:t>
            </a:r>
          </a:p>
          <a:p>
            <a:pPr algn="just"/>
            <a:r>
              <a:rPr lang="uk-UA" dirty="0">
                <a:latin typeface="Times New Roman" panose="02020603050405020304" pitchFamily="18" charset="0"/>
                <a:ea typeface="Times New Roman" panose="02020603050405020304" pitchFamily="18" charset="0"/>
              </a:rPr>
              <a:t>	Майже повністю усталилася лексика, пов’язана  з діловою етикою: </a:t>
            </a:r>
            <a:r>
              <a:rPr lang="uk-UA" i="1" dirty="0">
                <a:solidFill>
                  <a:srgbClr val="FFFF00"/>
                </a:solidFill>
                <a:latin typeface="Times New Roman" panose="02020603050405020304" pitchFamily="18" charset="0"/>
                <a:ea typeface="Times New Roman" panose="02020603050405020304" pitchFamily="18" charset="0"/>
              </a:rPr>
              <a:t>відносини, згода-незгода, честь, шаноба,  вимоги, доручення, обставини, просьба, співробітництво, щирість</a:t>
            </a:r>
            <a:r>
              <a:rPr lang="uk-UA" dirty="0">
                <a:solidFill>
                  <a:srgbClr val="FFFF00"/>
                </a:solidFill>
                <a:latin typeface="Times New Roman" panose="02020603050405020304" pitchFamily="18" charset="0"/>
                <a:ea typeface="Times New Roman" panose="02020603050405020304" pitchFamily="18" charset="0"/>
              </a:rPr>
              <a:t>.</a:t>
            </a:r>
            <a:endParaRPr lang="ru-UA" sz="1400" dirty="0">
              <a:solidFill>
                <a:srgbClr val="FFFF00"/>
              </a:solidFill>
            </a:endParaRPr>
          </a:p>
          <a:p>
            <a:endParaRPr lang="ru-RU" dirty="0"/>
          </a:p>
        </p:txBody>
      </p:sp>
    </p:spTree>
    <p:extLst>
      <p:ext uri="{BB962C8B-B14F-4D97-AF65-F5344CB8AC3E}">
        <p14:creationId xmlns:p14="http://schemas.microsoft.com/office/powerpoint/2010/main" val="1355951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UA" sz="4400" dirty="0">
                <a:solidFill>
                  <a:srgbClr val="FFFF00"/>
                </a:solidFill>
                <a:latin typeface="Times New Roman" panose="02020603050405020304" pitchFamily="18" charset="0"/>
                <a:ea typeface="Times New Roman" panose="02020603050405020304" pitchFamily="18" charset="0"/>
              </a:rPr>
              <a:t>Статус української </a:t>
            </a:r>
            <a:r>
              <a:rPr lang="uk-UA" sz="4400" dirty="0">
                <a:solidFill>
                  <a:srgbClr val="FFFF00"/>
                </a:solidFill>
                <a:latin typeface="Times New Roman" panose="02020603050405020304" pitchFamily="18" charset="0"/>
                <a:ea typeface="Times New Roman" panose="02020603050405020304" pitchFamily="18" charset="0"/>
              </a:rPr>
              <a:t>ділової </a:t>
            </a:r>
            <a:r>
              <a:rPr lang="ru-UA" sz="4400" dirty="0">
                <a:solidFill>
                  <a:srgbClr val="FFFF00"/>
                </a:solidFill>
                <a:latin typeface="Times New Roman" panose="02020603050405020304" pitchFamily="18" charset="0"/>
                <a:ea typeface="Times New Roman" panose="02020603050405020304" pitchFamily="18" charset="0"/>
              </a:rPr>
              <a:t>мови </a:t>
            </a:r>
            <a:r>
              <a:rPr lang="uk-UA" sz="4400" dirty="0" smtClean="0">
                <a:solidFill>
                  <a:srgbClr val="FFFF00"/>
                </a:solidFill>
                <a:latin typeface="Times New Roman" panose="02020603050405020304" pitchFamily="18" charset="0"/>
                <a:ea typeface="Times New Roman" panose="02020603050405020304" pitchFamily="18" charset="0"/>
              </a:rPr>
              <a:t>у</a:t>
            </a:r>
            <a:r>
              <a:rPr lang="ru-UA" sz="4400" dirty="0" smtClean="0">
                <a:solidFill>
                  <a:srgbClr val="FFFF00"/>
                </a:solidFill>
                <a:latin typeface="Times New Roman" panose="02020603050405020304" pitchFamily="18" charset="0"/>
                <a:ea typeface="Times New Roman" panose="02020603050405020304" pitchFamily="18" charset="0"/>
              </a:rPr>
              <a:t> </a:t>
            </a:r>
            <a:r>
              <a:rPr lang="uk-UA" sz="4400" dirty="0" smtClean="0">
                <a:solidFill>
                  <a:srgbClr val="FFFF00"/>
                </a:solidFill>
                <a:latin typeface="Times New Roman" panose="02020603050405020304" pitchFamily="18" charset="0"/>
                <a:ea typeface="Times New Roman" panose="02020603050405020304" pitchFamily="18" charset="0"/>
              </a:rPr>
              <a:t>ХХ столітті</a:t>
            </a:r>
            <a:endParaRPr lang="ru-RU" dirty="0">
              <a:solidFill>
                <a:srgbClr val="FFFF00"/>
              </a:solidFill>
            </a:endParaRPr>
          </a:p>
        </p:txBody>
      </p:sp>
      <p:sp>
        <p:nvSpPr>
          <p:cNvPr id="3" name="Объект 2"/>
          <p:cNvSpPr>
            <a:spLocks noGrp="1"/>
          </p:cNvSpPr>
          <p:nvPr>
            <p:ph sz="half" idx="1"/>
          </p:nvPr>
        </p:nvSpPr>
        <p:spPr>
          <a:xfrm>
            <a:off x="332603" y="1832346"/>
            <a:ext cx="4396339" cy="4195763"/>
          </a:xfrm>
        </p:spPr>
        <p:txBody>
          <a:bodyPr/>
          <a:lstStyle/>
          <a:p>
            <a:r>
              <a:rPr lang="ru-UA" dirty="0">
                <a:latin typeface="Times New Roman" panose="02020603050405020304" pitchFamily="18" charset="0"/>
                <a:ea typeface="Times New Roman" panose="02020603050405020304" pitchFamily="18" charset="0"/>
              </a:rPr>
              <a:t>Статус української мови </a:t>
            </a:r>
            <a:r>
              <a:rPr lang="uk-UA" dirty="0">
                <a:latin typeface="Times New Roman" panose="02020603050405020304" pitchFamily="18" charset="0"/>
                <a:ea typeface="Times New Roman" panose="02020603050405020304" pitchFamily="18" charset="0"/>
              </a:rPr>
              <a:t>в</a:t>
            </a:r>
            <a:r>
              <a:rPr lang="ru-UA" dirty="0">
                <a:latin typeface="Times New Roman" panose="02020603050405020304" pitchFamily="18" charset="0"/>
                <a:ea typeface="Times New Roman" panose="02020603050405020304" pitchFamily="18" charset="0"/>
              </a:rPr>
              <a:t> 1917-1921 рр. </a:t>
            </a:r>
            <a:r>
              <a:rPr lang="uk-UA" dirty="0">
                <a:latin typeface="Times New Roman" panose="02020603050405020304" pitchFamily="18" charset="0"/>
                <a:ea typeface="Times New Roman" panose="02020603050405020304" pitchFamily="18" charset="0"/>
              </a:rPr>
              <a:t>д</a:t>
            </a:r>
            <a:r>
              <a:rPr lang="ru-UA" dirty="0">
                <a:latin typeface="Times New Roman" panose="02020603050405020304" pitchFamily="18" charset="0"/>
                <a:ea typeface="Times New Roman" panose="02020603050405020304" pitchFamily="18" charset="0"/>
              </a:rPr>
              <a:t>уже змінився</a:t>
            </a:r>
            <a:r>
              <a:rPr lang="uk-UA" dirty="0">
                <a:latin typeface="Times New Roman" panose="02020603050405020304" pitchFamily="18" charset="0"/>
                <a:ea typeface="Times New Roman" panose="02020603050405020304" pitchFamily="18" charset="0"/>
              </a:rPr>
              <a:t>: п</a:t>
            </a:r>
            <a:r>
              <a:rPr lang="ru-UA" dirty="0">
                <a:latin typeface="Times New Roman" panose="02020603050405020304" pitchFamily="18" charset="0"/>
                <a:ea typeface="Times New Roman" panose="02020603050405020304" pitchFamily="18" charset="0"/>
              </a:rPr>
              <a:t>ісля майже двохсотрічної перерви українська мова стає мовою</a:t>
            </a:r>
            <a:r>
              <a:rPr lang="uk-UA" dirty="0">
                <a:latin typeface="Times New Roman" panose="02020603050405020304" pitchFamily="18" charset="0"/>
                <a:ea typeface="Times New Roman" panose="02020603050405020304" pitchFamily="18" charset="0"/>
              </a:rPr>
              <a:t> діловодства, </a:t>
            </a:r>
            <a:r>
              <a:rPr lang="ru-UA" dirty="0">
                <a:latin typeface="Times New Roman" panose="02020603050405020304" pitchFamily="18" charset="0"/>
                <a:ea typeface="Times New Roman" panose="02020603050405020304" pitchFamily="18" charset="0"/>
              </a:rPr>
              <a:t>законодавства, адміністрації, військової справи, дипломатії. На цей час припадає розквіт лексики, пов’язаної з дипломатичною сферою, – це назви осіб, дипломатичних документів, а також дій, пов’язаних з міжнародними стосунками. </a:t>
            </a:r>
          </a:p>
          <a:p>
            <a:endParaRPr lang="ru-RU" dirty="0"/>
          </a:p>
        </p:txBody>
      </p:sp>
      <p:pic>
        <p:nvPicPr>
          <p:cNvPr id="5" name="Объект 4"/>
          <p:cNvPicPr>
            <a:picLocks noGrp="1" noChangeAspect="1"/>
          </p:cNvPicPr>
          <p:nvPr>
            <p:ph sz="half" idx="2"/>
          </p:nvPr>
        </p:nvPicPr>
        <p:blipFill>
          <a:blip r:embed="rId2"/>
          <a:stretch>
            <a:fillRect/>
          </a:stretch>
        </p:blipFill>
        <p:spPr>
          <a:xfrm>
            <a:off x="4666091" y="2553513"/>
            <a:ext cx="3520490" cy="4200525"/>
          </a:xfrm>
          <a:prstGeom prst="rect">
            <a:avLst/>
          </a:prstGeom>
        </p:spPr>
      </p:pic>
      <p:pic>
        <p:nvPicPr>
          <p:cNvPr id="7" name="Рисунок 6"/>
          <p:cNvPicPr>
            <a:picLocks noChangeAspect="1"/>
          </p:cNvPicPr>
          <p:nvPr/>
        </p:nvPicPr>
        <p:blipFill>
          <a:blip r:embed="rId3"/>
          <a:stretch>
            <a:fillRect/>
          </a:stretch>
        </p:blipFill>
        <p:spPr>
          <a:xfrm>
            <a:off x="8186581" y="1152983"/>
            <a:ext cx="4005419" cy="3956647"/>
          </a:xfrm>
          <a:prstGeom prst="rect">
            <a:avLst/>
          </a:prstGeom>
        </p:spPr>
      </p:pic>
    </p:spTree>
    <p:extLst>
      <p:ext uri="{BB962C8B-B14F-4D97-AF65-F5344CB8AC3E}">
        <p14:creationId xmlns:p14="http://schemas.microsoft.com/office/powerpoint/2010/main" val="72862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452" y="243712"/>
            <a:ext cx="10560286" cy="1400530"/>
          </a:xfrm>
        </p:spPr>
        <p:txBody>
          <a:bodyPr/>
          <a:lstStyle/>
          <a:p>
            <a:pPr algn="ctr"/>
            <a:r>
              <a:rPr lang="uk-UA" sz="4400" dirty="0" smtClean="0">
                <a:latin typeface="Times New Roman" panose="02020603050405020304" pitchFamily="18" charset="0"/>
                <a:ea typeface="Times New Roman" panose="02020603050405020304" pitchFamily="18" charset="0"/>
              </a:rPr>
              <a:t>У 20-х </a:t>
            </a:r>
            <a:r>
              <a:rPr lang="uk-UA" sz="4400" dirty="0">
                <a:latin typeface="Times New Roman" panose="02020603050405020304" pitchFamily="18" charset="0"/>
                <a:ea typeface="Times New Roman" panose="02020603050405020304" pitchFamily="18" charset="0"/>
              </a:rPr>
              <a:t>роках ХХ століття </a:t>
            </a:r>
            <a:r>
              <a:rPr lang="uk-UA" sz="4400" dirty="0" smtClean="0">
                <a:latin typeface="Times New Roman" panose="02020603050405020304" pitchFamily="18" charset="0"/>
                <a:ea typeface="Times New Roman" panose="02020603050405020304" pitchFamily="18" charset="0"/>
              </a:rPr>
              <a:t>остаточно </a:t>
            </a:r>
            <a:r>
              <a:rPr lang="ru-UA" sz="4400" dirty="0" smtClean="0">
                <a:latin typeface="Times New Roman" panose="02020603050405020304" pitchFamily="18" charset="0"/>
                <a:ea typeface="Times New Roman" panose="02020603050405020304" pitchFamily="18" charset="0"/>
              </a:rPr>
              <a:t>склалися </a:t>
            </a:r>
            <a:r>
              <a:rPr lang="ru-UA" sz="4400" dirty="0">
                <a:latin typeface="Times New Roman" panose="02020603050405020304" pitchFamily="18" charset="0"/>
                <a:ea typeface="Times New Roman" panose="02020603050405020304" pitchFamily="18" charset="0"/>
              </a:rPr>
              <a:t>стиль, форма і структура офіційних </a:t>
            </a:r>
            <a:r>
              <a:rPr lang="ru-UA" sz="4400" dirty="0" smtClean="0">
                <a:latin typeface="Times New Roman" panose="02020603050405020304" pitchFamily="18" charset="0"/>
                <a:ea typeface="Times New Roman" panose="02020603050405020304" pitchFamily="18" charset="0"/>
              </a:rPr>
              <a:t>документів</a:t>
            </a:r>
            <a:endParaRPr lang="ru-RU" dirty="0"/>
          </a:p>
        </p:txBody>
      </p:sp>
      <p:sp>
        <p:nvSpPr>
          <p:cNvPr id="3" name="Объект 2"/>
          <p:cNvSpPr>
            <a:spLocks noGrp="1"/>
          </p:cNvSpPr>
          <p:nvPr>
            <p:ph idx="1"/>
          </p:nvPr>
        </p:nvSpPr>
        <p:spPr>
          <a:xfrm>
            <a:off x="1316324" y="2536244"/>
            <a:ext cx="8946541" cy="4195481"/>
          </a:xfrm>
        </p:spPr>
        <p:txBody>
          <a:bodyPr/>
          <a:lstStyle/>
          <a:p>
            <a:pPr indent="449580" algn="just">
              <a:lnSpc>
                <a:spcPct val="150000"/>
              </a:lnSpc>
            </a:pPr>
            <a:r>
              <a:rPr lang="uk-UA" dirty="0" smtClean="0">
                <a:latin typeface="Times New Roman" panose="02020603050405020304" pitchFamily="18" charset="0"/>
                <a:ea typeface="Times New Roman" panose="02020603050405020304" pitchFamily="18" charset="0"/>
              </a:rPr>
              <a:t>Б</a:t>
            </a:r>
            <a:r>
              <a:rPr lang="ru-UA" dirty="0" smtClean="0">
                <a:latin typeface="Times New Roman" panose="02020603050405020304" pitchFamily="18" charset="0"/>
                <a:ea typeface="Times New Roman" panose="02020603050405020304" pitchFamily="18" charset="0"/>
              </a:rPr>
              <a:t>ільшість </a:t>
            </a:r>
            <a:r>
              <a:rPr lang="ru-UA" dirty="0">
                <a:latin typeface="Times New Roman" panose="02020603050405020304" pitchFamily="18" charset="0"/>
                <a:ea typeface="Times New Roman" panose="02020603050405020304" pitchFamily="18" charset="0"/>
              </a:rPr>
              <a:t>офіційних документів складалися із трьох умовних частин: </a:t>
            </a:r>
            <a:endParaRPr lang="uk-UA" dirty="0">
              <a:latin typeface="Times New Roman" panose="02020603050405020304" pitchFamily="18" charset="0"/>
              <a:ea typeface="Times New Roman" panose="02020603050405020304" pitchFamily="18" charset="0"/>
            </a:endParaRPr>
          </a:p>
          <a:p>
            <a:pPr marL="285750" indent="-285750" algn="just">
              <a:lnSpc>
                <a:spcPct val="150000"/>
              </a:lnSpc>
              <a:buFont typeface="Wingdings" panose="05000000000000000000" pitchFamily="2" charset="2"/>
              <a:buChar char="q"/>
            </a:pPr>
            <a:r>
              <a:rPr lang="ru-UA" dirty="0">
                <a:latin typeface="Times New Roman" panose="02020603050405020304" pitchFamily="18" charset="0"/>
                <a:ea typeface="Times New Roman" panose="02020603050405020304" pitchFamily="18" charset="0"/>
              </a:rPr>
              <a:t>передмова (пафосна підготовка до сприйняття основних заходів)</a:t>
            </a:r>
            <a:r>
              <a:rPr lang="uk-UA" dirty="0">
                <a:latin typeface="Times New Roman" panose="02020603050405020304" pitchFamily="18" charset="0"/>
                <a:ea typeface="Times New Roman" panose="02020603050405020304" pitchFamily="18" charset="0"/>
              </a:rPr>
              <a:t>;</a:t>
            </a:r>
          </a:p>
          <a:p>
            <a:pPr marL="285750" indent="-285750" algn="just">
              <a:lnSpc>
                <a:spcPct val="150000"/>
              </a:lnSpc>
              <a:buFont typeface="Wingdings" panose="05000000000000000000" pitchFamily="2" charset="2"/>
              <a:buChar char="q"/>
            </a:pPr>
            <a:r>
              <a:rPr lang="ru-UA" dirty="0">
                <a:latin typeface="Times New Roman" panose="02020603050405020304" pitchFamily="18" charset="0"/>
                <a:ea typeface="Times New Roman" panose="02020603050405020304" pitchFamily="18" charset="0"/>
              </a:rPr>
              <a:t> основний текст (виклад суті проблеми)</a:t>
            </a:r>
            <a:r>
              <a:rPr lang="uk-UA" dirty="0">
                <a:latin typeface="Times New Roman" panose="02020603050405020304" pitchFamily="18" charset="0"/>
                <a:ea typeface="Times New Roman" panose="02020603050405020304" pitchFamily="18" charset="0"/>
              </a:rPr>
              <a:t>;</a:t>
            </a:r>
          </a:p>
          <a:p>
            <a:pPr marL="285750" indent="-285750" algn="just">
              <a:lnSpc>
                <a:spcPct val="150000"/>
              </a:lnSpc>
              <a:buFont typeface="Wingdings" panose="05000000000000000000" pitchFamily="2" charset="2"/>
              <a:buChar char="q"/>
            </a:pPr>
            <a:r>
              <a:rPr lang="ru-UA" dirty="0">
                <a:latin typeface="Times New Roman" panose="02020603050405020304" pitchFamily="18" charset="0"/>
                <a:ea typeface="Times New Roman" panose="02020603050405020304" pitchFamily="18" charset="0"/>
              </a:rPr>
              <a:t>висновок (сподівання і настанова одночасно). </a:t>
            </a:r>
            <a:endParaRPr lang="uk-UA" dirty="0" smtClean="0">
              <a:latin typeface="Times New Roman" panose="02020603050405020304" pitchFamily="18" charset="0"/>
              <a:ea typeface="Times New Roman" panose="02020603050405020304" pitchFamily="18" charset="0"/>
            </a:endParaRPr>
          </a:p>
          <a:p>
            <a:pPr marL="0" indent="0" algn="just">
              <a:lnSpc>
                <a:spcPct val="150000"/>
              </a:lnSpc>
              <a:buNone/>
            </a:pPr>
            <a:r>
              <a:rPr lang="uk-UA" dirty="0" smtClean="0">
                <a:latin typeface="Times New Roman" panose="02020603050405020304" pitchFamily="18" charset="0"/>
                <a:ea typeface="Times New Roman" panose="02020603050405020304" pitchFamily="18" charset="0"/>
              </a:rPr>
              <a:t>Тобто </a:t>
            </a:r>
            <a:r>
              <a:rPr lang="uk-UA" dirty="0">
                <a:latin typeface="Times New Roman" panose="02020603050405020304" pitchFamily="18" charset="0"/>
                <a:ea typeface="Times New Roman" panose="02020603050405020304" pitchFamily="18" charset="0"/>
              </a:rPr>
              <a:t>маємо чітку </a:t>
            </a:r>
            <a:r>
              <a:rPr lang="uk-UA" b="1" i="1" dirty="0" err="1">
                <a:latin typeface="Times New Roman" panose="02020603050405020304" pitchFamily="18" charset="0"/>
                <a:ea typeface="Times New Roman" panose="02020603050405020304" pitchFamily="18" charset="0"/>
              </a:rPr>
              <a:t>структурацію</a:t>
            </a:r>
            <a:r>
              <a:rPr lang="uk-UA" i="1" dirty="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Times New Roman" panose="02020603050405020304" pitchFamily="18" charset="0"/>
              </a:rPr>
              <a:t>офіційно-ділового тексту.</a:t>
            </a:r>
            <a:endParaRPr lang="ru-UA" dirty="0">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21691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754" y="139210"/>
            <a:ext cx="11782697" cy="1036447"/>
          </a:xfrm>
        </p:spPr>
        <p:txBody>
          <a:bodyPr/>
          <a:lstStyle/>
          <a:p>
            <a:pPr algn="ctr"/>
            <a:r>
              <a:rPr lang="ru-RU" sz="4400" b="1" dirty="0">
                <a:solidFill>
                  <a:srgbClr val="FFFF00"/>
                </a:solidFill>
                <a:latin typeface="Times New Roman" panose="02020603050405020304" pitchFamily="18" charset="0"/>
                <a:ea typeface="Times New Roman" panose="02020603050405020304" pitchFamily="18" charset="0"/>
              </a:rPr>
              <a:t>АДМІНІСТРАТИВНО-КАНЦЕЛЯРСЬКИЙ ПІДСТИЛЬ </a:t>
            </a:r>
            <a:endParaRPr lang="ru-RU" dirty="0">
              <a:solidFill>
                <a:srgbClr val="FFFF00"/>
              </a:solidFill>
            </a:endParaRPr>
          </a:p>
        </p:txBody>
      </p:sp>
      <p:sp>
        <p:nvSpPr>
          <p:cNvPr id="3" name="Объект 2"/>
          <p:cNvSpPr>
            <a:spLocks noGrp="1"/>
          </p:cNvSpPr>
          <p:nvPr>
            <p:ph idx="1"/>
          </p:nvPr>
        </p:nvSpPr>
        <p:spPr>
          <a:xfrm>
            <a:off x="920432" y="1569592"/>
            <a:ext cx="10849202" cy="5066339"/>
          </a:xfrm>
        </p:spPr>
        <p:txBody>
          <a:bodyPr>
            <a:normAutofit fontScale="77500" lnSpcReduction="20000"/>
          </a:bodyPr>
          <a:lstStyle/>
          <a:p>
            <a:pPr indent="449580" algn="just">
              <a:lnSpc>
                <a:spcPct val="150000"/>
              </a:lnSpc>
            </a:pPr>
            <a:r>
              <a:rPr lang="ru-RU" dirty="0" err="1">
                <a:latin typeface="Times New Roman" panose="02020603050405020304" pitchFamily="18" charset="0"/>
                <a:ea typeface="Times New Roman" panose="02020603050405020304" pitchFamily="18" charset="0"/>
              </a:rPr>
              <a:t>Після</a:t>
            </a:r>
            <a:r>
              <a:rPr lang="ru-RU" dirty="0">
                <a:latin typeface="Times New Roman" panose="02020603050405020304" pitchFamily="18" charset="0"/>
                <a:ea typeface="Times New Roman" panose="02020603050405020304" pitchFamily="18" charset="0"/>
              </a:rPr>
              <a:t> 1917 року </a:t>
            </a:r>
            <a:r>
              <a:rPr lang="ru-RU" dirty="0" err="1">
                <a:latin typeface="Times New Roman" panose="02020603050405020304" pitchFamily="18" charset="0"/>
                <a:ea typeface="Times New Roman" panose="02020603050405020304" pitchFamily="18" charset="0"/>
              </a:rPr>
              <a:t>почалося</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формування</a:t>
            </a:r>
            <a:r>
              <a:rPr lang="ru-RU" dirty="0">
                <a:latin typeface="Times New Roman" panose="02020603050405020304" pitchFamily="18" charset="0"/>
                <a:ea typeface="Times New Roman" panose="02020603050405020304" pitchFamily="18" charset="0"/>
              </a:rPr>
              <a:t> такого </a:t>
            </a:r>
            <a:r>
              <a:rPr lang="ru-RU" dirty="0" err="1">
                <a:latin typeface="Times New Roman" panose="02020603050405020304" pitchFamily="18" charset="0"/>
                <a:ea typeface="Times New Roman" panose="02020603050405020304" pitchFamily="18" charset="0"/>
              </a:rPr>
              <a:t>підтипу</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офіційно-ділового</a:t>
            </a:r>
            <a:r>
              <a:rPr lang="ru-RU" dirty="0">
                <a:latin typeface="Times New Roman" panose="02020603050405020304" pitchFamily="18" charset="0"/>
                <a:ea typeface="Times New Roman" panose="02020603050405020304" pitchFamily="18" charset="0"/>
              </a:rPr>
              <a:t> стилю як </a:t>
            </a:r>
            <a:r>
              <a:rPr lang="ru-RU" dirty="0" err="1">
                <a:latin typeface="Times New Roman" panose="02020603050405020304" pitchFamily="18" charset="0"/>
                <a:ea typeface="Times New Roman" panose="02020603050405020304" pitchFamily="18" charset="0"/>
              </a:rPr>
              <a:t>адміністративно-канцелярський</a:t>
            </a:r>
            <a:r>
              <a:rPr lang="ru-RU" dirty="0">
                <a:latin typeface="Times New Roman" panose="02020603050405020304" pitchFamily="18" charset="0"/>
                <a:ea typeface="Times New Roman" panose="02020603050405020304" pitchFamily="18" charset="0"/>
              </a:rPr>
              <a:t>.</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Практична потреба </a:t>
            </a:r>
            <a:r>
              <a:rPr lang="ru-RU" dirty="0" err="1">
                <a:latin typeface="Times New Roman" panose="02020603050405020304" pitchFamily="18" charset="0"/>
                <a:ea typeface="Times New Roman" panose="02020603050405020304" pitchFamily="18" charset="0"/>
              </a:rPr>
              <a:t>зумовила</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появу</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близько</a:t>
            </a:r>
            <a:r>
              <a:rPr lang="ru-RU" dirty="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Times New Roman" panose="02020603050405020304" pitchFamily="18" charset="0"/>
              </a:rPr>
              <a:t>тридцяти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словників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ділової</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мови</a:t>
            </a:r>
            <a:r>
              <a:rPr lang="ru-RU" dirty="0">
                <a:latin typeface="Times New Roman" panose="02020603050405020304" pitchFamily="18" charset="0"/>
                <a:ea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rPr>
              <a:t>правничої</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термінології</a:t>
            </a:r>
            <a:r>
              <a:rPr lang="uk-UA" dirty="0">
                <a:latin typeface="Times New Roman" panose="02020603050405020304" pitchFamily="18" charset="0"/>
                <a:ea typeface="Times New Roman" panose="02020603050405020304" pitchFamily="18" charset="0"/>
              </a:rPr>
              <a:t>:</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Ванько Е. </a:t>
            </a:r>
            <a:r>
              <a:rPr lang="ru-RU" dirty="0" err="1">
                <a:latin typeface="Times New Roman" panose="02020603050405020304" pitchFamily="18" charset="0"/>
                <a:ea typeface="Times New Roman" panose="02020603050405020304" pitchFamily="18" charset="0"/>
              </a:rPr>
              <a:t>Кишеньковий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правничий</a:t>
            </a:r>
            <a:r>
              <a:rPr lang="ru-RU" dirty="0">
                <a:latin typeface="Times New Roman" panose="02020603050405020304" pitchFamily="18" charset="0"/>
                <a:ea typeface="Times New Roman" panose="02020603050405020304" pitchFamily="18" charset="0"/>
              </a:rPr>
              <a:t> словник: для </a:t>
            </a:r>
            <a:r>
              <a:rPr lang="ru-RU" dirty="0" err="1">
                <a:latin typeface="Times New Roman" panose="02020603050405020304" pitchFamily="18" charset="0"/>
                <a:ea typeface="Times New Roman" panose="02020603050405020304" pitchFamily="18" charset="0"/>
              </a:rPr>
              <a:t>адвокатів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суддів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нотарів</a:t>
            </a:r>
            <a:r>
              <a:rPr lang="ru-RU" dirty="0">
                <a:latin typeface="Times New Roman" panose="02020603050405020304" pitchFamily="18" charset="0"/>
                <a:ea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rPr>
              <a:t>урядовців</a:t>
            </a:r>
            <a:r>
              <a:rPr lang="uk-UA"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1918.  32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 В. М. Р.-Б. </a:t>
            </a:r>
            <a:r>
              <a:rPr lang="ru-RU" dirty="0" err="1">
                <a:latin typeface="Times New Roman" panose="02020603050405020304" pitchFamily="18" charset="0"/>
                <a:ea typeface="Times New Roman" panose="02020603050405020304" pitchFamily="18" charset="0"/>
              </a:rPr>
              <a:t>Українська</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службова</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термінологія</a:t>
            </a:r>
            <a:r>
              <a:rPr lang="ru-RU" dirty="0">
                <a:latin typeface="Times New Roman" panose="02020603050405020304" pitchFamily="18" charset="0"/>
                <a:ea typeface="Times New Roman" panose="02020603050405020304" pitchFamily="18" charset="0"/>
              </a:rPr>
              <a:t> й </a:t>
            </a:r>
            <a:r>
              <a:rPr lang="ru-RU" dirty="0" err="1">
                <a:latin typeface="Times New Roman" panose="02020603050405020304" pitchFamily="18" charset="0"/>
                <a:ea typeface="Times New Roman" panose="02020603050405020304" pitchFamily="18" charset="0"/>
              </a:rPr>
              <a:t>зразки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службових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паперів</a:t>
            </a:r>
            <a:r>
              <a:rPr lang="ru-RU" dirty="0">
                <a:latin typeface="Times New Roman" panose="02020603050405020304" pitchFamily="18" charset="0"/>
                <a:ea typeface="Times New Roman" panose="02020603050405020304" pitchFamily="18" charset="0"/>
              </a:rPr>
              <a:t> Вид. </a:t>
            </a:r>
            <a:r>
              <a:rPr lang="ru-RU" dirty="0" err="1">
                <a:latin typeface="Times New Roman" panose="02020603050405020304" pitchFamily="18" charset="0"/>
                <a:ea typeface="Times New Roman" panose="02020603050405020304" pitchFamily="18" charset="0"/>
              </a:rPr>
              <a:t>неофіціальне</a:t>
            </a:r>
            <a:r>
              <a:rPr lang="ru-RU" dirty="0">
                <a:latin typeface="Times New Roman" panose="02020603050405020304" pitchFamily="18" charset="0"/>
                <a:ea typeface="Times New Roman" panose="02020603050405020304" pitchFamily="18" charset="0"/>
              </a:rPr>
              <a:t>. 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1918.  32 с.; </a:t>
            </a:r>
          </a:p>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Короткий </a:t>
            </a:r>
            <a:r>
              <a:rPr lang="ru-RU" dirty="0" err="1">
                <a:latin typeface="Times New Roman" panose="02020603050405020304" pitchFamily="18" charset="0"/>
                <a:ea typeface="Times New Roman" panose="02020603050405020304" pitchFamily="18" charset="0"/>
              </a:rPr>
              <a:t>московсько-український</a:t>
            </a:r>
            <a:r>
              <a:rPr lang="ru-RU" dirty="0">
                <a:latin typeface="Times New Roman" panose="02020603050405020304" pitchFamily="18" charset="0"/>
                <a:ea typeface="Times New Roman" panose="02020603050405020304" pitchFamily="18" charset="0"/>
              </a:rPr>
              <a:t> словник </a:t>
            </a:r>
            <a:r>
              <a:rPr lang="ru-RU" dirty="0" err="1">
                <a:latin typeface="Times New Roman" panose="02020603050405020304" pitchFamily="18" charset="0"/>
                <a:ea typeface="Times New Roman" panose="02020603050405020304" pitchFamily="18" charset="0"/>
              </a:rPr>
              <a:t>судівництва</a:t>
            </a:r>
            <a:r>
              <a:rPr lang="ru-RU" dirty="0">
                <a:latin typeface="Times New Roman" panose="02020603050405020304" pitchFamily="18" charset="0"/>
                <a:ea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rPr>
              <a:t>діловодства</a:t>
            </a:r>
            <a:r>
              <a:rPr lang="ru-RU" dirty="0">
                <a:latin typeface="Times New Roman" panose="02020603050405020304" pitchFamily="18" charset="0"/>
                <a:ea typeface="Times New Roman" panose="02020603050405020304" pitchFamily="18" charset="0"/>
              </a:rPr>
              <a:t>.  2-ге доп. вид. </a:t>
            </a:r>
            <a:r>
              <a:rPr lang="ru-RU" dirty="0" err="1">
                <a:latin typeface="Times New Roman" panose="02020603050405020304" pitchFamily="18" charset="0"/>
                <a:ea typeface="Times New Roman" panose="02020603050405020304" pitchFamily="18" charset="0"/>
              </a:rPr>
              <a:t>Полтавського</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українського</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правничого</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товариства</a:t>
            </a:r>
            <a:r>
              <a:rPr lang="ru-RU" dirty="0">
                <a:latin typeface="Times New Roman" panose="02020603050405020304" pitchFamily="18" charset="0"/>
                <a:ea typeface="Times New Roman" panose="02020603050405020304" pitchFamily="18" charset="0"/>
              </a:rPr>
              <a:t>.  Полтава, 1918. 126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Лебідь</a:t>
            </a:r>
            <a:r>
              <a:rPr lang="ru-RU" dirty="0">
                <a:latin typeface="Times New Roman" panose="02020603050405020304" pitchFamily="18" charset="0"/>
                <a:ea typeface="Times New Roman" panose="02020603050405020304" pitchFamily="18" charset="0"/>
              </a:rPr>
              <a:t> Д. </a:t>
            </a:r>
            <a:r>
              <a:rPr lang="ru-RU" dirty="0" err="1">
                <a:latin typeface="Times New Roman" panose="02020603050405020304" pitchFamily="18" charset="0"/>
                <a:ea typeface="Times New Roman" panose="02020603050405020304" pitchFamily="18" charset="0"/>
              </a:rPr>
              <a:t>Українська</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мова</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словник та </a:t>
            </a:r>
            <a:r>
              <a:rPr lang="ru-RU" dirty="0" err="1">
                <a:latin typeface="Times New Roman" panose="02020603050405020304" pitchFamily="18" charset="0"/>
                <a:ea typeface="Times New Roman" panose="02020603050405020304" pitchFamily="18" charset="0"/>
              </a:rPr>
              <a:t>зразки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паперів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українською</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мовою</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Чернігів</a:t>
            </a:r>
            <a:r>
              <a:rPr lang="ru-RU" dirty="0">
                <a:latin typeface="Times New Roman" panose="02020603050405020304" pitchFamily="18" charset="0"/>
                <a:ea typeface="Times New Roman" panose="02020603050405020304" pitchFamily="18" charset="0"/>
              </a:rPr>
              <a:t>, 1918.  256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 Падалка Л.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діловодний</a:t>
            </a:r>
            <a:r>
              <a:rPr lang="ru-RU" dirty="0">
                <a:latin typeface="Times New Roman" panose="02020603050405020304" pitchFamily="18" charset="0"/>
                <a:ea typeface="Times New Roman" panose="02020603050405020304" pitchFamily="18" charset="0"/>
              </a:rPr>
              <a:t> словник.  Полтава, 1918.  106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Перебендя</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словник: </a:t>
            </a:r>
            <a:r>
              <a:rPr lang="ru-RU" dirty="0" err="1">
                <a:latin typeface="Times New Roman" panose="02020603050405020304" pitchFamily="18" charset="0"/>
                <a:ea typeface="Times New Roman" panose="02020603050405020304" pitchFamily="18" charset="0"/>
              </a:rPr>
              <a:t>містить</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більше</a:t>
            </a:r>
            <a:r>
              <a:rPr lang="ru-RU" dirty="0">
                <a:latin typeface="Times New Roman" panose="02020603050405020304" pitchFamily="18" charset="0"/>
                <a:ea typeface="Times New Roman" panose="02020603050405020304" pitchFamily="18" charset="0"/>
              </a:rPr>
              <a:t> 18000 слов і </a:t>
            </a:r>
            <a:r>
              <a:rPr lang="ru-RU" dirty="0" err="1">
                <a:latin typeface="Times New Roman" panose="02020603050405020304" pitchFamily="18" charset="0"/>
                <a:ea typeface="Times New Roman" panose="02020603050405020304" pitchFamily="18" charset="0"/>
              </a:rPr>
              <a:t>виразів</a:t>
            </a:r>
            <a:r>
              <a:rPr lang="ru-RU" dirty="0">
                <a:latin typeface="Times New Roman" panose="02020603050405020304" pitchFamily="18" charset="0"/>
                <a:ea typeface="Times New Roman" panose="02020603050405020304" pitchFamily="18" charset="0"/>
              </a:rPr>
              <a:t>, з </a:t>
            </a:r>
            <a:r>
              <a:rPr lang="ru-RU" dirty="0" err="1">
                <a:latin typeface="Times New Roman" panose="02020603050405020304" pitchFamily="18" charset="0"/>
                <a:ea typeface="Times New Roman" panose="02020603050405020304" pitchFamily="18" charset="0"/>
              </a:rPr>
              <a:t>потрібними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поясненнями</a:t>
            </a:r>
            <a:r>
              <a:rPr lang="ru-RU" dirty="0">
                <a:latin typeface="Times New Roman" panose="02020603050405020304" pitchFamily="18" charset="0"/>
                <a:ea typeface="Times New Roman" panose="02020603050405020304" pitchFamily="18" charset="0"/>
              </a:rPr>
              <a:t>, для </a:t>
            </a:r>
            <a:r>
              <a:rPr lang="ru-RU" dirty="0" err="1">
                <a:latin typeface="Times New Roman" panose="02020603050405020304" pitchFamily="18" charset="0"/>
                <a:ea typeface="Times New Roman" panose="02020603050405020304" pitchFamily="18" charset="0"/>
              </a:rPr>
              <a:t>ділових</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юридичних</a:t>
            </a:r>
            <a:r>
              <a:rPr lang="ru-RU" dirty="0">
                <a:latin typeface="Times New Roman" panose="02020603050405020304" pitchFamily="18" charset="0"/>
                <a:ea typeface="Times New Roman" panose="02020603050405020304" pitchFamily="18" charset="0"/>
              </a:rPr>
              <a:t> і </a:t>
            </a:r>
            <a:r>
              <a:rPr lang="ru-RU" dirty="0" err="1">
                <a:latin typeface="Times New Roman" panose="02020603050405020304" pitchFamily="18" charset="0"/>
                <a:ea typeface="Times New Roman" panose="02020603050405020304" pitchFamily="18" charset="0"/>
              </a:rPr>
              <a:t>літературних</a:t>
            </a:r>
            <a:r>
              <a:rPr lang="ru-RU" dirty="0">
                <a:latin typeface="Times New Roman" panose="02020603050405020304" pitchFamily="18" charset="0"/>
                <a:ea typeface="Times New Roman" panose="02020603050405020304" pitchFamily="18" charset="0"/>
              </a:rPr>
              <a:t> робот. 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1918.  192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endParaRPr lang="ru-UA" dirty="0"/>
          </a:p>
        </p:txBody>
      </p:sp>
    </p:spTree>
    <p:extLst>
      <p:ext uri="{BB962C8B-B14F-4D97-AF65-F5344CB8AC3E}">
        <p14:creationId xmlns:p14="http://schemas.microsoft.com/office/powerpoint/2010/main" val="2876092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b="1" dirty="0">
                <a:solidFill>
                  <a:srgbClr val="FFFF00"/>
                </a:solidFill>
                <a:latin typeface="Times New Roman" panose="02020603050405020304" pitchFamily="18" charset="0"/>
                <a:ea typeface="Times New Roman" panose="02020603050405020304" pitchFamily="18" charset="0"/>
              </a:rPr>
              <a:t>АДМІНІСТРАТИВНО-КАНЦЕЛЯРСЬКИЙ ПІДСТИЛЬ </a:t>
            </a:r>
            <a:endParaRPr lang="ru-RU" dirty="0"/>
          </a:p>
        </p:txBody>
      </p:sp>
      <p:sp>
        <p:nvSpPr>
          <p:cNvPr id="3" name="Объект 2"/>
          <p:cNvSpPr>
            <a:spLocks noGrp="1"/>
          </p:cNvSpPr>
          <p:nvPr>
            <p:ph idx="1"/>
          </p:nvPr>
        </p:nvSpPr>
        <p:spPr/>
        <p:txBody>
          <a:bodyPr>
            <a:normAutofit fontScale="70000" lnSpcReduction="20000"/>
          </a:bodyPr>
          <a:lstStyle/>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Леонтович В. </a:t>
            </a:r>
            <a:r>
              <a:rPr lang="ru-RU" dirty="0" err="1">
                <a:latin typeface="Times New Roman" panose="02020603050405020304" pitchFamily="18" charset="0"/>
                <a:ea typeface="Times New Roman" panose="02020603050405020304" pitchFamily="18" charset="0"/>
              </a:rPr>
              <a:t>Московсько-український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правничий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словничок</a:t>
            </a:r>
            <a:r>
              <a:rPr lang="uk-UA"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1919. 141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Буряк В. </a:t>
            </a:r>
            <a:r>
              <a:rPr lang="ru-RU" dirty="0" err="1">
                <a:latin typeface="Times New Roman" panose="02020603050405020304" pitchFamily="18" charset="0"/>
                <a:ea typeface="Times New Roman" panose="02020603050405020304" pitchFamily="18" charset="0"/>
              </a:rPr>
              <a:t>Росийсько-український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словар</a:t>
            </a:r>
            <a:r>
              <a:rPr lang="ru-RU" dirty="0">
                <a:latin typeface="Times New Roman" panose="02020603050405020304" pitchFamily="18" charset="0"/>
                <a:ea typeface="Times New Roman" panose="02020603050405020304" pitchFamily="18" charset="0"/>
              </a:rPr>
              <a:t>.  Одеса, [без року].  397 с.</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Свободін</a:t>
            </a:r>
            <a:r>
              <a:rPr lang="ru-RU" dirty="0">
                <a:latin typeface="Times New Roman" panose="02020603050405020304" pitchFamily="18" charset="0"/>
                <a:ea typeface="Times New Roman" panose="02020603050405020304" pitchFamily="18" charset="0"/>
              </a:rPr>
              <a:t> М. </a:t>
            </a:r>
            <a:r>
              <a:rPr lang="ru-RU" dirty="0" err="1">
                <a:latin typeface="Times New Roman" panose="02020603050405020304" pitchFamily="18" charset="0"/>
                <a:ea typeface="Times New Roman" panose="02020603050405020304" pitchFamily="18" charset="0"/>
              </a:rPr>
              <a:t>Практичний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правничий</a:t>
            </a:r>
            <a:r>
              <a:rPr lang="ru-RU" dirty="0">
                <a:latin typeface="Times New Roman" panose="02020603050405020304" pitchFamily="18" charset="0"/>
                <a:ea typeface="Times New Roman" panose="02020603050405020304" pitchFamily="18" charset="0"/>
              </a:rPr>
              <a:t> словник. 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1925. 72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Веретка</a:t>
            </a:r>
            <a:r>
              <a:rPr lang="ru-RU" dirty="0">
                <a:latin typeface="Times New Roman" panose="02020603050405020304" pitchFamily="18" charset="0"/>
                <a:ea typeface="Times New Roman" panose="02020603050405020304" pitchFamily="18" charset="0"/>
              </a:rPr>
              <a:t> С. </a:t>
            </a:r>
            <a:r>
              <a:rPr lang="ru-RU" dirty="0" err="1">
                <a:latin typeface="Times New Roman" panose="02020603050405020304" pitchFamily="18" charset="0"/>
                <a:ea typeface="Times New Roman" panose="02020603050405020304" pitchFamily="18" charset="0"/>
              </a:rPr>
              <a:t>Практичний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правничий</a:t>
            </a:r>
            <a:r>
              <a:rPr lang="ru-RU" dirty="0">
                <a:latin typeface="Times New Roman" panose="02020603050405020304" pitchFamily="18" charset="0"/>
                <a:ea typeface="Times New Roman" panose="02020603050405020304" pitchFamily="18" charset="0"/>
              </a:rPr>
              <a:t> словник</a:t>
            </a:r>
            <a:r>
              <a:rPr lang="uk-UA"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Х</a:t>
            </a:r>
            <a:r>
              <a:rPr lang="uk-UA" dirty="0" err="1">
                <a:latin typeface="Times New Roman" panose="02020603050405020304" pitchFamily="18" charset="0"/>
                <a:ea typeface="Times New Roman" panose="02020603050405020304" pitchFamily="18" charset="0"/>
              </a:rPr>
              <a:t>арків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Юридичне</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видавництво</a:t>
            </a:r>
            <a:r>
              <a:rPr lang="ru-RU" dirty="0">
                <a:latin typeface="Times New Roman" panose="02020603050405020304" pitchFamily="18" charset="0"/>
                <a:ea typeface="Times New Roman" panose="02020603050405020304" pitchFamily="18" charset="0"/>
              </a:rPr>
              <a:t> НКЮ УСРР, 1926. 84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Практичний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словник </a:t>
            </a:r>
            <a:r>
              <a:rPr lang="ru-RU" dirty="0" err="1">
                <a:latin typeface="Times New Roman" panose="02020603050405020304" pitchFamily="18" charset="0"/>
                <a:ea typeface="Times New Roman" panose="02020603050405020304" pitchFamily="18" charset="0"/>
              </a:rPr>
              <a:t>ділової</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мови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конторської</a:t>
            </a:r>
            <a:r>
              <a:rPr lang="ru-RU" dirty="0">
                <a:latin typeface="Times New Roman" panose="02020603050405020304" pitchFamily="18" charset="0"/>
                <a:ea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rPr>
              <a:t>рахівничої</a:t>
            </a:r>
            <a:r>
              <a:rPr lang="ru-RU" dirty="0">
                <a:latin typeface="Times New Roman" panose="02020603050405020304" pitchFamily="18" charset="0"/>
                <a:ea typeface="Times New Roman" panose="02020603050405020304" pitchFamily="18" charset="0"/>
              </a:rPr>
              <a:t>)</a:t>
            </a:r>
            <a:r>
              <a:rPr lang="uk-UA" dirty="0">
                <a:latin typeface="Times New Roman" panose="02020603050405020304" pitchFamily="18" charset="0"/>
                <a:ea typeface="Times New Roman" panose="02020603050405020304" pitchFamily="18" charset="0"/>
              </a:rPr>
              <a:t>.</a:t>
            </a:r>
            <a:r>
              <a:rPr lang="ru-RU" dirty="0">
                <a:latin typeface="Times New Roman" panose="02020603050405020304" pitchFamily="18" charset="0"/>
                <a:ea typeface="Times New Roman" panose="02020603050405020304" pitchFamily="18" charset="0"/>
              </a:rPr>
              <a:t> 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ДВУ, 1926.  136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Осипів</a:t>
            </a:r>
            <a:r>
              <a:rPr lang="ru-RU" dirty="0">
                <a:latin typeface="Times New Roman" panose="02020603050405020304" pitchFamily="18" charset="0"/>
                <a:ea typeface="Times New Roman" panose="02020603050405020304" pitchFamily="18" charset="0"/>
              </a:rPr>
              <a:t> М. </a:t>
            </a: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словник </a:t>
            </a:r>
            <a:r>
              <a:rPr lang="ru-RU" dirty="0" err="1">
                <a:latin typeface="Times New Roman" panose="02020603050405020304" pitchFamily="18" charset="0"/>
                <a:ea typeface="Times New Roman" panose="02020603050405020304" pitchFamily="18" charset="0"/>
              </a:rPr>
              <a:t>щонайпотрібніших</a:t>
            </a:r>
            <a:r>
              <a:rPr lang="ru-RU" dirty="0">
                <a:latin typeface="Times New Roman" panose="02020603050405020304" pitchFamily="18" charset="0"/>
                <a:ea typeface="Times New Roman" panose="02020603050405020304" pitchFamily="18" charset="0"/>
              </a:rPr>
              <a:t> у </a:t>
            </a:r>
            <a:r>
              <a:rPr lang="ru-RU" dirty="0" err="1">
                <a:latin typeface="Times New Roman" panose="02020603050405020304" pitchFamily="18" charset="0"/>
                <a:ea typeface="Times New Roman" panose="02020603050405020304" pitchFamily="18" charset="0"/>
              </a:rPr>
              <a:t>діловодстві</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слів</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практичний</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порадник</a:t>
            </a:r>
            <a:r>
              <a:rPr lang="ru-RU" dirty="0">
                <a:latin typeface="Times New Roman" panose="02020603050405020304" pitchFamily="18" charset="0"/>
                <a:ea typeface="Times New Roman" panose="02020603050405020304" pitchFamily="18" charset="0"/>
              </a:rPr>
              <a:t>)</a:t>
            </a:r>
            <a:r>
              <a:rPr lang="uk-UA"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Х</a:t>
            </a:r>
            <a:r>
              <a:rPr lang="uk-UA" dirty="0" err="1">
                <a:latin typeface="Times New Roman" panose="02020603050405020304" pitchFamily="18" charset="0"/>
                <a:ea typeface="Times New Roman" panose="02020603050405020304" pitchFamily="18" charset="0"/>
              </a:rPr>
              <a:t>арків</a:t>
            </a:r>
            <a:r>
              <a:rPr lang="ru-RU" dirty="0">
                <a:latin typeface="Times New Roman" panose="02020603050405020304" pitchFamily="18" charset="0"/>
                <a:ea typeface="Times New Roman" panose="02020603050405020304" pitchFamily="18" charset="0"/>
              </a:rPr>
              <a:t>, 1926.– 83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Російсько-український</a:t>
            </a:r>
            <a:r>
              <a:rPr lang="ru-RU" dirty="0">
                <a:latin typeface="Times New Roman" panose="02020603050405020304" pitchFamily="18" charset="0"/>
                <a:ea typeface="Times New Roman" panose="02020603050405020304" pitchFamily="18" charset="0"/>
              </a:rPr>
              <a:t> словник </a:t>
            </a:r>
            <a:r>
              <a:rPr lang="ru-RU" dirty="0" err="1">
                <a:latin typeface="Times New Roman" panose="02020603050405020304" pitchFamily="18" charset="0"/>
                <a:ea typeface="Times New Roman" panose="02020603050405020304" pitchFamily="18" charset="0"/>
              </a:rPr>
              <a:t>правничої</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мови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понад</a:t>
            </a:r>
            <a:r>
              <a:rPr lang="ru-RU" dirty="0">
                <a:latin typeface="Times New Roman" panose="02020603050405020304" pitchFamily="18" charset="0"/>
                <a:ea typeface="Times New Roman" panose="02020603050405020304" pitchFamily="18" charset="0"/>
              </a:rPr>
              <a:t> 67000 </a:t>
            </a:r>
            <a:r>
              <a:rPr lang="ru-RU" dirty="0" err="1">
                <a:latin typeface="Times New Roman" panose="02020603050405020304" pitchFamily="18" charset="0"/>
                <a:ea typeface="Times New Roman" panose="02020603050405020304" pitchFamily="18" charset="0"/>
              </a:rPr>
              <a:t>слів</a:t>
            </a:r>
            <a:r>
              <a:rPr lang="uk-UA"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1926;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err="1">
                <a:latin typeface="Times New Roman" panose="02020603050405020304" pitchFamily="18" charset="0"/>
                <a:ea typeface="Times New Roman" panose="02020603050405020304" pitchFamily="18" charset="0"/>
              </a:rPr>
              <a:t>Підмогильний</a:t>
            </a:r>
            <a:r>
              <a:rPr lang="ru-RU" dirty="0">
                <a:latin typeface="Times New Roman" panose="02020603050405020304" pitchFamily="18" charset="0"/>
                <a:ea typeface="Times New Roman" panose="02020603050405020304" pitchFamily="18" charset="0"/>
              </a:rPr>
              <a:t> В. </a:t>
            </a:r>
            <a:r>
              <a:rPr lang="ru-RU" dirty="0" err="1">
                <a:latin typeface="Times New Roman" panose="02020603050405020304" pitchFamily="18" charset="0"/>
                <a:ea typeface="Times New Roman" panose="02020603050405020304" pitchFamily="18" charset="0"/>
              </a:rPr>
              <a:t>Фразеологія</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ділової</a:t>
            </a:r>
            <a:r>
              <a:rPr lang="ru-RU" dirty="0">
                <a:latin typeface="Times New Roman" panose="02020603050405020304" pitchFamily="18" charset="0"/>
                <a:ea typeface="Times New Roman" panose="02020603050405020304" pitchFamily="18" charset="0"/>
              </a:rPr>
              <a:t> мов</a:t>
            </a:r>
            <a:r>
              <a:rPr lang="uk-UA" dirty="0">
                <a:latin typeface="Times New Roman" panose="02020603050405020304" pitchFamily="18" charset="0"/>
                <a:ea typeface="Times New Roman" panose="02020603050405020304" pitchFamily="18" charset="0"/>
              </a:rPr>
              <a:t>и. </a:t>
            </a:r>
            <a:r>
              <a:rPr lang="ru-RU" dirty="0">
                <a:latin typeface="Times New Roman" panose="02020603050405020304" pitchFamily="18" charset="0"/>
                <a:ea typeface="Times New Roman" panose="02020603050405020304" pitchFamily="18" charset="0"/>
              </a:rPr>
              <a:t>К</a:t>
            </a:r>
            <a:r>
              <a:rPr lang="uk-UA" dirty="0" err="1">
                <a:latin typeface="Times New Roman" panose="02020603050405020304" pitchFamily="18" charset="0"/>
                <a:ea typeface="Times New Roman" panose="02020603050405020304" pitchFamily="18" charset="0"/>
              </a:rPr>
              <a:t>иїв</a:t>
            </a:r>
            <a:r>
              <a:rPr lang="ru-RU" dirty="0">
                <a:latin typeface="Times New Roman" panose="02020603050405020304" pitchFamily="18" charset="0"/>
                <a:ea typeface="Times New Roman" panose="02020603050405020304" pitchFamily="18" charset="0"/>
              </a:rPr>
              <a:t>, 1927.  129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r>
              <a:rPr lang="ru-RU" dirty="0">
                <a:latin typeface="Times New Roman" panose="02020603050405020304" pitchFamily="18" charset="0"/>
                <a:ea typeface="Times New Roman" panose="02020603050405020304" pitchFamily="18" charset="0"/>
              </a:rPr>
              <a:t>Дорошенко М. Словник </a:t>
            </a:r>
            <a:r>
              <a:rPr lang="ru-RU" dirty="0" err="1">
                <a:latin typeface="Times New Roman" panose="02020603050405020304" pitchFamily="18" charset="0"/>
                <a:ea typeface="Times New Roman" panose="02020603050405020304" pitchFamily="18" charset="0"/>
              </a:rPr>
              <a:t>ділової</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мови</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термінологія</a:t>
            </a:r>
            <a:r>
              <a:rPr lang="ru-RU" dirty="0">
                <a:latin typeface="Times New Roman" panose="02020603050405020304" pitchFamily="18" charset="0"/>
                <a:ea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rPr>
              <a:t>фразеологія</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проєкт</a:t>
            </a:r>
            <a:r>
              <a:rPr lang="ru-RU" dirty="0">
                <a:latin typeface="Times New Roman" panose="02020603050405020304" pitchFamily="18" charset="0"/>
                <a:ea typeface="Times New Roman" panose="02020603050405020304" pitchFamily="18" charset="0"/>
              </a:rPr>
              <a:t>)</a:t>
            </a:r>
            <a:r>
              <a:rPr lang="uk-UA"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Х</a:t>
            </a:r>
            <a:r>
              <a:rPr lang="uk-UA" dirty="0" err="1">
                <a:latin typeface="Times New Roman" panose="02020603050405020304" pitchFamily="18" charset="0"/>
                <a:ea typeface="Times New Roman" panose="02020603050405020304" pitchFamily="18" charset="0"/>
              </a:rPr>
              <a:t>арків</a:t>
            </a:r>
            <a:r>
              <a:rPr lang="ru-RU" dirty="0">
                <a:latin typeface="Times New Roman" panose="02020603050405020304" pitchFamily="18" charset="0"/>
                <a:ea typeface="Times New Roman" panose="02020603050405020304" pitchFamily="18" charset="0"/>
              </a:rPr>
              <a:t>: ДВУ, 1930.  314 с. </a:t>
            </a:r>
            <a:endParaRPr lang="ru-UA" dirty="0">
              <a:latin typeface="Times New Roman" panose="02020603050405020304" pitchFamily="18" charset="0"/>
              <a:ea typeface="Times New Roman" panose="02020603050405020304" pitchFamily="18" charset="0"/>
            </a:endParaRPr>
          </a:p>
          <a:p>
            <a:pPr lvl="0" algn="just">
              <a:lnSpc>
                <a:spcPct val="150000"/>
              </a:lnSpc>
              <a:buFont typeface="Wingdings" panose="05000000000000000000" pitchFamily="2" charset="2"/>
              <a:buChar char=""/>
            </a:pPr>
            <a:endParaRPr lang="ru-UA"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6413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err="1">
                <a:solidFill>
                  <a:srgbClr val="FFFF00"/>
                </a:solidFill>
                <a:latin typeface="Times New Roman" panose="02020603050405020304" pitchFamily="18" charset="0"/>
                <a:ea typeface="Times New Roman" panose="02020603050405020304" pitchFamily="18" charset="0"/>
              </a:rPr>
              <a:t>Зі</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згортанням</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політики</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українізації</a:t>
            </a:r>
            <a:r>
              <a:rPr lang="ru-RU" sz="2000" dirty="0">
                <a:solidFill>
                  <a:srgbClr val="FFFF00"/>
                </a:solidFill>
                <a:latin typeface="Times New Roman" panose="02020603050405020304" pitchFamily="18" charset="0"/>
                <a:ea typeface="Times New Roman" panose="02020603050405020304" pitchFamily="18" charset="0"/>
              </a:rPr>
              <a:t> на початку 1930-х </a:t>
            </a:r>
            <a:r>
              <a:rPr lang="ru-RU" sz="2000" dirty="0" err="1">
                <a:solidFill>
                  <a:srgbClr val="FFFF00"/>
                </a:solidFill>
                <a:latin typeface="Times New Roman" panose="02020603050405020304" pitchFamily="18" charset="0"/>
                <a:ea typeface="Times New Roman" panose="02020603050405020304" pitchFamily="18" charset="0"/>
              </a:rPr>
              <a:t>років</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ділова</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мова</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фактично</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втратила</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свій</a:t>
            </a:r>
            <a:r>
              <a:rPr lang="ru-RU" sz="2000" dirty="0">
                <a:solidFill>
                  <a:srgbClr val="FFFF00"/>
                </a:solidFill>
                <a:latin typeface="Times New Roman" panose="02020603050405020304" pitchFamily="18" charset="0"/>
                <a:ea typeface="Times New Roman" panose="02020603050405020304" pitchFamily="18" charset="0"/>
              </a:rPr>
              <a:t> статус </a:t>
            </a:r>
            <a:r>
              <a:rPr lang="ru-RU" sz="2000" dirty="0" err="1">
                <a:solidFill>
                  <a:srgbClr val="FFFF00"/>
                </a:solidFill>
                <a:latin typeface="Times New Roman" panose="02020603050405020304" pitchFamily="18" charset="0"/>
                <a:ea typeface="Times New Roman" panose="02020603050405020304" pitchFamily="18" charset="0"/>
              </a:rPr>
              <a:t>державної</a:t>
            </a:r>
            <a:r>
              <a:rPr lang="ru-RU" sz="2000" dirty="0">
                <a:solidFill>
                  <a:srgbClr val="FFFF00"/>
                </a:solidFill>
                <a:latin typeface="Times New Roman" panose="02020603050405020304" pitchFamily="18" charset="0"/>
                <a:ea typeface="Times New Roman" panose="02020603050405020304" pitchFamily="18" charset="0"/>
              </a:rPr>
              <a:t> на </a:t>
            </a:r>
            <a:r>
              <a:rPr lang="ru-RU" sz="2000" dirty="0" err="1">
                <a:solidFill>
                  <a:srgbClr val="FFFF00"/>
                </a:solidFill>
                <a:latin typeface="Times New Roman" panose="02020603050405020304" pitchFamily="18" charset="0"/>
                <a:ea typeface="Times New Roman" panose="02020603050405020304" pitchFamily="18" charset="0"/>
              </a:rPr>
              <a:t>теренах</a:t>
            </a:r>
            <a:r>
              <a:rPr lang="ru-RU" sz="2000" dirty="0">
                <a:solidFill>
                  <a:srgbClr val="FFFF00"/>
                </a:solidFill>
                <a:latin typeface="Times New Roman" panose="02020603050405020304" pitchFamily="18" charset="0"/>
                <a:ea typeface="Times New Roman" panose="02020603050405020304" pitchFamily="18" charset="0"/>
              </a:rPr>
              <a:t> </a:t>
            </a:r>
            <a:r>
              <a:rPr lang="ru-RU" sz="2000" dirty="0" err="1">
                <a:solidFill>
                  <a:srgbClr val="FFFF00"/>
                </a:solidFill>
                <a:latin typeface="Times New Roman" panose="02020603050405020304" pitchFamily="18" charset="0"/>
                <a:ea typeface="Times New Roman" panose="02020603050405020304" pitchFamily="18" charset="0"/>
              </a:rPr>
              <a:t>колишньої</a:t>
            </a:r>
            <a:r>
              <a:rPr lang="ru-RU" sz="2000" dirty="0">
                <a:solidFill>
                  <a:srgbClr val="FFFF00"/>
                </a:solidFill>
                <a:latin typeface="Times New Roman" panose="02020603050405020304" pitchFamily="18" charset="0"/>
                <a:ea typeface="Times New Roman" panose="02020603050405020304" pitchFamily="18" charset="0"/>
              </a:rPr>
              <a:t> УРСР. </a:t>
            </a:r>
            <a:r>
              <a:rPr lang="ru-RU" sz="2000" dirty="0">
                <a:solidFill>
                  <a:srgbClr val="FFFF00"/>
                </a:solidFill>
              </a:rPr>
              <a:t/>
            </a:r>
            <a:br>
              <a:rPr lang="ru-RU" sz="2000" dirty="0">
                <a:solidFill>
                  <a:srgbClr val="FFFF00"/>
                </a:solidFill>
              </a:rPr>
            </a:br>
            <a:endParaRPr lang="ru-RU" sz="2000" dirty="0">
              <a:solidFill>
                <a:srgbClr val="FFFF00"/>
              </a:solidFill>
            </a:endParaRPr>
          </a:p>
        </p:txBody>
      </p:sp>
      <p:pic>
        <p:nvPicPr>
          <p:cNvPr id="5" name="Объект 4"/>
          <p:cNvPicPr>
            <a:picLocks noGrp="1" noChangeAspect="1"/>
          </p:cNvPicPr>
          <p:nvPr>
            <p:ph idx="1"/>
          </p:nvPr>
        </p:nvPicPr>
        <p:blipFill>
          <a:blip r:embed="rId2"/>
          <a:stretch>
            <a:fillRect/>
          </a:stretch>
        </p:blipFill>
        <p:spPr>
          <a:xfrm>
            <a:off x="6165669" y="1575884"/>
            <a:ext cx="3001049" cy="4448995"/>
          </a:xfrm>
          <a:prstGeom prst="rect">
            <a:avLst/>
          </a:prstGeom>
        </p:spPr>
      </p:pic>
      <p:sp>
        <p:nvSpPr>
          <p:cNvPr id="4" name="Текст 3"/>
          <p:cNvSpPr>
            <a:spLocks noGrp="1"/>
          </p:cNvSpPr>
          <p:nvPr>
            <p:ph type="body" sz="half" idx="2"/>
          </p:nvPr>
        </p:nvSpPr>
        <p:spPr/>
        <p:txBody>
          <a:bodyPr>
            <a:noAutofit/>
          </a:bodyPr>
          <a:lstStyle/>
          <a:p>
            <a:r>
              <a:rPr lang="uk-UA" sz="2400" dirty="0">
                <a:latin typeface="Times New Roman" panose="02020603050405020304" pitchFamily="18" charset="0"/>
                <a:ea typeface="Times New Roman" panose="02020603050405020304" pitchFamily="18" charset="0"/>
              </a:rPr>
              <a:t>«</a:t>
            </a:r>
            <a:r>
              <a:rPr lang="ru-RU" sz="2400" i="1" dirty="0">
                <a:latin typeface="Times New Roman" panose="02020603050405020304" pitchFamily="18" charset="0"/>
                <a:ea typeface="Times New Roman" panose="02020603050405020304" pitchFamily="18" charset="0"/>
              </a:rPr>
              <a:t>Пряма </a:t>
            </a:r>
            <a:r>
              <a:rPr lang="ru-RU" sz="2400" i="1" dirty="0" err="1">
                <a:latin typeface="Times New Roman" panose="02020603050405020304" pitchFamily="18" charset="0"/>
                <a:ea typeface="Times New Roman" panose="02020603050405020304" pitchFamily="18" charset="0"/>
              </a:rPr>
              <a:t>підпорядкованість</a:t>
            </a:r>
            <a:r>
              <a:rPr lang="ru-RU" sz="2400" i="1" dirty="0">
                <a:latin typeface="Times New Roman" panose="02020603050405020304" pitchFamily="18" charset="0"/>
                <a:ea typeface="Times New Roman" panose="02020603050405020304" pitchFamily="18" charset="0"/>
              </a:rPr>
              <a:t> державного </a:t>
            </a:r>
            <a:r>
              <a:rPr lang="ru-RU" sz="2400" i="1" dirty="0" err="1">
                <a:latin typeface="Times New Roman" panose="02020603050405020304" pitchFamily="18" charset="0"/>
                <a:ea typeface="Times New Roman" panose="02020603050405020304" pitchFamily="18" charset="0"/>
              </a:rPr>
              <a:t>апарату</a:t>
            </a:r>
            <a:r>
              <a:rPr lang="ru-RU" sz="2400" i="1" dirty="0">
                <a:latin typeface="Times New Roman" panose="02020603050405020304" pitchFamily="18" charset="0"/>
                <a:ea typeface="Times New Roman" panose="02020603050405020304" pitchFamily="18" charset="0"/>
              </a:rPr>
              <a:t> </a:t>
            </a:r>
            <a:r>
              <a:rPr lang="ru-RU" sz="2400" i="1" dirty="0" err="1">
                <a:latin typeface="Times New Roman" panose="02020603050405020304" pitchFamily="18" charset="0"/>
                <a:ea typeface="Times New Roman" panose="02020603050405020304" pitchFamily="18" charset="0"/>
              </a:rPr>
              <a:t>Москві</a:t>
            </a:r>
            <a:r>
              <a:rPr lang="ru-RU" sz="2400" i="1" dirty="0">
                <a:latin typeface="Times New Roman" panose="02020603050405020304" pitchFamily="18" charset="0"/>
                <a:ea typeface="Times New Roman" panose="02020603050405020304" pitchFamily="18" charset="0"/>
              </a:rPr>
              <a:t> </a:t>
            </a:r>
            <a:r>
              <a:rPr lang="ru-RU" sz="2400" i="1" dirty="0" err="1">
                <a:latin typeface="Times New Roman" panose="02020603050405020304" pitchFamily="18" charset="0"/>
                <a:ea typeface="Times New Roman" panose="02020603050405020304" pitchFamily="18" charset="0"/>
              </a:rPr>
              <a:t>негайно</a:t>
            </a:r>
            <a:r>
              <a:rPr lang="ru-RU" sz="2400" i="1" dirty="0">
                <a:latin typeface="Times New Roman" panose="02020603050405020304" pitchFamily="18" charset="0"/>
                <a:ea typeface="Times New Roman" panose="02020603050405020304" pitchFamily="18" charset="0"/>
              </a:rPr>
              <a:t> </a:t>
            </a:r>
            <a:r>
              <a:rPr lang="ru-RU" sz="2400" i="1" dirty="0" err="1">
                <a:latin typeface="Times New Roman" panose="02020603050405020304" pitchFamily="18" charset="0"/>
                <a:ea typeface="Times New Roman" panose="02020603050405020304" pitchFamily="18" charset="0"/>
              </a:rPr>
              <a:t>потягла</a:t>
            </a:r>
            <a:r>
              <a:rPr lang="ru-RU" sz="2400" i="1" dirty="0">
                <a:latin typeface="Times New Roman" panose="02020603050405020304" pitchFamily="18" charset="0"/>
                <a:ea typeface="Times New Roman" panose="02020603050405020304" pitchFamily="18" charset="0"/>
              </a:rPr>
              <a:t> за собою </a:t>
            </a:r>
            <a:r>
              <a:rPr lang="ru-RU" sz="2400" i="1" dirty="0" err="1">
                <a:latin typeface="Times New Roman" panose="02020603050405020304" pitchFamily="18" charset="0"/>
                <a:ea typeface="Times New Roman" panose="02020603050405020304" pitchFamily="18" charset="0"/>
              </a:rPr>
              <a:t>перехід</a:t>
            </a:r>
            <a:r>
              <a:rPr lang="ru-RU" sz="2400" i="1" dirty="0">
                <a:latin typeface="Times New Roman" panose="02020603050405020304" pitchFamily="18" charset="0"/>
                <a:ea typeface="Times New Roman" panose="02020603050405020304" pitchFamily="18" charset="0"/>
              </a:rPr>
              <a:t> </a:t>
            </a:r>
            <a:r>
              <a:rPr lang="ru-RU" sz="2400" i="1" dirty="0" err="1">
                <a:latin typeface="Times New Roman" panose="02020603050405020304" pitchFamily="18" charset="0"/>
                <a:ea typeface="Times New Roman" panose="02020603050405020304" pitchFamily="18" charset="0"/>
              </a:rPr>
              <a:t>урядового</a:t>
            </a:r>
            <a:r>
              <a:rPr lang="ru-RU" sz="2400" i="1" dirty="0">
                <a:latin typeface="Times New Roman" panose="02020603050405020304" pitchFamily="18" charset="0"/>
                <a:ea typeface="Times New Roman" panose="02020603050405020304" pitchFamily="18" charset="0"/>
              </a:rPr>
              <a:t> </a:t>
            </a:r>
            <a:r>
              <a:rPr lang="ru-RU" sz="2400" i="1" dirty="0" err="1">
                <a:latin typeface="Times New Roman" panose="02020603050405020304" pitchFamily="18" charset="0"/>
                <a:ea typeface="Times New Roman" panose="02020603050405020304" pitchFamily="18" charset="0"/>
              </a:rPr>
              <a:t>діловодства</a:t>
            </a:r>
            <a:r>
              <a:rPr lang="ru-RU" sz="2400" i="1" dirty="0">
                <a:latin typeface="Times New Roman" panose="02020603050405020304" pitchFamily="18" charset="0"/>
                <a:ea typeface="Times New Roman" panose="02020603050405020304" pitchFamily="18" charset="0"/>
              </a:rPr>
              <a:t> на </a:t>
            </a:r>
            <a:r>
              <a:rPr lang="ru-RU" sz="2400" i="1" dirty="0" err="1">
                <a:latin typeface="Times New Roman" panose="02020603050405020304" pitchFamily="18" charset="0"/>
                <a:ea typeface="Times New Roman" panose="02020603050405020304" pitchFamily="18" charset="0"/>
              </a:rPr>
              <a:t>російську</a:t>
            </a:r>
            <a:r>
              <a:rPr lang="ru-RU" sz="2400" i="1" dirty="0">
                <a:latin typeface="Times New Roman" panose="02020603050405020304" pitchFamily="18" charset="0"/>
                <a:ea typeface="Times New Roman" panose="02020603050405020304" pitchFamily="18" charset="0"/>
              </a:rPr>
              <a:t> </a:t>
            </a:r>
            <a:r>
              <a:rPr lang="ru-RU" sz="2400" i="1" dirty="0" err="1">
                <a:latin typeface="Times New Roman" panose="02020603050405020304" pitchFamily="18" charset="0"/>
                <a:ea typeface="Times New Roman" panose="02020603050405020304" pitchFamily="18" charset="0"/>
              </a:rPr>
              <a:t>мову</a:t>
            </a:r>
            <a:r>
              <a:rPr lang="uk-UA" sz="2400" dirty="0">
                <a:latin typeface="Times New Roman" panose="02020603050405020304" pitchFamily="18" charset="0"/>
                <a:ea typeface="Times New Roman" panose="02020603050405020304" pitchFamily="18" charset="0"/>
              </a:rPr>
              <a:t>»</a:t>
            </a:r>
            <a:r>
              <a:rPr lang="ru-RU" sz="2400" dirty="0">
                <a:latin typeface="Times New Roman" panose="02020603050405020304" pitchFamily="18" charset="0"/>
                <a:ea typeface="Times New Roman" panose="02020603050405020304" pitchFamily="18" charset="0"/>
              </a:rPr>
              <a:t>, – </a:t>
            </a:r>
            <a:r>
              <a:rPr lang="ru-RU" sz="2400" dirty="0" err="1">
                <a:latin typeface="Times New Roman" panose="02020603050405020304" pitchFamily="18" charset="0"/>
                <a:ea typeface="Times New Roman" panose="02020603050405020304" pitchFamily="18" charset="0"/>
              </a:rPr>
              <a:t>пише</a:t>
            </a:r>
            <a:r>
              <a:rPr lang="ru-RU" sz="2400" dirty="0">
                <a:latin typeface="Times New Roman" panose="02020603050405020304" pitchFamily="18" charset="0"/>
                <a:ea typeface="Times New Roman" panose="02020603050405020304" pitchFamily="18" charset="0"/>
              </a:rPr>
              <a:t> Ю. </a:t>
            </a:r>
            <a:r>
              <a:rPr lang="ru-RU" sz="2400" dirty="0" err="1">
                <a:latin typeface="Times New Roman" panose="02020603050405020304" pitchFamily="18" charset="0"/>
                <a:ea typeface="Times New Roman" panose="02020603050405020304" pitchFamily="18" charset="0"/>
              </a:rPr>
              <a:t>Шевельов</a:t>
            </a:r>
            <a:r>
              <a:rPr lang="ru-RU" sz="2400" dirty="0">
                <a:latin typeface="Times New Roman" panose="02020603050405020304" pitchFamily="18" charset="0"/>
                <a:ea typeface="Times New Roman" panose="02020603050405020304" pitchFamily="18" charset="0"/>
              </a:rPr>
              <a:t>. </a:t>
            </a:r>
            <a:endParaRPr lang="ru-UA" sz="2400" dirty="0"/>
          </a:p>
        </p:txBody>
      </p:sp>
    </p:spTree>
    <p:extLst>
      <p:ext uri="{BB962C8B-B14F-4D97-AF65-F5344CB8AC3E}">
        <p14:creationId xmlns:p14="http://schemas.microsoft.com/office/powerpoint/2010/main" val="2598783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Русифікація лексики </a:t>
            </a:r>
            <a:r>
              <a:rPr lang="uk-UA" dirty="0" err="1" smtClean="0"/>
              <a:t>справочинства</a:t>
            </a:r>
            <a:r>
              <a:rPr lang="uk-UA" dirty="0" smtClean="0"/>
              <a:t> </a:t>
            </a:r>
            <a:r>
              <a:rPr lang="uk-UA" dirty="0"/>
              <a:t>радянської доби</a:t>
            </a:r>
            <a:endParaRPr lang="ru-RU" dirty="0"/>
          </a:p>
        </p:txBody>
      </p:sp>
      <p:sp>
        <p:nvSpPr>
          <p:cNvPr id="3" name="Объект 2"/>
          <p:cNvSpPr>
            <a:spLocks noGrp="1"/>
          </p:cNvSpPr>
          <p:nvPr>
            <p:ph idx="1"/>
          </p:nvPr>
        </p:nvSpPr>
        <p:spPr>
          <a:xfrm>
            <a:off x="1103312" y="2052918"/>
            <a:ext cx="10352814" cy="4195481"/>
          </a:xfrm>
        </p:spPr>
        <p:txBody>
          <a:bodyPr/>
          <a:lstStyle/>
          <a:p>
            <a:pPr algn="just"/>
            <a:r>
              <a:rPr lang="uk-UA" dirty="0">
                <a:latin typeface="Times New Roman" panose="02020603050405020304" pitchFamily="18" charset="0"/>
                <a:ea typeface="Times New Roman" panose="02020603050405020304" pitchFamily="18" charset="0"/>
              </a:rPr>
              <a:t>Очевидним є те, що наприкінці 50-х рр. </a:t>
            </a:r>
            <a:r>
              <a:rPr lang="uk-UA" dirty="0" err="1">
                <a:latin typeface="Times New Roman" panose="02020603050405020304" pitchFamily="18" charset="0"/>
                <a:ea typeface="Times New Roman" panose="02020603050405020304" pitchFamily="18" charset="0"/>
              </a:rPr>
              <a:t>ХХст</a:t>
            </a:r>
            <a:r>
              <a:rPr lang="uk-UA" dirty="0">
                <a:latin typeface="Times New Roman" panose="02020603050405020304" pitchFamily="18" charset="0"/>
                <a:ea typeface="Times New Roman" panose="02020603050405020304" pitchFamily="18" charset="0"/>
              </a:rPr>
              <a:t>. під впливом російської мови відбулися певні зміни у діловій лексиці порівняно з періодом 20 – 30-х рр.: </a:t>
            </a:r>
            <a:endParaRPr lang="uk-UA" dirty="0" smtClean="0">
              <a:latin typeface="Times New Roman" panose="02020603050405020304" pitchFamily="18" charset="0"/>
              <a:ea typeface="Times New Roman" panose="02020603050405020304" pitchFamily="18" charset="0"/>
            </a:endParaRPr>
          </a:p>
          <a:p>
            <a:pPr algn="just"/>
            <a:r>
              <a:rPr lang="uk-UA" dirty="0" smtClean="0">
                <a:latin typeface="Times New Roman" panose="02020603050405020304" pitchFamily="18" charset="0"/>
                <a:ea typeface="Times New Roman" panose="02020603050405020304" pitchFamily="18" charset="0"/>
              </a:rPr>
              <a:t>усунення </a:t>
            </a:r>
            <a:r>
              <a:rPr lang="uk-UA" dirty="0">
                <a:latin typeface="Times New Roman" panose="02020603050405020304" pitchFamily="18" charset="0"/>
                <a:ea typeface="Times New Roman" panose="02020603050405020304" pitchFamily="18" charset="0"/>
              </a:rPr>
              <a:t>питомих чи запозичених раніше з німецької та польської мов лексем типу </a:t>
            </a:r>
            <a:r>
              <a:rPr lang="uk-UA" i="1" dirty="0">
                <a:latin typeface="Times New Roman" panose="02020603050405020304" pitchFamily="18" charset="0"/>
                <a:ea typeface="Times New Roman" panose="02020603050405020304" pitchFamily="18" charset="0"/>
              </a:rPr>
              <a:t>мешкати (проживати), шпитальний листок (лікарняний листок), заряд (розпорядженнях прохач (заявник</a:t>
            </a:r>
            <a:r>
              <a:rPr lang="uk-UA" i="1" dirty="0" smtClean="0">
                <a:latin typeface="Times New Roman" panose="02020603050405020304" pitchFamily="18" charset="0"/>
                <a:ea typeface="Times New Roman" panose="02020603050405020304" pitchFamily="18" charset="0"/>
              </a:rPr>
              <a:t>)</a:t>
            </a:r>
            <a:r>
              <a:rPr lang="uk-UA" dirty="0" smtClean="0">
                <a:latin typeface="Times New Roman" panose="02020603050405020304" pitchFamily="18" charset="0"/>
                <a:ea typeface="Times New Roman" panose="02020603050405020304" pitchFamily="18" charset="0"/>
              </a:rPr>
              <a:t>;</a:t>
            </a:r>
          </a:p>
          <a:p>
            <a:pPr algn="just"/>
            <a:r>
              <a:rPr lang="uk-UA" dirty="0" smtClean="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Times New Roman" panose="02020603050405020304" pitchFamily="18" charset="0"/>
              </a:rPr>
              <a:t>офіційно-діловий </a:t>
            </a:r>
            <a:r>
              <a:rPr lang="uk-UA" dirty="0" smtClean="0">
                <a:latin typeface="Times New Roman" panose="02020603050405020304" pitchFamily="18" charset="0"/>
                <a:ea typeface="Times New Roman" panose="02020603050405020304" pitchFamily="18" charset="0"/>
              </a:rPr>
              <a:t>стиль цього </a:t>
            </a:r>
            <a:r>
              <a:rPr lang="uk-UA" dirty="0">
                <a:latin typeface="Times New Roman" panose="02020603050405020304" pitchFamily="18" charset="0"/>
                <a:ea typeface="Times New Roman" panose="02020603050405020304" pitchFamily="18" charset="0"/>
              </a:rPr>
              <a:t>періоду формується низкою канцелярсько-ділових слів, як от: </a:t>
            </a:r>
            <a:r>
              <a:rPr lang="uk-UA" i="1" dirty="0">
                <a:latin typeface="Times New Roman" panose="02020603050405020304" pitchFamily="18" charset="0"/>
                <a:ea typeface="Times New Roman" panose="02020603050405020304" pitchFamily="18" charset="0"/>
              </a:rPr>
              <a:t>діловод, плановик, </a:t>
            </a:r>
            <a:r>
              <a:rPr lang="uk-UA" i="1" dirty="0" err="1">
                <a:latin typeface="Times New Roman" panose="02020603050405020304" pitchFamily="18" charset="0"/>
                <a:ea typeface="Times New Roman" panose="02020603050405020304" pitchFamily="18" charset="0"/>
              </a:rPr>
              <a:t>начфін</a:t>
            </a:r>
            <a:r>
              <a:rPr lang="uk-UA" i="1" dirty="0">
                <a:latin typeface="Times New Roman" panose="02020603050405020304" pitchFamily="18" charset="0"/>
                <a:ea typeface="Times New Roman" panose="02020603050405020304" pitchFamily="18" charset="0"/>
              </a:rPr>
              <a:t>, отоварити, прогресивка, плановість, громадська приймальня, народний суддя, сількор, класний керівник, керуючий трестом</a:t>
            </a:r>
            <a:r>
              <a:rPr lang="uk-UA" dirty="0">
                <a:latin typeface="Times New Roman" panose="02020603050405020304" pitchFamily="18" charset="0"/>
                <a:ea typeface="Times New Roman" panose="02020603050405020304" pitchFamily="18" charset="0"/>
              </a:rPr>
              <a:t> і </a:t>
            </a:r>
            <a:r>
              <a:rPr lang="uk-UA" dirty="0" smtClean="0">
                <a:latin typeface="Times New Roman" panose="02020603050405020304" pitchFamily="18" charset="0"/>
                <a:ea typeface="Times New Roman" panose="02020603050405020304" pitchFamily="18" charset="0"/>
              </a:rPr>
              <a:t>под.</a:t>
            </a:r>
          </a:p>
          <a:p>
            <a:pPr algn="just"/>
            <a:r>
              <a:rPr lang="uk-UA" dirty="0">
                <a:latin typeface="Times New Roman" panose="02020603050405020304" pitchFamily="18" charset="0"/>
                <a:ea typeface="Times New Roman" panose="02020603050405020304" pitchFamily="18" charset="0"/>
              </a:rPr>
              <a:t> </a:t>
            </a:r>
            <a:r>
              <a:rPr lang="uk-UA" dirty="0" smtClean="0">
                <a:latin typeface="Times New Roman" panose="02020603050405020304" pitchFamily="18" charset="0"/>
                <a:ea typeface="Times New Roman" panose="02020603050405020304" pitchFamily="18" charset="0"/>
              </a:rPr>
              <a:t>у </a:t>
            </a:r>
            <a:r>
              <a:rPr lang="uk-UA" dirty="0" err="1" smtClean="0">
                <a:latin typeface="Times New Roman" panose="02020603050405020304" pitchFamily="18" charset="0"/>
                <a:ea typeface="Times New Roman" panose="02020603050405020304" pitchFamily="18" charset="0"/>
              </a:rPr>
              <a:t>культуромовній</a:t>
            </a:r>
            <a:r>
              <a:rPr lang="uk-UA" dirty="0" smtClean="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Times New Roman" panose="02020603050405020304" pitchFamily="18" charset="0"/>
              </a:rPr>
              <a:t>практиці звертають увагу на поширення в офіційно-діловому стилі книжних штампів почасти русифікованих: </a:t>
            </a:r>
            <a:r>
              <a:rPr lang="uk-UA" i="1" dirty="0">
                <a:latin typeface="Times New Roman" panose="02020603050405020304" pitchFamily="18" charset="0"/>
                <a:ea typeface="Times New Roman" panose="02020603050405020304" pitchFamily="18" charset="0"/>
              </a:rPr>
              <a:t>робота, питання, </a:t>
            </a:r>
            <a:r>
              <a:rPr lang="uk-UA" i="1" dirty="0" smtClean="0">
                <a:latin typeface="Times New Roman" panose="02020603050405020304" pitchFamily="18" charset="0"/>
                <a:ea typeface="Times New Roman" panose="02020603050405020304" pitchFamily="18" charset="0"/>
              </a:rPr>
              <a:t>недооцінка</a:t>
            </a:r>
            <a:r>
              <a:rPr lang="uk-UA" i="1" dirty="0">
                <a:latin typeface="Times New Roman" panose="02020603050405020304" pitchFamily="18" charset="0"/>
                <a:ea typeface="Times New Roman" panose="02020603050405020304" pitchFamily="18" charset="0"/>
              </a:rPr>
              <a:t>, зрив, прорив, розкачка, домагатися, проробляти, викорінювати, мобілізувати, вирішальний, вищезазначений, нижчепідписаний, інформувати</a:t>
            </a:r>
            <a:r>
              <a:rPr lang="uk-UA" dirty="0">
                <a:latin typeface="Times New Roman" panose="02020603050405020304" pitchFamily="18" charset="0"/>
                <a:ea typeface="Times New Roman" panose="02020603050405020304" pitchFamily="18" charset="0"/>
              </a:rPr>
              <a:t> і подібне.</a:t>
            </a:r>
            <a:endParaRPr lang="ru-RU" dirty="0"/>
          </a:p>
        </p:txBody>
      </p:sp>
    </p:spTree>
    <p:extLst>
      <p:ext uri="{BB962C8B-B14F-4D97-AF65-F5344CB8AC3E}">
        <p14:creationId xmlns:p14="http://schemas.microsoft.com/office/powerpoint/2010/main" val="127944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1446" y="160110"/>
            <a:ext cx="9404723" cy="388530"/>
          </a:xfrm>
        </p:spPr>
        <p:txBody>
          <a:bodyPr/>
          <a:lstStyle/>
          <a:p>
            <a:r>
              <a:rPr lang="uk-UA" b="1" dirty="0">
                <a:solidFill>
                  <a:srgbClr val="FFFF00"/>
                </a:solidFill>
              </a:rPr>
              <a:t>Фразеологічний </a:t>
            </a:r>
            <a:r>
              <a:rPr lang="uk-UA" b="1" dirty="0" smtClean="0">
                <a:solidFill>
                  <a:srgbClr val="FFFF00"/>
                </a:solidFill>
              </a:rPr>
              <a:t>словник</a:t>
            </a:r>
            <a:endParaRPr lang="ru-RU" dirty="0"/>
          </a:p>
        </p:txBody>
      </p:sp>
      <p:sp>
        <p:nvSpPr>
          <p:cNvPr id="3" name="Объект 2"/>
          <p:cNvSpPr>
            <a:spLocks noGrp="1"/>
          </p:cNvSpPr>
          <p:nvPr>
            <p:ph sz="half" idx="1"/>
          </p:nvPr>
        </p:nvSpPr>
        <p:spPr>
          <a:xfrm>
            <a:off x="286448" y="1219327"/>
            <a:ext cx="5797360" cy="5230241"/>
          </a:xfrm>
        </p:spPr>
        <p:txBody>
          <a:bodyPr>
            <a:normAutofit/>
          </a:bodyPr>
          <a:lstStyle/>
          <a:p>
            <a:r>
              <a:rPr lang="ru-RU" sz="2000" b="1" dirty="0"/>
              <a:t>Бути в </a:t>
            </a:r>
            <a:r>
              <a:rPr lang="ru-RU" sz="2000" b="1" dirty="0" err="1"/>
              <a:t>убитку</a:t>
            </a:r>
            <a:r>
              <a:rPr lang="ru-RU" sz="2000" b="1" dirty="0"/>
              <a:t>- </a:t>
            </a:r>
            <a:r>
              <a:rPr lang="ru-RU" sz="2000" b="1" dirty="0" err="1">
                <a:solidFill>
                  <a:schemeClr val="accent6">
                    <a:lumMod val="50000"/>
                  </a:schemeClr>
                </a:solidFill>
              </a:rPr>
              <a:t>утратити</a:t>
            </a:r>
            <a:r>
              <a:rPr lang="ru-RU" sz="2000" b="1" dirty="0">
                <a:solidFill>
                  <a:schemeClr val="accent6">
                    <a:lumMod val="50000"/>
                  </a:schemeClr>
                </a:solidFill>
              </a:rPr>
              <a:t>, не </a:t>
            </a:r>
            <a:r>
              <a:rPr lang="ru-RU" sz="2000" b="1" dirty="0" err="1">
                <a:solidFill>
                  <a:schemeClr val="accent6">
                    <a:lumMod val="50000"/>
                  </a:schemeClr>
                </a:solidFill>
              </a:rPr>
              <a:t>втратити</a:t>
            </a:r>
            <a:r>
              <a:rPr lang="ru-RU" sz="2000" b="1" dirty="0">
                <a:solidFill>
                  <a:schemeClr val="accent6">
                    <a:lumMod val="50000"/>
                  </a:schemeClr>
                </a:solidFill>
              </a:rPr>
              <a:t> на </a:t>
            </a:r>
            <a:r>
              <a:rPr lang="ru-RU" sz="2000" b="1" dirty="0" err="1" smtClean="0">
                <a:solidFill>
                  <a:schemeClr val="accent6">
                    <a:lumMod val="50000"/>
                  </a:schemeClr>
                </a:solidFill>
              </a:rPr>
              <a:t>чому</a:t>
            </a:r>
            <a:r>
              <a:rPr lang="ru-RU" sz="2000" b="1" dirty="0">
                <a:solidFill>
                  <a:schemeClr val="accent6">
                    <a:lumMod val="50000"/>
                  </a:schemeClr>
                </a:solidFill>
              </a:rPr>
              <a:t> </a:t>
            </a:r>
            <a:r>
              <a:rPr lang="ru-RU" sz="2000" b="1" dirty="0" smtClean="0">
                <a:solidFill>
                  <a:schemeClr val="accent6">
                    <a:lumMod val="50000"/>
                  </a:schemeClr>
                </a:solidFill>
              </a:rPr>
              <a:t>/</a:t>
            </a:r>
            <a:r>
              <a:rPr lang="ru-RU" sz="2000" b="1" dirty="0" err="1" smtClean="0">
                <a:solidFill>
                  <a:schemeClr val="accent6">
                    <a:lumMod val="50000"/>
                  </a:schemeClr>
                </a:solidFill>
              </a:rPr>
              <a:t>збитки</a:t>
            </a:r>
            <a:r>
              <a:rPr lang="ru-RU" sz="2000" b="1" dirty="0" smtClean="0">
                <a:solidFill>
                  <a:schemeClr val="accent6">
                    <a:lumMod val="50000"/>
                  </a:schemeClr>
                </a:solidFill>
              </a:rPr>
              <a:t>, </a:t>
            </a:r>
            <a:r>
              <a:rPr lang="ru-RU" sz="2000" b="1" dirty="0" err="1" smtClean="0">
                <a:solidFill>
                  <a:schemeClr val="accent6">
                    <a:lumMod val="50000"/>
                  </a:schemeClr>
                </a:solidFill>
              </a:rPr>
              <a:t>збиткуватися</a:t>
            </a:r>
            <a:endParaRPr lang="ru-RU" sz="2000" b="1" dirty="0">
              <a:solidFill>
                <a:schemeClr val="accent6">
                  <a:lumMod val="50000"/>
                </a:schemeClr>
              </a:solidFill>
            </a:endParaRPr>
          </a:p>
          <a:p>
            <a:r>
              <a:rPr lang="ru-RU" sz="2000" b="1" dirty="0" err="1"/>
              <a:t>Вводити</a:t>
            </a:r>
            <a:r>
              <a:rPr lang="ru-RU" sz="2000" b="1" dirty="0"/>
              <a:t> в </a:t>
            </a:r>
            <a:r>
              <a:rPr lang="ru-RU" sz="2000" b="1" dirty="0" err="1"/>
              <a:t>убитки</a:t>
            </a:r>
            <a:r>
              <a:rPr lang="ru-RU" sz="2000" b="1" dirty="0"/>
              <a:t> </a:t>
            </a:r>
            <a:r>
              <a:rPr lang="ru-RU" sz="2000" b="1" dirty="0">
                <a:solidFill>
                  <a:schemeClr val="accent6">
                    <a:lumMod val="50000"/>
                  </a:schemeClr>
                </a:solidFill>
              </a:rPr>
              <a:t>- </a:t>
            </a:r>
            <a:r>
              <a:rPr lang="ru-RU" sz="2000" b="1" dirty="0" err="1">
                <a:solidFill>
                  <a:schemeClr val="accent6">
                    <a:lumMod val="50000"/>
                  </a:schemeClr>
                </a:solidFill>
              </a:rPr>
              <a:t>доводити</a:t>
            </a:r>
            <a:r>
              <a:rPr lang="ru-RU" sz="2000" b="1" dirty="0">
                <a:solidFill>
                  <a:schemeClr val="accent6">
                    <a:lumMod val="50000"/>
                  </a:schemeClr>
                </a:solidFill>
              </a:rPr>
              <a:t>, довести до </a:t>
            </a:r>
            <a:r>
              <a:rPr lang="ru-RU" sz="2000" b="1" dirty="0" err="1">
                <a:solidFill>
                  <a:schemeClr val="accent6">
                    <a:lumMod val="50000"/>
                  </a:schemeClr>
                </a:solidFill>
              </a:rPr>
              <a:t>втрати</a:t>
            </a:r>
            <a:r>
              <a:rPr lang="ru-RU" sz="2000" b="1" dirty="0">
                <a:solidFill>
                  <a:schemeClr val="accent6">
                    <a:lumMod val="50000"/>
                  </a:schemeClr>
                </a:solidFill>
              </a:rPr>
              <a:t>, до </a:t>
            </a:r>
            <a:r>
              <a:rPr lang="ru-RU" sz="2000" b="1" dirty="0" err="1">
                <a:solidFill>
                  <a:schemeClr val="accent6">
                    <a:lumMod val="50000"/>
                  </a:schemeClr>
                </a:solidFill>
              </a:rPr>
              <a:t>втрат</a:t>
            </a:r>
            <a:r>
              <a:rPr lang="ru-RU" sz="2000" b="1" dirty="0">
                <a:solidFill>
                  <a:schemeClr val="accent6">
                    <a:lumMod val="50000"/>
                  </a:schemeClr>
                </a:solidFill>
              </a:rPr>
              <a:t> кого; </a:t>
            </a:r>
            <a:r>
              <a:rPr lang="ru-RU" sz="2000" b="1" dirty="0" err="1">
                <a:solidFill>
                  <a:schemeClr val="accent6">
                    <a:lumMod val="50000"/>
                  </a:schemeClr>
                </a:solidFill>
              </a:rPr>
              <a:t>доводити</a:t>
            </a:r>
            <a:r>
              <a:rPr lang="ru-RU" sz="2000" b="1" dirty="0">
                <a:solidFill>
                  <a:schemeClr val="accent6">
                    <a:lumMod val="50000"/>
                  </a:schemeClr>
                </a:solidFill>
              </a:rPr>
              <a:t>, довести до </a:t>
            </a:r>
            <a:r>
              <a:rPr lang="ru-RU" sz="2000" b="1" dirty="0" err="1">
                <a:solidFill>
                  <a:schemeClr val="accent6">
                    <a:lumMod val="50000"/>
                  </a:schemeClr>
                </a:solidFill>
              </a:rPr>
              <a:t>збитків</a:t>
            </a:r>
            <a:r>
              <a:rPr lang="ru-RU" sz="2000" b="1" dirty="0">
                <a:solidFill>
                  <a:schemeClr val="accent6">
                    <a:lumMod val="50000"/>
                  </a:schemeClr>
                </a:solidFill>
              </a:rPr>
              <a:t> кого; </a:t>
            </a:r>
            <a:r>
              <a:rPr lang="ru-RU" sz="2000" b="1" dirty="0" err="1">
                <a:solidFill>
                  <a:schemeClr val="accent6">
                    <a:lumMod val="50000"/>
                  </a:schemeClr>
                </a:solidFill>
              </a:rPr>
              <a:t>утратити</a:t>
            </a:r>
            <a:r>
              <a:rPr lang="ru-RU" sz="2000" b="1" dirty="0">
                <a:solidFill>
                  <a:schemeClr val="accent6">
                    <a:lumMod val="50000"/>
                  </a:schemeClr>
                </a:solidFill>
              </a:rPr>
              <a:t>, </a:t>
            </a:r>
            <a:r>
              <a:rPr lang="ru-RU" sz="2000" b="1" dirty="0" err="1">
                <a:solidFill>
                  <a:schemeClr val="accent6">
                    <a:lumMod val="50000"/>
                  </a:schemeClr>
                </a:solidFill>
              </a:rPr>
              <a:t>збитки</a:t>
            </a:r>
            <a:r>
              <a:rPr lang="ru-RU" sz="2000" b="1" dirty="0">
                <a:solidFill>
                  <a:schemeClr val="accent6">
                    <a:lumMod val="50000"/>
                  </a:schemeClr>
                </a:solidFill>
              </a:rPr>
              <a:t> </a:t>
            </a:r>
            <a:r>
              <a:rPr lang="ru-RU" sz="2000" b="1" dirty="0" err="1">
                <a:solidFill>
                  <a:schemeClr val="accent6">
                    <a:lumMod val="50000"/>
                  </a:schemeClr>
                </a:solidFill>
              </a:rPr>
              <a:t>робити</a:t>
            </a:r>
            <a:r>
              <a:rPr lang="ru-RU" sz="2000" b="1" dirty="0">
                <a:solidFill>
                  <a:schemeClr val="accent6">
                    <a:lumMod val="50000"/>
                  </a:schemeClr>
                </a:solidFill>
              </a:rPr>
              <a:t> кому.</a:t>
            </a:r>
          </a:p>
          <a:p>
            <a:r>
              <a:rPr lang="ru-RU" sz="2000" b="1" dirty="0" err="1"/>
              <a:t>Н</a:t>
            </a:r>
            <a:r>
              <a:rPr lang="ru-RU" sz="2000" b="1" dirty="0" err="1" smtClean="0"/>
              <a:t>аносити</a:t>
            </a:r>
            <a:r>
              <a:rPr lang="ru-RU" sz="2000" b="1" dirty="0"/>
              <a:t>, нанести </a:t>
            </a:r>
            <a:r>
              <a:rPr lang="ru-RU" sz="2000" b="1" dirty="0" err="1"/>
              <a:t>убитки</a:t>
            </a:r>
            <a:r>
              <a:rPr lang="ru-RU" sz="2000" b="1" dirty="0"/>
              <a:t> </a:t>
            </a:r>
            <a:r>
              <a:rPr lang="ru-RU" sz="2000" b="1" dirty="0" err="1"/>
              <a:t>комусь</a:t>
            </a:r>
            <a:r>
              <a:rPr lang="ru-RU" sz="2000" b="1" dirty="0"/>
              <a:t> - </a:t>
            </a:r>
            <a:r>
              <a:rPr lang="ru-RU" sz="2000" b="1" dirty="0" err="1">
                <a:solidFill>
                  <a:schemeClr val="accent6">
                    <a:lumMod val="50000"/>
                  </a:schemeClr>
                </a:solidFill>
              </a:rPr>
              <a:t>завдавати</a:t>
            </a:r>
            <a:r>
              <a:rPr lang="ru-RU" sz="2000" b="1" dirty="0">
                <a:solidFill>
                  <a:schemeClr val="accent6">
                    <a:lumMod val="50000"/>
                  </a:schemeClr>
                </a:solidFill>
              </a:rPr>
              <a:t>, </a:t>
            </a:r>
            <a:r>
              <a:rPr lang="ru-RU" sz="2000" b="1" dirty="0" err="1">
                <a:solidFill>
                  <a:schemeClr val="accent6">
                    <a:lumMod val="50000"/>
                  </a:schemeClr>
                </a:solidFill>
              </a:rPr>
              <a:t>завдати</a:t>
            </a:r>
            <a:r>
              <a:rPr lang="ru-RU" sz="2000" b="1" dirty="0">
                <a:solidFill>
                  <a:schemeClr val="accent6">
                    <a:lumMod val="50000"/>
                  </a:schemeClr>
                </a:solidFill>
              </a:rPr>
              <a:t> </a:t>
            </a:r>
            <a:r>
              <a:rPr lang="ru-RU" sz="2000" b="1" dirty="0" err="1">
                <a:solidFill>
                  <a:schemeClr val="accent6">
                    <a:lumMod val="50000"/>
                  </a:schemeClr>
                </a:solidFill>
              </a:rPr>
              <a:t>втрат</a:t>
            </a:r>
            <a:r>
              <a:rPr lang="ru-RU" sz="2000" b="1" dirty="0">
                <a:solidFill>
                  <a:schemeClr val="accent6">
                    <a:lumMod val="50000"/>
                  </a:schemeClr>
                </a:solidFill>
              </a:rPr>
              <a:t> (</a:t>
            </a:r>
            <a:r>
              <a:rPr lang="ru-RU" sz="2000" b="1" dirty="0" err="1">
                <a:solidFill>
                  <a:schemeClr val="accent6">
                    <a:lumMod val="50000"/>
                  </a:schemeClr>
                </a:solidFill>
              </a:rPr>
              <a:t>збитків</a:t>
            </a:r>
            <a:r>
              <a:rPr lang="ru-RU" sz="2000" b="1" dirty="0">
                <a:solidFill>
                  <a:schemeClr val="accent6">
                    <a:lumMod val="50000"/>
                  </a:schemeClr>
                </a:solidFill>
              </a:rPr>
              <a:t>) кому; </a:t>
            </a:r>
            <a:r>
              <a:rPr lang="ru-RU" sz="2000" b="1" dirty="0" err="1">
                <a:solidFill>
                  <a:schemeClr val="accent6">
                    <a:lumMod val="50000"/>
                  </a:schemeClr>
                </a:solidFill>
              </a:rPr>
              <a:t>утрати</a:t>
            </a:r>
            <a:r>
              <a:rPr lang="ru-RU" sz="2000" b="1" dirty="0">
                <a:solidFill>
                  <a:schemeClr val="accent6">
                    <a:lumMod val="50000"/>
                  </a:schemeClr>
                </a:solidFill>
              </a:rPr>
              <a:t> (</a:t>
            </a:r>
            <a:r>
              <a:rPr lang="ru-RU" sz="2000" b="1" dirty="0" err="1">
                <a:solidFill>
                  <a:schemeClr val="accent6">
                    <a:lumMod val="50000"/>
                  </a:schemeClr>
                </a:solidFill>
              </a:rPr>
              <a:t>збитки</a:t>
            </a:r>
            <a:r>
              <a:rPr lang="ru-RU" sz="2000" b="1" dirty="0">
                <a:solidFill>
                  <a:schemeClr val="accent6">
                    <a:lumMod val="50000"/>
                  </a:schemeClr>
                </a:solidFill>
              </a:rPr>
              <a:t>, шкоду) </a:t>
            </a:r>
            <a:r>
              <a:rPr lang="ru-RU" sz="2000" b="1" dirty="0" err="1">
                <a:solidFill>
                  <a:schemeClr val="accent6">
                    <a:lumMod val="50000"/>
                  </a:schemeClr>
                </a:solidFill>
              </a:rPr>
              <a:t>робити</a:t>
            </a:r>
            <a:r>
              <a:rPr lang="ru-RU" sz="2000" b="1" dirty="0">
                <a:solidFill>
                  <a:schemeClr val="accent6">
                    <a:lumMod val="50000"/>
                  </a:schemeClr>
                </a:solidFill>
              </a:rPr>
              <a:t> кому; утрат (</a:t>
            </a:r>
            <a:r>
              <a:rPr lang="ru-RU" sz="2000" b="1" dirty="0" err="1">
                <a:solidFill>
                  <a:schemeClr val="accent6">
                    <a:lumMod val="50000"/>
                  </a:schemeClr>
                </a:solidFill>
              </a:rPr>
              <a:t>збитків</a:t>
            </a:r>
            <a:r>
              <a:rPr lang="ru-RU" sz="2000" b="1" dirty="0">
                <a:solidFill>
                  <a:schemeClr val="accent6">
                    <a:lumMod val="50000"/>
                  </a:schemeClr>
                </a:solidFill>
              </a:rPr>
              <a:t>, </a:t>
            </a:r>
            <a:r>
              <a:rPr lang="ru-RU" sz="2000" b="1" dirty="0" err="1">
                <a:solidFill>
                  <a:schemeClr val="accent6">
                    <a:lumMod val="50000"/>
                  </a:schemeClr>
                </a:solidFill>
              </a:rPr>
              <a:t>шкоди</a:t>
            </a:r>
            <a:r>
              <a:rPr lang="ru-RU" sz="2000" b="1" dirty="0">
                <a:solidFill>
                  <a:schemeClr val="accent6">
                    <a:lumMod val="50000"/>
                  </a:schemeClr>
                </a:solidFill>
              </a:rPr>
              <a:t>) </a:t>
            </a:r>
            <a:r>
              <a:rPr lang="ru-RU" sz="2000" b="1" dirty="0" err="1">
                <a:solidFill>
                  <a:schemeClr val="accent6">
                    <a:lumMod val="50000"/>
                  </a:schemeClr>
                </a:solidFill>
              </a:rPr>
              <a:t>наробити</a:t>
            </a:r>
            <a:r>
              <a:rPr lang="ru-RU" sz="2000" b="1" dirty="0">
                <a:solidFill>
                  <a:schemeClr val="accent6">
                    <a:lumMod val="50000"/>
                  </a:schemeClr>
                </a:solidFill>
              </a:rPr>
              <a:t> кому.</a:t>
            </a:r>
          </a:p>
          <a:p>
            <a:r>
              <a:rPr lang="ru-RU" sz="2000" b="1" dirty="0"/>
              <a:t>Понести </a:t>
            </a:r>
            <a:r>
              <a:rPr lang="ru-RU" sz="2000" b="1" dirty="0" err="1"/>
              <a:t>убитки</a:t>
            </a:r>
            <a:r>
              <a:rPr lang="ru-RU" sz="2000" b="1" dirty="0"/>
              <a:t> </a:t>
            </a:r>
            <a:r>
              <a:rPr lang="ru-RU" sz="2000" b="1" dirty="0">
                <a:solidFill>
                  <a:schemeClr val="accent6">
                    <a:lumMod val="50000"/>
                  </a:schemeClr>
                </a:solidFill>
              </a:rPr>
              <a:t>- </a:t>
            </a:r>
            <a:r>
              <a:rPr lang="ru-RU" sz="2000" b="1" dirty="0" err="1">
                <a:solidFill>
                  <a:schemeClr val="accent6">
                    <a:lumMod val="50000"/>
                  </a:schemeClr>
                </a:solidFill>
              </a:rPr>
              <a:t>зазнавати</a:t>
            </a:r>
            <a:r>
              <a:rPr lang="ru-RU" sz="2000" b="1" dirty="0">
                <a:solidFill>
                  <a:schemeClr val="accent6">
                    <a:lumMod val="50000"/>
                  </a:schemeClr>
                </a:solidFill>
              </a:rPr>
              <a:t>, </a:t>
            </a:r>
            <a:r>
              <a:rPr lang="ru-RU" sz="2000" b="1" dirty="0" err="1">
                <a:solidFill>
                  <a:schemeClr val="accent6">
                    <a:lumMod val="50000"/>
                  </a:schemeClr>
                </a:solidFill>
              </a:rPr>
              <a:t>зазнати</a:t>
            </a:r>
            <a:r>
              <a:rPr lang="ru-RU" sz="2000" b="1" dirty="0">
                <a:solidFill>
                  <a:schemeClr val="accent6">
                    <a:lumMod val="50000"/>
                  </a:schemeClr>
                </a:solidFill>
              </a:rPr>
              <a:t> </a:t>
            </a:r>
            <a:r>
              <a:rPr lang="ru-RU" sz="2000" b="1" dirty="0" err="1">
                <a:solidFill>
                  <a:schemeClr val="accent6">
                    <a:lumMod val="50000"/>
                  </a:schemeClr>
                </a:solidFill>
              </a:rPr>
              <a:t>втрати</a:t>
            </a:r>
            <a:r>
              <a:rPr lang="ru-RU" sz="2000" b="1" dirty="0">
                <a:solidFill>
                  <a:schemeClr val="accent6">
                    <a:lumMod val="50000"/>
                  </a:schemeClr>
                </a:solidFill>
              </a:rPr>
              <a:t> (</a:t>
            </a:r>
            <a:r>
              <a:rPr lang="ru-RU" sz="2000" b="1" dirty="0" err="1">
                <a:solidFill>
                  <a:schemeClr val="accent6">
                    <a:lumMod val="50000"/>
                  </a:schemeClr>
                </a:solidFill>
              </a:rPr>
              <a:t>утрачати</a:t>
            </a:r>
            <a:r>
              <a:rPr lang="ru-RU" sz="2000" b="1" dirty="0">
                <a:solidFill>
                  <a:schemeClr val="accent6">
                    <a:lumMod val="50000"/>
                  </a:schemeClr>
                </a:solidFill>
              </a:rPr>
              <a:t>, </a:t>
            </a:r>
            <a:r>
              <a:rPr lang="ru-RU" sz="2000" b="1" dirty="0" err="1">
                <a:solidFill>
                  <a:schemeClr val="accent6">
                    <a:lumMod val="50000"/>
                  </a:schemeClr>
                </a:solidFill>
              </a:rPr>
              <a:t>утратити</a:t>
            </a:r>
            <a:r>
              <a:rPr lang="ru-RU" sz="2000" b="1" dirty="0">
                <a:solidFill>
                  <a:schemeClr val="accent6">
                    <a:lumMod val="50000"/>
                  </a:schemeClr>
                </a:solidFill>
              </a:rPr>
              <a:t>) на </a:t>
            </a:r>
            <a:r>
              <a:rPr lang="ru-RU" sz="2000" b="1" dirty="0" err="1">
                <a:solidFill>
                  <a:schemeClr val="accent6">
                    <a:lumMod val="50000"/>
                  </a:schemeClr>
                </a:solidFill>
              </a:rPr>
              <a:t>чому</a:t>
            </a:r>
            <a:r>
              <a:rPr lang="ru-RU" sz="2000" dirty="0">
                <a:solidFill>
                  <a:schemeClr val="accent6">
                    <a:lumMod val="50000"/>
                  </a:schemeClr>
                </a:solidFill>
              </a:rPr>
              <a:t>.</a:t>
            </a:r>
          </a:p>
          <a:p>
            <a:r>
              <a:rPr lang="uk-UA" sz="2000" b="1" dirty="0"/>
              <a:t>Взяти на замітку </a:t>
            </a:r>
            <a:r>
              <a:rPr lang="uk-UA" sz="2000" b="1" dirty="0">
                <a:solidFill>
                  <a:schemeClr val="accent6">
                    <a:lumMod val="50000"/>
                  </a:schemeClr>
                </a:solidFill>
              </a:rPr>
              <a:t>– узять на </a:t>
            </a:r>
            <a:r>
              <a:rPr lang="uk-UA" sz="2000" b="1" dirty="0" smtClean="0">
                <a:solidFill>
                  <a:schemeClr val="accent6">
                    <a:lumMod val="50000"/>
                  </a:schemeClr>
                </a:solidFill>
              </a:rPr>
              <a:t>олівець</a:t>
            </a:r>
            <a:endParaRPr lang="ru-RU" sz="2000" dirty="0">
              <a:solidFill>
                <a:schemeClr val="accent6">
                  <a:lumMod val="50000"/>
                </a:schemeClr>
              </a:solidFill>
            </a:endParaRPr>
          </a:p>
        </p:txBody>
      </p:sp>
      <p:sp>
        <p:nvSpPr>
          <p:cNvPr id="4" name="Объект 3"/>
          <p:cNvSpPr>
            <a:spLocks noGrp="1"/>
          </p:cNvSpPr>
          <p:nvPr>
            <p:ph sz="half" idx="2"/>
          </p:nvPr>
        </p:nvSpPr>
        <p:spPr>
          <a:xfrm>
            <a:off x="6400801" y="1044156"/>
            <a:ext cx="5551986" cy="5588292"/>
          </a:xfrm>
        </p:spPr>
        <p:txBody>
          <a:bodyPr>
            <a:normAutofit/>
          </a:bodyPr>
          <a:lstStyle/>
          <a:p>
            <a:r>
              <a:rPr lang="ru-RU" b="1" dirty="0"/>
              <a:t>Не </a:t>
            </a:r>
            <a:r>
              <a:rPr lang="ru-RU" b="1" dirty="0" err="1"/>
              <a:t>налаштований</a:t>
            </a:r>
            <a:r>
              <a:rPr lang="ru-RU" b="1" dirty="0"/>
              <a:t>  </a:t>
            </a:r>
            <a:r>
              <a:rPr lang="ru-RU" b="1" dirty="0" err="1"/>
              <a:t>робить</a:t>
            </a:r>
            <a:r>
              <a:rPr lang="ru-RU" b="1" dirty="0"/>
              <a:t> -</a:t>
            </a:r>
          </a:p>
          <a:p>
            <a:r>
              <a:rPr lang="ru-RU" b="1" dirty="0">
                <a:solidFill>
                  <a:schemeClr val="accent6">
                    <a:lumMod val="50000"/>
                  </a:schemeClr>
                </a:solidFill>
              </a:rPr>
              <a:t>не </a:t>
            </a:r>
            <a:r>
              <a:rPr lang="ru-RU" b="1" dirty="0" err="1">
                <a:solidFill>
                  <a:schemeClr val="accent6">
                    <a:lumMod val="50000"/>
                  </a:schemeClr>
                </a:solidFill>
              </a:rPr>
              <a:t>має</a:t>
            </a:r>
            <a:r>
              <a:rPr lang="ru-RU" b="1" dirty="0">
                <a:solidFill>
                  <a:schemeClr val="accent6">
                    <a:lumMod val="50000"/>
                  </a:schemeClr>
                </a:solidFill>
              </a:rPr>
              <a:t> </a:t>
            </a:r>
            <a:r>
              <a:rPr lang="ru-RU" b="1" dirty="0" err="1">
                <a:solidFill>
                  <a:schemeClr val="accent6">
                    <a:lumMod val="50000"/>
                  </a:schemeClr>
                </a:solidFill>
              </a:rPr>
              <a:t>охоти</a:t>
            </a:r>
            <a:r>
              <a:rPr lang="ru-RU" b="1" dirty="0">
                <a:solidFill>
                  <a:schemeClr val="accent6">
                    <a:lumMod val="50000"/>
                  </a:schemeClr>
                </a:solidFill>
              </a:rPr>
              <a:t> до </a:t>
            </a:r>
            <a:r>
              <a:rPr lang="ru-RU" b="1" dirty="0" err="1">
                <a:solidFill>
                  <a:schemeClr val="accent6">
                    <a:lumMod val="50000"/>
                  </a:schemeClr>
                </a:solidFill>
              </a:rPr>
              <a:t>роботи</a:t>
            </a:r>
            <a:r>
              <a:rPr lang="ru-RU" b="1" dirty="0">
                <a:solidFill>
                  <a:schemeClr val="accent6">
                    <a:lumMod val="50000"/>
                  </a:schemeClr>
                </a:solidFill>
              </a:rPr>
              <a:t> (неохочий </a:t>
            </a:r>
            <a:r>
              <a:rPr lang="ru-RU" b="1" dirty="0" err="1">
                <a:solidFill>
                  <a:schemeClr val="accent6">
                    <a:lumMod val="50000"/>
                  </a:schemeClr>
                </a:solidFill>
              </a:rPr>
              <a:t>працювати</a:t>
            </a:r>
            <a:r>
              <a:rPr lang="ru-RU" b="1" dirty="0">
                <a:solidFill>
                  <a:schemeClr val="accent6">
                    <a:lumMod val="50000"/>
                  </a:schemeClr>
                </a:solidFill>
              </a:rPr>
              <a:t>) </a:t>
            </a:r>
            <a:r>
              <a:rPr lang="ru-RU" b="1" dirty="0" err="1">
                <a:solidFill>
                  <a:schemeClr val="accent6">
                    <a:lumMod val="50000"/>
                  </a:schemeClr>
                </a:solidFill>
              </a:rPr>
              <a:t>хто</a:t>
            </a:r>
            <a:r>
              <a:rPr lang="ru-RU" b="1" dirty="0">
                <a:solidFill>
                  <a:schemeClr val="accent6">
                    <a:lumMod val="50000"/>
                  </a:schemeClr>
                </a:solidFill>
              </a:rPr>
              <a:t>; не </a:t>
            </a:r>
            <a:r>
              <a:rPr lang="ru-RU" b="1" dirty="0" err="1">
                <a:solidFill>
                  <a:schemeClr val="accent6">
                    <a:lumMod val="50000"/>
                  </a:schemeClr>
                </a:solidFill>
              </a:rPr>
              <a:t>бере</a:t>
            </a:r>
            <a:r>
              <a:rPr lang="ru-RU" b="1" dirty="0">
                <a:solidFill>
                  <a:schemeClr val="accent6">
                    <a:lumMod val="50000"/>
                  </a:schemeClr>
                </a:solidFill>
              </a:rPr>
              <a:t> робота кого.</a:t>
            </a:r>
          </a:p>
          <a:p>
            <a:pPr>
              <a:lnSpc>
                <a:spcPct val="150000"/>
              </a:lnSpc>
            </a:pPr>
            <a:r>
              <a:rPr lang="ru-RU" b="1" dirty="0">
                <a:solidFill>
                  <a:schemeClr val="accent6">
                    <a:lumMod val="50000"/>
                  </a:schemeClr>
                </a:solidFill>
              </a:rPr>
              <a:t>Работа не </a:t>
            </a:r>
            <a:r>
              <a:rPr lang="ru-RU" b="1" dirty="0" err="1">
                <a:solidFill>
                  <a:schemeClr val="accent6">
                    <a:lumMod val="50000"/>
                  </a:schemeClr>
                </a:solidFill>
              </a:rPr>
              <a:t>вовк</a:t>
            </a:r>
            <a:r>
              <a:rPr lang="ru-RU" b="1" dirty="0">
                <a:solidFill>
                  <a:schemeClr val="accent6">
                    <a:lumMod val="50000"/>
                  </a:schemeClr>
                </a:solidFill>
              </a:rPr>
              <a:t>, у </a:t>
            </a:r>
            <a:r>
              <a:rPr lang="ru-RU" b="1" dirty="0" err="1">
                <a:solidFill>
                  <a:schemeClr val="accent6">
                    <a:lumMod val="50000"/>
                  </a:schemeClr>
                </a:solidFill>
              </a:rPr>
              <a:t>ліс</a:t>
            </a:r>
            <a:r>
              <a:rPr lang="ru-RU" b="1" dirty="0">
                <a:solidFill>
                  <a:schemeClr val="accent6">
                    <a:lumMod val="50000"/>
                  </a:schemeClr>
                </a:solidFill>
              </a:rPr>
              <a:t> не </a:t>
            </a:r>
            <a:r>
              <a:rPr lang="ru-RU" b="1" dirty="0" err="1">
                <a:solidFill>
                  <a:schemeClr val="accent6">
                    <a:lumMod val="50000"/>
                  </a:schemeClr>
                </a:solidFill>
              </a:rPr>
              <a:t>втече</a:t>
            </a:r>
            <a:r>
              <a:rPr lang="ru-RU" b="1" dirty="0">
                <a:solidFill>
                  <a:schemeClr val="accent6">
                    <a:lumMod val="50000"/>
                  </a:schemeClr>
                </a:solidFill>
              </a:rPr>
              <a:t> - робота не </a:t>
            </a:r>
            <a:r>
              <a:rPr lang="ru-RU" b="1" dirty="0" err="1">
                <a:solidFill>
                  <a:schemeClr val="accent6">
                    <a:lumMod val="50000"/>
                  </a:schemeClr>
                </a:solidFill>
              </a:rPr>
              <a:t>ведмідь</a:t>
            </a:r>
            <a:r>
              <a:rPr lang="ru-RU" b="1" dirty="0">
                <a:solidFill>
                  <a:schemeClr val="accent6">
                    <a:lumMod val="50000"/>
                  </a:schemeClr>
                </a:solidFill>
              </a:rPr>
              <a:t>, у </a:t>
            </a:r>
            <a:r>
              <a:rPr lang="ru-RU" b="1" dirty="0" err="1">
                <a:solidFill>
                  <a:schemeClr val="accent6">
                    <a:lumMod val="50000"/>
                  </a:schemeClr>
                </a:solidFill>
              </a:rPr>
              <a:t>ліс</a:t>
            </a:r>
            <a:r>
              <a:rPr lang="ru-RU" b="1" dirty="0">
                <a:solidFill>
                  <a:schemeClr val="accent6">
                    <a:lumMod val="50000"/>
                  </a:schemeClr>
                </a:solidFill>
              </a:rPr>
              <a:t> не </a:t>
            </a:r>
            <a:r>
              <a:rPr lang="ru-RU" b="1" dirty="0" err="1">
                <a:solidFill>
                  <a:schemeClr val="accent6">
                    <a:lumMod val="50000"/>
                  </a:schemeClr>
                </a:solidFill>
              </a:rPr>
              <a:t>втече</a:t>
            </a:r>
            <a:r>
              <a:rPr lang="ru-RU" b="1" dirty="0">
                <a:solidFill>
                  <a:schemeClr val="accent6">
                    <a:lumMod val="50000"/>
                  </a:schemeClr>
                </a:solidFill>
              </a:rPr>
              <a:t>.  Гуляй, тату, завтра свято. Сиди, </a:t>
            </a:r>
            <a:r>
              <a:rPr lang="ru-RU" b="1" dirty="0" err="1">
                <a:solidFill>
                  <a:schemeClr val="accent6">
                    <a:lumMod val="50000"/>
                  </a:schemeClr>
                </a:solidFill>
              </a:rPr>
              <a:t>Векло</a:t>
            </a:r>
            <a:r>
              <a:rPr lang="ru-RU" b="1" dirty="0">
                <a:solidFill>
                  <a:schemeClr val="accent6">
                    <a:lumMod val="50000"/>
                  </a:schemeClr>
                </a:solidFill>
              </a:rPr>
              <a:t>, </a:t>
            </a:r>
            <a:r>
              <a:rPr lang="ru-RU" b="1" dirty="0" err="1">
                <a:solidFill>
                  <a:schemeClr val="accent6">
                    <a:lumMod val="50000"/>
                  </a:schemeClr>
                </a:solidFill>
              </a:rPr>
              <a:t>ще</a:t>
            </a:r>
            <a:r>
              <a:rPr lang="ru-RU" b="1" dirty="0">
                <a:solidFill>
                  <a:schemeClr val="accent6">
                    <a:lumMod val="50000"/>
                  </a:schemeClr>
                </a:solidFill>
              </a:rPr>
              <a:t> не </a:t>
            </a:r>
            <a:r>
              <a:rPr lang="ru-RU" b="1" dirty="0" err="1">
                <a:solidFill>
                  <a:schemeClr val="accent6">
                    <a:lumMod val="50000"/>
                  </a:schemeClr>
                </a:solidFill>
              </a:rPr>
              <a:t>смеркло</a:t>
            </a:r>
            <a:r>
              <a:rPr lang="ru-RU" b="1" i="1" dirty="0">
                <a:solidFill>
                  <a:schemeClr val="accent6">
                    <a:lumMod val="50000"/>
                  </a:schemeClr>
                </a:solidFill>
              </a:rPr>
              <a:t>.</a:t>
            </a:r>
            <a:r>
              <a:rPr lang="ru-RU" b="1" dirty="0">
                <a:solidFill>
                  <a:schemeClr val="accent6">
                    <a:lumMod val="50000"/>
                  </a:schemeClr>
                </a:solidFill>
              </a:rPr>
              <a:t> </a:t>
            </a:r>
            <a:r>
              <a:rPr lang="ru-RU" b="1" dirty="0" err="1">
                <a:solidFill>
                  <a:schemeClr val="accent6">
                    <a:lumMod val="50000"/>
                  </a:schemeClr>
                </a:solidFill>
              </a:rPr>
              <a:t>Ще</a:t>
            </a:r>
            <a:r>
              <a:rPr lang="ru-RU" b="1" dirty="0">
                <a:solidFill>
                  <a:schemeClr val="accent6">
                    <a:lumMod val="50000"/>
                  </a:schemeClr>
                </a:solidFill>
              </a:rPr>
              <a:t> далеко </a:t>
            </a:r>
            <a:r>
              <a:rPr lang="ru-RU" b="1" dirty="0" err="1">
                <a:solidFill>
                  <a:schemeClr val="accent6">
                    <a:lumMod val="50000"/>
                  </a:schemeClr>
                </a:solidFill>
              </a:rPr>
              <a:t>Ілля</a:t>
            </a:r>
            <a:r>
              <a:rPr lang="ru-RU" b="1" dirty="0">
                <a:solidFill>
                  <a:schemeClr val="accent6">
                    <a:lumMod val="50000"/>
                  </a:schemeClr>
                </a:solidFill>
              </a:rPr>
              <a:t>, </a:t>
            </a:r>
            <a:r>
              <a:rPr lang="ru-RU" b="1" dirty="0" err="1">
                <a:solidFill>
                  <a:schemeClr val="accent6">
                    <a:lumMod val="50000"/>
                  </a:schemeClr>
                </a:solidFill>
              </a:rPr>
              <a:t>ще</a:t>
            </a:r>
            <a:r>
              <a:rPr lang="ru-RU" b="1" dirty="0">
                <a:solidFill>
                  <a:schemeClr val="accent6">
                    <a:lumMod val="50000"/>
                  </a:schemeClr>
                </a:solidFill>
              </a:rPr>
              <a:t> напряду я. Сиди, </a:t>
            </a:r>
            <a:r>
              <a:rPr lang="ru-RU" b="1" dirty="0" err="1">
                <a:solidFill>
                  <a:schemeClr val="accent6">
                    <a:lumMod val="50000"/>
                  </a:schemeClr>
                </a:solidFill>
              </a:rPr>
              <a:t>Тетяно</a:t>
            </a:r>
            <a:r>
              <a:rPr lang="ru-RU" b="1" dirty="0">
                <a:solidFill>
                  <a:schemeClr val="accent6">
                    <a:lumMod val="50000"/>
                  </a:schemeClr>
                </a:solidFill>
              </a:rPr>
              <a:t>, </a:t>
            </a:r>
            <a:r>
              <a:rPr lang="ru-RU" b="1" dirty="0" err="1">
                <a:solidFill>
                  <a:schemeClr val="accent6">
                    <a:lumMod val="50000"/>
                  </a:schemeClr>
                </a:solidFill>
              </a:rPr>
              <a:t>бо</a:t>
            </a:r>
            <a:r>
              <a:rPr lang="ru-RU" b="1" dirty="0">
                <a:solidFill>
                  <a:schemeClr val="accent6">
                    <a:lumMod val="50000"/>
                  </a:schemeClr>
                </a:solidFill>
              </a:rPr>
              <a:t> </a:t>
            </a:r>
            <a:r>
              <a:rPr lang="ru-RU" b="1" dirty="0" err="1">
                <a:solidFill>
                  <a:schemeClr val="accent6">
                    <a:lumMod val="50000"/>
                  </a:schemeClr>
                </a:solidFill>
              </a:rPr>
              <a:t>ще</a:t>
            </a:r>
            <a:r>
              <a:rPr lang="ru-RU" b="1" dirty="0">
                <a:solidFill>
                  <a:schemeClr val="accent6">
                    <a:lumMod val="50000"/>
                  </a:schemeClr>
                </a:solidFill>
              </a:rPr>
              <a:t> рано. </a:t>
            </a:r>
          </a:p>
          <a:p>
            <a:r>
              <a:rPr lang="ru-RU" b="1" dirty="0"/>
              <a:t>Жажда </a:t>
            </a:r>
            <a:r>
              <a:rPr lang="ru-RU" b="1" dirty="0" err="1"/>
              <a:t>знань</a:t>
            </a:r>
            <a:r>
              <a:rPr lang="ru-RU" b="1" dirty="0"/>
              <a:t> </a:t>
            </a:r>
            <a:r>
              <a:rPr lang="ru-RU" b="1" dirty="0">
                <a:solidFill>
                  <a:schemeClr val="accent6">
                    <a:lumMod val="50000"/>
                  </a:schemeClr>
                </a:solidFill>
              </a:rPr>
              <a:t>-</a:t>
            </a:r>
            <a:r>
              <a:rPr lang="ru-RU" dirty="0">
                <a:solidFill>
                  <a:schemeClr val="accent6">
                    <a:lumMod val="50000"/>
                  </a:schemeClr>
                </a:solidFill>
              </a:rPr>
              <a:t> </a:t>
            </a:r>
            <a:r>
              <a:rPr lang="ru-RU" b="1" dirty="0">
                <a:solidFill>
                  <a:schemeClr val="accent6">
                    <a:lumMod val="50000"/>
                  </a:schemeClr>
                </a:solidFill>
              </a:rPr>
              <a:t>жадоба до </a:t>
            </a:r>
            <a:r>
              <a:rPr lang="ru-RU" b="1" dirty="0" err="1">
                <a:solidFill>
                  <a:schemeClr val="accent6">
                    <a:lumMod val="50000"/>
                  </a:schemeClr>
                </a:solidFill>
              </a:rPr>
              <a:t>знання</a:t>
            </a:r>
            <a:r>
              <a:rPr lang="ru-RU" b="1" dirty="0">
                <a:solidFill>
                  <a:schemeClr val="accent6">
                    <a:lumMod val="50000"/>
                  </a:schemeClr>
                </a:solidFill>
              </a:rPr>
              <a:t>; жадоба </a:t>
            </a:r>
            <a:r>
              <a:rPr lang="ru-RU" b="1" dirty="0" err="1">
                <a:solidFill>
                  <a:schemeClr val="accent6">
                    <a:lumMod val="50000"/>
                  </a:schemeClr>
                </a:solidFill>
              </a:rPr>
              <a:t>знань</a:t>
            </a:r>
            <a:r>
              <a:rPr lang="ru-RU" b="1" dirty="0" smtClean="0">
                <a:solidFill>
                  <a:schemeClr val="accent6">
                    <a:lumMod val="50000"/>
                  </a:schemeClr>
                </a:solidFill>
              </a:rPr>
              <a:t>. </a:t>
            </a:r>
            <a:r>
              <a:rPr lang="ru-RU" b="1" dirty="0" err="1" smtClean="0">
                <a:solidFill>
                  <a:schemeClr val="accent6">
                    <a:lumMod val="50000"/>
                  </a:schemeClr>
                </a:solidFill>
              </a:rPr>
              <a:t>жага</a:t>
            </a:r>
            <a:endParaRPr lang="ru-RU" b="1" dirty="0">
              <a:solidFill>
                <a:schemeClr val="accent6">
                  <a:lumMod val="50000"/>
                </a:schemeClr>
              </a:solidFill>
            </a:endParaRPr>
          </a:p>
          <a:p>
            <a:r>
              <a:rPr lang="ru-RU" b="1" dirty="0" err="1"/>
              <a:t>Жалітися</a:t>
            </a:r>
            <a:r>
              <a:rPr lang="ru-RU" b="1" dirty="0"/>
              <a:t> на долю </a:t>
            </a:r>
            <a:r>
              <a:rPr lang="ru-RU" b="1" dirty="0">
                <a:solidFill>
                  <a:schemeClr val="accent6">
                    <a:lumMod val="50000"/>
                  </a:schemeClr>
                </a:solidFill>
              </a:rPr>
              <a:t>- </a:t>
            </a:r>
            <a:r>
              <a:rPr lang="ru-RU" b="1" dirty="0" err="1">
                <a:solidFill>
                  <a:schemeClr val="accent6">
                    <a:lumMod val="50000"/>
                  </a:schemeClr>
                </a:solidFill>
              </a:rPr>
              <a:t>нарікати</a:t>
            </a:r>
            <a:r>
              <a:rPr lang="ru-RU" b="1" dirty="0">
                <a:solidFill>
                  <a:schemeClr val="accent6">
                    <a:lumMod val="50000"/>
                  </a:schemeClr>
                </a:solidFill>
              </a:rPr>
              <a:t> (</a:t>
            </a:r>
            <a:r>
              <a:rPr lang="ru-RU" b="1" dirty="0" err="1">
                <a:solidFill>
                  <a:schemeClr val="accent6">
                    <a:lumMod val="50000"/>
                  </a:schemeClr>
                </a:solidFill>
              </a:rPr>
              <a:t>скаржитися</a:t>
            </a:r>
            <a:r>
              <a:rPr lang="ru-RU" b="1" dirty="0">
                <a:solidFill>
                  <a:schemeClr val="accent6">
                    <a:lumMod val="50000"/>
                  </a:schemeClr>
                </a:solidFill>
              </a:rPr>
              <a:t>, </a:t>
            </a:r>
            <a:r>
              <a:rPr lang="ru-RU" b="1" dirty="0" err="1">
                <a:solidFill>
                  <a:schemeClr val="accent6">
                    <a:lumMod val="50000"/>
                  </a:schemeClr>
                </a:solidFill>
              </a:rPr>
              <a:t>жалітися</a:t>
            </a:r>
            <a:r>
              <a:rPr lang="ru-RU" b="1" dirty="0">
                <a:solidFill>
                  <a:schemeClr val="accent6">
                    <a:lumMod val="50000"/>
                  </a:schemeClr>
                </a:solidFill>
              </a:rPr>
              <a:t>) на [свою] долю; </a:t>
            </a:r>
            <a:r>
              <a:rPr lang="ru-RU" b="1" dirty="0" err="1">
                <a:solidFill>
                  <a:schemeClr val="accent6">
                    <a:lumMod val="50000"/>
                  </a:schemeClr>
                </a:solidFill>
              </a:rPr>
              <a:t>бідкатися</a:t>
            </a:r>
            <a:r>
              <a:rPr lang="ru-RU" b="1" dirty="0">
                <a:solidFill>
                  <a:schemeClr val="accent6">
                    <a:lumMod val="50000"/>
                  </a:schemeClr>
                </a:solidFill>
              </a:rPr>
              <a:t>.</a:t>
            </a:r>
          </a:p>
          <a:p>
            <a:r>
              <a:rPr lang="ru-RU" b="1" dirty="0" err="1"/>
              <a:t>Розмова</a:t>
            </a:r>
            <a:r>
              <a:rPr lang="ru-RU" b="1" dirty="0"/>
              <a:t> не ладится </a:t>
            </a:r>
            <a:r>
              <a:rPr lang="ru-RU" b="1" dirty="0">
                <a:solidFill>
                  <a:schemeClr val="accent6">
                    <a:lumMod val="50000"/>
                  </a:schemeClr>
                </a:solidFill>
              </a:rPr>
              <a:t>- </a:t>
            </a:r>
            <a:r>
              <a:rPr lang="ru-RU" b="1" dirty="0" err="1">
                <a:solidFill>
                  <a:schemeClr val="accent6">
                    <a:lumMod val="50000"/>
                  </a:schemeClr>
                </a:solidFill>
              </a:rPr>
              <a:t>розмова</a:t>
            </a:r>
            <a:r>
              <a:rPr lang="ru-RU" b="1" dirty="0">
                <a:solidFill>
                  <a:schemeClr val="accent6">
                    <a:lumMod val="50000"/>
                  </a:schemeClr>
                </a:solidFill>
              </a:rPr>
              <a:t> не </a:t>
            </a:r>
            <a:r>
              <a:rPr lang="ru-RU" b="1" dirty="0" err="1">
                <a:solidFill>
                  <a:schemeClr val="accent6">
                    <a:lumMod val="50000"/>
                  </a:schemeClr>
                </a:solidFill>
              </a:rPr>
              <a:t>в'яжеться</a:t>
            </a:r>
            <a:r>
              <a:rPr lang="ru-RU" b="1" dirty="0">
                <a:solidFill>
                  <a:schemeClr val="accent6">
                    <a:lumMod val="50000"/>
                  </a:schemeClr>
                </a:solidFill>
              </a:rPr>
              <a:t> (не </a:t>
            </a:r>
            <a:r>
              <a:rPr lang="ru-RU" b="1" dirty="0" err="1">
                <a:solidFill>
                  <a:schemeClr val="accent6">
                    <a:lumMod val="50000"/>
                  </a:schemeClr>
                </a:solidFill>
              </a:rPr>
              <a:t>клеїться</a:t>
            </a:r>
            <a:r>
              <a:rPr lang="ru-RU" b="1" dirty="0">
                <a:solidFill>
                  <a:schemeClr val="accent6">
                    <a:lumMod val="50000"/>
                  </a:schemeClr>
                </a:solidFill>
              </a:rPr>
              <a:t>); </a:t>
            </a:r>
            <a:r>
              <a:rPr lang="ru-RU" b="1" dirty="0" err="1">
                <a:solidFill>
                  <a:schemeClr val="accent6">
                    <a:lumMod val="50000"/>
                  </a:schemeClr>
                </a:solidFill>
              </a:rPr>
              <a:t>мова</a:t>
            </a:r>
            <a:r>
              <a:rPr lang="ru-RU" b="1" dirty="0">
                <a:solidFill>
                  <a:schemeClr val="accent6">
                    <a:lumMod val="50000"/>
                  </a:schemeClr>
                </a:solidFill>
              </a:rPr>
              <a:t> не </a:t>
            </a:r>
            <a:r>
              <a:rPr lang="ru-RU" b="1" dirty="0" err="1">
                <a:solidFill>
                  <a:schemeClr val="accent6">
                    <a:lumMod val="50000"/>
                  </a:schemeClr>
                </a:solidFill>
              </a:rPr>
              <a:t>мовиться</a:t>
            </a:r>
            <a:r>
              <a:rPr lang="ru-RU" b="1" dirty="0">
                <a:solidFill>
                  <a:schemeClr val="accent6">
                    <a:lumMod val="50000"/>
                  </a:schemeClr>
                </a:solidFill>
              </a:rPr>
              <a:t>.</a:t>
            </a:r>
          </a:p>
          <a:p>
            <a:pPr>
              <a:lnSpc>
                <a:spcPct val="150000"/>
              </a:lnSpc>
            </a:pPr>
            <a:endParaRPr lang="ru-RU" b="1" dirty="0">
              <a:solidFill>
                <a:schemeClr val="accent6">
                  <a:lumMod val="50000"/>
                </a:schemeClr>
              </a:solidFill>
            </a:endParaRPr>
          </a:p>
          <a:p>
            <a:endParaRPr lang="ru-RU" dirty="0"/>
          </a:p>
        </p:txBody>
      </p:sp>
    </p:spTree>
    <p:extLst>
      <p:ext uri="{BB962C8B-B14F-4D97-AF65-F5344CB8AC3E}">
        <p14:creationId xmlns:p14="http://schemas.microsoft.com/office/powerpoint/2010/main" val="903016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220" y="204524"/>
            <a:ext cx="9404723" cy="762128"/>
          </a:xfrm>
        </p:spPr>
        <p:txBody>
          <a:bodyPr/>
          <a:lstStyle/>
          <a:p>
            <a:pPr algn="ctr"/>
            <a:r>
              <a:rPr lang="uk-UA" b="1" dirty="0" smtClean="0">
                <a:solidFill>
                  <a:srgbClr val="FFFF00"/>
                </a:solidFill>
              </a:rPr>
              <a:t>Виправмо </a:t>
            </a:r>
            <a:r>
              <a:rPr lang="uk-UA" b="1" dirty="0">
                <a:solidFill>
                  <a:srgbClr val="FFFF00"/>
                </a:solidFill>
              </a:rPr>
              <a:t>п</a:t>
            </a:r>
            <a:r>
              <a:rPr lang="uk-UA" b="1" dirty="0" smtClean="0">
                <a:solidFill>
                  <a:srgbClr val="FFFF00"/>
                </a:solidFill>
              </a:rPr>
              <a:t>омилки</a:t>
            </a:r>
            <a:endParaRPr lang="ru-RU" b="1" dirty="0">
              <a:solidFill>
                <a:srgbClr val="FFFF00"/>
              </a:solidFill>
            </a:endParaRPr>
          </a:p>
        </p:txBody>
      </p:sp>
      <p:sp>
        <p:nvSpPr>
          <p:cNvPr id="3" name="Объект 2"/>
          <p:cNvSpPr>
            <a:spLocks noGrp="1"/>
          </p:cNvSpPr>
          <p:nvPr>
            <p:ph idx="1"/>
          </p:nvPr>
        </p:nvSpPr>
        <p:spPr>
          <a:xfrm>
            <a:off x="241164" y="966652"/>
            <a:ext cx="11711350" cy="5747657"/>
          </a:xfrm>
        </p:spPr>
        <p:txBody>
          <a:bodyPr>
            <a:normAutofit/>
          </a:bodyPr>
          <a:lstStyle/>
          <a:p>
            <a:r>
              <a:rPr lang="ru-RU" sz="2400" b="1" dirty="0"/>
              <a:t>Більшість </a:t>
            </a:r>
            <a:r>
              <a:rPr lang="ru-RU" sz="2400" b="1" dirty="0" err="1"/>
              <a:t>із</a:t>
            </a:r>
            <a:r>
              <a:rPr lang="ru-RU" sz="2400" b="1" dirty="0"/>
              <a:t> </a:t>
            </a:r>
            <a:r>
              <a:rPr lang="ru-RU" sz="2400" b="1" dirty="0" err="1"/>
              <a:t>проголошеного</a:t>
            </a:r>
            <a:r>
              <a:rPr lang="ru-RU" sz="2400" b="1" dirty="0"/>
              <a:t> </a:t>
            </a:r>
            <a:r>
              <a:rPr lang="ru-RU" sz="2400" b="1" dirty="0">
                <a:solidFill>
                  <a:schemeClr val="accent6">
                    <a:lumMod val="50000"/>
                  </a:schemeClr>
                </a:solidFill>
              </a:rPr>
              <a:t>― </a:t>
            </a:r>
            <a:r>
              <a:rPr lang="ru-RU" sz="2400" b="1" dirty="0" err="1" smtClean="0">
                <a:solidFill>
                  <a:schemeClr val="accent6">
                    <a:lumMod val="50000"/>
                  </a:schemeClr>
                </a:solidFill>
              </a:rPr>
              <a:t>більша</a:t>
            </a:r>
            <a:r>
              <a:rPr lang="ru-RU" sz="2400" b="1" dirty="0" smtClean="0">
                <a:solidFill>
                  <a:schemeClr val="accent6">
                    <a:lumMod val="50000"/>
                  </a:schemeClr>
                </a:solidFill>
              </a:rPr>
              <a:t> </a:t>
            </a:r>
            <a:r>
              <a:rPr lang="ru-RU" sz="2400" b="1" dirty="0" err="1">
                <a:solidFill>
                  <a:schemeClr val="accent6">
                    <a:lumMod val="50000"/>
                  </a:schemeClr>
                </a:solidFill>
              </a:rPr>
              <a:t>частина</a:t>
            </a:r>
            <a:r>
              <a:rPr lang="ru-RU" sz="2400" b="1" dirty="0">
                <a:solidFill>
                  <a:schemeClr val="accent6">
                    <a:lumMod val="50000"/>
                  </a:schemeClr>
                </a:solidFill>
              </a:rPr>
              <a:t> </a:t>
            </a:r>
            <a:r>
              <a:rPr lang="ru-RU" sz="2400" b="1" dirty="0" err="1" smtClean="0">
                <a:solidFill>
                  <a:schemeClr val="accent6">
                    <a:lumMod val="50000"/>
                  </a:schemeClr>
                </a:solidFill>
              </a:rPr>
              <a:t>виголошеного</a:t>
            </a:r>
            <a:endParaRPr lang="ru-RU" sz="2400" b="1" dirty="0" smtClean="0">
              <a:solidFill>
                <a:schemeClr val="accent6">
                  <a:lumMod val="50000"/>
                </a:schemeClr>
              </a:solidFill>
            </a:endParaRPr>
          </a:p>
          <a:p>
            <a:r>
              <a:rPr lang="ru-RU" sz="2400" b="1" dirty="0" err="1"/>
              <a:t>Благополуччя</a:t>
            </a:r>
            <a:r>
              <a:rPr lang="ru-RU" sz="2400" b="1" dirty="0"/>
              <a:t> </a:t>
            </a:r>
            <a:r>
              <a:rPr lang="ru-RU" sz="2400" b="1" dirty="0" err="1"/>
              <a:t>населення</a:t>
            </a:r>
            <a:r>
              <a:rPr lang="ru-RU" sz="2400" b="1" dirty="0"/>
              <a:t> </a:t>
            </a:r>
            <a:r>
              <a:rPr lang="ru-RU" sz="2400" b="1" dirty="0" err="1"/>
              <a:t>постійно</a:t>
            </a:r>
            <a:r>
              <a:rPr lang="ru-RU" sz="2400" b="1" dirty="0"/>
              <a:t> </a:t>
            </a:r>
            <a:r>
              <a:rPr lang="ru-RU" sz="2400" b="1" dirty="0" err="1"/>
              <a:t>зростає</a:t>
            </a:r>
            <a:r>
              <a:rPr lang="ru-RU" sz="2400" b="1" dirty="0"/>
              <a:t> </a:t>
            </a:r>
            <a:r>
              <a:rPr lang="ru-RU" sz="2400" b="1" dirty="0">
                <a:solidFill>
                  <a:schemeClr val="accent6">
                    <a:lumMod val="50000"/>
                  </a:schemeClr>
                </a:solidFill>
              </a:rPr>
              <a:t>― </a:t>
            </a:r>
            <a:r>
              <a:rPr lang="ru-RU" sz="2400" b="1" dirty="0" err="1" smtClean="0">
                <a:solidFill>
                  <a:schemeClr val="accent6">
                    <a:lumMod val="50000"/>
                  </a:schemeClr>
                </a:solidFill>
              </a:rPr>
              <a:t>добробут</a:t>
            </a:r>
            <a:r>
              <a:rPr lang="ru-RU" sz="2400" b="1" dirty="0" smtClean="0">
                <a:solidFill>
                  <a:schemeClr val="accent6">
                    <a:lumMod val="50000"/>
                  </a:schemeClr>
                </a:solidFill>
              </a:rPr>
              <a:t> </a:t>
            </a:r>
            <a:r>
              <a:rPr lang="ru-RU" sz="2400" b="1" dirty="0" err="1">
                <a:solidFill>
                  <a:schemeClr val="accent6">
                    <a:lumMod val="50000"/>
                  </a:schemeClr>
                </a:solidFill>
              </a:rPr>
              <a:t>населення</a:t>
            </a:r>
            <a:r>
              <a:rPr lang="ru-RU" sz="2400" b="1" dirty="0">
                <a:solidFill>
                  <a:schemeClr val="accent6">
                    <a:lumMod val="50000"/>
                  </a:schemeClr>
                </a:solidFill>
              </a:rPr>
              <a:t> </a:t>
            </a:r>
            <a:r>
              <a:rPr lang="ru-RU" sz="2400" b="1" dirty="0" err="1">
                <a:solidFill>
                  <a:schemeClr val="accent6">
                    <a:lumMod val="50000"/>
                  </a:schemeClr>
                </a:solidFill>
              </a:rPr>
              <a:t>постійно</a:t>
            </a:r>
            <a:r>
              <a:rPr lang="ru-RU" sz="2400" b="1" dirty="0">
                <a:solidFill>
                  <a:schemeClr val="accent6">
                    <a:lumMod val="50000"/>
                  </a:schemeClr>
                </a:solidFill>
              </a:rPr>
              <a:t> </a:t>
            </a:r>
            <a:r>
              <a:rPr lang="ru-RU" sz="2400" b="1" dirty="0" err="1" smtClean="0">
                <a:solidFill>
                  <a:schemeClr val="accent6">
                    <a:lumMod val="50000"/>
                  </a:schemeClr>
                </a:solidFill>
              </a:rPr>
              <a:t>зростає</a:t>
            </a:r>
            <a:endParaRPr lang="ru-RU" sz="2400" b="1" dirty="0" smtClean="0">
              <a:solidFill>
                <a:schemeClr val="accent6">
                  <a:lumMod val="50000"/>
                </a:schemeClr>
              </a:solidFill>
            </a:endParaRPr>
          </a:p>
          <a:p>
            <a:r>
              <a:rPr lang="ru-RU" sz="2400" b="1" dirty="0"/>
              <a:t>Болтовня </a:t>
            </a:r>
            <a:r>
              <a:rPr lang="ru-RU" sz="2400" b="1" dirty="0">
                <a:solidFill>
                  <a:schemeClr val="accent6">
                    <a:lumMod val="50000"/>
                  </a:schemeClr>
                </a:solidFill>
              </a:rPr>
              <a:t>― </a:t>
            </a:r>
            <a:r>
              <a:rPr lang="ru-RU" sz="2400" b="1" dirty="0" err="1" smtClean="0">
                <a:solidFill>
                  <a:schemeClr val="accent6">
                    <a:lumMod val="50000"/>
                  </a:schemeClr>
                </a:solidFill>
              </a:rPr>
              <a:t>балаканина</a:t>
            </a:r>
            <a:r>
              <a:rPr lang="ru-RU" sz="2400" b="1" dirty="0">
                <a:solidFill>
                  <a:schemeClr val="accent6">
                    <a:lumMod val="50000"/>
                  </a:schemeClr>
                </a:solidFill>
              </a:rPr>
              <a:t>, </a:t>
            </a:r>
            <a:r>
              <a:rPr lang="ru-RU" sz="2400" b="1" dirty="0" err="1" smtClean="0">
                <a:solidFill>
                  <a:schemeClr val="accent6">
                    <a:lumMod val="50000"/>
                  </a:schemeClr>
                </a:solidFill>
              </a:rPr>
              <a:t>базікання</a:t>
            </a:r>
            <a:endParaRPr lang="ru-RU" sz="2400" b="1" dirty="0" smtClean="0">
              <a:solidFill>
                <a:schemeClr val="accent6">
                  <a:lumMod val="50000"/>
                </a:schemeClr>
              </a:solidFill>
            </a:endParaRPr>
          </a:p>
          <a:p>
            <a:r>
              <a:rPr lang="ru-RU" sz="2400" b="1" dirty="0" err="1"/>
              <a:t>Введення</a:t>
            </a:r>
            <a:r>
              <a:rPr lang="ru-RU" sz="2400" b="1" dirty="0"/>
              <a:t> </a:t>
            </a:r>
            <a:r>
              <a:rPr lang="ru-RU" sz="2400" b="1" dirty="0" err="1"/>
              <a:t>виборності</a:t>
            </a:r>
            <a:r>
              <a:rPr lang="ru-RU" sz="2400" b="1" dirty="0"/>
              <a:t> старшин </a:t>
            </a:r>
            <a:r>
              <a:rPr lang="ru-RU" sz="2400" b="1" dirty="0">
                <a:solidFill>
                  <a:schemeClr val="accent6">
                    <a:lumMod val="50000"/>
                  </a:schemeClr>
                </a:solidFill>
              </a:rPr>
              <a:t>― </a:t>
            </a:r>
            <a:r>
              <a:rPr lang="ru-RU" sz="2400" b="1" dirty="0" err="1" smtClean="0">
                <a:solidFill>
                  <a:schemeClr val="accent6">
                    <a:lumMod val="50000"/>
                  </a:schemeClr>
                </a:solidFill>
              </a:rPr>
              <a:t>запровадження</a:t>
            </a:r>
            <a:r>
              <a:rPr lang="ru-RU" sz="2400" b="1" dirty="0" smtClean="0">
                <a:solidFill>
                  <a:schemeClr val="accent6">
                    <a:lumMod val="50000"/>
                  </a:schemeClr>
                </a:solidFill>
              </a:rPr>
              <a:t> </a:t>
            </a:r>
            <a:r>
              <a:rPr lang="ru-RU" sz="2400" b="1" dirty="0" err="1">
                <a:solidFill>
                  <a:schemeClr val="accent6">
                    <a:lumMod val="50000"/>
                  </a:schemeClr>
                </a:solidFill>
              </a:rPr>
              <a:t>виборності</a:t>
            </a:r>
            <a:r>
              <a:rPr lang="ru-RU" sz="2400" b="1" dirty="0">
                <a:solidFill>
                  <a:schemeClr val="accent6">
                    <a:lumMod val="50000"/>
                  </a:schemeClr>
                </a:solidFill>
              </a:rPr>
              <a:t> </a:t>
            </a:r>
            <a:r>
              <a:rPr lang="ru-RU" sz="2400" b="1" dirty="0" smtClean="0">
                <a:solidFill>
                  <a:schemeClr val="accent6">
                    <a:lumMod val="50000"/>
                  </a:schemeClr>
                </a:solidFill>
              </a:rPr>
              <a:t>старшин</a:t>
            </a:r>
          </a:p>
          <a:p>
            <a:r>
              <a:rPr lang="ru-RU" sz="2400" b="1" dirty="0" err="1" smtClean="0"/>
              <a:t>Влучний</a:t>
            </a:r>
            <a:r>
              <a:rPr lang="ru-RU" sz="2400" b="1" dirty="0" smtClean="0"/>
              <a:t> </a:t>
            </a:r>
            <a:r>
              <a:rPr lang="ru-RU" sz="2400" b="1" dirty="0" err="1"/>
              <a:t>вираз</a:t>
            </a:r>
            <a:r>
              <a:rPr lang="ru-RU" sz="2400" b="1" dirty="0"/>
              <a:t> </a:t>
            </a:r>
            <a:r>
              <a:rPr lang="ru-RU" sz="2400" b="1" dirty="0">
                <a:solidFill>
                  <a:schemeClr val="accent6">
                    <a:lumMod val="50000"/>
                  </a:schemeClr>
                </a:solidFill>
              </a:rPr>
              <a:t>― </a:t>
            </a:r>
            <a:r>
              <a:rPr lang="ru-RU" sz="2400" b="1" dirty="0" err="1" smtClean="0">
                <a:solidFill>
                  <a:schemeClr val="accent6">
                    <a:lumMod val="50000"/>
                  </a:schemeClr>
                </a:solidFill>
              </a:rPr>
              <a:t>влучний</a:t>
            </a:r>
            <a:r>
              <a:rPr lang="ru-RU" sz="2400" b="1" dirty="0" smtClean="0">
                <a:solidFill>
                  <a:schemeClr val="accent6">
                    <a:lumMod val="50000"/>
                  </a:schemeClr>
                </a:solidFill>
              </a:rPr>
              <a:t> </a:t>
            </a:r>
            <a:r>
              <a:rPr lang="ru-RU" sz="2400" b="1" dirty="0" err="1" smtClean="0">
                <a:solidFill>
                  <a:schemeClr val="accent6">
                    <a:lumMod val="50000"/>
                  </a:schemeClr>
                </a:solidFill>
              </a:rPr>
              <a:t>вислів</a:t>
            </a:r>
            <a:endParaRPr lang="ru-RU" sz="2400" b="1" dirty="0" smtClean="0">
              <a:solidFill>
                <a:schemeClr val="accent6">
                  <a:lumMod val="50000"/>
                </a:schemeClr>
              </a:solidFill>
            </a:endParaRPr>
          </a:p>
          <a:p>
            <a:r>
              <a:rPr lang="ru-RU" sz="2400" b="1" dirty="0" err="1" smtClean="0"/>
              <a:t>Збільшення</a:t>
            </a:r>
            <a:r>
              <a:rPr lang="ru-RU" sz="2400" b="1" dirty="0" smtClean="0"/>
              <a:t> </a:t>
            </a:r>
            <a:r>
              <a:rPr lang="ru-RU" sz="2400" b="1" dirty="0" err="1"/>
              <a:t>штрафів</a:t>
            </a:r>
            <a:r>
              <a:rPr lang="ru-RU" sz="2400" b="1" dirty="0"/>
              <a:t> </a:t>
            </a:r>
            <a:r>
              <a:rPr lang="ru-RU" sz="2400" b="1" dirty="0">
                <a:solidFill>
                  <a:schemeClr val="accent6">
                    <a:lumMod val="50000"/>
                  </a:schemeClr>
                </a:solidFill>
              </a:rPr>
              <a:t>― </a:t>
            </a:r>
            <a:r>
              <a:rPr lang="ru-RU" sz="2400" b="1" dirty="0" err="1" smtClean="0">
                <a:solidFill>
                  <a:schemeClr val="accent6">
                    <a:lumMod val="50000"/>
                  </a:schemeClr>
                </a:solidFill>
              </a:rPr>
              <a:t>підвищення</a:t>
            </a:r>
            <a:r>
              <a:rPr lang="ru-RU" sz="2400" b="1" dirty="0" smtClean="0">
                <a:solidFill>
                  <a:schemeClr val="accent6">
                    <a:lumMod val="50000"/>
                  </a:schemeClr>
                </a:solidFill>
              </a:rPr>
              <a:t> </a:t>
            </a:r>
            <a:r>
              <a:rPr lang="ru-RU" sz="2400" b="1" dirty="0" err="1" smtClean="0">
                <a:solidFill>
                  <a:schemeClr val="accent6">
                    <a:lumMod val="50000"/>
                  </a:schemeClr>
                </a:solidFill>
              </a:rPr>
              <a:t>штрафів</a:t>
            </a:r>
            <a:endParaRPr lang="ru-RU" sz="2400" b="1" dirty="0" smtClean="0">
              <a:solidFill>
                <a:schemeClr val="accent6">
                  <a:lumMod val="50000"/>
                </a:schemeClr>
              </a:solidFill>
            </a:endParaRPr>
          </a:p>
          <a:p>
            <a:r>
              <a:rPr lang="ru-RU" sz="2400" b="1" dirty="0"/>
              <a:t>Для </a:t>
            </a:r>
            <a:r>
              <a:rPr lang="ru-RU" sz="2400" b="1" dirty="0" err="1"/>
              <a:t>здійснення</a:t>
            </a:r>
            <a:r>
              <a:rPr lang="ru-RU" sz="2400" b="1" dirty="0"/>
              <a:t> </a:t>
            </a:r>
            <a:r>
              <a:rPr lang="ru-RU" sz="2400" b="1" dirty="0" err="1"/>
              <a:t>підтримки</a:t>
            </a:r>
            <a:r>
              <a:rPr lang="ru-RU" sz="2400" b="1" dirty="0"/>
              <a:t> </a:t>
            </a:r>
            <a:r>
              <a:rPr lang="ru-RU" sz="2400" b="1" dirty="0">
                <a:solidFill>
                  <a:schemeClr val="accent6">
                    <a:lumMod val="50000"/>
                  </a:schemeClr>
                </a:solidFill>
              </a:rPr>
              <a:t>― </a:t>
            </a:r>
            <a:r>
              <a:rPr lang="ru-RU" sz="2400" b="1" dirty="0" smtClean="0">
                <a:solidFill>
                  <a:schemeClr val="accent6">
                    <a:lumMod val="50000"/>
                  </a:schemeClr>
                </a:solidFill>
              </a:rPr>
              <a:t>для </a:t>
            </a:r>
            <a:r>
              <a:rPr lang="ru-RU" sz="2400" b="1" dirty="0" err="1">
                <a:solidFill>
                  <a:schemeClr val="accent6">
                    <a:lumMod val="50000"/>
                  </a:schemeClr>
                </a:solidFill>
              </a:rPr>
              <a:t>здобуття</a:t>
            </a:r>
            <a:r>
              <a:rPr lang="ru-RU" sz="2400" b="1" dirty="0">
                <a:solidFill>
                  <a:schemeClr val="accent6">
                    <a:lumMod val="50000"/>
                  </a:schemeClr>
                </a:solidFill>
              </a:rPr>
              <a:t> </a:t>
            </a:r>
            <a:r>
              <a:rPr lang="ru-RU" sz="2400" b="1" dirty="0" err="1" smtClean="0">
                <a:solidFill>
                  <a:schemeClr val="accent6">
                    <a:lumMod val="50000"/>
                  </a:schemeClr>
                </a:solidFill>
              </a:rPr>
              <a:t>підтримки</a:t>
            </a:r>
            <a:endParaRPr lang="ru-RU" sz="2400" b="1" dirty="0" smtClean="0">
              <a:solidFill>
                <a:schemeClr val="accent6">
                  <a:lumMod val="50000"/>
                </a:schemeClr>
              </a:solidFill>
            </a:endParaRPr>
          </a:p>
          <a:p>
            <a:r>
              <a:rPr lang="ru-RU" sz="2400" b="1" dirty="0"/>
              <a:t>На </a:t>
            </a:r>
            <a:r>
              <a:rPr lang="ru-RU" sz="2400" b="1" dirty="0" err="1"/>
              <a:t>одинадцятьох</a:t>
            </a:r>
            <a:r>
              <a:rPr lang="ru-RU" sz="2400" b="1" dirty="0"/>
              <a:t> листках </a:t>
            </a:r>
            <a:r>
              <a:rPr lang="ru-RU" sz="2400" b="1" dirty="0">
                <a:solidFill>
                  <a:schemeClr val="accent6">
                    <a:lumMod val="50000"/>
                  </a:schemeClr>
                </a:solidFill>
              </a:rPr>
              <a:t>― </a:t>
            </a:r>
            <a:r>
              <a:rPr lang="ru-RU" sz="2400" b="1" dirty="0" smtClean="0">
                <a:solidFill>
                  <a:schemeClr val="accent6">
                    <a:lumMod val="50000"/>
                  </a:schemeClr>
                </a:solidFill>
              </a:rPr>
              <a:t>на </a:t>
            </a:r>
            <a:r>
              <a:rPr lang="ru-RU" sz="2400" b="1" dirty="0" err="1">
                <a:solidFill>
                  <a:schemeClr val="accent6">
                    <a:lumMod val="50000"/>
                  </a:schemeClr>
                </a:solidFill>
              </a:rPr>
              <a:t>одинадцятьох</a:t>
            </a:r>
            <a:r>
              <a:rPr lang="ru-RU" sz="2400" b="1" dirty="0">
                <a:solidFill>
                  <a:schemeClr val="accent6">
                    <a:lumMod val="50000"/>
                  </a:schemeClr>
                </a:solidFill>
              </a:rPr>
              <a:t> </a:t>
            </a:r>
            <a:r>
              <a:rPr lang="ru-RU" sz="2400" b="1" dirty="0" err="1" smtClean="0">
                <a:solidFill>
                  <a:schemeClr val="accent6">
                    <a:lumMod val="50000"/>
                  </a:schemeClr>
                </a:solidFill>
              </a:rPr>
              <a:t>сторінках</a:t>
            </a:r>
            <a:endParaRPr lang="ru-RU" sz="2400" b="1" dirty="0" smtClean="0">
              <a:solidFill>
                <a:schemeClr val="accent6">
                  <a:lumMod val="50000"/>
                </a:schemeClr>
              </a:solidFill>
            </a:endParaRPr>
          </a:p>
          <a:p>
            <a:r>
              <a:rPr lang="ru-RU" sz="2400" b="1" dirty="0" err="1"/>
              <a:t>Мітингуючі</a:t>
            </a:r>
            <a:r>
              <a:rPr lang="ru-RU" sz="2400" b="1" dirty="0"/>
              <a:t> </a:t>
            </a:r>
            <a:r>
              <a:rPr lang="ru-RU" sz="2400" b="1" dirty="0">
                <a:solidFill>
                  <a:schemeClr val="accent6">
                    <a:lumMod val="50000"/>
                  </a:schemeClr>
                </a:solidFill>
              </a:rPr>
              <a:t>― </a:t>
            </a:r>
            <a:r>
              <a:rPr lang="ru-RU" sz="2400" b="1" dirty="0" err="1" smtClean="0">
                <a:solidFill>
                  <a:schemeClr val="accent6">
                    <a:lumMod val="50000"/>
                  </a:schemeClr>
                </a:solidFill>
              </a:rPr>
              <a:t>мітингувальники</a:t>
            </a:r>
            <a:endParaRPr lang="ru-RU" sz="2400" b="1" dirty="0" smtClean="0">
              <a:solidFill>
                <a:schemeClr val="accent6">
                  <a:lumMod val="50000"/>
                </a:schemeClr>
              </a:solidFill>
            </a:endParaRPr>
          </a:p>
          <a:p>
            <a:r>
              <a:rPr lang="ru-RU" sz="2400" b="1" dirty="0"/>
              <a:t>В </a:t>
            </a:r>
            <a:r>
              <a:rPr lang="ru-RU" sz="2400" b="1" dirty="0" err="1"/>
              <a:t>період</a:t>
            </a:r>
            <a:r>
              <a:rPr lang="ru-RU" sz="2400" b="1" dirty="0"/>
              <a:t> </a:t>
            </a:r>
            <a:r>
              <a:rPr lang="ru-RU" sz="2400" b="1" dirty="0" err="1"/>
              <a:t>максимальної</a:t>
            </a:r>
            <a:r>
              <a:rPr lang="ru-RU" sz="2400" b="1" dirty="0"/>
              <a:t> нагрузки </a:t>
            </a:r>
            <a:r>
              <a:rPr lang="ru-RU" sz="2400" b="1" dirty="0">
                <a:solidFill>
                  <a:schemeClr val="accent6">
                    <a:lumMod val="50000"/>
                  </a:schemeClr>
                </a:solidFill>
              </a:rPr>
              <a:t>― </a:t>
            </a:r>
            <a:r>
              <a:rPr lang="ru-RU" sz="2400" b="1" dirty="0" smtClean="0">
                <a:solidFill>
                  <a:schemeClr val="accent6">
                    <a:lumMod val="50000"/>
                  </a:schemeClr>
                </a:solidFill>
              </a:rPr>
              <a:t>у </a:t>
            </a:r>
            <a:r>
              <a:rPr lang="ru-RU" sz="2400" b="1" dirty="0" err="1">
                <a:solidFill>
                  <a:schemeClr val="accent6">
                    <a:lumMod val="50000"/>
                  </a:schemeClr>
                </a:solidFill>
              </a:rPr>
              <a:t>період</a:t>
            </a:r>
            <a:r>
              <a:rPr lang="ru-RU" sz="2400" b="1" dirty="0">
                <a:solidFill>
                  <a:schemeClr val="accent6">
                    <a:lumMod val="50000"/>
                  </a:schemeClr>
                </a:solidFill>
              </a:rPr>
              <a:t> максимального </a:t>
            </a:r>
            <a:r>
              <a:rPr lang="ru-RU" sz="2400" b="1" dirty="0" err="1">
                <a:solidFill>
                  <a:schemeClr val="accent6">
                    <a:lumMod val="50000"/>
                  </a:schemeClr>
                </a:solidFill>
              </a:rPr>
              <a:t>навантаження</a:t>
            </a:r>
            <a:endParaRPr lang="ru-RU" sz="2400" b="1" dirty="0">
              <a:solidFill>
                <a:schemeClr val="accent6">
                  <a:lumMod val="50000"/>
                </a:schemeClr>
              </a:solidFill>
            </a:endParaRPr>
          </a:p>
        </p:txBody>
      </p:sp>
    </p:spTree>
    <p:extLst>
      <p:ext uri="{BB962C8B-B14F-4D97-AF65-F5344CB8AC3E}">
        <p14:creationId xmlns:p14="http://schemas.microsoft.com/office/powerpoint/2010/main" val="158295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0877" y="0"/>
            <a:ext cx="9404723" cy="1400530"/>
          </a:xfrm>
        </p:spPr>
        <p:txBody>
          <a:bodyPr/>
          <a:lstStyle/>
          <a:p>
            <a:pPr algn="ctr"/>
            <a:r>
              <a:rPr lang="ru-UA" sz="2400" dirty="0">
                <a:latin typeface="Times New Roman" panose="02020603050405020304" pitchFamily="18" charset="0"/>
                <a:ea typeface="Times New Roman" panose="02020603050405020304" pitchFamily="18" charset="0"/>
              </a:rPr>
              <a:t>Надання українській мові статусу державної відбулося ще до розпаду Радянського Союзу з набуттям чинності Закону УРСР “Про мови в Українській РСР” від 28 жовтня 1989 року. </a:t>
            </a:r>
            <a:r>
              <a:rPr lang="ru-RU" sz="2400" dirty="0" err="1">
                <a:latin typeface="Times New Roman" panose="02020603050405020304" pitchFamily="18" charset="0"/>
                <a:ea typeface="Times New Roman" panose="02020603050405020304" pitchFamily="18" charset="0"/>
              </a:rPr>
              <a:t>Цей</a:t>
            </a:r>
            <a:r>
              <a:rPr lang="ru-RU" sz="2400" dirty="0">
                <a:latin typeface="Times New Roman" panose="02020603050405020304" pitchFamily="18" charset="0"/>
                <a:ea typeface="Times New Roman" panose="02020603050405020304" pitchFamily="18" charset="0"/>
              </a:rPr>
              <a:t> статус </a:t>
            </a:r>
            <a:r>
              <a:rPr lang="ru-RU" sz="2400" dirty="0" err="1">
                <a:latin typeface="Times New Roman" panose="02020603050405020304" pitchFamily="18" charset="0"/>
                <a:ea typeface="Times New Roman" panose="02020603050405020304" pitchFamily="18" charset="0"/>
              </a:rPr>
              <a:t>підтвердила</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закріпила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стаття</a:t>
            </a:r>
            <a:r>
              <a:rPr lang="ru-RU" sz="2400" dirty="0">
                <a:latin typeface="Times New Roman" panose="02020603050405020304" pitchFamily="18" charset="0"/>
                <a:ea typeface="Times New Roman" panose="02020603050405020304" pitchFamily="18" charset="0"/>
              </a:rPr>
              <a:t> 10 </a:t>
            </a:r>
            <a:r>
              <a:rPr lang="ru-RU" sz="2400" dirty="0" err="1">
                <a:latin typeface="Times New Roman" panose="02020603050405020304" pitchFamily="18" charset="0"/>
                <a:ea typeface="Times New Roman" panose="02020603050405020304" pitchFamily="18" charset="0"/>
              </a:rPr>
              <a:t>Конституції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України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відповідно</a:t>
            </a:r>
            <a:r>
              <a:rPr lang="ru-RU" sz="2400" dirty="0">
                <a:latin typeface="Times New Roman" panose="02020603050405020304" pitchFamily="18" charset="0"/>
                <a:ea typeface="Times New Roman" panose="02020603050405020304" pitchFamily="18" charset="0"/>
              </a:rPr>
              <a:t> до </a:t>
            </a:r>
            <a:r>
              <a:rPr lang="ru-RU" sz="2400" dirty="0" err="1">
                <a:latin typeface="Times New Roman" panose="02020603050405020304" pitchFamily="18" charset="0"/>
                <a:ea typeface="Times New Roman" panose="02020603050405020304" pitchFamily="18" charset="0"/>
              </a:rPr>
              <a:t>якої</a:t>
            </a:r>
            <a:r>
              <a:rPr lang="ru-RU" sz="2400" dirty="0">
                <a:latin typeface="Times New Roman" panose="02020603050405020304" pitchFamily="18" charset="0"/>
                <a:ea typeface="Times New Roman" panose="02020603050405020304" pitchFamily="18" charset="0"/>
              </a:rPr>
              <a:t>: “Державною </a:t>
            </a:r>
            <a:r>
              <a:rPr lang="ru-RU" sz="2400" dirty="0" err="1">
                <a:latin typeface="Times New Roman" panose="02020603050405020304" pitchFamily="18" charset="0"/>
                <a:ea typeface="Times New Roman" panose="02020603050405020304" pitchFamily="18" charset="0"/>
              </a:rPr>
              <a:t>мовою</a:t>
            </a:r>
            <a:r>
              <a:rPr lang="ru-RU" sz="2400" dirty="0">
                <a:latin typeface="Times New Roman" panose="02020603050405020304" pitchFamily="18" charset="0"/>
                <a:ea typeface="Times New Roman" panose="02020603050405020304" pitchFamily="18" charset="0"/>
              </a:rPr>
              <a:t> в </a:t>
            </a:r>
            <a:r>
              <a:rPr lang="ru-RU" sz="2400" dirty="0" err="1">
                <a:latin typeface="Times New Roman" panose="02020603050405020304" pitchFamily="18" charset="0"/>
                <a:ea typeface="Times New Roman" panose="02020603050405020304" pitchFamily="18" charset="0"/>
              </a:rPr>
              <a:t>Україні</a:t>
            </a:r>
            <a:r>
              <a:rPr lang="ru-RU" sz="2400" dirty="0">
                <a:latin typeface="Times New Roman" panose="02020603050405020304" pitchFamily="18" charset="0"/>
                <a:ea typeface="Times New Roman" panose="02020603050405020304" pitchFamily="18" charset="0"/>
              </a:rPr>
              <a:t> є </a:t>
            </a:r>
            <a:r>
              <a:rPr lang="ru-RU" sz="2400" dirty="0" err="1">
                <a:latin typeface="Times New Roman" panose="02020603050405020304" pitchFamily="18" charset="0"/>
                <a:ea typeface="Times New Roman" panose="02020603050405020304" pitchFamily="18" charset="0"/>
              </a:rPr>
              <a:t>українська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мова</a:t>
            </a:r>
            <a:r>
              <a:rPr lang="ru-RU" sz="2400" dirty="0">
                <a:latin typeface="Times New Roman" panose="02020603050405020304" pitchFamily="18" charset="0"/>
                <a:ea typeface="Times New Roman" panose="02020603050405020304" pitchFamily="18" charset="0"/>
              </a:rPr>
              <a:t>”.</a:t>
            </a:r>
            <a:endParaRPr lang="ru-RU" sz="2400" dirty="0"/>
          </a:p>
        </p:txBody>
      </p:sp>
      <p:pic>
        <p:nvPicPr>
          <p:cNvPr id="4" name="Объект 3"/>
          <p:cNvPicPr>
            <a:picLocks noGrp="1" noChangeAspect="1"/>
          </p:cNvPicPr>
          <p:nvPr>
            <p:ph idx="1"/>
          </p:nvPr>
        </p:nvPicPr>
        <p:blipFill>
          <a:blip r:embed="rId2"/>
          <a:stretch>
            <a:fillRect/>
          </a:stretch>
        </p:blipFill>
        <p:spPr>
          <a:xfrm>
            <a:off x="1545533" y="2253168"/>
            <a:ext cx="3621338" cy="4023709"/>
          </a:xfrm>
          <a:prstGeom prst="rect">
            <a:avLst/>
          </a:prstGeom>
        </p:spPr>
      </p:pic>
      <p:pic>
        <p:nvPicPr>
          <p:cNvPr id="5" name="Рисунок 4"/>
          <p:cNvPicPr>
            <a:picLocks noChangeAspect="1"/>
          </p:cNvPicPr>
          <p:nvPr/>
        </p:nvPicPr>
        <p:blipFill>
          <a:blip r:embed="rId3"/>
          <a:stretch>
            <a:fillRect/>
          </a:stretch>
        </p:blipFill>
        <p:spPr>
          <a:xfrm>
            <a:off x="5707843" y="2253168"/>
            <a:ext cx="4407790" cy="4023709"/>
          </a:xfrm>
          <a:prstGeom prst="rect">
            <a:avLst/>
          </a:prstGeom>
        </p:spPr>
      </p:pic>
    </p:spTree>
    <p:extLst>
      <p:ext uri="{BB962C8B-B14F-4D97-AF65-F5344CB8AC3E}">
        <p14:creationId xmlns:p14="http://schemas.microsoft.com/office/powerpoint/2010/main" val="78521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3312" y="121642"/>
            <a:ext cx="9404723" cy="540510"/>
          </a:xfrm>
        </p:spPr>
        <p:txBody>
          <a:bodyPr/>
          <a:lstStyle/>
          <a:p>
            <a:pPr algn="ctr"/>
            <a:r>
              <a:rPr lang="uk-UA" b="1" dirty="0" err="1" smtClean="0">
                <a:solidFill>
                  <a:srgbClr val="FFFF00"/>
                </a:solidFill>
              </a:rPr>
              <a:t>Знайдімо</a:t>
            </a:r>
            <a:r>
              <a:rPr lang="uk-UA" b="1" dirty="0" smtClean="0">
                <a:solidFill>
                  <a:srgbClr val="FFFF00"/>
                </a:solidFill>
              </a:rPr>
              <a:t> відповідники  калькам</a:t>
            </a:r>
            <a:endParaRPr lang="ru-RU" b="1" dirty="0">
              <a:solidFill>
                <a:srgbClr val="FFFF00"/>
              </a:solidFill>
            </a:endParaRPr>
          </a:p>
        </p:txBody>
      </p:sp>
      <p:sp>
        <p:nvSpPr>
          <p:cNvPr id="3" name="Объект 2"/>
          <p:cNvSpPr>
            <a:spLocks noGrp="1"/>
          </p:cNvSpPr>
          <p:nvPr>
            <p:ph sz="half" idx="1"/>
          </p:nvPr>
        </p:nvSpPr>
        <p:spPr>
          <a:xfrm>
            <a:off x="866829" y="972755"/>
            <a:ext cx="5928109" cy="5664528"/>
          </a:xfrm>
        </p:spPr>
        <p:txBody>
          <a:bodyPr>
            <a:normAutofit/>
          </a:bodyPr>
          <a:lstStyle/>
          <a:p>
            <a:r>
              <a:rPr lang="ru-RU" sz="2000" b="1" dirty="0"/>
              <a:t>з </a:t>
            </a:r>
            <a:r>
              <a:rPr lang="ru-RU" sz="2000" b="1" dirty="0" err="1"/>
              <a:t>урахуванням</a:t>
            </a:r>
            <a:r>
              <a:rPr lang="ru-RU" sz="2000" b="1" dirty="0"/>
              <a:t> </a:t>
            </a:r>
            <a:r>
              <a:rPr lang="ru-RU" sz="2000" b="1" dirty="0" err="1"/>
              <a:t>ураховуючи</a:t>
            </a:r>
            <a:r>
              <a:rPr lang="ru-RU" sz="2000" b="1" dirty="0" smtClean="0"/>
              <a:t>,</a:t>
            </a:r>
          </a:p>
          <a:p>
            <a:r>
              <a:rPr lang="ru-RU" sz="2000" b="1" dirty="0" smtClean="0"/>
              <a:t> </a:t>
            </a:r>
            <a:r>
              <a:rPr lang="ru-RU" sz="2000" b="1" dirty="0" err="1" smtClean="0"/>
              <a:t>інакше</a:t>
            </a:r>
            <a:r>
              <a:rPr lang="ru-RU" sz="2000" b="1" dirty="0" smtClean="0"/>
              <a:t> </a:t>
            </a:r>
            <a:r>
              <a:rPr lang="ru-RU" sz="2000" b="1" dirty="0" err="1"/>
              <a:t>кажучи</a:t>
            </a:r>
            <a:r>
              <a:rPr lang="ru-RU" sz="2000" b="1" dirty="0"/>
              <a:t> </a:t>
            </a:r>
            <a:endParaRPr lang="ru-RU" sz="2000" b="1" dirty="0" smtClean="0"/>
          </a:p>
          <a:p>
            <a:r>
              <a:rPr lang="ru-RU" sz="2000" b="1" dirty="0" err="1" smtClean="0"/>
              <a:t>їх</a:t>
            </a:r>
            <a:r>
              <a:rPr lang="ru-RU" sz="2000" b="1" dirty="0" smtClean="0"/>
              <a:t> </a:t>
            </a:r>
            <a:r>
              <a:rPr lang="ru-RU" sz="2000" b="1" dirty="0"/>
              <a:t>(</a:t>
            </a:r>
            <a:r>
              <a:rPr lang="ru-RU" sz="2000" b="1" i="1" dirty="0" err="1"/>
              <a:t>належність</a:t>
            </a:r>
            <a:r>
              <a:rPr lang="ru-RU" sz="2000" b="1" dirty="0" smtClean="0"/>
              <a:t>)</a:t>
            </a:r>
          </a:p>
          <a:p>
            <a:r>
              <a:rPr lang="ru-RU" sz="2000" b="1" dirty="0" smtClean="0"/>
              <a:t> </a:t>
            </a:r>
            <a:r>
              <a:rPr lang="ru-RU" sz="2000" b="1" dirty="0" err="1" smtClean="0"/>
              <a:t>ключове</a:t>
            </a:r>
            <a:r>
              <a:rPr lang="ru-RU" sz="2000" b="1" dirty="0" smtClean="0"/>
              <a:t> </a:t>
            </a:r>
            <a:r>
              <a:rPr lang="ru-RU" sz="2000" b="1" dirty="0" err="1" smtClean="0"/>
              <a:t>завдання</a:t>
            </a:r>
            <a:endParaRPr lang="ru-RU" sz="2000" b="1" dirty="0"/>
          </a:p>
          <a:p>
            <a:r>
              <a:rPr lang="ru-RU" sz="2000" b="1" dirty="0" err="1"/>
              <a:t>має</a:t>
            </a:r>
            <a:r>
              <a:rPr lang="ru-RU" sz="2000" b="1" dirty="0"/>
              <a:t> </a:t>
            </a:r>
            <a:r>
              <a:rPr lang="ru-RU" sz="2000" b="1" dirty="0" err="1" smtClean="0"/>
              <a:t>місце</a:t>
            </a:r>
            <a:endParaRPr lang="ru-RU" sz="2000" b="1" dirty="0"/>
          </a:p>
          <a:p>
            <a:r>
              <a:rPr lang="ru-RU" sz="2000" b="1" dirty="0" err="1"/>
              <a:t>має</a:t>
            </a:r>
            <a:r>
              <a:rPr lang="ru-RU" sz="2000" b="1" dirty="0"/>
              <a:t> </a:t>
            </a:r>
            <a:r>
              <a:rPr lang="ru-RU" sz="2000" b="1" dirty="0" err="1"/>
              <a:t>пряме</a:t>
            </a:r>
            <a:r>
              <a:rPr lang="ru-RU" sz="2000" b="1" dirty="0"/>
              <a:t> </a:t>
            </a:r>
            <a:r>
              <a:rPr lang="ru-RU" sz="2000" b="1" dirty="0" err="1"/>
              <a:t>відношення</a:t>
            </a:r>
            <a:r>
              <a:rPr lang="ru-RU" sz="2000" b="1" dirty="0"/>
              <a:t> до </a:t>
            </a:r>
            <a:r>
              <a:rPr lang="ru-RU" sz="2000" b="1" dirty="0" err="1" smtClean="0"/>
              <a:t>чогось</a:t>
            </a:r>
            <a:endParaRPr lang="ru-RU" sz="2000" b="1" dirty="0" smtClean="0"/>
          </a:p>
          <a:p>
            <a:endParaRPr lang="ru-RU" sz="2000" b="1" dirty="0"/>
          </a:p>
          <a:p>
            <a:r>
              <a:rPr lang="ru-RU" sz="2000" b="1" dirty="0" err="1"/>
              <a:t>найбільшою</a:t>
            </a:r>
            <a:r>
              <a:rPr lang="ru-RU" sz="2000" b="1" dirty="0"/>
              <a:t> </a:t>
            </a:r>
            <a:r>
              <a:rPr lang="ru-RU" sz="2000" b="1" dirty="0" err="1"/>
              <a:t>мірою</a:t>
            </a:r>
            <a:r>
              <a:rPr lang="ru-RU" sz="2000" b="1" dirty="0"/>
              <a:t> </a:t>
            </a:r>
            <a:endParaRPr lang="ru-RU" sz="2000" b="1" dirty="0" smtClean="0"/>
          </a:p>
          <a:p>
            <a:r>
              <a:rPr lang="ru-RU" sz="2000" b="1" dirty="0" err="1" smtClean="0"/>
              <a:t>Зробимо</a:t>
            </a:r>
            <a:r>
              <a:rPr lang="ru-RU" sz="2000" b="1" dirty="0" smtClean="0"/>
              <a:t> </a:t>
            </a:r>
            <a:r>
              <a:rPr lang="ru-RU" sz="2000" b="1" dirty="0" err="1" smtClean="0"/>
              <a:t>наступним</a:t>
            </a:r>
            <a:r>
              <a:rPr lang="ru-RU" sz="2000" b="1" dirty="0" smtClean="0"/>
              <a:t> </a:t>
            </a:r>
            <a:r>
              <a:rPr lang="ru-RU" sz="2000" b="1" dirty="0"/>
              <a:t>чином </a:t>
            </a:r>
            <a:endParaRPr lang="ru-RU" sz="2000" b="1" dirty="0" smtClean="0"/>
          </a:p>
          <a:p>
            <a:r>
              <a:rPr lang="ru-RU" sz="2000" b="1" dirty="0" smtClean="0"/>
              <a:t>на </a:t>
            </a:r>
            <a:r>
              <a:rPr lang="ru-RU" sz="2000" b="1" dirty="0" err="1"/>
              <a:t>це</a:t>
            </a:r>
            <a:r>
              <a:rPr lang="ru-RU" sz="2000" b="1" dirty="0"/>
              <a:t> є </a:t>
            </a:r>
            <a:r>
              <a:rPr lang="ru-RU" sz="2000" b="1" dirty="0" err="1" smtClean="0"/>
              <a:t>підстави</a:t>
            </a:r>
            <a:endParaRPr lang="ru-RU" sz="2000" b="1" dirty="0"/>
          </a:p>
          <a:p>
            <a:r>
              <a:rPr lang="ru-RU" sz="2000" b="1" dirty="0" err="1"/>
              <a:t>невиправдане</a:t>
            </a:r>
            <a:r>
              <a:rPr lang="ru-RU" sz="2000" b="1" dirty="0"/>
              <a:t> </a:t>
            </a:r>
            <a:endParaRPr lang="ru-RU" sz="2000" b="1" dirty="0" smtClean="0"/>
          </a:p>
          <a:p>
            <a:r>
              <a:rPr lang="ru-RU" sz="2000" b="1" dirty="0" smtClean="0"/>
              <a:t>не </a:t>
            </a:r>
            <a:r>
              <a:rPr lang="ru-RU" sz="2000" b="1" dirty="0" err="1"/>
              <a:t>грає</a:t>
            </a:r>
            <a:r>
              <a:rPr lang="ru-RU" sz="2000" b="1" dirty="0"/>
              <a:t> </a:t>
            </a:r>
            <a:r>
              <a:rPr lang="ru-RU" sz="2000" b="1" dirty="0" err="1"/>
              <a:t>ніякої</a:t>
            </a:r>
            <a:r>
              <a:rPr lang="ru-RU" sz="2000" b="1" dirty="0"/>
              <a:t> </a:t>
            </a:r>
            <a:r>
              <a:rPr lang="ru-RU" sz="2000" b="1" dirty="0" err="1" smtClean="0"/>
              <a:t>ролі</a:t>
            </a:r>
            <a:endParaRPr lang="ru-RU" sz="2000" b="1" dirty="0"/>
          </a:p>
        </p:txBody>
      </p:sp>
      <p:sp>
        <p:nvSpPr>
          <p:cNvPr id="4" name="Объект 3"/>
          <p:cNvSpPr>
            <a:spLocks noGrp="1"/>
          </p:cNvSpPr>
          <p:nvPr>
            <p:ph sz="half" idx="2"/>
          </p:nvPr>
        </p:nvSpPr>
        <p:spPr>
          <a:xfrm>
            <a:off x="5805673" y="947800"/>
            <a:ext cx="4396341" cy="5689483"/>
          </a:xfrm>
        </p:spPr>
        <p:txBody>
          <a:bodyPr>
            <a:normAutofit/>
          </a:bodyPr>
          <a:lstStyle/>
          <a:p>
            <a:r>
              <a:rPr lang="ru-RU" sz="2000" b="1" dirty="0" err="1"/>
              <a:t>зважаючи</a:t>
            </a:r>
            <a:r>
              <a:rPr lang="ru-RU" sz="2000" b="1" dirty="0"/>
              <a:t> </a:t>
            </a:r>
            <a:r>
              <a:rPr lang="ru-RU" sz="2000" b="1" dirty="0" smtClean="0"/>
              <a:t>на</a:t>
            </a:r>
          </a:p>
          <a:p>
            <a:r>
              <a:rPr lang="ru-RU" sz="2000" b="1" dirty="0" err="1"/>
              <a:t>іншими</a:t>
            </a:r>
            <a:r>
              <a:rPr lang="ru-RU" sz="2000" b="1" dirty="0"/>
              <a:t> словами</a:t>
            </a:r>
          </a:p>
          <a:p>
            <a:r>
              <a:rPr lang="ru-RU" sz="2000" b="1" dirty="0" err="1"/>
              <a:t>їхній</a:t>
            </a:r>
            <a:endParaRPr lang="ru-RU" sz="2000" b="1" dirty="0"/>
          </a:p>
          <a:p>
            <a:r>
              <a:rPr lang="ru-RU" sz="2000" b="1" dirty="0" err="1"/>
              <a:t>важливе</a:t>
            </a:r>
            <a:r>
              <a:rPr lang="ru-RU" sz="2000" b="1" dirty="0"/>
              <a:t> </a:t>
            </a:r>
            <a:r>
              <a:rPr lang="ru-RU" sz="2000" b="1" dirty="0" err="1"/>
              <a:t>завдання</a:t>
            </a:r>
            <a:endParaRPr lang="ru-RU" sz="2000" b="1" dirty="0"/>
          </a:p>
          <a:p>
            <a:r>
              <a:rPr lang="ru-RU" sz="2000" b="1" dirty="0" err="1"/>
              <a:t>відбувається</a:t>
            </a:r>
            <a:r>
              <a:rPr lang="ru-RU" sz="2000" b="1" dirty="0"/>
              <a:t>, </a:t>
            </a:r>
            <a:r>
              <a:rPr lang="ru-RU" sz="2000" b="1" dirty="0" err="1" smtClean="0"/>
              <a:t>спостерігаємо</a:t>
            </a:r>
            <a:endParaRPr lang="ru-RU" sz="2000" b="1" dirty="0" smtClean="0"/>
          </a:p>
          <a:p>
            <a:r>
              <a:rPr lang="ru-RU" sz="2000" b="1" dirty="0" err="1" smtClean="0"/>
              <a:t>має</a:t>
            </a:r>
            <a:r>
              <a:rPr lang="ru-RU" sz="2000" b="1" dirty="0" smtClean="0"/>
              <a:t> </a:t>
            </a:r>
            <a:r>
              <a:rPr lang="ru-RU" sz="2000" b="1" dirty="0" err="1"/>
              <a:t>безпосередній</a:t>
            </a:r>
            <a:r>
              <a:rPr lang="ru-RU" sz="2000" b="1" dirty="0"/>
              <a:t> </a:t>
            </a:r>
            <a:r>
              <a:rPr lang="ru-RU" sz="2000" b="1" dirty="0" err="1"/>
              <a:t>стосунок</a:t>
            </a:r>
            <a:r>
              <a:rPr lang="ru-RU" sz="2000" b="1" dirty="0"/>
              <a:t> до </a:t>
            </a:r>
            <a:r>
              <a:rPr lang="ru-RU" sz="2000" b="1" dirty="0" err="1"/>
              <a:t>чогось</a:t>
            </a:r>
            <a:r>
              <a:rPr lang="ru-RU" sz="2000" b="1" dirty="0"/>
              <a:t>,</a:t>
            </a:r>
          </a:p>
          <a:p>
            <a:r>
              <a:rPr lang="ru-RU" sz="2000" b="1" dirty="0" err="1"/>
              <a:t>найбільше</a:t>
            </a:r>
            <a:endParaRPr lang="ru-RU" sz="2000" b="1" dirty="0"/>
          </a:p>
          <a:p>
            <a:r>
              <a:rPr lang="ru-RU" sz="2000" b="1" dirty="0" err="1" smtClean="0"/>
              <a:t>Зробимо</a:t>
            </a:r>
            <a:r>
              <a:rPr lang="ru-RU" sz="2000" b="1" dirty="0" smtClean="0"/>
              <a:t> так</a:t>
            </a:r>
            <a:endParaRPr lang="ru-RU" sz="2000" b="1" dirty="0"/>
          </a:p>
          <a:p>
            <a:r>
              <a:rPr lang="ru-RU" sz="2000" b="1" dirty="0"/>
              <a:t>для </a:t>
            </a:r>
            <a:r>
              <a:rPr lang="ru-RU" sz="2000" b="1" dirty="0" err="1"/>
              <a:t>цього</a:t>
            </a:r>
            <a:r>
              <a:rPr lang="ru-RU" sz="2000" b="1" dirty="0"/>
              <a:t> є </a:t>
            </a:r>
            <a:r>
              <a:rPr lang="ru-RU" sz="2000" b="1" dirty="0" err="1" smtClean="0"/>
              <a:t>підстави</a:t>
            </a:r>
            <a:endParaRPr lang="ru-RU" sz="2000" b="1" dirty="0" smtClean="0"/>
          </a:p>
          <a:p>
            <a:r>
              <a:rPr lang="ru-RU" sz="2000" b="1" dirty="0" err="1" smtClean="0"/>
              <a:t>безпідставне</a:t>
            </a:r>
            <a:endParaRPr lang="ru-RU" sz="2000" b="1" dirty="0"/>
          </a:p>
          <a:p>
            <a:r>
              <a:rPr lang="ru-RU" sz="2000" b="1" dirty="0" err="1"/>
              <a:t>немає</a:t>
            </a:r>
            <a:r>
              <a:rPr lang="ru-RU" sz="2000" b="1" dirty="0"/>
              <a:t> </a:t>
            </a:r>
            <a:r>
              <a:rPr lang="ru-RU" sz="2000" b="1" dirty="0" err="1"/>
              <a:t>жодного</a:t>
            </a:r>
            <a:r>
              <a:rPr lang="ru-RU" sz="2000" b="1" dirty="0"/>
              <a:t> </a:t>
            </a:r>
            <a:r>
              <a:rPr lang="ru-RU" sz="2000" b="1" dirty="0" err="1"/>
              <a:t>значення</a:t>
            </a:r>
            <a:endParaRPr lang="ru-RU" sz="2000" b="1" dirty="0"/>
          </a:p>
          <a:p>
            <a:endParaRPr lang="ru-RU" sz="2000" b="1" dirty="0"/>
          </a:p>
        </p:txBody>
      </p:sp>
    </p:spTree>
    <p:extLst>
      <p:ext uri="{BB962C8B-B14F-4D97-AF65-F5344CB8AC3E}">
        <p14:creationId xmlns:p14="http://schemas.microsoft.com/office/powerpoint/2010/main" val="4024164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220" y="126146"/>
            <a:ext cx="9404723" cy="696813"/>
          </a:xfrm>
        </p:spPr>
        <p:txBody>
          <a:bodyPr/>
          <a:lstStyle/>
          <a:p>
            <a:pPr algn="ctr"/>
            <a:r>
              <a:rPr lang="uk-UA" b="1" dirty="0" smtClean="0">
                <a:solidFill>
                  <a:srgbClr val="FFFF00"/>
                </a:solidFill>
              </a:rPr>
              <a:t>Виправмо помилки</a:t>
            </a:r>
            <a:endParaRPr lang="ru-RU" b="1" dirty="0">
              <a:solidFill>
                <a:srgbClr val="FFFF00"/>
              </a:solidFill>
            </a:endParaRPr>
          </a:p>
        </p:txBody>
      </p:sp>
      <p:sp>
        <p:nvSpPr>
          <p:cNvPr id="3" name="Объект 2"/>
          <p:cNvSpPr>
            <a:spLocks noGrp="1"/>
          </p:cNvSpPr>
          <p:nvPr>
            <p:ph idx="1"/>
          </p:nvPr>
        </p:nvSpPr>
        <p:spPr>
          <a:xfrm>
            <a:off x="640080" y="822959"/>
            <a:ext cx="9409771" cy="5799910"/>
          </a:xfrm>
        </p:spPr>
        <p:txBody>
          <a:bodyPr>
            <a:normAutofit/>
          </a:bodyPr>
          <a:lstStyle/>
          <a:p>
            <a:r>
              <a:rPr lang="ru-RU" b="1" dirty="0"/>
              <a:t>Нужди </a:t>
            </a:r>
            <a:r>
              <a:rPr lang="ru-RU" b="1" dirty="0" err="1"/>
              <a:t>українців</a:t>
            </a:r>
            <a:r>
              <a:rPr lang="ru-RU" b="1" dirty="0"/>
              <a:t> ― </a:t>
            </a:r>
            <a:r>
              <a:rPr lang="ru-RU" b="1" dirty="0" err="1" smtClean="0">
                <a:solidFill>
                  <a:schemeClr val="accent6">
                    <a:lumMod val="50000"/>
                  </a:schemeClr>
                </a:solidFill>
              </a:rPr>
              <a:t>запити</a:t>
            </a:r>
            <a:r>
              <a:rPr lang="ru-RU" b="1" dirty="0" smtClean="0">
                <a:solidFill>
                  <a:schemeClr val="accent6">
                    <a:lumMod val="50000"/>
                  </a:schemeClr>
                </a:solidFill>
              </a:rPr>
              <a:t> </a:t>
            </a:r>
            <a:r>
              <a:rPr lang="ru-RU" b="1" dirty="0" err="1" smtClean="0">
                <a:solidFill>
                  <a:schemeClr val="accent6">
                    <a:lumMod val="50000"/>
                  </a:schemeClr>
                </a:solidFill>
              </a:rPr>
              <a:t>українців</a:t>
            </a:r>
            <a:endParaRPr lang="ru-RU" b="1" dirty="0" smtClean="0">
              <a:solidFill>
                <a:schemeClr val="accent6">
                  <a:lumMod val="50000"/>
                </a:schemeClr>
              </a:solidFill>
            </a:endParaRPr>
          </a:p>
          <a:p>
            <a:r>
              <a:rPr lang="ru-RU" b="1" dirty="0"/>
              <a:t>В </a:t>
            </a:r>
            <a:r>
              <a:rPr lang="ru-RU" b="1" dirty="0" err="1"/>
              <a:t>усіх</a:t>
            </a:r>
            <a:r>
              <a:rPr lang="ru-RU" b="1" dirty="0"/>
              <a:t> областях </a:t>
            </a:r>
            <a:r>
              <a:rPr lang="ru-RU" b="1" dirty="0" err="1"/>
              <a:t>співпрацювати</a:t>
            </a:r>
            <a:r>
              <a:rPr lang="ru-RU" b="1" dirty="0"/>
              <a:t> ― </a:t>
            </a:r>
            <a:r>
              <a:rPr lang="ru-RU" b="1" dirty="0" smtClean="0">
                <a:solidFill>
                  <a:schemeClr val="accent6">
                    <a:lumMod val="50000"/>
                  </a:schemeClr>
                </a:solidFill>
              </a:rPr>
              <a:t>у  </a:t>
            </a:r>
            <a:r>
              <a:rPr lang="ru-RU" b="1" dirty="0" err="1">
                <a:solidFill>
                  <a:schemeClr val="accent6">
                    <a:lumMod val="50000"/>
                  </a:schemeClr>
                </a:solidFill>
              </a:rPr>
              <a:t>всіх</a:t>
            </a:r>
            <a:r>
              <a:rPr lang="ru-RU" b="1" dirty="0">
                <a:solidFill>
                  <a:schemeClr val="accent6">
                    <a:lumMod val="50000"/>
                  </a:schemeClr>
                </a:solidFill>
              </a:rPr>
              <a:t> </a:t>
            </a:r>
            <a:r>
              <a:rPr lang="ru-RU" b="1" dirty="0" err="1">
                <a:solidFill>
                  <a:schemeClr val="accent6">
                    <a:lumMod val="50000"/>
                  </a:schemeClr>
                </a:solidFill>
              </a:rPr>
              <a:t>галузях</a:t>
            </a:r>
            <a:r>
              <a:rPr lang="ru-RU" b="1" dirty="0">
                <a:solidFill>
                  <a:schemeClr val="accent6">
                    <a:lumMod val="50000"/>
                  </a:schemeClr>
                </a:solidFill>
              </a:rPr>
              <a:t> </a:t>
            </a:r>
            <a:r>
              <a:rPr lang="ru-RU" b="1" dirty="0" err="1">
                <a:solidFill>
                  <a:schemeClr val="accent6">
                    <a:lumMod val="50000"/>
                  </a:schemeClr>
                </a:solidFill>
              </a:rPr>
              <a:t>співпрацювати</a:t>
            </a:r>
            <a:r>
              <a:rPr lang="ru-RU" b="1" dirty="0" smtClean="0">
                <a:solidFill>
                  <a:schemeClr val="accent6">
                    <a:lumMod val="50000"/>
                  </a:schemeClr>
                </a:solidFill>
              </a:rPr>
              <a:t>.</a:t>
            </a:r>
          </a:p>
          <a:p>
            <a:r>
              <a:rPr lang="ru-RU" b="1" dirty="0"/>
              <a:t>Здоровий образ </a:t>
            </a:r>
            <a:r>
              <a:rPr lang="ru-RU" b="1" dirty="0" err="1"/>
              <a:t>життя</a:t>
            </a:r>
            <a:r>
              <a:rPr lang="ru-RU" b="1" dirty="0"/>
              <a:t> ― </a:t>
            </a:r>
            <a:r>
              <a:rPr lang="ru-RU" b="1" dirty="0" smtClean="0">
                <a:solidFill>
                  <a:schemeClr val="accent6">
                    <a:lumMod val="50000"/>
                  </a:schemeClr>
                </a:solidFill>
              </a:rPr>
              <a:t>здоровий </a:t>
            </a:r>
            <a:r>
              <a:rPr lang="ru-RU" b="1" dirty="0" err="1">
                <a:solidFill>
                  <a:schemeClr val="accent6">
                    <a:lumMod val="50000"/>
                  </a:schemeClr>
                </a:solidFill>
              </a:rPr>
              <a:t>спосіб</a:t>
            </a:r>
            <a:r>
              <a:rPr lang="ru-RU" b="1" dirty="0">
                <a:solidFill>
                  <a:schemeClr val="accent6">
                    <a:lumMod val="50000"/>
                  </a:schemeClr>
                </a:solidFill>
              </a:rPr>
              <a:t> </a:t>
            </a:r>
            <a:r>
              <a:rPr lang="ru-RU" b="1" dirty="0" err="1" smtClean="0">
                <a:solidFill>
                  <a:schemeClr val="accent6">
                    <a:lumMod val="50000"/>
                  </a:schemeClr>
                </a:solidFill>
              </a:rPr>
              <a:t>життя</a:t>
            </a:r>
            <a:endParaRPr lang="ru-RU" b="1" dirty="0" smtClean="0">
              <a:solidFill>
                <a:schemeClr val="accent6">
                  <a:lumMod val="50000"/>
                </a:schemeClr>
              </a:solidFill>
            </a:endParaRPr>
          </a:p>
          <a:p>
            <a:r>
              <a:rPr lang="ru-RU" b="1" dirty="0"/>
              <a:t>Основа для </a:t>
            </a:r>
            <a:r>
              <a:rPr lang="ru-RU" b="1" dirty="0" err="1"/>
              <a:t>звільнення</a:t>
            </a:r>
            <a:r>
              <a:rPr lang="ru-RU" b="1" dirty="0"/>
              <a:t> ― </a:t>
            </a:r>
            <a:r>
              <a:rPr lang="ru-RU" b="1" dirty="0" err="1" smtClean="0">
                <a:solidFill>
                  <a:schemeClr val="accent6">
                    <a:lumMod val="50000"/>
                  </a:schemeClr>
                </a:solidFill>
              </a:rPr>
              <a:t>підстава</a:t>
            </a:r>
            <a:r>
              <a:rPr lang="ru-RU" b="1" dirty="0" smtClean="0">
                <a:solidFill>
                  <a:schemeClr val="accent6">
                    <a:lumMod val="50000"/>
                  </a:schemeClr>
                </a:solidFill>
              </a:rPr>
              <a:t> </a:t>
            </a:r>
            <a:r>
              <a:rPr lang="ru-RU" b="1" dirty="0">
                <a:solidFill>
                  <a:schemeClr val="accent6">
                    <a:lumMod val="50000"/>
                  </a:schemeClr>
                </a:solidFill>
              </a:rPr>
              <a:t>для </a:t>
            </a:r>
            <a:r>
              <a:rPr lang="ru-RU" b="1" dirty="0" err="1">
                <a:solidFill>
                  <a:schemeClr val="accent6">
                    <a:lumMod val="50000"/>
                  </a:schemeClr>
                </a:solidFill>
              </a:rPr>
              <a:t>звільнення</a:t>
            </a:r>
            <a:r>
              <a:rPr lang="ru-RU" b="1" dirty="0"/>
              <a:t/>
            </a:r>
            <a:br>
              <a:rPr lang="ru-RU" b="1" dirty="0"/>
            </a:br>
            <a:r>
              <a:rPr lang="ru-RU" b="1" dirty="0"/>
              <a:t>Основа для </a:t>
            </a:r>
            <a:r>
              <a:rPr lang="ru-RU" b="1" dirty="0" err="1"/>
              <a:t>розлучення</a:t>
            </a:r>
            <a:r>
              <a:rPr lang="ru-RU" b="1" dirty="0"/>
              <a:t> ― </a:t>
            </a:r>
            <a:r>
              <a:rPr lang="ru-RU" b="1" dirty="0" err="1" smtClean="0">
                <a:solidFill>
                  <a:schemeClr val="accent6">
                    <a:lumMod val="50000"/>
                  </a:schemeClr>
                </a:solidFill>
              </a:rPr>
              <a:t>привід</a:t>
            </a:r>
            <a:r>
              <a:rPr lang="ru-RU" b="1" dirty="0" smtClean="0">
                <a:solidFill>
                  <a:schemeClr val="accent6">
                    <a:lumMod val="50000"/>
                  </a:schemeClr>
                </a:solidFill>
              </a:rPr>
              <a:t> </a:t>
            </a:r>
            <a:r>
              <a:rPr lang="ru-RU" b="1" dirty="0">
                <a:solidFill>
                  <a:schemeClr val="accent6">
                    <a:lumMod val="50000"/>
                  </a:schemeClr>
                </a:solidFill>
              </a:rPr>
              <a:t>для </a:t>
            </a:r>
            <a:r>
              <a:rPr lang="ru-RU" b="1" dirty="0" err="1">
                <a:solidFill>
                  <a:schemeClr val="accent6">
                    <a:lumMod val="50000"/>
                  </a:schemeClr>
                </a:solidFill>
              </a:rPr>
              <a:t>розлучення</a:t>
            </a:r>
            <a:r>
              <a:rPr lang="ru-RU" b="1" dirty="0"/>
              <a:t/>
            </a:r>
            <a:br>
              <a:rPr lang="ru-RU" b="1" dirty="0"/>
            </a:br>
            <a:r>
              <a:rPr lang="ru-RU" b="1" dirty="0"/>
              <a:t>Особняк ― </a:t>
            </a:r>
            <a:r>
              <a:rPr lang="ru-RU" b="1" dirty="0" err="1" smtClean="0">
                <a:solidFill>
                  <a:schemeClr val="accent6">
                    <a:lumMod val="50000"/>
                  </a:schemeClr>
                </a:solidFill>
              </a:rPr>
              <a:t>власний</a:t>
            </a:r>
            <a:r>
              <a:rPr lang="ru-RU" b="1" dirty="0" smtClean="0">
                <a:solidFill>
                  <a:schemeClr val="accent6">
                    <a:lumMod val="50000"/>
                  </a:schemeClr>
                </a:solidFill>
              </a:rPr>
              <a:t> </a:t>
            </a:r>
            <a:r>
              <a:rPr lang="ru-RU" b="1" dirty="0" err="1" smtClean="0">
                <a:solidFill>
                  <a:schemeClr val="accent6">
                    <a:lumMod val="50000"/>
                  </a:schemeClr>
                </a:solidFill>
              </a:rPr>
              <a:t>будинок</a:t>
            </a:r>
            <a:endParaRPr lang="ru-RU" b="1" dirty="0" smtClean="0">
              <a:solidFill>
                <a:schemeClr val="accent6">
                  <a:lumMod val="50000"/>
                </a:schemeClr>
              </a:solidFill>
            </a:endParaRPr>
          </a:p>
          <a:p>
            <a:r>
              <a:rPr lang="ru-RU" b="1" dirty="0" err="1" smtClean="0"/>
              <a:t>Справочинство</a:t>
            </a:r>
            <a:r>
              <a:rPr lang="ru-RU" b="1" dirty="0" smtClean="0"/>
              <a:t>  </a:t>
            </a:r>
            <a:r>
              <a:rPr lang="ru-RU" b="1" dirty="0" err="1"/>
              <a:t>тримає</a:t>
            </a:r>
            <a:r>
              <a:rPr lang="ru-RU" b="1" dirty="0"/>
              <a:t> </a:t>
            </a:r>
            <a:r>
              <a:rPr lang="ru-RU" b="1" dirty="0" err="1"/>
              <a:t>пальці</a:t>
            </a:r>
            <a:r>
              <a:rPr lang="ru-RU" b="1" dirty="0"/>
              <a:t> на </a:t>
            </a:r>
            <a:r>
              <a:rPr lang="ru-RU" b="1" dirty="0" err="1"/>
              <a:t>пульсі</a:t>
            </a:r>
            <a:r>
              <a:rPr lang="ru-RU" b="1" dirty="0"/>
              <a:t> </a:t>
            </a:r>
            <a:r>
              <a:rPr lang="ru-RU" b="1" dirty="0" err="1"/>
              <a:t>життя</a:t>
            </a:r>
            <a:r>
              <a:rPr lang="ru-RU" b="1" dirty="0"/>
              <a:t> ― </a:t>
            </a:r>
            <a:r>
              <a:rPr lang="ru-RU" b="1" dirty="0" err="1" smtClean="0">
                <a:solidFill>
                  <a:schemeClr val="accent6">
                    <a:lumMod val="50000"/>
                  </a:schemeClr>
                </a:solidFill>
              </a:rPr>
              <a:t>справочинство</a:t>
            </a:r>
            <a:r>
              <a:rPr lang="ru-RU" b="1" dirty="0" smtClean="0">
                <a:solidFill>
                  <a:schemeClr val="accent6">
                    <a:lumMod val="50000"/>
                  </a:schemeClr>
                </a:solidFill>
              </a:rPr>
              <a:t> </a:t>
            </a:r>
            <a:r>
              <a:rPr lang="ru-RU" b="1" dirty="0" err="1" smtClean="0">
                <a:solidFill>
                  <a:schemeClr val="accent6">
                    <a:lumMod val="50000"/>
                  </a:schemeClr>
                </a:solidFill>
              </a:rPr>
              <a:t>ґрунтується</a:t>
            </a:r>
            <a:r>
              <a:rPr lang="ru-RU" b="1" dirty="0" smtClean="0">
                <a:solidFill>
                  <a:schemeClr val="accent6">
                    <a:lumMod val="50000"/>
                  </a:schemeClr>
                </a:solidFill>
              </a:rPr>
              <a:t>(</a:t>
            </a:r>
            <a:r>
              <a:rPr lang="ru-RU" b="1" dirty="0" err="1" smtClean="0">
                <a:solidFill>
                  <a:schemeClr val="accent6">
                    <a:lumMod val="50000"/>
                  </a:schemeClr>
                </a:solidFill>
              </a:rPr>
              <a:t>покладається</a:t>
            </a:r>
            <a:r>
              <a:rPr lang="ru-RU" b="1" dirty="0" smtClean="0">
                <a:solidFill>
                  <a:schemeClr val="accent6">
                    <a:lumMod val="50000"/>
                  </a:schemeClr>
                </a:solidFill>
              </a:rPr>
              <a:t>) на </a:t>
            </a:r>
            <a:r>
              <a:rPr lang="ru-RU" b="1" dirty="0" err="1" smtClean="0">
                <a:solidFill>
                  <a:schemeClr val="accent6">
                    <a:lumMod val="50000"/>
                  </a:schemeClr>
                </a:solidFill>
              </a:rPr>
              <a:t>реаліях</a:t>
            </a:r>
            <a:r>
              <a:rPr lang="ru-RU" b="1" dirty="0" smtClean="0">
                <a:solidFill>
                  <a:schemeClr val="accent6">
                    <a:lumMod val="50000"/>
                  </a:schemeClr>
                </a:solidFill>
              </a:rPr>
              <a:t>(ї) </a:t>
            </a:r>
            <a:r>
              <a:rPr lang="ru-RU" b="1" dirty="0" err="1" smtClean="0">
                <a:solidFill>
                  <a:schemeClr val="accent6">
                    <a:lumMod val="50000"/>
                  </a:schemeClr>
                </a:solidFill>
              </a:rPr>
              <a:t>життя</a:t>
            </a:r>
            <a:endParaRPr lang="ru-RU" b="1" dirty="0" smtClean="0">
              <a:solidFill>
                <a:schemeClr val="accent6">
                  <a:lumMod val="50000"/>
                </a:schemeClr>
              </a:solidFill>
            </a:endParaRPr>
          </a:p>
          <a:p>
            <a:r>
              <a:rPr lang="ru-RU" b="1" dirty="0" err="1"/>
              <a:t>Підвищення</a:t>
            </a:r>
            <a:r>
              <a:rPr lang="ru-RU" b="1" dirty="0"/>
              <a:t> престижу ― </a:t>
            </a:r>
            <a:r>
              <a:rPr lang="ru-RU" b="1" dirty="0" err="1" smtClean="0">
                <a:solidFill>
                  <a:schemeClr val="accent6">
                    <a:lumMod val="50000"/>
                  </a:schemeClr>
                </a:solidFill>
              </a:rPr>
              <a:t>піднесення</a:t>
            </a:r>
            <a:r>
              <a:rPr lang="ru-RU" b="1" dirty="0" smtClean="0">
                <a:solidFill>
                  <a:schemeClr val="accent6">
                    <a:lumMod val="50000"/>
                  </a:schemeClr>
                </a:solidFill>
              </a:rPr>
              <a:t> престижу</a:t>
            </a:r>
          </a:p>
          <a:p>
            <a:r>
              <a:rPr lang="ru-RU" b="1" dirty="0"/>
              <a:t>Подача </a:t>
            </a:r>
            <a:r>
              <a:rPr lang="ru-RU" b="1" dirty="0" err="1"/>
              <a:t>документів</a:t>
            </a:r>
            <a:r>
              <a:rPr lang="ru-RU" b="1" dirty="0"/>
              <a:t> ― </a:t>
            </a:r>
            <a:r>
              <a:rPr lang="ru-RU" b="1" dirty="0" err="1" smtClean="0">
                <a:solidFill>
                  <a:schemeClr val="accent6">
                    <a:lumMod val="50000"/>
                  </a:schemeClr>
                </a:solidFill>
              </a:rPr>
              <a:t>подання</a:t>
            </a:r>
            <a:r>
              <a:rPr lang="ru-RU" b="1" dirty="0" smtClean="0">
                <a:solidFill>
                  <a:schemeClr val="accent6">
                    <a:lumMod val="50000"/>
                  </a:schemeClr>
                </a:solidFill>
              </a:rPr>
              <a:t> </a:t>
            </a:r>
            <a:r>
              <a:rPr lang="ru-RU" b="1" dirty="0" err="1" smtClean="0">
                <a:solidFill>
                  <a:schemeClr val="accent6">
                    <a:lumMod val="50000"/>
                  </a:schemeClr>
                </a:solidFill>
              </a:rPr>
              <a:t>документів</a:t>
            </a:r>
            <a:endParaRPr lang="ru-RU" b="1" dirty="0" smtClean="0">
              <a:solidFill>
                <a:schemeClr val="accent6">
                  <a:lumMod val="50000"/>
                </a:schemeClr>
              </a:solidFill>
            </a:endParaRPr>
          </a:p>
          <a:p>
            <a:r>
              <a:rPr lang="ru-RU" b="1" dirty="0" err="1"/>
              <a:t>Чого</a:t>
            </a:r>
            <a:r>
              <a:rPr lang="ru-RU" b="1" dirty="0"/>
              <a:t> нема й у </a:t>
            </a:r>
            <a:r>
              <a:rPr lang="ru-RU" b="1" dirty="0" err="1"/>
              <a:t>помині</a:t>
            </a:r>
            <a:r>
              <a:rPr lang="ru-RU" b="1" dirty="0"/>
              <a:t> ― </a:t>
            </a:r>
            <a:r>
              <a:rPr lang="ru-RU" b="1" dirty="0" smtClean="0">
                <a:solidFill>
                  <a:schemeClr val="accent6">
                    <a:lumMod val="50000"/>
                  </a:schemeClr>
                </a:solidFill>
              </a:rPr>
              <a:t>про </a:t>
            </a:r>
            <a:r>
              <a:rPr lang="ru-RU" b="1" dirty="0" err="1">
                <a:solidFill>
                  <a:schemeClr val="accent6">
                    <a:lumMod val="50000"/>
                  </a:schemeClr>
                </a:solidFill>
              </a:rPr>
              <a:t>що</a:t>
            </a:r>
            <a:r>
              <a:rPr lang="ru-RU" b="1" dirty="0">
                <a:solidFill>
                  <a:schemeClr val="accent6">
                    <a:lumMod val="50000"/>
                  </a:schemeClr>
                </a:solidFill>
              </a:rPr>
              <a:t> й </a:t>
            </a:r>
            <a:r>
              <a:rPr lang="ru-RU" b="1" dirty="0" err="1">
                <a:solidFill>
                  <a:schemeClr val="accent6">
                    <a:lumMod val="50000"/>
                  </a:schemeClr>
                </a:solidFill>
              </a:rPr>
              <a:t>спомину</a:t>
            </a:r>
            <a:r>
              <a:rPr lang="ru-RU" b="1" dirty="0">
                <a:solidFill>
                  <a:schemeClr val="accent6">
                    <a:lumMod val="50000"/>
                  </a:schemeClr>
                </a:solidFill>
              </a:rPr>
              <a:t> (помину, </a:t>
            </a:r>
            <a:r>
              <a:rPr lang="ru-RU" b="1" dirty="0" err="1">
                <a:solidFill>
                  <a:schemeClr val="accent6">
                    <a:lumMod val="50000"/>
                  </a:schemeClr>
                </a:solidFill>
              </a:rPr>
              <a:t>згадки</a:t>
            </a:r>
            <a:r>
              <a:rPr lang="ru-RU" b="1" dirty="0">
                <a:solidFill>
                  <a:schemeClr val="accent6">
                    <a:lumMod val="50000"/>
                  </a:schemeClr>
                </a:solidFill>
              </a:rPr>
              <a:t>) </a:t>
            </a:r>
            <a:r>
              <a:rPr lang="ru-RU" b="1" dirty="0" smtClean="0">
                <a:solidFill>
                  <a:schemeClr val="accent6">
                    <a:lumMod val="50000"/>
                  </a:schemeClr>
                </a:solidFill>
              </a:rPr>
              <a:t>нема</a:t>
            </a:r>
          </a:p>
          <a:p>
            <a:r>
              <a:rPr lang="ru-RU" b="1" dirty="0" err="1" smtClean="0"/>
              <a:t>Робити</a:t>
            </a:r>
            <a:r>
              <a:rPr lang="ru-RU" b="1" dirty="0" smtClean="0"/>
              <a:t> </a:t>
            </a:r>
            <a:r>
              <a:rPr lang="ru-RU" b="1" dirty="0" err="1"/>
              <a:t>помітки</a:t>
            </a:r>
            <a:r>
              <a:rPr lang="ru-RU" b="1" dirty="0"/>
              <a:t> ― </a:t>
            </a:r>
            <a:r>
              <a:rPr lang="ru-RU" b="1" dirty="0" err="1" smtClean="0">
                <a:solidFill>
                  <a:schemeClr val="accent6">
                    <a:lumMod val="50000"/>
                  </a:schemeClr>
                </a:solidFill>
              </a:rPr>
              <a:t>робити</a:t>
            </a:r>
            <a:r>
              <a:rPr lang="ru-RU" b="1" dirty="0" smtClean="0">
                <a:solidFill>
                  <a:schemeClr val="accent6">
                    <a:lumMod val="50000"/>
                  </a:schemeClr>
                </a:solidFill>
              </a:rPr>
              <a:t> </a:t>
            </a:r>
            <a:r>
              <a:rPr lang="ru-RU" b="1" dirty="0" err="1" smtClean="0">
                <a:solidFill>
                  <a:schemeClr val="accent6">
                    <a:lumMod val="50000"/>
                  </a:schemeClr>
                </a:solidFill>
              </a:rPr>
              <a:t>позначки</a:t>
            </a:r>
            <a:endParaRPr lang="ru-RU" b="1" dirty="0" smtClean="0">
              <a:solidFill>
                <a:schemeClr val="accent6">
                  <a:lumMod val="50000"/>
                </a:schemeClr>
              </a:solidFill>
            </a:endParaRPr>
          </a:p>
          <a:p>
            <a:r>
              <a:rPr lang="ru-RU" b="1" dirty="0" err="1"/>
              <a:t>Канцелярські</a:t>
            </a:r>
            <a:r>
              <a:rPr lang="ru-RU" b="1" dirty="0"/>
              <a:t> </a:t>
            </a:r>
            <a:r>
              <a:rPr lang="ru-RU" b="1" dirty="0" err="1"/>
              <a:t>приладдя</a:t>
            </a:r>
            <a:r>
              <a:rPr lang="ru-RU" b="1" dirty="0"/>
              <a:t> ― </a:t>
            </a:r>
            <a:r>
              <a:rPr lang="ru-RU" b="1" dirty="0" err="1" smtClean="0">
                <a:solidFill>
                  <a:schemeClr val="accent6">
                    <a:lumMod val="50000"/>
                  </a:schemeClr>
                </a:solidFill>
              </a:rPr>
              <a:t>канцелярське</a:t>
            </a:r>
            <a:r>
              <a:rPr lang="ru-RU" b="1" dirty="0" smtClean="0">
                <a:solidFill>
                  <a:schemeClr val="accent6">
                    <a:lumMod val="50000"/>
                  </a:schemeClr>
                </a:solidFill>
              </a:rPr>
              <a:t> </a:t>
            </a:r>
            <a:r>
              <a:rPr lang="ru-RU" b="1" dirty="0" err="1" smtClean="0">
                <a:solidFill>
                  <a:schemeClr val="accent6">
                    <a:lumMod val="50000"/>
                  </a:schemeClr>
                </a:solidFill>
              </a:rPr>
              <a:t>приладдя</a:t>
            </a:r>
            <a:endParaRPr lang="ru-RU" b="1" dirty="0" smtClean="0">
              <a:solidFill>
                <a:schemeClr val="accent6">
                  <a:lumMod val="50000"/>
                </a:schemeClr>
              </a:solidFill>
            </a:endParaRPr>
          </a:p>
          <a:p>
            <a:r>
              <a:rPr lang="ru-RU" b="1" dirty="0" err="1" smtClean="0"/>
              <a:t>Приналежність</a:t>
            </a:r>
            <a:r>
              <a:rPr lang="ru-RU" b="1" dirty="0" smtClean="0"/>
              <a:t> </a:t>
            </a:r>
            <a:r>
              <a:rPr lang="ru-RU" b="1" dirty="0"/>
              <a:t>до </a:t>
            </a:r>
            <a:r>
              <a:rPr lang="ru-RU" b="1" dirty="0" err="1"/>
              <a:t>спілки</a:t>
            </a:r>
            <a:r>
              <a:rPr lang="ru-RU" b="1" dirty="0"/>
              <a:t> ― </a:t>
            </a:r>
            <a:r>
              <a:rPr lang="ru-RU" b="1" dirty="0" err="1" smtClean="0">
                <a:solidFill>
                  <a:schemeClr val="accent6">
                    <a:lumMod val="50000"/>
                  </a:schemeClr>
                </a:solidFill>
              </a:rPr>
              <a:t>належність</a:t>
            </a:r>
            <a:r>
              <a:rPr lang="ru-RU" b="1" dirty="0" smtClean="0">
                <a:solidFill>
                  <a:schemeClr val="accent6">
                    <a:lumMod val="50000"/>
                  </a:schemeClr>
                </a:solidFill>
              </a:rPr>
              <a:t> </a:t>
            </a:r>
            <a:r>
              <a:rPr lang="ru-RU" b="1" dirty="0">
                <a:solidFill>
                  <a:schemeClr val="accent6">
                    <a:lumMod val="50000"/>
                  </a:schemeClr>
                </a:solidFill>
              </a:rPr>
              <a:t>до </a:t>
            </a:r>
            <a:r>
              <a:rPr lang="ru-RU" b="1" dirty="0" err="1">
                <a:solidFill>
                  <a:schemeClr val="accent6">
                    <a:lumMod val="50000"/>
                  </a:schemeClr>
                </a:solidFill>
              </a:rPr>
              <a:t>спілки</a:t>
            </a:r>
            <a:endParaRPr lang="ru-RU" b="1" dirty="0" smtClean="0">
              <a:solidFill>
                <a:schemeClr val="accent6">
                  <a:lumMod val="50000"/>
                </a:schemeClr>
              </a:solidFill>
            </a:endParaRPr>
          </a:p>
          <a:p>
            <a:endParaRPr lang="ru-RU" b="1" dirty="0"/>
          </a:p>
        </p:txBody>
      </p:sp>
    </p:spTree>
    <p:extLst>
      <p:ext uri="{BB962C8B-B14F-4D97-AF65-F5344CB8AC3E}">
        <p14:creationId xmlns:p14="http://schemas.microsoft.com/office/powerpoint/2010/main" val="3342372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solidFill>
                  <a:srgbClr val="FFFF00"/>
                </a:solidFill>
              </a:rPr>
              <a:t>Література з адміністративного </a:t>
            </a:r>
            <a:r>
              <a:rPr lang="uk-UA" dirty="0" err="1" smtClean="0">
                <a:solidFill>
                  <a:srgbClr val="FFFF00"/>
                </a:solidFill>
              </a:rPr>
              <a:t>підстилю</a:t>
            </a:r>
            <a:endParaRPr lang="ru-RU" dirty="0">
              <a:solidFill>
                <a:srgbClr val="FFFF00"/>
              </a:solidFill>
            </a:endParaRPr>
          </a:p>
        </p:txBody>
      </p:sp>
      <p:pic>
        <p:nvPicPr>
          <p:cNvPr id="4" name="Объект 3"/>
          <p:cNvPicPr>
            <a:picLocks noGrp="1" noChangeAspect="1"/>
          </p:cNvPicPr>
          <p:nvPr>
            <p:ph idx="1"/>
          </p:nvPr>
        </p:nvPicPr>
        <p:blipFill>
          <a:blip r:embed="rId2"/>
          <a:stretch>
            <a:fillRect/>
          </a:stretch>
        </p:blipFill>
        <p:spPr>
          <a:xfrm>
            <a:off x="538163" y="2028757"/>
            <a:ext cx="3197814" cy="4269247"/>
          </a:xfrm>
          <a:prstGeom prst="rect">
            <a:avLst/>
          </a:prstGeom>
        </p:spPr>
      </p:pic>
      <p:pic>
        <p:nvPicPr>
          <p:cNvPr id="5" name="Рисунок 4"/>
          <p:cNvPicPr>
            <a:picLocks noChangeAspect="1"/>
          </p:cNvPicPr>
          <p:nvPr/>
        </p:nvPicPr>
        <p:blipFill>
          <a:blip r:embed="rId3"/>
          <a:stretch>
            <a:fillRect/>
          </a:stretch>
        </p:blipFill>
        <p:spPr>
          <a:xfrm>
            <a:off x="4517347" y="2028757"/>
            <a:ext cx="2837041" cy="4255562"/>
          </a:xfrm>
          <a:prstGeom prst="rect">
            <a:avLst/>
          </a:prstGeom>
        </p:spPr>
      </p:pic>
      <p:pic>
        <p:nvPicPr>
          <p:cNvPr id="7" name="Рисунок 6"/>
          <p:cNvPicPr>
            <a:picLocks noChangeAspect="1"/>
          </p:cNvPicPr>
          <p:nvPr/>
        </p:nvPicPr>
        <p:blipFill>
          <a:blip r:embed="rId4"/>
          <a:stretch>
            <a:fillRect/>
          </a:stretch>
        </p:blipFill>
        <p:spPr>
          <a:xfrm>
            <a:off x="8397014" y="2047742"/>
            <a:ext cx="3019923" cy="4250262"/>
          </a:xfrm>
          <a:prstGeom prst="rect">
            <a:avLst/>
          </a:prstGeom>
        </p:spPr>
      </p:pic>
    </p:spTree>
    <p:extLst>
      <p:ext uri="{BB962C8B-B14F-4D97-AF65-F5344CB8AC3E}">
        <p14:creationId xmlns:p14="http://schemas.microsoft.com/office/powerpoint/2010/main" val="312531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uk-UA" b="1" dirty="0" smtClean="0">
                <a:solidFill>
                  <a:srgbClr val="FFFF00"/>
                </a:solidFill>
              </a:rPr>
              <a:t>ПРАКТИЧИЙ БЛОК</a:t>
            </a:r>
            <a:endParaRPr lang="ru-RU" b="1" dirty="0">
              <a:solidFill>
                <a:srgbClr val="FFFF00"/>
              </a:solidFill>
            </a:endParaRPr>
          </a:p>
        </p:txBody>
      </p:sp>
      <p:sp>
        <p:nvSpPr>
          <p:cNvPr id="3" name="Подзаголовок 2"/>
          <p:cNvSpPr>
            <a:spLocks noGrp="1"/>
          </p:cNvSpPr>
          <p:nvPr>
            <p:ph type="subTitle" idx="1"/>
          </p:nvPr>
        </p:nvSpPr>
        <p:spPr>
          <a:xfrm>
            <a:off x="1337835" y="5286832"/>
            <a:ext cx="8825658" cy="861420"/>
          </a:xfrm>
        </p:spPr>
        <p:txBody>
          <a:bodyPr/>
          <a:lstStyle/>
          <a:p>
            <a:pPr algn="ctr"/>
            <a:r>
              <a:rPr lang="uk-UA" b="1" i="1" dirty="0">
                <a:solidFill>
                  <a:schemeClr val="tx1"/>
                </a:solidFill>
              </a:rPr>
              <a:t>Ділова українська мова на щодень</a:t>
            </a:r>
            <a:endParaRPr lang="ru-RU" i="1" dirty="0">
              <a:solidFill>
                <a:schemeClr val="tx1"/>
              </a:solidFill>
            </a:endParaRPr>
          </a:p>
        </p:txBody>
      </p:sp>
    </p:spTree>
    <p:extLst>
      <p:ext uri="{BB962C8B-B14F-4D97-AF65-F5344CB8AC3E}">
        <p14:creationId xmlns:p14="http://schemas.microsoft.com/office/powerpoint/2010/main" val="258553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500" y="202670"/>
            <a:ext cx="8610600" cy="711730"/>
          </a:xfrm>
        </p:spPr>
        <p:txBody>
          <a:bodyPr/>
          <a:lstStyle/>
          <a:p>
            <a:pPr algn="ctr"/>
            <a:r>
              <a:rPr lang="uk-UA" b="1" dirty="0">
                <a:solidFill>
                  <a:srgbClr val="FFFF00"/>
                </a:solidFill>
              </a:rPr>
              <a:t>Орфоепічний практикум</a:t>
            </a:r>
            <a:endParaRPr lang="ru-RU" dirty="0"/>
          </a:p>
        </p:txBody>
      </p:sp>
      <p:sp>
        <p:nvSpPr>
          <p:cNvPr id="3" name="Объект 2"/>
          <p:cNvSpPr>
            <a:spLocks noGrp="1"/>
          </p:cNvSpPr>
          <p:nvPr>
            <p:ph sz="half" idx="1"/>
          </p:nvPr>
        </p:nvSpPr>
        <p:spPr/>
        <p:txBody>
          <a:bodyPr>
            <a:normAutofit/>
          </a:bodyPr>
          <a:lstStyle/>
          <a:p>
            <a:r>
              <a:rPr lang="uk-UA" sz="2000" b="1" dirty="0" smtClean="0"/>
              <a:t>ЖАЛЮЗІ</a:t>
            </a:r>
          </a:p>
          <a:p>
            <a:r>
              <a:rPr lang="uk-UA" sz="2000" b="1" dirty="0" smtClean="0"/>
              <a:t>ІНДУСТРІЯ</a:t>
            </a:r>
          </a:p>
          <a:p>
            <a:r>
              <a:rPr lang="uk-UA" sz="2000" b="1" dirty="0" smtClean="0"/>
              <a:t>КАТАЛОГ</a:t>
            </a:r>
          </a:p>
          <a:p>
            <a:r>
              <a:rPr lang="uk-UA" sz="2000" b="1" dirty="0" smtClean="0"/>
              <a:t>КОТРИЙ</a:t>
            </a:r>
          </a:p>
          <a:p>
            <a:r>
              <a:rPr lang="uk-UA" sz="2000" b="1" dirty="0" smtClean="0"/>
              <a:t>ОДНОРАЗОВИЙ</a:t>
            </a:r>
          </a:p>
          <a:p>
            <a:r>
              <a:rPr lang="uk-UA" sz="2000" b="1" dirty="0" smtClean="0"/>
              <a:t>ПОЗНАЧКА</a:t>
            </a:r>
          </a:p>
          <a:p>
            <a:r>
              <a:rPr lang="uk-UA" sz="2000" b="1" dirty="0" smtClean="0"/>
              <a:t>ПОМИЛКА</a:t>
            </a:r>
          </a:p>
          <a:p>
            <a:r>
              <a:rPr lang="uk-UA" sz="2000" b="1" dirty="0" smtClean="0"/>
              <a:t>РАЗОМ</a:t>
            </a:r>
          </a:p>
          <a:p>
            <a:r>
              <a:rPr lang="uk-UA" sz="2000" b="1" dirty="0" smtClean="0"/>
              <a:t>РОЗДРІБНИЙ</a:t>
            </a:r>
          </a:p>
        </p:txBody>
      </p:sp>
      <p:sp>
        <p:nvSpPr>
          <p:cNvPr id="4" name="Объект 3"/>
          <p:cNvSpPr>
            <a:spLocks noGrp="1"/>
          </p:cNvSpPr>
          <p:nvPr>
            <p:ph sz="half" idx="2"/>
          </p:nvPr>
        </p:nvSpPr>
        <p:spPr>
          <a:xfrm>
            <a:off x="5825181" y="1683322"/>
            <a:ext cx="5379267" cy="5509957"/>
          </a:xfrm>
        </p:spPr>
        <p:txBody>
          <a:bodyPr/>
          <a:lstStyle/>
          <a:p>
            <a:r>
              <a:rPr lang="uk-UA" b="1" dirty="0" smtClean="0"/>
              <a:t>СЕРЕДИНА</a:t>
            </a:r>
          </a:p>
          <a:p>
            <a:r>
              <a:rPr lang="uk-UA" b="1" dirty="0" smtClean="0"/>
              <a:t>СТОВІДСОТКОВИЙ - відсоток</a:t>
            </a:r>
          </a:p>
          <a:p>
            <a:r>
              <a:rPr lang="uk-UA" b="1" dirty="0" smtClean="0"/>
              <a:t>УКРАЇНСЬКИЙ</a:t>
            </a:r>
          </a:p>
          <a:p>
            <a:r>
              <a:rPr lang="uk-UA" b="1" dirty="0" smtClean="0"/>
              <a:t>ФАХОВИЙ</a:t>
            </a:r>
          </a:p>
          <a:p>
            <a:r>
              <a:rPr lang="uk-UA" b="1" dirty="0" smtClean="0"/>
              <a:t>ЦІННИК</a:t>
            </a:r>
          </a:p>
          <a:p>
            <a:r>
              <a:rPr lang="uk-UA" b="1" dirty="0" smtClean="0"/>
              <a:t>ЧЕРГОВИЙ</a:t>
            </a:r>
          </a:p>
          <a:p>
            <a:r>
              <a:rPr lang="uk-UA" b="1" dirty="0" smtClean="0"/>
              <a:t>ЧАРІВНИЙ</a:t>
            </a:r>
          </a:p>
          <a:p>
            <a:r>
              <a:rPr lang="uk-UA" b="1" dirty="0" smtClean="0"/>
              <a:t>ЩОДОБОВИЙ</a:t>
            </a:r>
            <a:endParaRPr lang="ru-RU" b="1" dirty="0"/>
          </a:p>
        </p:txBody>
      </p:sp>
      <p:sp>
        <p:nvSpPr>
          <p:cNvPr id="5" name="Прямоугольник 4"/>
          <p:cNvSpPr/>
          <p:nvPr/>
        </p:nvSpPr>
        <p:spPr>
          <a:xfrm>
            <a:off x="705394" y="1068029"/>
            <a:ext cx="11090366" cy="461665"/>
          </a:xfrm>
          <a:prstGeom prst="rect">
            <a:avLst/>
          </a:prstGeom>
        </p:spPr>
        <p:txBody>
          <a:bodyPr wrap="square">
            <a:spAutoFit/>
          </a:bodyPr>
          <a:lstStyle/>
          <a:p>
            <a:pPr algn="ctr"/>
            <a:r>
              <a:rPr lang="uk-UA" sz="2400" b="1" dirty="0" err="1">
                <a:solidFill>
                  <a:srgbClr val="FFFF00"/>
                </a:solidFill>
              </a:rPr>
              <a:t>Поставте</a:t>
            </a:r>
            <a:r>
              <a:rPr lang="uk-UA" sz="2400" b="1" dirty="0">
                <a:solidFill>
                  <a:srgbClr val="FFFF00"/>
                </a:solidFill>
              </a:rPr>
              <a:t> наголос у </a:t>
            </a:r>
            <a:r>
              <a:rPr lang="uk-UA" sz="2400" b="1" dirty="0" smtClean="0">
                <a:solidFill>
                  <a:srgbClr val="FFFF00"/>
                </a:solidFill>
              </a:rPr>
              <a:t>словах</a:t>
            </a:r>
            <a:endParaRPr lang="uk-UA" sz="2400" b="1" dirty="0">
              <a:solidFill>
                <a:srgbClr val="FFFF00"/>
              </a:solidFill>
            </a:endParaRPr>
          </a:p>
        </p:txBody>
      </p:sp>
    </p:spTree>
    <p:extLst>
      <p:ext uri="{BB962C8B-B14F-4D97-AF65-F5344CB8AC3E}">
        <p14:creationId xmlns:p14="http://schemas.microsoft.com/office/powerpoint/2010/main" val="3982253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1084335" cy="814379"/>
          </a:xfrm>
        </p:spPr>
        <p:txBody>
          <a:bodyPr/>
          <a:lstStyle/>
          <a:p>
            <a:r>
              <a:rPr lang="uk-UA" b="1" dirty="0">
                <a:solidFill>
                  <a:srgbClr val="FFFF00"/>
                </a:solidFill>
              </a:rPr>
              <a:t>ФЕМІНІТИВИ: уживати чи знехтувати</a:t>
            </a:r>
            <a:endParaRPr lang="ru-RU" b="1" dirty="0">
              <a:solidFill>
                <a:srgbClr val="FFFF00"/>
              </a:solidFill>
            </a:endParaRPr>
          </a:p>
        </p:txBody>
      </p:sp>
      <p:pic>
        <p:nvPicPr>
          <p:cNvPr id="4" name="Объект 3"/>
          <p:cNvPicPr>
            <a:picLocks noGrp="1" noChangeAspect="1"/>
          </p:cNvPicPr>
          <p:nvPr>
            <p:ph idx="1"/>
          </p:nvPr>
        </p:nvPicPr>
        <p:blipFill>
          <a:blip r:embed="rId2"/>
          <a:stretch>
            <a:fillRect/>
          </a:stretch>
        </p:blipFill>
        <p:spPr>
          <a:xfrm>
            <a:off x="1123406" y="580702"/>
            <a:ext cx="10398034" cy="5606783"/>
          </a:xfrm>
          <a:prstGeom prst="rect">
            <a:avLst/>
          </a:prstGeom>
        </p:spPr>
      </p:pic>
      <p:sp>
        <p:nvSpPr>
          <p:cNvPr id="5" name="Прямоугольник 4"/>
          <p:cNvSpPr/>
          <p:nvPr/>
        </p:nvSpPr>
        <p:spPr>
          <a:xfrm>
            <a:off x="1018903" y="5122706"/>
            <a:ext cx="10371908" cy="1477328"/>
          </a:xfrm>
          <a:prstGeom prst="rect">
            <a:avLst/>
          </a:prstGeom>
        </p:spPr>
        <p:txBody>
          <a:bodyPr wrap="square">
            <a:spAutoFit/>
          </a:bodyPr>
          <a:lstStyle/>
          <a:p>
            <a:r>
              <a:rPr lang="uk-UA" dirty="0"/>
              <a:t>Тренажер з </a:t>
            </a:r>
            <a:r>
              <a:rPr lang="uk-UA" dirty="0" err="1"/>
              <a:t>фемінітивів</a:t>
            </a:r>
            <a:r>
              <a:rPr lang="uk-UA" dirty="0"/>
              <a:t>: </a:t>
            </a:r>
            <a:r>
              <a:rPr lang="en-US" dirty="0">
                <a:hlinkClick r:id="rId3"/>
              </a:rPr>
              <a:t>https://</a:t>
            </a:r>
            <a:r>
              <a:rPr lang="en-US" dirty="0" smtClean="0">
                <a:hlinkClick r:id="rId3"/>
              </a:rPr>
              <a:t>webpen.com.ua/pages/linguistic_norm/gender_marking.html</a:t>
            </a:r>
            <a:endParaRPr lang="uk-UA" dirty="0" smtClean="0"/>
          </a:p>
          <a:p>
            <a:endParaRPr lang="uk-UA" dirty="0"/>
          </a:p>
          <a:p>
            <a:r>
              <a:rPr lang="en-US" dirty="0"/>
              <a:t>https://www.wicc.net.ua/media/Slovnyk_fem.pdf</a:t>
            </a:r>
            <a:endParaRPr lang="uk-UA" dirty="0" smtClean="0"/>
          </a:p>
          <a:p>
            <a:endParaRPr lang="ru-RU" dirty="0"/>
          </a:p>
        </p:txBody>
      </p:sp>
    </p:spTree>
    <p:extLst>
      <p:ext uri="{BB962C8B-B14F-4D97-AF65-F5344CB8AC3E}">
        <p14:creationId xmlns:p14="http://schemas.microsoft.com/office/powerpoint/2010/main" val="1963662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4765" y="561703"/>
            <a:ext cx="10868297" cy="5821952"/>
          </a:xfrm>
          <a:prstGeom prst="rect">
            <a:avLst/>
          </a:prstGeom>
        </p:spPr>
        <p:txBody>
          <a:bodyPr wrap="square">
            <a:spAutoFit/>
          </a:bodyPr>
          <a:lstStyle/>
          <a:p>
            <a:r>
              <a:rPr lang="uk-UA" i="1" dirty="0">
                <a:latin typeface="Georgia" panose="02040502050405020303" pitchFamily="18" charset="0"/>
              </a:rPr>
              <a:t>Герой</a:t>
            </a:r>
            <a:endParaRPr lang="ru-RU" dirty="0">
              <a:latin typeface="Georgia" panose="02040502050405020303" pitchFamily="18" charset="0"/>
            </a:endParaRPr>
          </a:p>
          <a:p>
            <a:r>
              <a:rPr lang="uk-UA" i="1" dirty="0">
                <a:latin typeface="Georgia" panose="02040502050405020303" pitchFamily="18" charset="0"/>
              </a:rPr>
              <a:t>Делегат</a:t>
            </a:r>
            <a:endParaRPr lang="ru-RU" dirty="0">
              <a:latin typeface="Georgia" panose="02040502050405020303" pitchFamily="18" charset="0"/>
            </a:endParaRPr>
          </a:p>
          <a:p>
            <a:r>
              <a:rPr lang="uk-UA" i="1" dirty="0">
                <a:latin typeface="Georgia" panose="02040502050405020303" pitchFamily="18" charset="0"/>
              </a:rPr>
              <a:t>Депутат</a:t>
            </a:r>
            <a:endParaRPr lang="ru-RU" dirty="0">
              <a:latin typeface="Georgia" panose="02040502050405020303" pitchFamily="18" charset="0"/>
            </a:endParaRPr>
          </a:p>
          <a:p>
            <a:r>
              <a:rPr lang="uk-UA" i="1" dirty="0">
                <a:latin typeface="Georgia" panose="02040502050405020303" pitchFamily="18" charset="0"/>
              </a:rPr>
              <a:t>Директор</a:t>
            </a:r>
            <a:endParaRPr lang="ru-RU" dirty="0">
              <a:latin typeface="Georgia" panose="02040502050405020303" pitchFamily="18" charset="0"/>
            </a:endParaRPr>
          </a:p>
          <a:p>
            <a:r>
              <a:rPr lang="uk-UA" i="1" dirty="0">
                <a:latin typeface="Georgia" panose="02040502050405020303" pitchFamily="18" charset="0"/>
              </a:rPr>
              <a:t>Кавалер </a:t>
            </a:r>
            <a:r>
              <a:rPr lang="ru-RU" dirty="0">
                <a:latin typeface="Georgia" panose="02040502050405020303" pitchFamily="18" charset="0"/>
              </a:rPr>
              <a:t>(</a:t>
            </a:r>
            <a:r>
              <a:rPr lang="uk-UA" dirty="0">
                <a:latin typeface="Georgia" panose="02040502050405020303" pitchFamily="18" charset="0"/>
              </a:rPr>
              <a:t>ордена</a:t>
            </a:r>
            <a:r>
              <a:rPr lang="ru-RU" dirty="0">
                <a:latin typeface="Georgia" panose="02040502050405020303" pitchFamily="18" charset="0"/>
              </a:rPr>
              <a:t>)</a:t>
            </a:r>
          </a:p>
          <a:p>
            <a:r>
              <a:rPr lang="uk-UA" i="1" dirty="0">
                <a:latin typeface="Georgia" panose="02040502050405020303" pitchFamily="18" charset="0"/>
              </a:rPr>
              <a:t>Кандидат</a:t>
            </a:r>
            <a:endParaRPr lang="ru-RU" dirty="0">
              <a:latin typeface="Georgia" panose="02040502050405020303" pitchFamily="18" charset="0"/>
            </a:endParaRPr>
          </a:p>
          <a:p>
            <a:r>
              <a:rPr lang="uk-UA" i="1" dirty="0">
                <a:latin typeface="Georgia" panose="02040502050405020303" pitchFamily="18" charset="0"/>
              </a:rPr>
              <a:t>Капітан </a:t>
            </a:r>
            <a:endParaRPr lang="ru-RU" dirty="0">
              <a:latin typeface="Georgia" panose="02040502050405020303" pitchFamily="18" charset="0"/>
            </a:endParaRPr>
          </a:p>
          <a:p>
            <a:r>
              <a:rPr lang="uk-UA" i="1" dirty="0">
                <a:latin typeface="Georgia" panose="02040502050405020303" pitchFamily="18" charset="0"/>
              </a:rPr>
              <a:t>Майстер</a:t>
            </a:r>
            <a:endParaRPr lang="ru-RU" dirty="0">
              <a:latin typeface="Georgia" panose="02040502050405020303" pitchFamily="18" charset="0"/>
            </a:endParaRPr>
          </a:p>
          <a:p>
            <a:r>
              <a:rPr lang="uk-UA" i="1" dirty="0">
                <a:latin typeface="Georgia" panose="02040502050405020303" pitchFamily="18" charset="0"/>
              </a:rPr>
              <a:t>Мер</a:t>
            </a:r>
            <a:endParaRPr lang="ru-RU" dirty="0">
              <a:latin typeface="Georgia" panose="02040502050405020303" pitchFamily="18" charset="0"/>
            </a:endParaRPr>
          </a:p>
          <a:p>
            <a:r>
              <a:rPr lang="uk-UA" i="1" dirty="0">
                <a:latin typeface="Georgia" panose="02040502050405020303" pitchFamily="18" charset="0"/>
              </a:rPr>
              <a:t>Офіцер                                                </a:t>
            </a:r>
            <a:r>
              <a:rPr lang="uk-UA" i="1" dirty="0">
                <a:solidFill>
                  <a:srgbClr val="FFFF00"/>
                </a:solidFill>
                <a:latin typeface="Georgia" panose="02040502050405020303" pitchFamily="18" charset="0"/>
              </a:rPr>
              <a:t>пані+</a:t>
            </a:r>
            <a:r>
              <a:rPr lang="uk-UA" i="1" dirty="0">
                <a:solidFill>
                  <a:srgbClr val="00B0F0"/>
                </a:solidFill>
                <a:latin typeface="Georgia" panose="02040502050405020303" pitchFamily="18" charset="0"/>
              </a:rPr>
              <a:t> назва професії чоловічого роду</a:t>
            </a:r>
            <a:endParaRPr lang="ru-RU" dirty="0">
              <a:solidFill>
                <a:srgbClr val="00B0F0"/>
              </a:solidFill>
              <a:latin typeface="Georgia" panose="02040502050405020303" pitchFamily="18" charset="0"/>
            </a:endParaRPr>
          </a:p>
          <a:p>
            <a:r>
              <a:rPr lang="uk-UA" i="1" dirty="0">
                <a:latin typeface="Georgia" panose="02040502050405020303" pitchFamily="18" charset="0"/>
              </a:rPr>
              <a:t>Оператор</a:t>
            </a:r>
            <a:endParaRPr lang="ru-RU" dirty="0">
              <a:latin typeface="Georgia" panose="02040502050405020303" pitchFamily="18" charset="0"/>
            </a:endParaRPr>
          </a:p>
          <a:p>
            <a:r>
              <a:rPr lang="uk-UA" i="1" dirty="0">
                <a:latin typeface="Georgia" panose="02040502050405020303" pitchFamily="18" charset="0"/>
              </a:rPr>
              <a:t>Редактор</a:t>
            </a:r>
          </a:p>
          <a:p>
            <a:r>
              <a:rPr lang="uk-UA" i="1" dirty="0">
                <a:latin typeface="Georgia" panose="02040502050405020303" pitchFamily="18" charset="0"/>
              </a:rPr>
              <a:t>Поет</a:t>
            </a:r>
            <a:endParaRPr lang="ru-RU" dirty="0">
              <a:latin typeface="Georgia" panose="02040502050405020303" pitchFamily="18" charset="0"/>
            </a:endParaRPr>
          </a:p>
          <a:p>
            <a:r>
              <a:rPr lang="uk-UA" i="1" dirty="0">
                <a:latin typeface="Georgia" panose="02040502050405020303" pitchFamily="18" charset="0"/>
              </a:rPr>
              <a:t>Політик</a:t>
            </a:r>
            <a:endParaRPr lang="ru-RU" dirty="0">
              <a:latin typeface="Georgia" panose="02040502050405020303" pitchFamily="18" charset="0"/>
            </a:endParaRPr>
          </a:p>
          <a:p>
            <a:r>
              <a:rPr lang="uk-UA" i="1" dirty="0">
                <a:latin typeface="Georgia" panose="02040502050405020303" pitchFamily="18" charset="0"/>
              </a:rPr>
              <a:t>Посол</a:t>
            </a:r>
            <a:endParaRPr lang="ru-RU" dirty="0">
              <a:latin typeface="Georgia" panose="02040502050405020303" pitchFamily="18" charset="0"/>
            </a:endParaRPr>
          </a:p>
          <a:p>
            <a:r>
              <a:rPr lang="uk-UA" i="1" dirty="0">
                <a:latin typeface="Georgia" panose="02040502050405020303" pitchFamily="18" charset="0"/>
              </a:rPr>
              <a:t>Клоун</a:t>
            </a:r>
            <a:endParaRPr lang="ru-RU" dirty="0">
              <a:latin typeface="Georgia" panose="02040502050405020303" pitchFamily="18" charset="0"/>
            </a:endParaRPr>
          </a:p>
          <a:p>
            <a:r>
              <a:rPr lang="uk-UA" i="1" dirty="0">
                <a:latin typeface="Georgia" panose="02040502050405020303" pitchFamily="18" charset="0"/>
              </a:rPr>
              <a:t>Психолог</a:t>
            </a:r>
            <a:endParaRPr lang="ru-RU" dirty="0">
              <a:latin typeface="Georgia" panose="02040502050405020303" pitchFamily="18" charset="0"/>
            </a:endParaRPr>
          </a:p>
          <a:p>
            <a:r>
              <a:rPr lang="uk-UA" i="1" dirty="0">
                <a:latin typeface="Georgia" panose="02040502050405020303" pitchFamily="18" charset="0"/>
              </a:rPr>
              <a:t>Член</a:t>
            </a:r>
            <a:endParaRPr lang="ru-RU" dirty="0">
              <a:latin typeface="Georgia" panose="02040502050405020303" pitchFamily="18" charset="0"/>
            </a:endParaRPr>
          </a:p>
          <a:p>
            <a:r>
              <a:rPr lang="uk-UA" i="1" dirty="0">
                <a:latin typeface="Georgia" panose="02040502050405020303" pitchFamily="18" charset="0"/>
              </a:rPr>
              <a:t>Фотограф</a:t>
            </a:r>
            <a:endParaRPr lang="ru-RU" dirty="0">
              <a:latin typeface="Georgia" panose="02040502050405020303" pitchFamily="18" charset="0"/>
            </a:endParaRPr>
          </a:p>
          <a:p>
            <a:r>
              <a:rPr lang="uk-UA" i="1" dirty="0">
                <a:latin typeface="Georgia" panose="02040502050405020303" pitchFamily="18" charset="0"/>
              </a:rPr>
              <a:t>Штукатур</a:t>
            </a:r>
            <a:endParaRPr lang="ru-RU" dirty="0">
              <a:latin typeface="Georgia" panose="02040502050405020303" pitchFamily="18" charset="0"/>
            </a:endParaRPr>
          </a:p>
        </p:txBody>
      </p:sp>
    </p:spTree>
    <p:extLst>
      <p:ext uri="{BB962C8B-B14F-4D97-AF65-F5344CB8AC3E}">
        <p14:creationId xmlns:p14="http://schemas.microsoft.com/office/powerpoint/2010/main" val="2763733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6434" y="0"/>
            <a:ext cx="8610600" cy="1293028"/>
          </a:xfrm>
        </p:spPr>
        <p:txBody>
          <a:bodyPr>
            <a:normAutofit fontScale="90000"/>
          </a:bodyPr>
          <a:lstStyle/>
          <a:p>
            <a:pPr algn="ctr"/>
            <a:r>
              <a:rPr lang="uk-UA" b="1" dirty="0">
                <a:solidFill>
                  <a:srgbClr val="FFFF00"/>
                </a:solidFill>
              </a:rPr>
              <a:t>Правописна </a:t>
            </a:r>
            <a:r>
              <a:rPr lang="uk-UA" b="1" dirty="0" smtClean="0">
                <a:solidFill>
                  <a:srgbClr val="FFFF00"/>
                </a:solidFill>
              </a:rPr>
              <a:t>порада:</a:t>
            </a:r>
            <a:br>
              <a:rPr lang="uk-UA" b="1" dirty="0" smtClean="0">
                <a:solidFill>
                  <a:srgbClr val="FFFF00"/>
                </a:solidFill>
              </a:rPr>
            </a:b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222334294"/>
              </p:ext>
            </p:extLst>
          </p:nvPr>
        </p:nvGraphicFramePr>
        <p:xfrm>
          <a:off x="535576" y="1293028"/>
          <a:ext cx="11325497" cy="405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5074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FF0000"/>
                </a:solidFill>
              </a:rPr>
              <a:t>СУРЖИК</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7879080" y="402961"/>
            <a:ext cx="3847621" cy="2629207"/>
          </a:xfrm>
          <a:prstGeom prst="rect">
            <a:avLst/>
          </a:prstGeom>
        </p:spPr>
      </p:pic>
      <p:sp>
        <p:nvSpPr>
          <p:cNvPr id="5" name="Прямоугольник 4"/>
          <p:cNvSpPr/>
          <p:nvPr/>
        </p:nvSpPr>
        <p:spPr>
          <a:xfrm>
            <a:off x="418011" y="1853248"/>
            <a:ext cx="7746275" cy="1754326"/>
          </a:xfrm>
          <a:prstGeom prst="rect">
            <a:avLst/>
          </a:prstGeom>
        </p:spPr>
        <p:txBody>
          <a:bodyPr wrap="square">
            <a:spAutoFit/>
          </a:bodyPr>
          <a:lstStyle/>
          <a:p>
            <a:pPr>
              <a:lnSpc>
                <a:spcPct val="200000"/>
              </a:lnSpc>
            </a:pPr>
            <a:r>
              <a:rPr lang="ru-RU" b="1" dirty="0"/>
              <a:t> «</a:t>
            </a:r>
            <a:r>
              <a:rPr lang="ru-RU" b="1" dirty="0" err="1"/>
              <a:t>побутове</a:t>
            </a:r>
            <a:r>
              <a:rPr lang="ru-RU" b="1" dirty="0"/>
              <a:t> </a:t>
            </a:r>
            <a:r>
              <a:rPr lang="ru-RU" b="1" dirty="0" err="1"/>
              <a:t>мовлення</a:t>
            </a:r>
            <a:r>
              <a:rPr lang="ru-RU" b="1" dirty="0"/>
              <a:t>», </a:t>
            </a:r>
            <a:r>
              <a:rPr lang="ru-RU" b="1" dirty="0" smtClean="0"/>
              <a:t>у </a:t>
            </a:r>
            <a:r>
              <a:rPr lang="ru-RU" b="1" dirty="0" err="1"/>
              <a:t>якому</a:t>
            </a:r>
            <a:r>
              <a:rPr lang="ru-RU" b="1" dirty="0"/>
              <a:t> </a:t>
            </a:r>
            <a:r>
              <a:rPr lang="ru-RU" b="1" dirty="0" err="1" smtClean="0"/>
              <a:t>природно</a:t>
            </a:r>
            <a:r>
              <a:rPr lang="ru-RU" b="1" dirty="0" smtClean="0"/>
              <a:t> </a:t>
            </a:r>
            <a:r>
              <a:rPr lang="ru-RU" b="1" dirty="0" err="1" smtClean="0"/>
              <a:t>чи</a:t>
            </a:r>
            <a:r>
              <a:rPr lang="ru-RU" b="1" dirty="0" smtClean="0"/>
              <a:t> штучно </a:t>
            </a:r>
            <a:r>
              <a:rPr lang="ru-RU" b="1" dirty="0" err="1" smtClean="0"/>
              <a:t>поєднано</a:t>
            </a:r>
            <a:r>
              <a:rPr lang="ru-RU" b="1" dirty="0" smtClean="0"/>
              <a:t> </a:t>
            </a:r>
            <a:r>
              <a:rPr lang="ru-RU" b="1" dirty="0" err="1"/>
              <a:t>лексичні</a:t>
            </a:r>
            <a:r>
              <a:rPr lang="ru-RU" b="1" dirty="0"/>
              <a:t> та </a:t>
            </a:r>
            <a:r>
              <a:rPr lang="ru-RU" b="1" dirty="0" err="1"/>
              <a:t>граматичні</a:t>
            </a:r>
            <a:r>
              <a:rPr lang="ru-RU" b="1" dirty="0"/>
              <a:t> </a:t>
            </a:r>
            <a:r>
              <a:rPr lang="ru-RU" b="1" dirty="0" err="1"/>
              <a:t>елементи</a:t>
            </a:r>
            <a:r>
              <a:rPr lang="ru-RU" b="1" dirty="0"/>
              <a:t> </a:t>
            </a:r>
            <a:r>
              <a:rPr lang="ru-RU" b="1" dirty="0" err="1"/>
              <a:t>різних</a:t>
            </a:r>
            <a:r>
              <a:rPr lang="ru-RU" b="1" dirty="0"/>
              <a:t> мов без </a:t>
            </a:r>
            <a:r>
              <a:rPr lang="ru-RU" b="1" dirty="0" err="1"/>
              <a:t>дотримання</a:t>
            </a:r>
            <a:r>
              <a:rPr lang="ru-RU" b="1" dirty="0"/>
              <a:t> </a:t>
            </a:r>
            <a:r>
              <a:rPr lang="ru-RU" b="1" dirty="0" smtClean="0"/>
              <a:t>норм. </a:t>
            </a:r>
            <a:endParaRPr lang="ru-RU" b="1" dirty="0"/>
          </a:p>
        </p:txBody>
      </p:sp>
      <p:pic>
        <p:nvPicPr>
          <p:cNvPr id="6" name="Рисунок 5"/>
          <p:cNvPicPr>
            <a:picLocks noChangeAspect="1"/>
          </p:cNvPicPr>
          <p:nvPr/>
        </p:nvPicPr>
        <p:blipFill>
          <a:blip r:embed="rId3"/>
          <a:stretch>
            <a:fillRect/>
          </a:stretch>
        </p:blipFill>
        <p:spPr>
          <a:xfrm>
            <a:off x="8033657" y="3743257"/>
            <a:ext cx="4158343" cy="3114743"/>
          </a:xfrm>
          <a:prstGeom prst="rect">
            <a:avLst/>
          </a:prstGeom>
        </p:spPr>
      </p:pic>
    </p:spTree>
    <p:extLst>
      <p:ext uri="{BB962C8B-B14F-4D97-AF65-F5344CB8AC3E}">
        <p14:creationId xmlns:p14="http://schemas.microsoft.com/office/powerpoint/2010/main" val="1978027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0"/>
            <a:ext cx="9404723" cy="1400530"/>
          </a:xfrm>
        </p:spPr>
        <p:txBody>
          <a:bodyPr/>
          <a:lstStyle/>
          <a:p>
            <a:pPr algn="ctr"/>
            <a:r>
              <a:rPr lang="uk-UA" sz="5400" b="1" dirty="0" smtClean="0">
                <a:solidFill>
                  <a:srgbClr val="FFFF00"/>
                </a:solidFill>
              </a:rPr>
              <a:t>СИНОНІМИ</a:t>
            </a:r>
            <a:endParaRPr lang="ru-RU" sz="5400" b="1" dirty="0">
              <a:solidFill>
                <a:srgbClr val="FFFF00"/>
              </a:solidFill>
            </a:endParaRPr>
          </a:p>
        </p:txBody>
      </p:sp>
      <p:sp>
        <p:nvSpPr>
          <p:cNvPr id="3" name="Объект 2"/>
          <p:cNvSpPr>
            <a:spLocks noGrp="1"/>
          </p:cNvSpPr>
          <p:nvPr>
            <p:ph idx="1"/>
          </p:nvPr>
        </p:nvSpPr>
        <p:spPr>
          <a:xfrm>
            <a:off x="410979" y="1256084"/>
            <a:ext cx="10705512" cy="4195481"/>
          </a:xfrm>
        </p:spPr>
        <p:txBody>
          <a:bodyPr>
            <a:noAutofit/>
          </a:bodyPr>
          <a:lstStyle/>
          <a:p>
            <a:pPr algn="just"/>
            <a:r>
              <a:rPr lang="ru-RU" sz="2800" dirty="0" smtClean="0">
                <a:latin typeface="Arial Black" panose="020B0A04020102020204" pitchFamily="34" charset="0"/>
              </a:rPr>
              <a:t>При </a:t>
            </a:r>
            <a:r>
              <a:rPr lang="ru-RU" sz="2800" dirty="0" err="1" smtClean="0">
                <a:latin typeface="Arial Black" panose="020B0A04020102020204" pitchFamily="34" charset="0"/>
              </a:rPr>
              <a:t>вживанні</a:t>
            </a:r>
            <a:r>
              <a:rPr lang="ru-RU" sz="2800" dirty="0" smtClean="0">
                <a:latin typeface="Arial Black" panose="020B0A04020102020204" pitchFamily="34" charset="0"/>
              </a:rPr>
              <a:t> </a:t>
            </a:r>
            <a:r>
              <a:rPr lang="ru-RU" sz="2800" dirty="0">
                <a:latin typeface="Arial Black" panose="020B0A04020102020204" pitchFamily="34" charset="0"/>
              </a:rPr>
              <a:t>в </a:t>
            </a:r>
            <a:r>
              <a:rPr lang="ru-RU" sz="2800" dirty="0" err="1">
                <a:latin typeface="Arial Black" panose="020B0A04020102020204" pitchFamily="34" charset="0"/>
              </a:rPr>
              <a:t>діловій</a:t>
            </a:r>
            <a:r>
              <a:rPr lang="ru-RU" sz="2800" dirty="0">
                <a:latin typeface="Arial Black" panose="020B0A04020102020204" pitchFamily="34" charset="0"/>
              </a:rPr>
              <a:t> </a:t>
            </a:r>
            <a:r>
              <a:rPr lang="ru-RU" sz="2800" dirty="0" err="1">
                <a:latin typeface="Arial Black" panose="020B0A04020102020204" pitchFamily="34" charset="0"/>
              </a:rPr>
              <a:t>мові</a:t>
            </a:r>
            <a:r>
              <a:rPr lang="ru-RU" sz="2800" dirty="0">
                <a:latin typeface="Arial Black" panose="020B0A04020102020204" pitchFamily="34" charset="0"/>
              </a:rPr>
              <a:t> </a:t>
            </a:r>
            <a:r>
              <a:rPr lang="ru-RU" sz="2800" dirty="0" err="1" smtClean="0">
                <a:latin typeface="Arial Black" panose="020B0A04020102020204" pitchFamily="34" charset="0"/>
              </a:rPr>
              <a:t>синонімів</a:t>
            </a:r>
            <a:r>
              <a:rPr lang="ru-RU" sz="2800" dirty="0" smtClean="0">
                <a:latin typeface="Arial Black" panose="020B0A04020102020204" pitchFamily="34" charset="0"/>
              </a:rPr>
              <a:t>, </a:t>
            </a:r>
            <a:r>
              <a:rPr lang="ru-RU" sz="2800" dirty="0" err="1">
                <a:latin typeface="Arial Black" panose="020B0A04020102020204" pitchFamily="34" charset="0"/>
              </a:rPr>
              <a:t>слід</a:t>
            </a:r>
            <a:r>
              <a:rPr lang="ru-RU" sz="2800" dirty="0">
                <a:latin typeface="Arial Black" panose="020B0A04020102020204" pitchFamily="34" charset="0"/>
              </a:rPr>
              <a:t> </a:t>
            </a:r>
            <a:r>
              <a:rPr lang="ru-RU" sz="2800" dirty="0" err="1">
                <a:latin typeface="Arial Black" panose="020B0A04020102020204" pitchFamily="34" charset="0"/>
              </a:rPr>
              <a:t>враховувати</a:t>
            </a:r>
            <a:r>
              <a:rPr lang="ru-RU" sz="2800" dirty="0">
                <a:latin typeface="Arial Black" panose="020B0A04020102020204" pitchFamily="34" charset="0"/>
              </a:rPr>
              <a:t> </a:t>
            </a:r>
            <a:r>
              <a:rPr lang="ru-RU" sz="2800" dirty="0" err="1">
                <a:latin typeface="Arial Black" panose="020B0A04020102020204" pitchFamily="34" charset="0"/>
              </a:rPr>
              <a:t>їх</a:t>
            </a:r>
            <a:r>
              <a:rPr lang="ru-RU" sz="2800" dirty="0">
                <a:latin typeface="Arial Black" panose="020B0A04020102020204" pitchFamily="34" charset="0"/>
              </a:rPr>
              <a:t> </a:t>
            </a:r>
            <a:r>
              <a:rPr lang="ru-RU" sz="2800" dirty="0" err="1">
                <a:latin typeface="Arial Black" panose="020B0A04020102020204" pitchFamily="34" charset="0"/>
              </a:rPr>
              <a:t>смислові</a:t>
            </a:r>
            <a:r>
              <a:rPr lang="ru-RU" sz="2800" dirty="0">
                <a:latin typeface="Arial Black" panose="020B0A04020102020204" pitchFamily="34" charset="0"/>
              </a:rPr>
              <a:t> </a:t>
            </a:r>
            <a:r>
              <a:rPr lang="ru-RU" sz="2800" dirty="0" err="1">
                <a:latin typeface="Arial Black" panose="020B0A04020102020204" pitchFamily="34" charset="0"/>
              </a:rPr>
              <a:t>нюанси</a:t>
            </a:r>
            <a:r>
              <a:rPr lang="ru-RU" sz="2800" dirty="0">
                <a:latin typeface="Arial Black" panose="020B0A04020102020204" pitchFamily="34" charset="0"/>
              </a:rPr>
              <a:t>, </a:t>
            </a:r>
            <a:r>
              <a:rPr lang="ru-RU" sz="2800" dirty="0" err="1">
                <a:latin typeface="Arial Black" panose="020B0A04020102020204" pitchFamily="34" charset="0"/>
              </a:rPr>
              <a:t>сполучуваність</a:t>
            </a:r>
            <a:r>
              <a:rPr lang="ru-RU" sz="2800" dirty="0">
                <a:latin typeface="Arial Black" panose="020B0A04020102020204" pitchFamily="34" charset="0"/>
              </a:rPr>
              <a:t> з </a:t>
            </a:r>
            <a:r>
              <a:rPr lang="ru-RU" sz="2800" dirty="0" err="1">
                <a:latin typeface="Arial Black" panose="020B0A04020102020204" pitchFamily="34" charset="0"/>
              </a:rPr>
              <a:t>іншими</a:t>
            </a:r>
            <a:r>
              <a:rPr lang="ru-RU" sz="2800" dirty="0">
                <a:latin typeface="Arial Black" panose="020B0A04020102020204" pitchFamily="34" charset="0"/>
              </a:rPr>
              <a:t> словами та </a:t>
            </a:r>
            <a:r>
              <a:rPr lang="ru-RU" sz="2800" dirty="0" err="1">
                <a:latin typeface="Arial Black" panose="020B0A04020102020204" pitchFamily="34" charset="0"/>
              </a:rPr>
              <a:t>стилістичне</a:t>
            </a:r>
            <a:r>
              <a:rPr lang="ru-RU" sz="2800" dirty="0">
                <a:latin typeface="Arial Black" panose="020B0A04020102020204" pitchFamily="34" charset="0"/>
              </a:rPr>
              <a:t> </a:t>
            </a:r>
            <a:r>
              <a:rPr lang="ru-RU" sz="2800" dirty="0" err="1">
                <a:latin typeface="Arial Black" panose="020B0A04020102020204" pitchFamily="34" charset="0"/>
              </a:rPr>
              <a:t>забарвлення</a:t>
            </a:r>
            <a:r>
              <a:rPr lang="ru-RU" sz="2800" dirty="0">
                <a:latin typeface="Arial Black" panose="020B0A04020102020204" pitchFamily="34" charset="0"/>
              </a:rPr>
              <a:t>. </a:t>
            </a:r>
            <a:r>
              <a:rPr lang="ru-RU" sz="2800" dirty="0" err="1">
                <a:latin typeface="Arial Black" panose="020B0A04020102020204" pitchFamily="34" charset="0"/>
              </a:rPr>
              <a:t>Наприклад</a:t>
            </a:r>
            <a:r>
              <a:rPr lang="ru-RU" sz="2800" dirty="0">
                <a:latin typeface="Arial Black" panose="020B0A04020102020204" pitchFamily="34" charset="0"/>
              </a:rPr>
              <a:t>: </a:t>
            </a:r>
            <a:r>
              <a:rPr lang="ru-RU" sz="2800" i="1" dirty="0">
                <a:solidFill>
                  <a:srgbClr val="FFFF00"/>
                </a:solidFill>
                <a:latin typeface="Arial Black" panose="020B0A04020102020204" pitchFamily="34" charset="0"/>
              </a:rPr>
              <a:t>скоро</a:t>
            </a:r>
            <a:r>
              <a:rPr lang="ru-RU" sz="2800" i="1" dirty="0">
                <a:latin typeface="Arial Black" panose="020B0A04020102020204" pitchFamily="34" charset="0"/>
              </a:rPr>
              <a:t> </a:t>
            </a:r>
            <a:r>
              <a:rPr lang="ru-RU" sz="2800" dirty="0">
                <a:latin typeface="Arial Black" panose="020B0A04020102020204" pitchFamily="34" charset="0"/>
              </a:rPr>
              <a:t>(</a:t>
            </a:r>
            <a:r>
              <a:rPr lang="ru-RU" sz="2800" dirty="0" err="1">
                <a:latin typeface="Arial Black" panose="020B0A04020102020204" pitchFamily="34" charset="0"/>
              </a:rPr>
              <a:t>часове</a:t>
            </a:r>
            <a:r>
              <a:rPr lang="ru-RU" sz="2800" dirty="0">
                <a:latin typeface="Arial Black" panose="020B0A04020102020204" pitchFamily="34" charset="0"/>
              </a:rPr>
              <a:t> </a:t>
            </a:r>
            <a:r>
              <a:rPr lang="ru-RU" sz="2800" dirty="0" err="1">
                <a:latin typeface="Arial Black" panose="020B0A04020102020204" pitchFamily="34" charset="0"/>
              </a:rPr>
              <a:t>значення</a:t>
            </a:r>
            <a:r>
              <a:rPr lang="ru-RU" sz="2800" dirty="0">
                <a:latin typeface="Arial Black" panose="020B0A04020102020204" pitchFamily="34" charset="0"/>
              </a:rPr>
              <a:t>), </a:t>
            </a:r>
            <a:r>
              <a:rPr lang="ru-RU" sz="2800" i="1" dirty="0" err="1">
                <a:solidFill>
                  <a:srgbClr val="FFFF00"/>
                </a:solidFill>
                <a:latin typeface="Arial Black" panose="020B0A04020102020204" pitchFamily="34" charset="0"/>
              </a:rPr>
              <a:t>швидко</a:t>
            </a:r>
            <a:r>
              <a:rPr lang="ru-RU" sz="2800" i="1" dirty="0">
                <a:solidFill>
                  <a:srgbClr val="FFFF00"/>
                </a:solidFill>
                <a:latin typeface="Arial Black" panose="020B0A04020102020204" pitchFamily="34" charset="0"/>
              </a:rPr>
              <a:t> </a:t>
            </a:r>
            <a:r>
              <a:rPr lang="ru-RU" sz="2800" dirty="0">
                <a:latin typeface="Arial Black" panose="020B0A04020102020204" pitchFamily="34" charset="0"/>
              </a:rPr>
              <a:t>(</a:t>
            </a:r>
            <a:r>
              <a:rPr lang="ru-RU" sz="2800" dirty="0" err="1">
                <a:latin typeface="Arial Black" panose="020B0A04020102020204" pitchFamily="34" charset="0"/>
              </a:rPr>
              <a:t>інтенсивність</a:t>
            </a:r>
            <a:r>
              <a:rPr lang="ru-RU" sz="2800" dirty="0">
                <a:latin typeface="Arial Black" panose="020B0A04020102020204" pitchFamily="34" charset="0"/>
              </a:rPr>
              <a:t> </a:t>
            </a:r>
            <a:r>
              <a:rPr lang="ru-RU" sz="2800" dirty="0" err="1">
                <a:latin typeface="Arial Black" panose="020B0A04020102020204" pitchFamily="34" charset="0"/>
              </a:rPr>
              <a:t>руху</a:t>
            </a:r>
            <a:r>
              <a:rPr lang="ru-RU" sz="2800" dirty="0">
                <a:latin typeface="Arial Black" panose="020B0A04020102020204" pitchFamily="34" charset="0"/>
              </a:rPr>
              <a:t>); </a:t>
            </a:r>
            <a:r>
              <a:rPr lang="ru-RU" sz="2800" i="1" dirty="0" err="1">
                <a:solidFill>
                  <a:srgbClr val="FFFF00"/>
                </a:solidFill>
                <a:latin typeface="Arial Black" panose="020B0A04020102020204" pitchFamily="34" charset="0"/>
              </a:rPr>
              <a:t>робітник</a:t>
            </a:r>
            <a:r>
              <a:rPr lang="ru-RU" sz="2800" i="1" dirty="0">
                <a:latin typeface="Arial Black" panose="020B0A04020102020204" pitchFamily="34" charset="0"/>
              </a:rPr>
              <a:t> </a:t>
            </a:r>
            <a:r>
              <a:rPr lang="ru-RU" sz="2800" dirty="0">
                <a:latin typeface="Arial Black" panose="020B0A04020102020204" pitchFamily="34" charset="0"/>
              </a:rPr>
              <a:t>(на </a:t>
            </a:r>
            <a:r>
              <a:rPr lang="ru-RU" sz="2800" dirty="0" err="1">
                <a:latin typeface="Arial Black" panose="020B0A04020102020204" pitchFamily="34" charset="0"/>
              </a:rPr>
              <a:t>промисловому</a:t>
            </a:r>
            <a:r>
              <a:rPr lang="ru-RU" sz="2800" dirty="0">
                <a:latin typeface="Arial Black" panose="020B0A04020102020204" pitchFamily="34" charset="0"/>
              </a:rPr>
              <a:t> </a:t>
            </a:r>
            <a:r>
              <a:rPr lang="ru-RU" sz="2800" dirty="0" err="1">
                <a:latin typeface="Arial Black" panose="020B0A04020102020204" pitchFamily="34" charset="0"/>
              </a:rPr>
              <a:t>підприємстві</a:t>
            </a:r>
            <a:r>
              <a:rPr lang="ru-RU" sz="2800" dirty="0">
                <a:latin typeface="Arial Black" panose="020B0A04020102020204" pitchFamily="34" charset="0"/>
              </a:rPr>
              <a:t>)</a:t>
            </a:r>
            <a:r>
              <a:rPr lang="ru-RU" sz="2800" i="1" dirty="0">
                <a:latin typeface="Arial Black" panose="020B0A04020102020204" pitchFamily="34" charset="0"/>
              </a:rPr>
              <a:t>, </a:t>
            </a:r>
            <a:r>
              <a:rPr lang="ru-RU" sz="2800" i="1" dirty="0" err="1">
                <a:solidFill>
                  <a:srgbClr val="FFFF00"/>
                </a:solidFill>
                <a:latin typeface="Arial Black" panose="020B0A04020102020204" pitchFamily="34" charset="0"/>
              </a:rPr>
              <a:t>працівник</a:t>
            </a:r>
            <a:r>
              <a:rPr lang="ru-RU" sz="2800" i="1" dirty="0">
                <a:latin typeface="Arial Black" panose="020B0A04020102020204" pitchFamily="34" charset="0"/>
              </a:rPr>
              <a:t> </a:t>
            </a:r>
            <a:r>
              <a:rPr lang="ru-RU" sz="2800" dirty="0">
                <a:latin typeface="Arial Black" panose="020B0A04020102020204" pitchFamily="34" charset="0"/>
              </a:rPr>
              <a:t>(</a:t>
            </a:r>
            <a:r>
              <a:rPr lang="ru-RU" sz="2800" dirty="0" err="1">
                <a:latin typeface="Arial Black" panose="020B0A04020102020204" pitchFamily="34" charset="0"/>
              </a:rPr>
              <a:t>газетний</a:t>
            </a:r>
            <a:r>
              <a:rPr lang="ru-RU" sz="2800" dirty="0">
                <a:latin typeface="Arial Black" panose="020B0A04020102020204" pitchFamily="34" charset="0"/>
              </a:rPr>
              <a:t>, </a:t>
            </a:r>
            <a:r>
              <a:rPr lang="ru-RU" sz="2800" dirty="0" err="1">
                <a:latin typeface="Arial Black" panose="020B0A04020102020204" pitchFamily="34" charset="0"/>
              </a:rPr>
              <a:t>науковий</a:t>
            </a:r>
            <a:r>
              <a:rPr lang="ru-RU" sz="2800" dirty="0">
                <a:latin typeface="Arial Black" panose="020B0A04020102020204" pitchFamily="34" charset="0"/>
              </a:rPr>
              <a:t>, </a:t>
            </a:r>
            <a:r>
              <a:rPr lang="ru-RU" sz="2800" dirty="0" err="1">
                <a:latin typeface="Arial Black" panose="020B0A04020102020204" pitchFamily="34" charset="0"/>
              </a:rPr>
              <a:t>торговельний</a:t>
            </a:r>
            <a:r>
              <a:rPr lang="ru-RU" sz="2800" dirty="0">
                <a:latin typeface="Arial Black" panose="020B0A04020102020204" pitchFamily="34" charset="0"/>
              </a:rPr>
              <a:t>)</a:t>
            </a:r>
            <a:r>
              <a:rPr lang="ru-RU" sz="2800" i="1" dirty="0">
                <a:latin typeface="Arial Black" panose="020B0A04020102020204" pitchFamily="34" charset="0"/>
              </a:rPr>
              <a:t>, </a:t>
            </a:r>
            <a:r>
              <a:rPr lang="ru-RU" sz="2800" i="1" dirty="0" err="1">
                <a:solidFill>
                  <a:srgbClr val="FFFF00"/>
                </a:solidFill>
                <a:latin typeface="Arial Black" panose="020B0A04020102020204" pitchFamily="34" charset="0"/>
              </a:rPr>
              <a:t>співробітник</a:t>
            </a:r>
            <a:r>
              <a:rPr lang="ru-RU" sz="2800" i="1" dirty="0">
                <a:latin typeface="Arial Black" panose="020B0A04020102020204" pitchFamily="34" charset="0"/>
              </a:rPr>
              <a:t> </a:t>
            </a:r>
            <a:r>
              <a:rPr lang="ru-RU" sz="2800" dirty="0">
                <a:latin typeface="Arial Black" panose="020B0A04020102020204" pitchFamily="34" charset="0"/>
              </a:rPr>
              <a:t>(компонент </a:t>
            </a:r>
            <a:r>
              <a:rPr lang="ru-RU" sz="2800" dirty="0" err="1">
                <a:latin typeface="Arial Black" panose="020B0A04020102020204" pitchFamily="34" charset="0"/>
              </a:rPr>
              <a:t>назви</a:t>
            </a:r>
            <a:r>
              <a:rPr lang="ru-RU" sz="2800" dirty="0">
                <a:latin typeface="Arial Black" panose="020B0A04020102020204" pitchFamily="34" charset="0"/>
              </a:rPr>
              <a:t> посади — старший </a:t>
            </a:r>
            <a:r>
              <a:rPr lang="ru-RU" sz="2800" dirty="0" err="1">
                <a:latin typeface="Arial Black" panose="020B0A04020102020204" pitchFamily="34" charset="0"/>
              </a:rPr>
              <a:t>науковий</a:t>
            </a:r>
            <a:r>
              <a:rPr lang="ru-RU" sz="2800" dirty="0">
                <a:latin typeface="Arial Black" panose="020B0A04020102020204" pitchFamily="34" charset="0"/>
              </a:rPr>
              <a:t> </a:t>
            </a:r>
            <a:r>
              <a:rPr lang="ru-RU" sz="2800" dirty="0" err="1">
                <a:latin typeface="Arial Black" panose="020B0A04020102020204" pitchFamily="34" charset="0"/>
              </a:rPr>
              <a:t>співробітник</a:t>
            </a:r>
            <a:r>
              <a:rPr lang="ru-RU" sz="2800" dirty="0">
                <a:latin typeface="Arial Black" panose="020B0A04020102020204" pitchFamily="34" charset="0"/>
              </a:rPr>
              <a:t>); </a:t>
            </a:r>
            <a:r>
              <a:rPr lang="ru-RU" sz="2800" i="1" dirty="0" err="1">
                <a:solidFill>
                  <a:srgbClr val="FFFF00"/>
                </a:solidFill>
                <a:latin typeface="Arial Black" panose="020B0A04020102020204" pitchFamily="34" charset="0"/>
              </a:rPr>
              <a:t>суспільний</a:t>
            </a:r>
            <a:r>
              <a:rPr lang="ru-RU" sz="2800" i="1" dirty="0">
                <a:latin typeface="Arial Black" panose="020B0A04020102020204" pitchFamily="34" charset="0"/>
              </a:rPr>
              <a:t> (лад, наука, </a:t>
            </a:r>
            <a:r>
              <a:rPr lang="ru-RU" sz="2800" i="1" dirty="0" err="1">
                <a:latin typeface="Arial Black" panose="020B0A04020102020204" pitchFamily="34" charset="0"/>
              </a:rPr>
              <a:t>свідомість</a:t>
            </a:r>
            <a:r>
              <a:rPr lang="ru-RU" sz="2800" i="1" dirty="0">
                <a:latin typeface="Arial Black" panose="020B0A04020102020204" pitchFamily="34" charset="0"/>
              </a:rPr>
              <a:t>, </a:t>
            </a:r>
            <a:r>
              <a:rPr lang="ru-RU" sz="2800" i="1" dirty="0" err="1">
                <a:latin typeface="Arial Black" panose="020B0A04020102020204" pitchFamily="34" charset="0"/>
              </a:rPr>
              <a:t>праця</a:t>
            </a:r>
            <a:r>
              <a:rPr lang="ru-RU" sz="2800" i="1" dirty="0">
                <a:latin typeface="Arial Black" panose="020B0A04020102020204" pitchFamily="34" charset="0"/>
              </a:rPr>
              <a:t>, система), </a:t>
            </a:r>
            <a:r>
              <a:rPr lang="ru-RU" sz="2800" i="1" dirty="0" err="1">
                <a:solidFill>
                  <a:srgbClr val="FFFF00"/>
                </a:solidFill>
                <a:latin typeface="Arial Black" panose="020B0A04020102020204" pitchFamily="34" charset="0"/>
              </a:rPr>
              <a:t>громадський</a:t>
            </a:r>
            <a:r>
              <a:rPr lang="ru-RU" sz="2800" i="1" dirty="0">
                <a:latin typeface="Arial Black" panose="020B0A04020102020204" pitchFamily="34" charset="0"/>
              </a:rPr>
              <a:t> (</a:t>
            </a:r>
            <a:r>
              <a:rPr lang="ru-RU" sz="2800" i="1" dirty="0" err="1">
                <a:latin typeface="Arial Black" panose="020B0A04020102020204" pitchFamily="34" charset="0"/>
              </a:rPr>
              <a:t>обов’язок</a:t>
            </a:r>
            <a:r>
              <a:rPr lang="ru-RU" sz="2800" i="1" dirty="0">
                <a:latin typeface="Arial Black" panose="020B0A04020102020204" pitchFamily="34" charset="0"/>
              </a:rPr>
              <a:t>, порядок, </a:t>
            </a:r>
            <a:r>
              <a:rPr lang="ru-RU" sz="2800" i="1" dirty="0" err="1">
                <a:latin typeface="Arial Black" panose="020B0A04020102020204" pitchFamily="34" charset="0"/>
              </a:rPr>
              <a:t>діяч</a:t>
            </a:r>
            <a:r>
              <a:rPr lang="ru-RU" sz="2800" i="1" dirty="0">
                <a:latin typeface="Arial Black" panose="020B0A04020102020204" pitchFamily="34" charset="0"/>
              </a:rPr>
              <a:t>, справа); </a:t>
            </a:r>
            <a:r>
              <a:rPr lang="ru-RU" sz="2800" i="1" dirty="0" err="1">
                <a:solidFill>
                  <a:srgbClr val="FFFF00"/>
                </a:solidFill>
                <a:latin typeface="Arial Black" panose="020B0A04020102020204" pitchFamily="34" charset="0"/>
              </a:rPr>
              <a:t>байдужий</a:t>
            </a:r>
            <a:r>
              <a:rPr lang="ru-RU" sz="2800" i="1" dirty="0">
                <a:latin typeface="Arial Black" panose="020B0A04020102020204" pitchFamily="34" charset="0"/>
              </a:rPr>
              <a:t> — </a:t>
            </a:r>
            <a:r>
              <a:rPr lang="ru-RU" sz="2800" dirty="0" err="1">
                <a:latin typeface="Arial Black" panose="020B0A04020102020204" pitchFamily="34" charset="0"/>
              </a:rPr>
              <a:t>книжне</a:t>
            </a:r>
            <a:r>
              <a:rPr lang="ru-RU" sz="2800" dirty="0">
                <a:latin typeface="Arial Black" panose="020B0A04020102020204" pitchFamily="34" charset="0"/>
              </a:rPr>
              <a:t> </a:t>
            </a:r>
            <a:r>
              <a:rPr lang="ru-RU" sz="2800" i="1" dirty="0" err="1">
                <a:latin typeface="Arial Black" panose="020B0A04020102020204" pitchFamily="34" charset="0"/>
              </a:rPr>
              <a:t>індиферентний</a:t>
            </a:r>
            <a:r>
              <a:rPr lang="ru-RU" sz="2800" dirty="0">
                <a:latin typeface="Arial Black" panose="020B0A04020102020204" pitchFamily="34" charset="0"/>
              </a:rPr>
              <a:t>; </a:t>
            </a:r>
            <a:r>
              <a:rPr lang="ru-RU" sz="2800" i="1" dirty="0" err="1">
                <a:solidFill>
                  <a:srgbClr val="FFFF00"/>
                </a:solidFill>
                <a:latin typeface="Arial Black" panose="020B0A04020102020204" pitchFamily="34" charset="0"/>
              </a:rPr>
              <a:t>безладдя</a:t>
            </a:r>
            <a:r>
              <a:rPr lang="ru-RU" sz="2800" i="1" dirty="0">
                <a:solidFill>
                  <a:srgbClr val="FFFF00"/>
                </a:solidFill>
                <a:latin typeface="Arial Black" panose="020B0A04020102020204" pitchFamily="34" charset="0"/>
              </a:rPr>
              <a:t> </a:t>
            </a:r>
            <a:r>
              <a:rPr lang="ru-RU" sz="2800" dirty="0">
                <a:latin typeface="Arial Black" panose="020B0A04020102020204" pitchFamily="34" charset="0"/>
              </a:rPr>
              <a:t>— </a:t>
            </a:r>
            <a:r>
              <a:rPr lang="ru-RU" sz="2800" dirty="0" err="1">
                <a:latin typeface="Arial Black" panose="020B0A04020102020204" pitchFamily="34" charset="0"/>
              </a:rPr>
              <a:t>розмовне</a:t>
            </a:r>
            <a:r>
              <a:rPr lang="ru-RU" sz="2800" dirty="0">
                <a:latin typeface="Arial Black" panose="020B0A04020102020204" pitchFamily="34" charset="0"/>
              </a:rPr>
              <a:t> </a:t>
            </a:r>
            <a:r>
              <a:rPr lang="ru-RU" sz="2800" i="1" dirty="0" err="1">
                <a:latin typeface="Arial Black" panose="020B0A04020102020204" pitchFamily="34" charset="0"/>
              </a:rPr>
              <a:t>розгардіяш</a:t>
            </a:r>
            <a:r>
              <a:rPr lang="ru-RU" sz="2800" i="1" dirty="0">
                <a:latin typeface="Arial Black" panose="020B0A04020102020204" pitchFamily="34" charset="0"/>
              </a:rPr>
              <a:t>.</a:t>
            </a:r>
            <a:endParaRPr lang="ru-RU" sz="2800" dirty="0">
              <a:latin typeface="Arial Black" panose="020B0A04020102020204" pitchFamily="34" charset="0"/>
            </a:endParaRPr>
          </a:p>
        </p:txBody>
      </p:sp>
    </p:spTree>
    <p:extLst>
      <p:ext uri="{BB962C8B-B14F-4D97-AF65-F5344CB8AC3E}">
        <p14:creationId xmlns:p14="http://schemas.microsoft.com/office/powerpoint/2010/main" val="834024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766" y="126146"/>
            <a:ext cx="10776857" cy="1400530"/>
          </a:xfrm>
        </p:spPr>
        <p:txBody>
          <a:bodyPr/>
          <a:lstStyle/>
          <a:p>
            <a:pPr algn="ctr"/>
            <a:r>
              <a:rPr lang="ru-RU" sz="3600" b="1" dirty="0" smtClean="0">
                <a:solidFill>
                  <a:srgbClr val="FFFF00"/>
                </a:solidFill>
              </a:rPr>
              <a:t>Відносини/</a:t>
            </a:r>
            <a:r>
              <a:rPr lang="ru-RU" sz="3600" b="1" dirty="0" err="1" smtClean="0">
                <a:solidFill>
                  <a:srgbClr val="FFFF00"/>
                </a:solidFill>
              </a:rPr>
              <a:t>стосунки</a:t>
            </a:r>
            <a:r>
              <a:rPr lang="ru-RU" sz="3600" b="1" dirty="0" smtClean="0">
                <a:solidFill>
                  <a:srgbClr val="FFFF00"/>
                </a:solidFill>
              </a:rPr>
              <a:t>/</a:t>
            </a:r>
            <a:r>
              <a:rPr lang="ru-RU" sz="3600" b="1" dirty="0" err="1" smtClean="0">
                <a:solidFill>
                  <a:srgbClr val="FFFF00"/>
                </a:solidFill>
              </a:rPr>
              <a:t>взаємини</a:t>
            </a:r>
            <a:r>
              <a:rPr lang="ru-RU" sz="3600" b="1" dirty="0" smtClean="0">
                <a:solidFill>
                  <a:srgbClr val="FFFF00"/>
                </a:solidFill>
              </a:rPr>
              <a:t>/</a:t>
            </a:r>
            <a:r>
              <a:rPr lang="ru-RU" sz="3600" b="1" dirty="0" err="1" smtClean="0">
                <a:solidFill>
                  <a:srgbClr val="FFFF00"/>
                </a:solidFill>
              </a:rPr>
              <a:t>відношення</a:t>
            </a:r>
            <a:endParaRPr lang="ru-RU" sz="3600" dirty="0">
              <a:solidFill>
                <a:schemeClr val="accent6">
                  <a:lumMod val="40000"/>
                  <a:lumOff val="60000"/>
                </a:schemeClr>
              </a:solidFill>
            </a:endParaRPr>
          </a:p>
        </p:txBody>
      </p:sp>
      <p:sp>
        <p:nvSpPr>
          <p:cNvPr id="3" name="Объект 2"/>
          <p:cNvSpPr>
            <a:spLocks noGrp="1"/>
          </p:cNvSpPr>
          <p:nvPr>
            <p:ph sz="half" idx="1"/>
          </p:nvPr>
        </p:nvSpPr>
        <p:spPr>
          <a:xfrm>
            <a:off x="228101" y="1815738"/>
            <a:ext cx="4683534" cy="5185954"/>
          </a:xfrm>
        </p:spPr>
        <p:txBody>
          <a:bodyPr>
            <a:normAutofit lnSpcReduction="10000"/>
          </a:bodyPr>
          <a:lstStyle/>
          <a:p>
            <a:pPr marL="0" indent="0">
              <a:buNone/>
            </a:pPr>
            <a:r>
              <a:rPr lang="ru-RU" dirty="0"/>
              <a:t>Слова </a:t>
            </a:r>
            <a:r>
              <a:rPr lang="ru-RU" b="1" dirty="0" err="1">
                <a:solidFill>
                  <a:srgbClr val="FFFF00"/>
                </a:solidFill>
              </a:rPr>
              <a:t>відносини</a:t>
            </a:r>
            <a:r>
              <a:rPr lang="ru-RU" b="1" dirty="0">
                <a:solidFill>
                  <a:srgbClr val="FFFF00"/>
                </a:solidFill>
              </a:rPr>
              <a:t>, </a:t>
            </a:r>
            <a:r>
              <a:rPr lang="ru-RU" b="1" dirty="0" err="1">
                <a:solidFill>
                  <a:srgbClr val="FFFF00"/>
                </a:solidFill>
              </a:rPr>
              <a:t>стосунки</a:t>
            </a:r>
            <a:r>
              <a:rPr lang="ru-RU" b="1" dirty="0">
                <a:solidFill>
                  <a:srgbClr val="FFFF00"/>
                </a:solidFill>
              </a:rPr>
              <a:t>, </a:t>
            </a:r>
            <a:r>
              <a:rPr lang="ru-RU" b="1" dirty="0" err="1">
                <a:solidFill>
                  <a:srgbClr val="FFFF00"/>
                </a:solidFill>
              </a:rPr>
              <a:t>взаємини</a:t>
            </a:r>
            <a:r>
              <a:rPr lang="ru-RU" b="1" dirty="0">
                <a:solidFill>
                  <a:srgbClr val="FFFF00"/>
                </a:solidFill>
              </a:rPr>
              <a:t> </a:t>
            </a:r>
            <a:r>
              <a:rPr lang="ru-RU" dirty="0" err="1"/>
              <a:t>використовуються</a:t>
            </a:r>
            <a:r>
              <a:rPr lang="ru-RU" dirty="0"/>
              <a:t> на </a:t>
            </a:r>
            <a:r>
              <a:rPr lang="ru-RU" dirty="0" err="1"/>
              <a:t>означення</a:t>
            </a:r>
            <a:r>
              <a:rPr lang="ru-RU" dirty="0"/>
              <a:t> </a:t>
            </a:r>
            <a:r>
              <a:rPr lang="ru-RU" dirty="0" err="1"/>
              <a:t>стосунків</a:t>
            </a:r>
            <a:r>
              <a:rPr lang="ru-RU" dirty="0"/>
              <a:t>, </a:t>
            </a:r>
            <a:r>
              <a:rPr lang="ru-RU" dirty="0" err="1"/>
              <a:t>взаємин</a:t>
            </a:r>
            <a:r>
              <a:rPr lang="ru-RU" dirty="0"/>
              <a:t> </a:t>
            </a:r>
            <a:r>
              <a:rPr lang="ru-RU" dirty="0" err="1"/>
              <a:t>між</a:t>
            </a:r>
            <a:r>
              <a:rPr lang="ru-RU" dirty="0"/>
              <a:t> членами </a:t>
            </a:r>
            <a:r>
              <a:rPr lang="ru-RU" dirty="0" err="1"/>
              <a:t>якогось</a:t>
            </a:r>
            <a:r>
              <a:rPr lang="ru-RU" dirty="0"/>
              <a:t> </a:t>
            </a:r>
            <a:r>
              <a:rPr lang="ru-RU" dirty="0" err="1"/>
              <a:t>колективу</a:t>
            </a:r>
            <a:r>
              <a:rPr lang="ru-RU" dirty="0"/>
              <a:t>, </a:t>
            </a:r>
            <a:r>
              <a:rPr lang="ru-RU" dirty="0" err="1"/>
              <a:t>громади</a:t>
            </a:r>
            <a:r>
              <a:rPr lang="ru-RU" dirty="0"/>
              <a:t>, </a:t>
            </a:r>
            <a:r>
              <a:rPr lang="ru-RU" dirty="0" err="1"/>
              <a:t>між</a:t>
            </a:r>
            <a:r>
              <a:rPr lang="ru-RU" dirty="0"/>
              <a:t> </a:t>
            </a:r>
            <a:r>
              <a:rPr lang="ru-RU" dirty="0" err="1"/>
              <a:t>суспільними</a:t>
            </a:r>
            <a:r>
              <a:rPr lang="ru-RU" dirty="0"/>
              <a:t> </a:t>
            </a:r>
            <a:r>
              <a:rPr lang="ru-RU" dirty="0" err="1"/>
              <a:t>групами</a:t>
            </a:r>
            <a:r>
              <a:rPr lang="ru-RU" dirty="0"/>
              <a:t>, </a:t>
            </a:r>
            <a:r>
              <a:rPr lang="ru-RU" dirty="0" err="1"/>
              <a:t>класами</a:t>
            </a:r>
            <a:r>
              <a:rPr lang="ru-RU" dirty="0"/>
              <a:t>, </a:t>
            </a:r>
            <a:r>
              <a:rPr lang="ru-RU" dirty="0" err="1"/>
              <a:t>суспільно-економічними</a:t>
            </a:r>
            <a:r>
              <a:rPr lang="ru-RU" dirty="0"/>
              <a:t> та </a:t>
            </a:r>
            <a:r>
              <a:rPr lang="ru-RU" dirty="0" err="1"/>
              <a:t>політичними</a:t>
            </a:r>
            <a:r>
              <a:rPr lang="ru-RU" dirty="0"/>
              <a:t> </a:t>
            </a:r>
            <a:r>
              <a:rPr lang="ru-RU" dirty="0" err="1"/>
              <a:t>об’єднаннями</a:t>
            </a:r>
            <a:r>
              <a:rPr lang="ru-RU" dirty="0"/>
              <a:t>: </a:t>
            </a:r>
            <a:r>
              <a:rPr lang="ru-RU" b="1" i="1" dirty="0" err="1"/>
              <a:t>відносини</a:t>
            </a:r>
            <a:r>
              <a:rPr lang="ru-RU" b="1" i="1" dirty="0"/>
              <a:t> </a:t>
            </a:r>
            <a:r>
              <a:rPr lang="ru-RU" b="1" i="1" dirty="0" err="1"/>
              <a:t>між</a:t>
            </a:r>
            <a:r>
              <a:rPr lang="ru-RU" b="1" i="1" dirty="0"/>
              <a:t> </a:t>
            </a:r>
            <a:r>
              <a:rPr lang="ru-RU" b="1" i="1" dirty="0" err="1"/>
              <a:t>країнами</a:t>
            </a:r>
            <a:r>
              <a:rPr lang="ru-RU" b="1" i="1" dirty="0"/>
              <a:t>, </a:t>
            </a:r>
            <a:r>
              <a:rPr lang="ru-RU" b="1" i="1" dirty="0" err="1"/>
              <a:t>взаємини</a:t>
            </a:r>
            <a:r>
              <a:rPr lang="ru-RU" b="1" i="1" dirty="0"/>
              <a:t> </a:t>
            </a:r>
            <a:r>
              <a:rPr lang="ru-RU" b="1" i="1" dirty="0" err="1"/>
              <a:t>між</a:t>
            </a:r>
            <a:r>
              <a:rPr lang="ru-RU" b="1" i="1" dirty="0"/>
              <a:t> </a:t>
            </a:r>
            <a:r>
              <a:rPr lang="ru-RU" b="1" i="1" dirty="0" err="1"/>
              <a:t>дітьми</a:t>
            </a:r>
            <a:r>
              <a:rPr lang="ru-RU" b="1" i="1" dirty="0"/>
              <a:t>, </a:t>
            </a:r>
            <a:r>
              <a:rPr lang="ru-RU" b="1" i="1" dirty="0" err="1"/>
              <a:t>приятельські</a:t>
            </a:r>
            <a:r>
              <a:rPr lang="ru-RU" b="1" i="1" dirty="0"/>
              <a:t> </a:t>
            </a:r>
            <a:r>
              <a:rPr lang="ru-RU" b="1" i="1" dirty="0" err="1"/>
              <a:t>стосунки</a:t>
            </a:r>
            <a:r>
              <a:rPr lang="ru-RU" b="1" i="1" dirty="0"/>
              <a:t>.</a:t>
            </a:r>
            <a:r>
              <a:rPr lang="ru-RU" dirty="0"/>
              <a:t> </a:t>
            </a:r>
          </a:p>
          <a:p>
            <a:r>
              <a:rPr lang="ru-RU" dirty="0"/>
              <a:t>Слово-</a:t>
            </a:r>
            <a:r>
              <a:rPr lang="ru-RU" dirty="0" err="1"/>
              <a:t>термін</a:t>
            </a:r>
            <a:r>
              <a:rPr lang="ru-RU" dirty="0"/>
              <a:t> </a:t>
            </a:r>
            <a:r>
              <a:rPr lang="ru-RU" b="1" dirty="0" err="1">
                <a:solidFill>
                  <a:srgbClr val="FFFF00"/>
                </a:solidFill>
              </a:rPr>
              <a:t>відносини</a:t>
            </a:r>
            <a:r>
              <a:rPr lang="ru-RU" b="1" dirty="0"/>
              <a:t> </a:t>
            </a:r>
            <a:r>
              <a:rPr lang="ru-RU" dirty="0" err="1"/>
              <a:t>вживається</a:t>
            </a:r>
            <a:r>
              <a:rPr lang="ru-RU" dirty="0"/>
              <a:t> у </a:t>
            </a:r>
            <a:r>
              <a:rPr lang="ru-RU" dirty="0" err="1"/>
              <a:t>різних</a:t>
            </a:r>
            <a:r>
              <a:rPr lang="ru-RU" dirty="0"/>
              <a:t> </a:t>
            </a:r>
            <a:r>
              <a:rPr lang="ru-RU" dirty="0" err="1"/>
              <a:t>галузях</a:t>
            </a:r>
            <a:r>
              <a:rPr lang="ru-RU" dirty="0"/>
              <a:t> науки, </a:t>
            </a:r>
            <a:r>
              <a:rPr lang="ru-RU" dirty="0" err="1"/>
              <a:t>переважно</a:t>
            </a:r>
            <a:r>
              <a:rPr lang="ru-RU" dirty="0"/>
              <a:t> </a:t>
            </a:r>
            <a:r>
              <a:rPr lang="ru-RU" dirty="0" err="1"/>
              <a:t>суспільного</a:t>
            </a:r>
            <a:r>
              <a:rPr lang="ru-RU" dirty="0"/>
              <a:t>, </a:t>
            </a:r>
            <a:r>
              <a:rPr lang="ru-RU" dirty="0" err="1"/>
              <a:t>економічного</a:t>
            </a:r>
            <a:r>
              <a:rPr lang="ru-RU" dirty="0"/>
              <a:t> та </a:t>
            </a:r>
            <a:r>
              <a:rPr lang="ru-RU" dirty="0" err="1"/>
              <a:t>політичного</a:t>
            </a:r>
            <a:r>
              <a:rPr lang="ru-RU" dirty="0"/>
              <a:t> характеру: </a:t>
            </a:r>
            <a:r>
              <a:rPr lang="ru-RU" b="1" i="1" dirty="0" err="1"/>
              <a:t>виробничі</a:t>
            </a:r>
            <a:r>
              <a:rPr lang="ru-RU" b="1" i="1" dirty="0"/>
              <a:t> </a:t>
            </a:r>
            <a:r>
              <a:rPr lang="ru-RU" b="1" i="1" dirty="0" err="1"/>
              <a:t>відносини</a:t>
            </a:r>
            <a:r>
              <a:rPr lang="ru-RU" b="1" i="1" dirty="0"/>
              <a:t>, </a:t>
            </a:r>
            <a:r>
              <a:rPr lang="ru-RU" b="1" i="1" dirty="0" err="1"/>
              <a:t>міжнародні</a:t>
            </a:r>
            <a:r>
              <a:rPr lang="ru-RU" b="1" i="1" dirty="0"/>
              <a:t> (</a:t>
            </a:r>
            <a:r>
              <a:rPr lang="ru-RU" b="1" i="1" dirty="0" err="1"/>
              <a:t>дипломатичні</a:t>
            </a:r>
            <a:r>
              <a:rPr lang="ru-RU" b="1" i="1" dirty="0"/>
              <a:t>) </a:t>
            </a:r>
            <a:r>
              <a:rPr lang="ru-RU" b="1" i="1" dirty="0" err="1"/>
              <a:t>відносини</a:t>
            </a:r>
            <a:r>
              <a:rPr lang="ru-RU" b="1" i="1" dirty="0"/>
              <a:t>, </a:t>
            </a:r>
            <a:r>
              <a:rPr lang="ru-RU" b="1" i="1" dirty="0" err="1"/>
              <a:t>торговельні</a:t>
            </a:r>
            <a:r>
              <a:rPr lang="ru-RU" b="1" i="1" dirty="0"/>
              <a:t> (</a:t>
            </a:r>
            <a:r>
              <a:rPr lang="ru-RU" b="1" i="1" dirty="0" err="1"/>
              <a:t>ринкові</a:t>
            </a:r>
            <a:r>
              <a:rPr lang="ru-RU" b="1" i="1" dirty="0"/>
              <a:t>, </a:t>
            </a:r>
            <a:r>
              <a:rPr lang="ru-RU" b="1" i="1" dirty="0" err="1"/>
              <a:t>товарні</a:t>
            </a:r>
            <a:r>
              <a:rPr lang="ru-RU" b="1" i="1" dirty="0"/>
              <a:t>, </a:t>
            </a:r>
            <a:r>
              <a:rPr lang="ru-RU" b="1" i="1" dirty="0" err="1"/>
              <a:t>кредитні</a:t>
            </a:r>
            <a:r>
              <a:rPr lang="ru-RU" b="1" i="1" dirty="0"/>
              <a:t>) </a:t>
            </a:r>
            <a:r>
              <a:rPr lang="ru-RU" b="1" i="1" dirty="0" err="1"/>
              <a:t>відносини</a:t>
            </a:r>
            <a:r>
              <a:rPr lang="ru-RU" b="1" i="1" dirty="0" smtClean="0"/>
              <a:t>.</a:t>
            </a:r>
            <a:r>
              <a:rPr lang="ru-RU" b="1" dirty="0">
                <a:solidFill>
                  <a:srgbClr val="FFFF00"/>
                </a:solidFill>
              </a:rPr>
              <a:t> Відносини – </a:t>
            </a:r>
            <a:r>
              <a:rPr lang="ru-RU" b="1" dirty="0" err="1">
                <a:solidFill>
                  <a:srgbClr val="FFFF00"/>
                </a:solidFill>
              </a:rPr>
              <a:t>взаємини</a:t>
            </a:r>
            <a:r>
              <a:rPr lang="ru-RU" b="1" dirty="0">
                <a:solidFill>
                  <a:srgbClr val="FFFF00"/>
                </a:solidFill>
              </a:rPr>
              <a:t> – </a:t>
            </a:r>
            <a:r>
              <a:rPr lang="ru-RU" b="1" dirty="0" err="1">
                <a:solidFill>
                  <a:srgbClr val="FFFF00"/>
                </a:solidFill>
              </a:rPr>
              <a:t>стосунки</a:t>
            </a:r>
            <a:r>
              <a:rPr lang="ru-RU" b="1" dirty="0">
                <a:solidFill>
                  <a:srgbClr val="FFFF00"/>
                </a:solidFill>
              </a:rPr>
              <a:t> – </a:t>
            </a:r>
            <a:r>
              <a:rPr lang="ru-RU" b="1" dirty="0" err="1">
                <a:solidFill>
                  <a:srgbClr val="FFFF00"/>
                </a:solidFill>
              </a:rPr>
              <a:t>відношення</a:t>
            </a:r>
            <a:r>
              <a:rPr lang="ru-RU" b="1" dirty="0">
                <a:solidFill>
                  <a:srgbClr val="FFFF00"/>
                </a:solidFill>
              </a:rPr>
              <a:t> – </a:t>
            </a:r>
            <a:r>
              <a:rPr lang="ru-RU" b="1" dirty="0" err="1">
                <a:solidFill>
                  <a:srgbClr val="FFFF00"/>
                </a:solidFill>
              </a:rPr>
              <a:t>ставлення</a:t>
            </a:r>
            <a:endParaRPr lang="ru-RU" b="1" dirty="0">
              <a:solidFill>
                <a:srgbClr val="FFFF00"/>
              </a:solidFill>
            </a:endParaRPr>
          </a:p>
          <a:p>
            <a:endParaRPr lang="ru-RU" dirty="0"/>
          </a:p>
        </p:txBody>
      </p:sp>
      <p:sp>
        <p:nvSpPr>
          <p:cNvPr id="4" name="Объект 3"/>
          <p:cNvSpPr>
            <a:spLocks noGrp="1"/>
          </p:cNvSpPr>
          <p:nvPr>
            <p:ph sz="half" idx="2"/>
          </p:nvPr>
        </p:nvSpPr>
        <p:spPr>
          <a:xfrm>
            <a:off x="5667556" y="1815738"/>
            <a:ext cx="5827758" cy="5603965"/>
          </a:xfrm>
        </p:spPr>
        <p:txBody>
          <a:bodyPr>
            <a:normAutofit lnSpcReduction="10000"/>
          </a:bodyPr>
          <a:lstStyle/>
          <a:p>
            <a:pPr marL="0" indent="0" algn="just">
              <a:buNone/>
            </a:pPr>
            <a:r>
              <a:rPr lang="ru-RU" dirty="0" smtClean="0"/>
              <a:t>Слово </a:t>
            </a:r>
            <a:r>
              <a:rPr lang="ru-RU" b="1" dirty="0" err="1">
                <a:solidFill>
                  <a:srgbClr val="FFFF00"/>
                </a:solidFill>
              </a:rPr>
              <a:t>відношення</a:t>
            </a:r>
            <a:endParaRPr lang="ru-RU" b="1" dirty="0">
              <a:solidFill>
                <a:srgbClr val="FFFF00"/>
              </a:solidFill>
            </a:endParaRPr>
          </a:p>
          <a:p>
            <a:pPr marL="0" indent="0" algn="just">
              <a:buNone/>
            </a:pPr>
            <a:r>
              <a:rPr lang="ru-RU" dirty="0" err="1" smtClean="0"/>
              <a:t>Виражає</a:t>
            </a:r>
            <a:r>
              <a:rPr lang="ru-RU" dirty="0" smtClean="0"/>
              <a:t> </a:t>
            </a:r>
            <a:r>
              <a:rPr lang="ru-RU" dirty="0" err="1" smtClean="0"/>
              <a:t>взаємозв’язки</a:t>
            </a:r>
            <a:r>
              <a:rPr lang="ru-RU" dirty="0" smtClean="0"/>
              <a:t> </a:t>
            </a:r>
            <a:r>
              <a:rPr lang="ru-RU" dirty="0" err="1" smtClean="0"/>
              <a:t>тільки</a:t>
            </a:r>
            <a:r>
              <a:rPr lang="ru-RU" dirty="0" smtClean="0"/>
              <a:t> </a:t>
            </a:r>
            <a:r>
              <a:rPr lang="ru-RU" dirty="0" err="1" smtClean="0"/>
              <a:t>між</a:t>
            </a:r>
            <a:r>
              <a:rPr lang="ru-RU" dirty="0" smtClean="0"/>
              <a:t> </a:t>
            </a:r>
            <a:r>
              <a:rPr lang="ru-RU" dirty="0"/>
              <a:t>предметами,</a:t>
            </a:r>
          </a:p>
          <a:p>
            <a:pPr marL="0" indent="0" algn="just">
              <a:buNone/>
            </a:pPr>
            <a:r>
              <a:rPr lang="ru-RU" dirty="0" err="1"/>
              <a:t>явищами</a:t>
            </a:r>
            <a:r>
              <a:rPr lang="ru-RU" dirty="0"/>
              <a:t> </a:t>
            </a:r>
            <a:r>
              <a:rPr lang="ru-RU" dirty="0" err="1"/>
              <a:t>тощо</a:t>
            </a:r>
            <a:r>
              <a:rPr lang="ru-RU" dirty="0"/>
              <a:t>. </a:t>
            </a:r>
            <a:r>
              <a:rPr lang="ru-RU" dirty="0" err="1" smtClean="0"/>
              <a:t>Воно</a:t>
            </a:r>
            <a:r>
              <a:rPr lang="ru-RU" dirty="0"/>
              <a:t> </a:t>
            </a:r>
            <a:r>
              <a:rPr lang="ru-RU" dirty="0" err="1" smtClean="0"/>
              <a:t>передає</a:t>
            </a:r>
            <a:r>
              <a:rPr lang="ru-RU" dirty="0" smtClean="0"/>
              <a:t> </a:t>
            </a:r>
            <a:r>
              <a:rPr lang="ru-RU" dirty="0" err="1"/>
              <a:t>зміст</a:t>
            </a:r>
            <a:r>
              <a:rPr lang="ru-RU" dirty="0"/>
              <a:t> </a:t>
            </a:r>
            <a:r>
              <a:rPr lang="ru-RU" dirty="0" err="1"/>
              <a:t>поняття</a:t>
            </a:r>
            <a:endParaRPr lang="ru-RU" dirty="0"/>
          </a:p>
          <a:p>
            <a:pPr marL="0" indent="0" algn="just">
              <a:buNone/>
            </a:pPr>
            <a:r>
              <a:rPr lang="ru-RU" dirty="0"/>
              <a:t>“</a:t>
            </a:r>
            <a:r>
              <a:rPr lang="ru-RU" dirty="0" err="1" smtClean="0"/>
              <a:t>стосунки</a:t>
            </a:r>
            <a:r>
              <a:rPr lang="ru-RU" dirty="0" smtClean="0"/>
              <a:t>, </a:t>
            </a:r>
            <a:r>
              <a:rPr lang="ru-RU" dirty="0" err="1" smtClean="0"/>
              <a:t>причетність</a:t>
            </a:r>
            <a:r>
              <a:rPr lang="ru-RU" dirty="0" smtClean="0"/>
              <a:t> </a:t>
            </a:r>
            <a:r>
              <a:rPr lang="ru-RU" dirty="0"/>
              <a:t>до </a:t>
            </a:r>
            <a:r>
              <a:rPr lang="ru-RU" dirty="0" smtClean="0"/>
              <a:t>кого-</a:t>
            </a:r>
            <a:r>
              <a:rPr lang="ru-RU" dirty="0"/>
              <a:t>,</a:t>
            </a:r>
            <a:r>
              <a:rPr lang="ru-RU" dirty="0" err="1" smtClean="0"/>
              <a:t>чого</a:t>
            </a:r>
            <a:r>
              <a:rPr lang="ru-RU" dirty="0" smtClean="0"/>
              <a:t>-</a:t>
            </a:r>
            <a:r>
              <a:rPr lang="ru-RU" dirty="0" err="1" smtClean="0"/>
              <a:t>небудь</a:t>
            </a:r>
            <a:r>
              <a:rPr lang="ru-RU" dirty="0"/>
              <a:t>; </a:t>
            </a:r>
            <a:r>
              <a:rPr lang="ru-RU" dirty="0" err="1"/>
              <a:t>зв’язок</a:t>
            </a:r>
            <a:endParaRPr lang="ru-RU" dirty="0"/>
          </a:p>
          <a:p>
            <a:pPr marL="0" indent="0" algn="just">
              <a:buNone/>
            </a:pPr>
            <a:r>
              <a:rPr lang="ru-RU" dirty="0" err="1"/>
              <a:t>із</a:t>
            </a:r>
            <a:r>
              <a:rPr lang="ru-RU" dirty="0"/>
              <a:t> ким </a:t>
            </a:r>
            <a:r>
              <a:rPr lang="ru-RU" dirty="0" err="1"/>
              <a:t>або</a:t>
            </a:r>
            <a:r>
              <a:rPr lang="ru-RU" dirty="0"/>
              <a:t> </a:t>
            </a:r>
            <a:r>
              <a:rPr lang="ru-RU" dirty="0" err="1"/>
              <a:t>чим</a:t>
            </a:r>
            <a:r>
              <a:rPr lang="ru-RU" dirty="0"/>
              <a:t>”: </a:t>
            </a:r>
            <a:r>
              <a:rPr lang="ru-RU" b="1" i="1" dirty="0" err="1" smtClean="0"/>
              <a:t>Він</a:t>
            </a:r>
            <a:r>
              <a:rPr lang="ru-RU" b="1" i="1" dirty="0"/>
              <a:t> </a:t>
            </a:r>
            <a:r>
              <a:rPr lang="ru-RU" b="1" i="1" dirty="0" err="1" smtClean="0"/>
              <a:t>мав</a:t>
            </a:r>
            <a:r>
              <a:rPr lang="ru-RU" b="1" i="1" dirty="0" smtClean="0"/>
              <a:t> </a:t>
            </a:r>
            <a:r>
              <a:rPr lang="ru-RU" b="1" i="1" dirty="0" err="1"/>
              <a:t>відношення</a:t>
            </a:r>
            <a:r>
              <a:rPr lang="ru-RU" b="1" i="1" dirty="0"/>
              <a:t> до</a:t>
            </a:r>
          </a:p>
          <a:p>
            <a:pPr marL="0" indent="0" algn="just">
              <a:buNone/>
            </a:pPr>
            <a:r>
              <a:rPr lang="ru-RU" b="1" i="1" dirty="0" err="1"/>
              <a:t>цього</a:t>
            </a:r>
            <a:r>
              <a:rPr lang="ru-RU" b="1" i="1" dirty="0"/>
              <a:t> </a:t>
            </a:r>
            <a:r>
              <a:rPr lang="ru-RU" b="1" i="1" dirty="0" err="1"/>
              <a:t>випуску</a:t>
            </a:r>
            <a:r>
              <a:rPr lang="ru-RU" b="1" i="1" dirty="0"/>
              <a:t> </a:t>
            </a:r>
            <a:r>
              <a:rPr lang="ru-RU" dirty="0"/>
              <a:t>(</a:t>
            </a:r>
            <a:r>
              <a:rPr lang="ru-RU" dirty="0" err="1" smtClean="0"/>
              <a:t>тобто</a:t>
            </a:r>
            <a:r>
              <a:rPr lang="ru-RU" dirty="0"/>
              <a:t> </a:t>
            </a:r>
            <a:r>
              <a:rPr lang="ru-RU" dirty="0" err="1" smtClean="0"/>
              <a:t>був</a:t>
            </a:r>
            <a:r>
              <a:rPr lang="ru-RU" dirty="0" smtClean="0"/>
              <a:t> </a:t>
            </a:r>
            <a:r>
              <a:rPr lang="ru-RU" dirty="0" err="1"/>
              <a:t>причетний</a:t>
            </a:r>
            <a:r>
              <a:rPr lang="ru-RU" dirty="0"/>
              <a:t> </a:t>
            </a:r>
            <a:r>
              <a:rPr lang="ru-RU" dirty="0" smtClean="0"/>
              <a:t>до </a:t>
            </a:r>
            <a:r>
              <a:rPr lang="ru-RU" dirty="0" err="1" smtClean="0"/>
              <a:t>цього</a:t>
            </a:r>
            <a:r>
              <a:rPr lang="ru-RU" dirty="0" smtClean="0"/>
              <a:t> </a:t>
            </a:r>
            <a:r>
              <a:rPr lang="ru-RU" dirty="0" err="1"/>
              <a:t>випуску</a:t>
            </a:r>
            <a:r>
              <a:rPr lang="ru-RU" dirty="0"/>
              <a:t>).</a:t>
            </a:r>
            <a:endParaRPr lang="ru-RU" b="1" i="1" dirty="0" smtClean="0"/>
          </a:p>
          <a:p>
            <a:pPr marL="0" indent="0">
              <a:buNone/>
            </a:pPr>
            <a:endParaRPr lang="ru-RU" dirty="0"/>
          </a:p>
        </p:txBody>
      </p:sp>
    </p:spTree>
    <p:extLst>
      <p:ext uri="{BB962C8B-B14F-4D97-AF65-F5344CB8AC3E}">
        <p14:creationId xmlns:p14="http://schemas.microsoft.com/office/powerpoint/2010/main" val="1912880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400" b="1" dirty="0">
                <a:solidFill>
                  <a:srgbClr val="FFFF00"/>
                </a:solidFill>
              </a:rPr>
              <a:t>Відзначати / </a:t>
            </a:r>
            <a:r>
              <a:rPr lang="ru-RU" sz="4400" b="1" dirty="0" err="1">
                <a:solidFill>
                  <a:srgbClr val="FFFF00"/>
                </a:solidFill>
              </a:rPr>
              <a:t>Відмічати</a:t>
            </a:r>
            <a:r>
              <a:rPr lang="ru-RU" sz="4400" b="1" dirty="0">
                <a:solidFill>
                  <a:srgbClr val="FFFF00"/>
                </a:solidFill>
              </a:rPr>
              <a:t/>
            </a:r>
            <a:br>
              <a:rPr lang="ru-RU" sz="4400" b="1" dirty="0">
                <a:solidFill>
                  <a:srgbClr val="FFFF00"/>
                </a:solidFill>
              </a:rPr>
            </a:br>
            <a:endParaRPr lang="ru-RU" b="1" dirty="0">
              <a:solidFill>
                <a:srgbClr val="FFFF00"/>
              </a:solidFill>
            </a:endParaRPr>
          </a:p>
        </p:txBody>
      </p:sp>
      <p:sp>
        <p:nvSpPr>
          <p:cNvPr id="5" name="Объект 4"/>
          <p:cNvSpPr>
            <a:spLocks noGrp="1"/>
          </p:cNvSpPr>
          <p:nvPr>
            <p:ph idx="1"/>
          </p:nvPr>
        </p:nvSpPr>
        <p:spPr>
          <a:xfrm>
            <a:off x="1625826" y="1465089"/>
            <a:ext cx="8946541" cy="4195481"/>
          </a:xfrm>
        </p:spPr>
        <p:txBody>
          <a:bodyPr>
            <a:normAutofit/>
          </a:bodyPr>
          <a:lstStyle/>
          <a:p>
            <a:pPr marL="0" indent="0">
              <a:lnSpc>
                <a:spcPct val="200000"/>
              </a:lnSpc>
              <a:buNone/>
            </a:pPr>
            <a:r>
              <a:rPr lang="ru-RU" dirty="0" err="1" smtClean="0">
                <a:solidFill>
                  <a:schemeClr val="lt1"/>
                </a:solidFill>
              </a:rPr>
              <a:t>Дієслова</a:t>
            </a:r>
            <a:r>
              <a:rPr lang="ru-RU" dirty="0" smtClean="0">
                <a:solidFill>
                  <a:schemeClr val="lt1"/>
                </a:solidFill>
              </a:rPr>
              <a:t> </a:t>
            </a:r>
            <a:r>
              <a:rPr lang="ru-RU" b="1" dirty="0" err="1">
                <a:solidFill>
                  <a:srgbClr val="FFFF00"/>
                </a:solidFill>
              </a:rPr>
              <a:t>відзначати</a:t>
            </a:r>
            <a:r>
              <a:rPr lang="ru-RU" b="1" dirty="0">
                <a:solidFill>
                  <a:srgbClr val="FFFF00"/>
                </a:solidFill>
              </a:rPr>
              <a:t> </a:t>
            </a:r>
            <a:r>
              <a:rPr lang="ru-RU" dirty="0">
                <a:solidFill>
                  <a:srgbClr val="FFFF00"/>
                </a:solidFill>
              </a:rPr>
              <a:t>і </a:t>
            </a:r>
            <a:r>
              <a:rPr lang="ru-RU" b="1" dirty="0" err="1">
                <a:solidFill>
                  <a:srgbClr val="FFFF00"/>
                </a:solidFill>
              </a:rPr>
              <a:t>відмічати</a:t>
            </a:r>
            <a:r>
              <a:rPr lang="ru-RU" b="1" dirty="0">
                <a:solidFill>
                  <a:srgbClr val="FFFF00"/>
                </a:solidFill>
              </a:rPr>
              <a:t> </a:t>
            </a:r>
            <a:r>
              <a:rPr lang="ru-RU" dirty="0" err="1">
                <a:solidFill>
                  <a:schemeClr val="lt1"/>
                </a:solidFill>
              </a:rPr>
              <a:t>мають</a:t>
            </a:r>
            <a:r>
              <a:rPr lang="ru-RU" dirty="0">
                <a:solidFill>
                  <a:schemeClr val="lt1"/>
                </a:solidFill>
              </a:rPr>
              <a:t> </a:t>
            </a:r>
            <a:r>
              <a:rPr lang="ru-RU" dirty="0" err="1">
                <a:solidFill>
                  <a:schemeClr val="lt1"/>
                </a:solidFill>
              </a:rPr>
              <a:t>спільне</a:t>
            </a:r>
            <a:r>
              <a:rPr lang="ru-RU" dirty="0">
                <a:solidFill>
                  <a:schemeClr val="lt1"/>
                </a:solidFill>
              </a:rPr>
              <a:t> </a:t>
            </a:r>
            <a:r>
              <a:rPr lang="ru-RU" dirty="0" err="1">
                <a:solidFill>
                  <a:schemeClr val="lt1"/>
                </a:solidFill>
              </a:rPr>
              <a:t>значення</a:t>
            </a:r>
            <a:r>
              <a:rPr lang="ru-RU" dirty="0">
                <a:solidFill>
                  <a:schemeClr val="lt1"/>
                </a:solidFill>
              </a:rPr>
              <a:t> “</a:t>
            </a:r>
            <a:r>
              <a:rPr lang="ru-RU" dirty="0" err="1">
                <a:solidFill>
                  <a:schemeClr val="lt1"/>
                </a:solidFill>
              </a:rPr>
              <a:t>звертати</a:t>
            </a:r>
            <a:endParaRPr lang="ru-RU" dirty="0">
              <a:solidFill>
                <a:schemeClr val="lt1"/>
              </a:solidFill>
            </a:endParaRPr>
          </a:p>
          <a:p>
            <a:pPr marL="0" indent="0">
              <a:lnSpc>
                <a:spcPct val="200000"/>
              </a:lnSpc>
              <a:buNone/>
            </a:pPr>
            <a:r>
              <a:rPr lang="ru-RU" dirty="0" err="1">
                <a:solidFill>
                  <a:schemeClr val="lt1"/>
                </a:solidFill>
              </a:rPr>
              <a:t>увагу</a:t>
            </a:r>
            <a:r>
              <a:rPr lang="ru-RU" dirty="0">
                <a:solidFill>
                  <a:schemeClr val="lt1"/>
                </a:solidFill>
              </a:rPr>
              <a:t> на </a:t>
            </a:r>
            <a:r>
              <a:rPr lang="ru-RU" dirty="0" err="1">
                <a:solidFill>
                  <a:schemeClr val="lt1"/>
                </a:solidFill>
              </a:rPr>
              <a:t>щось</a:t>
            </a:r>
            <a:r>
              <a:rPr lang="ru-RU" dirty="0">
                <a:solidFill>
                  <a:schemeClr val="lt1"/>
                </a:solidFill>
              </a:rPr>
              <a:t>”. </a:t>
            </a:r>
            <a:r>
              <a:rPr lang="ru-RU" dirty="0" err="1">
                <a:solidFill>
                  <a:schemeClr val="lt1"/>
                </a:solidFill>
              </a:rPr>
              <a:t>Обидва</a:t>
            </a:r>
            <a:r>
              <a:rPr lang="ru-RU" dirty="0">
                <a:solidFill>
                  <a:schemeClr val="lt1"/>
                </a:solidFill>
              </a:rPr>
              <a:t> слова належать до </a:t>
            </a:r>
            <a:r>
              <a:rPr lang="ru-RU" dirty="0" err="1">
                <a:solidFill>
                  <a:schemeClr val="lt1"/>
                </a:solidFill>
              </a:rPr>
              <a:t>книжних</a:t>
            </a:r>
            <a:r>
              <a:rPr lang="ru-RU" dirty="0">
                <a:solidFill>
                  <a:schemeClr val="lt1"/>
                </a:solidFill>
              </a:rPr>
              <a:t> </a:t>
            </a:r>
            <a:r>
              <a:rPr lang="ru-RU" dirty="0" err="1">
                <a:solidFill>
                  <a:schemeClr val="lt1"/>
                </a:solidFill>
              </a:rPr>
              <a:t>стилістичних</a:t>
            </a:r>
            <a:r>
              <a:rPr lang="ru-RU" dirty="0">
                <a:solidFill>
                  <a:schemeClr val="lt1"/>
                </a:solidFill>
              </a:rPr>
              <a:t> </a:t>
            </a:r>
            <a:r>
              <a:rPr lang="ru-RU" dirty="0" err="1" smtClean="0">
                <a:solidFill>
                  <a:schemeClr val="lt1"/>
                </a:solidFill>
              </a:rPr>
              <a:t>засобів</a:t>
            </a:r>
            <a:r>
              <a:rPr lang="ru-RU" dirty="0" smtClean="0">
                <a:solidFill>
                  <a:schemeClr val="lt1"/>
                </a:solidFill>
              </a:rPr>
              <a:t> </a:t>
            </a:r>
            <a:r>
              <a:rPr lang="ru-RU" dirty="0" err="1">
                <a:solidFill>
                  <a:schemeClr val="lt1"/>
                </a:solidFill>
              </a:rPr>
              <a:t>вираження</a:t>
            </a:r>
            <a:r>
              <a:rPr lang="ru-RU" dirty="0">
                <a:solidFill>
                  <a:schemeClr val="lt1"/>
                </a:solidFill>
              </a:rPr>
              <a:t>, </a:t>
            </a:r>
            <a:r>
              <a:rPr lang="ru-RU" dirty="0" err="1">
                <a:solidFill>
                  <a:schemeClr val="lt1"/>
                </a:solidFill>
              </a:rPr>
              <a:t>причому</a:t>
            </a:r>
            <a:r>
              <a:rPr lang="ru-RU" dirty="0">
                <a:solidFill>
                  <a:schemeClr val="lt1"/>
                </a:solidFill>
              </a:rPr>
              <a:t> </a:t>
            </a:r>
            <a:r>
              <a:rPr lang="ru-RU" dirty="0">
                <a:solidFill>
                  <a:srgbClr val="FFFF00"/>
                </a:solidFill>
              </a:rPr>
              <a:t>в </a:t>
            </a:r>
            <a:r>
              <a:rPr lang="ru-RU" dirty="0" err="1">
                <a:solidFill>
                  <a:srgbClr val="FFFF00"/>
                </a:solidFill>
              </a:rPr>
              <a:t>офіційних</a:t>
            </a:r>
            <a:r>
              <a:rPr lang="ru-RU" dirty="0">
                <a:solidFill>
                  <a:srgbClr val="FFFF00"/>
                </a:solidFill>
              </a:rPr>
              <a:t> документах </a:t>
            </a:r>
            <a:r>
              <a:rPr lang="ru-RU" dirty="0" err="1">
                <a:solidFill>
                  <a:srgbClr val="FFFF00"/>
                </a:solidFill>
              </a:rPr>
              <a:t>звичайно</a:t>
            </a:r>
            <a:r>
              <a:rPr lang="ru-RU" dirty="0">
                <a:solidFill>
                  <a:srgbClr val="FFFF00"/>
                </a:solidFill>
              </a:rPr>
              <a:t> </a:t>
            </a:r>
            <a:r>
              <a:rPr lang="ru-RU" dirty="0" err="1" smtClean="0">
                <a:solidFill>
                  <a:srgbClr val="FFFF00"/>
                </a:solidFill>
              </a:rPr>
              <a:t>вживається</a:t>
            </a:r>
            <a:r>
              <a:rPr lang="ru-RU" dirty="0" smtClean="0">
                <a:solidFill>
                  <a:srgbClr val="FFFF00"/>
                </a:solidFill>
              </a:rPr>
              <a:t> </a:t>
            </a:r>
            <a:r>
              <a:rPr lang="ru-RU" dirty="0" err="1">
                <a:solidFill>
                  <a:srgbClr val="FFFF00"/>
                </a:solidFill>
              </a:rPr>
              <a:t>дієслово</a:t>
            </a:r>
            <a:r>
              <a:rPr lang="ru-RU" dirty="0">
                <a:solidFill>
                  <a:srgbClr val="FFFF00"/>
                </a:solidFill>
              </a:rPr>
              <a:t> </a:t>
            </a:r>
            <a:r>
              <a:rPr lang="ru-RU" b="1" dirty="0" err="1">
                <a:solidFill>
                  <a:srgbClr val="FFFF00"/>
                </a:solidFill>
              </a:rPr>
              <a:t>відзначати</a:t>
            </a:r>
            <a:r>
              <a:rPr lang="ru-RU" b="1" dirty="0">
                <a:solidFill>
                  <a:schemeClr val="lt1"/>
                </a:solidFill>
              </a:rPr>
              <a:t>: </a:t>
            </a:r>
            <a:r>
              <a:rPr lang="ru-RU" b="1" i="1" dirty="0">
                <a:solidFill>
                  <a:schemeClr val="lt1"/>
                </a:solidFill>
              </a:rPr>
              <a:t>Міськвиконком </a:t>
            </a:r>
            <a:r>
              <a:rPr lang="ru-RU" b="1" i="1" dirty="0" err="1">
                <a:solidFill>
                  <a:schemeClr val="lt1"/>
                </a:solidFill>
              </a:rPr>
              <a:t>відзначає</a:t>
            </a:r>
            <a:r>
              <a:rPr lang="ru-RU" b="1" i="1" dirty="0">
                <a:solidFill>
                  <a:schemeClr val="lt1"/>
                </a:solidFill>
              </a:rPr>
              <a:t>, </a:t>
            </a:r>
            <a:r>
              <a:rPr lang="ru-RU" b="1" i="1" dirty="0" err="1">
                <a:solidFill>
                  <a:schemeClr val="lt1"/>
                </a:solidFill>
              </a:rPr>
              <a:t>що</a:t>
            </a:r>
            <a:r>
              <a:rPr lang="ru-RU" b="1" i="1" dirty="0">
                <a:solidFill>
                  <a:schemeClr val="lt1"/>
                </a:solidFill>
              </a:rPr>
              <a:t> в </a:t>
            </a:r>
            <a:r>
              <a:rPr lang="ru-RU" b="1" i="1" dirty="0" err="1" smtClean="0">
                <a:solidFill>
                  <a:schemeClr val="lt1"/>
                </a:solidFill>
              </a:rPr>
              <a:t>місті</a:t>
            </a:r>
            <a:r>
              <a:rPr lang="ru-RU" b="1" i="1" dirty="0">
                <a:solidFill>
                  <a:schemeClr val="lt1"/>
                </a:solidFill>
              </a:rPr>
              <a:t> </a:t>
            </a:r>
            <a:r>
              <a:rPr lang="ru-RU" b="1" i="1" dirty="0" smtClean="0">
                <a:solidFill>
                  <a:schemeClr val="lt1"/>
                </a:solidFill>
              </a:rPr>
              <a:t>проводиться </a:t>
            </a:r>
            <a:r>
              <a:rPr lang="ru-RU" b="1" i="1" dirty="0">
                <a:solidFill>
                  <a:schemeClr val="lt1"/>
                </a:solidFill>
              </a:rPr>
              <a:t>робота з </a:t>
            </a:r>
            <a:r>
              <a:rPr lang="ru-RU" b="1" i="1" dirty="0" err="1">
                <a:solidFill>
                  <a:schemeClr val="lt1"/>
                </a:solidFill>
              </a:rPr>
              <a:t>озеленення</a:t>
            </a:r>
            <a:r>
              <a:rPr lang="ru-RU" b="1" i="1" dirty="0">
                <a:solidFill>
                  <a:schemeClr val="lt1"/>
                </a:solidFill>
              </a:rPr>
              <a:t>.</a:t>
            </a:r>
            <a:endParaRPr lang="ru-RU" dirty="0"/>
          </a:p>
          <a:p>
            <a:endParaRPr lang="ru-RU" dirty="0"/>
          </a:p>
        </p:txBody>
      </p:sp>
      <p:cxnSp>
        <p:nvCxnSpPr>
          <p:cNvPr id="7" name="Прямая соединительная линия 6"/>
          <p:cNvCxnSpPr/>
          <p:nvPr/>
        </p:nvCxnSpPr>
        <p:spPr>
          <a:xfrm>
            <a:off x="5839097" y="939309"/>
            <a:ext cx="2847703" cy="1306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4172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126147"/>
            <a:ext cx="11545889" cy="422493"/>
          </a:xfrm>
        </p:spPr>
        <p:txBody>
          <a:bodyPr/>
          <a:lstStyle/>
          <a:p>
            <a:pPr algn="ctr"/>
            <a:r>
              <a:rPr lang="uk-UA" dirty="0" smtClean="0">
                <a:solidFill>
                  <a:schemeClr val="tx1"/>
                </a:solidFill>
              </a:rPr>
              <a:t>Як сказати? </a:t>
            </a:r>
            <a:br>
              <a:rPr lang="uk-UA" dirty="0" smtClean="0">
                <a:solidFill>
                  <a:schemeClr val="tx1"/>
                </a:solidFill>
              </a:rPr>
            </a:br>
            <a:r>
              <a:rPr lang="uk-UA" dirty="0" smtClean="0">
                <a:solidFill>
                  <a:schemeClr val="tx1"/>
                </a:solidFill>
              </a:rPr>
              <a:t>(рятівні слова-евфемізми)</a:t>
            </a:r>
            <a:br>
              <a:rPr lang="uk-UA" dirty="0" smtClean="0">
                <a:solidFill>
                  <a:schemeClr val="tx1"/>
                </a:solidFill>
              </a:rPr>
            </a:br>
            <a:endParaRPr lang="ru-RU" dirty="0">
              <a:solidFill>
                <a:srgbClr val="FFC000"/>
              </a:solidFill>
            </a:endParaRPr>
          </a:p>
        </p:txBody>
      </p:sp>
      <p:sp>
        <p:nvSpPr>
          <p:cNvPr id="3" name="Объект 2"/>
          <p:cNvSpPr>
            <a:spLocks noGrp="1"/>
          </p:cNvSpPr>
          <p:nvPr>
            <p:ph idx="1"/>
          </p:nvPr>
        </p:nvSpPr>
        <p:spPr>
          <a:xfrm>
            <a:off x="1103312" y="1449978"/>
            <a:ext cx="10003600" cy="5408022"/>
          </a:xfrm>
        </p:spPr>
        <p:txBody>
          <a:bodyPr>
            <a:normAutofit fontScale="77500" lnSpcReduction="20000"/>
          </a:bodyPr>
          <a:lstStyle/>
          <a:p>
            <a:pPr marL="0" indent="0">
              <a:buNone/>
            </a:pPr>
            <a:r>
              <a:rPr lang="uk-UA" sz="3200" b="1" dirty="0">
                <a:solidFill>
                  <a:srgbClr val="FFFF00"/>
                </a:solidFill>
              </a:rPr>
              <a:t>Стара людина -</a:t>
            </a:r>
            <a:r>
              <a:rPr lang="ru-RU" sz="3200" b="1" dirty="0" err="1">
                <a:solidFill>
                  <a:schemeClr val="bg1"/>
                </a:solidFill>
              </a:rPr>
              <a:t>людина</a:t>
            </a:r>
            <a:r>
              <a:rPr lang="ru-RU" sz="3200" b="1" dirty="0">
                <a:solidFill>
                  <a:schemeClr val="bg1"/>
                </a:solidFill>
              </a:rPr>
              <a:t> </a:t>
            </a:r>
            <a:r>
              <a:rPr lang="ru-RU" sz="3200" b="1" dirty="0" err="1">
                <a:solidFill>
                  <a:schemeClr val="bg1"/>
                </a:solidFill>
              </a:rPr>
              <a:t>поважного</a:t>
            </a:r>
            <a:r>
              <a:rPr lang="ru-RU" sz="3200" b="1" dirty="0">
                <a:solidFill>
                  <a:schemeClr val="bg1"/>
                </a:solidFill>
              </a:rPr>
              <a:t> </a:t>
            </a:r>
            <a:r>
              <a:rPr lang="ru-RU" sz="3200" b="1" dirty="0" err="1">
                <a:solidFill>
                  <a:schemeClr val="bg1"/>
                </a:solidFill>
              </a:rPr>
              <a:t>віку</a:t>
            </a:r>
            <a:r>
              <a:rPr lang="ru-RU" sz="3200" b="1" dirty="0">
                <a:solidFill>
                  <a:schemeClr val="bg1"/>
                </a:solidFill>
              </a:rPr>
              <a:t>; </a:t>
            </a:r>
            <a:r>
              <a:rPr lang="ru-RU" sz="3200" b="1" dirty="0" err="1">
                <a:solidFill>
                  <a:schemeClr val="bg1"/>
                </a:solidFill>
              </a:rPr>
              <a:t>досвідчена</a:t>
            </a:r>
            <a:r>
              <a:rPr lang="ru-RU" sz="3200" b="1" dirty="0">
                <a:solidFill>
                  <a:schemeClr val="bg1"/>
                </a:solidFill>
              </a:rPr>
              <a:t>; </a:t>
            </a:r>
            <a:r>
              <a:rPr lang="ru-RU" sz="3200" b="1" dirty="0" err="1">
                <a:solidFill>
                  <a:schemeClr val="bg1"/>
                </a:solidFill>
              </a:rPr>
              <a:t>похилого</a:t>
            </a:r>
            <a:r>
              <a:rPr lang="ru-RU" sz="3200" b="1" dirty="0">
                <a:solidFill>
                  <a:schemeClr val="bg1"/>
                </a:solidFill>
              </a:rPr>
              <a:t> </a:t>
            </a:r>
            <a:r>
              <a:rPr lang="ru-RU" sz="3200" b="1" dirty="0" err="1">
                <a:solidFill>
                  <a:schemeClr val="bg1"/>
                </a:solidFill>
              </a:rPr>
              <a:t>віку</a:t>
            </a:r>
            <a:r>
              <a:rPr lang="ru-RU" sz="3200" b="1" dirty="0">
                <a:solidFill>
                  <a:schemeClr val="bg1"/>
                </a:solidFill>
              </a:rPr>
              <a:t>; </a:t>
            </a:r>
            <a:r>
              <a:rPr lang="ru-RU" sz="3200" b="1" dirty="0" err="1">
                <a:solidFill>
                  <a:schemeClr val="bg1"/>
                </a:solidFill>
              </a:rPr>
              <a:t>літній</a:t>
            </a:r>
            <a:r>
              <a:rPr lang="ru-RU" sz="3200" b="1" dirty="0">
                <a:solidFill>
                  <a:schemeClr val="bg1"/>
                </a:solidFill>
              </a:rPr>
              <a:t>; </a:t>
            </a:r>
            <a:r>
              <a:rPr lang="ru-RU" sz="3200" b="1" dirty="0" err="1">
                <a:solidFill>
                  <a:schemeClr val="bg1"/>
                </a:solidFill>
              </a:rPr>
              <a:t>зрілий</a:t>
            </a:r>
            <a:r>
              <a:rPr lang="ru-RU" sz="3200" b="1" dirty="0">
                <a:solidFill>
                  <a:schemeClr val="bg1"/>
                </a:solidFill>
              </a:rPr>
              <a:t>; </a:t>
            </a:r>
            <a:r>
              <a:rPr lang="ru-RU" sz="3200" b="1" dirty="0" err="1">
                <a:solidFill>
                  <a:schemeClr val="bg1"/>
                </a:solidFill>
              </a:rPr>
              <a:t>мудрий</a:t>
            </a:r>
            <a:r>
              <a:rPr lang="ru-RU" sz="3200" b="1" dirty="0">
                <a:solidFill>
                  <a:schemeClr val="bg1"/>
                </a:solidFill>
              </a:rPr>
              <a:t>; </a:t>
            </a:r>
            <a:r>
              <a:rPr lang="ru-RU" sz="3200" b="1" dirty="0" err="1">
                <a:solidFill>
                  <a:schemeClr val="bg1"/>
                </a:solidFill>
              </a:rPr>
              <a:t>сивочолий</a:t>
            </a:r>
            <a:r>
              <a:rPr lang="ru-RU" sz="3200" b="1" dirty="0">
                <a:solidFill>
                  <a:schemeClr val="bg1"/>
                </a:solidFill>
              </a:rPr>
              <a:t>; сива голубка; з </a:t>
            </a:r>
            <a:r>
              <a:rPr lang="ru-RU" sz="3200" b="1" dirty="0" err="1">
                <a:solidFill>
                  <a:schemeClr val="bg1"/>
                </a:solidFill>
              </a:rPr>
              <a:t>неабияким</a:t>
            </a:r>
            <a:r>
              <a:rPr lang="ru-RU" sz="3200" b="1" dirty="0">
                <a:solidFill>
                  <a:schemeClr val="bg1"/>
                </a:solidFill>
              </a:rPr>
              <a:t> </a:t>
            </a:r>
            <a:r>
              <a:rPr lang="ru-RU" sz="3200" b="1" dirty="0" err="1">
                <a:solidFill>
                  <a:schemeClr val="bg1"/>
                </a:solidFill>
              </a:rPr>
              <a:t>життєвим</a:t>
            </a:r>
            <a:r>
              <a:rPr lang="ru-RU" sz="3200" b="1" dirty="0">
                <a:solidFill>
                  <a:schemeClr val="bg1"/>
                </a:solidFill>
              </a:rPr>
              <a:t> </a:t>
            </a:r>
            <a:r>
              <a:rPr lang="ru-RU" sz="3200" b="1" dirty="0" err="1">
                <a:solidFill>
                  <a:schemeClr val="bg1"/>
                </a:solidFill>
              </a:rPr>
              <a:t>досвідом</a:t>
            </a:r>
            <a:r>
              <a:rPr lang="ru-RU" sz="3200" b="1" dirty="0">
                <a:solidFill>
                  <a:schemeClr val="bg1"/>
                </a:solidFill>
              </a:rPr>
              <a:t>; </a:t>
            </a:r>
            <a:r>
              <a:rPr lang="ru-RU" sz="3200" b="1" dirty="0" err="1">
                <a:solidFill>
                  <a:schemeClr val="bg1"/>
                </a:solidFill>
              </a:rPr>
              <a:t>золотих</a:t>
            </a:r>
            <a:r>
              <a:rPr lang="ru-RU" sz="3200" b="1" dirty="0">
                <a:solidFill>
                  <a:schemeClr val="bg1"/>
                </a:solidFill>
              </a:rPr>
              <a:t> </a:t>
            </a:r>
            <a:r>
              <a:rPr lang="ru-RU" sz="3200" b="1" dirty="0" err="1">
                <a:solidFill>
                  <a:schemeClr val="bg1"/>
                </a:solidFill>
              </a:rPr>
              <a:t>років</a:t>
            </a:r>
            <a:r>
              <a:rPr lang="ru-RU" sz="3200" b="1" dirty="0">
                <a:solidFill>
                  <a:schemeClr val="bg1"/>
                </a:solidFill>
              </a:rPr>
              <a:t>; </a:t>
            </a:r>
            <a:r>
              <a:rPr lang="ru-RU" sz="3200" b="1" dirty="0" err="1">
                <a:solidFill>
                  <a:schemeClr val="bg1"/>
                </a:solidFill>
              </a:rPr>
              <a:t>чесного</a:t>
            </a:r>
            <a:r>
              <a:rPr lang="ru-RU" sz="3200" b="1" dirty="0">
                <a:solidFill>
                  <a:schemeClr val="bg1"/>
                </a:solidFill>
              </a:rPr>
              <a:t> </a:t>
            </a:r>
            <a:r>
              <a:rPr lang="ru-RU" sz="3200" b="1" dirty="0" err="1">
                <a:solidFill>
                  <a:schemeClr val="bg1"/>
                </a:solidFill>
              </a:rPr>
              <a:t>віку</a:t>
            </a:r>
            <a:r>
              <a:rPr lang="ru-RU" sz="3200" b="1" dirty="0">
                <a:solidFill>
                  <a:schemeClr val="bg1"/>
                </a:solidFill>
              </a:rPr>
              <a:t>; в </a:t>
            </a:r>
            <a:r>
              <a:rPr lang="ru-RU" sz="3200" b="1" dirty="0" err="1">
                <a:solidFill>
                  <a:schemeClr val="bg1"/>
                </a:solidFill>
              </a:rPr>
              <a:t>осінній</a:t>
            </a:r>
            <a:r>
              <a:rPr lang="ru-RU" sz="3200" b="1" dirty="0">
                <a:solidFill>
                  <a:schemeClr val="bg1"/>
                </a:solidFill>
              </a:rPr>
              <a:t> </a:t>
            </a:r>
            <a:r>
              <a:rPr lang="ru-RU" sz="3200" b="1" dirty="0" err="1">
                <a:solidFill>
                  <a:schemeClr val="bg1"/>
                </a:solidFill>
              </a:rPr>
              <a:t>порі</a:t>
            </a:r>
            <a:r>
              <a:rPr lang="ru-RU" sz="3200" b="1" dirty="0">
                <a:solidFill>
                  <a:schemeClr val="bg1"/>
                </a:solidFill>
              </a:rPr>
              <a:t> </a:t>
            </a:r>
            <a:r>
              <a:rPr lang="ru-RU" sz="3200" b="1" dirty="0" err="1">
                <a:solidFill>
                  <a:schemeClr val="bg1"/>
                </a:solidFill>
              </a:rPr>
              <a:t>життя</a:t>
            </a:r>
            <a:r>
              <a:rPr lang="ru-RU" sz="3200" b="1" dirty="0">
                <a:solidFill>
                  <a:schemeClr val="bg1"/>
                </a:solidFill>
              </a:rPr>
              <a:t>; </a:t>
            </a:r>
            <a:r>
              <a:rPr lang="ru-RU" sz="3200" b="1" dirty="0" err="1">
                <a:solidFill>
                  <a:schemeClr val="bg1"/>
                </a:solidFill>
              </a:rPr>
              <a:t>шанованого</a:t>
            </a:r>
            <a:r>
              <a:rPr lang="ru-RU" sz="3200" b="1" dirty="0">
                <a:solidFill>
                  <a:schemeClr val="bg1"/>
                </a:solidFill>
              </a:rPr>
              <a:t> </a:t>
            </a:r>
            <a:r>
              <a:rPr lang="ru-RU" sz="3200" b="1" dirty="0" err="1">
                <a:solidFill>
                  <a:schemeClr val="bg1"/>
                </a:solidFill>
              </a:rPr>
              <a:t>віку</a:t>
            </a:r>
            <a:endParaRPr lang="uk-UA" sz="3200" b="1" dirty="0">
              <a:solidFill>
                <a:schemeClr val="bg1"/>
              </a:solidFill>
            </a:endParaRPr>
          </a:p>
          <a:p>
            <a:pPr marL="0" indent="0">
              <a:buNone/>
            </a:pPr>
            <a:r>
              <a:rPr lang="uk-UA" sz="3200" b="1" dirty="0">
                <a:solidFill>
                  <a:srgbClr val="FFFF00"/>
                </a:solidFill>
              </a:rPr>
              <a:t>Дурний- </a:t>
            </a:r>
            <a:r>
              <a:rPr lang="uk-UA" sz="3200" b="1" dirty="0">
                <a:solidFill>
                  <a:schemeClr val="bg1"/>
                </a:solidFill>
              </a:rPr>
              <a:t>поганий, невідповідний посаді, нерозумний, необачний,</a:t>
            </a:r>
          </a:p>
          <a:p>
            <a:pPr marL="0" indent="0">
              <a:buNone/>
            </a:pPr>
            <a:r>
              <a:rPr lang="ru-RU" sz="3200" b="1" dirty="0">
                <a:solidFill>
                  <a:schemeClr val="bg1"/>
                </a:solidFill>
              </a:rPr>
              <a:t>недалекий; у дурного </a:t>
            </a:r>
            <a:r>
              <a:rPr lang="ru-RU" sz="3200" b="1" dirty="0" err="1">
                <a:solidFill>
                  <a:schemeClr val="bg1"/>
                </a:solidFill>
              </a:rPr>
              <a:t>ночував</a:t>
            </a:r>
            <a:r>
              <a:rPr lang="ru-RU" sz="3200" b="1" dirty="0">
                <a:solidFill>
                  <a:schemeClr val="bg1"/>
                </a:solidFill>
              </a:rPr>
              <a:t>; </a:t>
            </a:r>
            <a:r>
              <a:rPr lang="ru-RU" sz="3200" b="1" dirty="0" err="1">
                <a:solidFill>
                  <a:schemeClr val="bg1"/>
                </a:solidFill>
              </a:rPr>
              <a:t>знайдибіда</a:t>
            </a:r>
            <a:r>
              <a:rPr lang="ru-RU" sz="3200" b="1" dirty="0">
                <a:solidFill>
                  <a:schemeClr val="bg1"/>
                </a:solidFill>
              </a:rPr>
              <a:t>; </a:t>
            </a:r>
            <a:r>
              <a:rPr lang="ru-RU" sz="3200" b="1" dirty="0" err="1">
                <a:solidFill>
                  <a:schemeClr val="bg1"/>
                </a:solidFill>
              </a:rPr>
              <a:t>недолугий</a:t>
            </a:r>
            <a:r>
              <a:rPr lang="ru-RU" sz="3200" b="1" dirty="0">
                <a:solidFill>
                  <a:schemeClr val="bg1"/>
                </a:solidFill>
              </a:rPr>
              <a:t>; </a:t>
            </a:r>
            <a:r>
              <a:rPr lang="ru-RU" sz="3200" b="1" dirty="0" err="1">
                <a:solidFill>
                  <a:schemeClr val="bg1"/>
                </a:solidFill>
              </a:rPr>
              <a:t>мабуть</a:t>
            </a:r>
            <a:r>
              <a:rPr lang="ru-RU" sz="3200" b="1" dirty="0">
                <a:solidFill>
                  <a:schemeClr val="bg1"/>
                </a:solidFill>
              </a:rPr>
              <a:t>, впускали, коли </a:t>
            </a:r>
            <a:r>
              <a:rPr lang="ru-RU" sz="3200" b="1" dirty="0" err="1">
                <a:solidFill>
                  <a:schemeClr val="bg1"/>
                </a:solidFill>
              </a:rPr>
              <a:t>був</a:t>
            </a:r>
            <a:r>
              <a:rPr lang="ru-RU" sz="3200" b="1" dirty="0">
                <a:solidFill>
                  <a:schemeClr val="bg1"/>
                </a:solidFill>
              </a:rPr>
              <a:t> маленький; </a:t>
            </a:r>
            <a:r>
              <a:rPr lang="ru-RU" sz="3200" b="1" dirty="0" err="1">
                <a:solidFill>
                  <a:schemeClr val="bg1"/>
                </a:solidFill>
              </a:rPr>
              <a:t>нешколений</a:t>
            </a:r>
            <a:r>
              <a:rPr lang="ru-RU" sz="3200" b="1" dirty="0">
                <a:solidFill>
                  <a:schemeClr val="bg1"/>
                </a:solidFill>
              </a:rPr>
              <a:t>, </a:t>
            </a:r>
            <a:r>
              <a:rPr lang="ru-RU" sz="3200" b="1" dirty="0" err="1">
                <a:solidFill>
                  <a:schemeClr val="bg1"/>
                </a:solidFill>
              </a:rPr>
              <a:t>слабка</a:t>
            </a:r>
            <a:r>
              <a:rPr lang="ru-RU" sz="3200" b="1" dirty="0">
                <a:solidFill>
                  <a:schemeClr val="bg1"/>
                </a:solidFill>
              </a:rPr>
              <a:t> голова; курячий </a:t>
            </a:r>
            <a:r>
              <a:rPr lang="ru-RU" sz="3200" b="1" dirty="0" err="1">
                <a:solidFill>
                  <a:schemeClr val="bg1"/>
                </a:solidFill>
              </a:rPr>
              <a:t>розум</a:t>
            </a:r>
            <a:r>
              <a:rPr lang="ru-RU" sz="3200" b="1" dirty="0">
                <a:solidFill>
                  <a:schemeClr val="bg1"/>
                </a:solidFill>
              </a:rPr>
              <a:t>)</a:t>
            </a:r>
            <a:endParaRPr lang="uk-UA" sz="3200" b="1" dirty="0">
              <a:solidFill>
                <a:schemeClr val="bg1"/>
              </a:solidFill>
            </a:endParaRPr>
          </a:p>
          <a:p>
            <a:pPr marL="0" indent="0">
              <a:buNone/>
            </a:pPr>
            <a:r>
              <a:rPr lang="uk-UA" sz="3200" b="1" dirty="0">
                <a:solidFill>
                  <a:srgbClr val="FFFF00"/>
                </a:solidFill>
              </a:rPr>
              <a:t>П’яний- </a:t>
            </a:r>
            <a:r>
              <a:rPr lang="uk-UA" sz="3200" b="1" dirty="0">
                <a:solidFill>
                  <a:schemeClr val="bg1"/>
                </a:solidFill>
              </a:rPr>
              <a:t>хмільний (у </a:t>
            </a:r>
            <a:r>
              <a:rPr lang="uk-UA" sz="3200" b="1" dirty="0" err="1">
                <a:solidFill>
                  <a:schemeClr val="bg1"/>
                </a:solidFill>
              </a:rPr>
              <a:t>хмілю</a:t>
            </a:r>
            <a:r>
              <a:rPr lang="uk-UA" sz="3200" b="1" dirty="0">
                <a:solidFill>
                  <a:schemeClr val="bg1"/>
                </a:solidFill>
              </a:rPr>
              <a:t>), нетверезий, на підпитку</a:t>
            </a:r>
          </a:p>
          <a:p>
            <a:pPr marL="0" indent="0">
              <a:buNone/>
            </a:pPr>
            <a:r>
              <a:rPr lang="uk-UA" sz="3200" b="1" dirty="0">
                <a:solidFill>
                  <a:srgbClr val="FFFF00"/>
                </a:solidFill>
              </a:rPr>
              <a:t>Брехати- </a:t>
            </a:r>
            <a:r>
              <a:rPr lang="uk-UA" sz="3200" b="1" dirty="0">
                <a:solidFill>
                  <a:schemeClr val="bg1"/>
                </a:solidFill>
              </a:rPr>
              <a:t>вводити в оману, напускати туману</a:t>
            </a:r>
          </a:p>
          <a:p>
            <a:pPr marL="0" indent="0">
              <a:buNone/>
            </a:pPr>
            <a:r>
              <a:rPr lang="uk-UA" sz="3200" b="1" dirty="0">
                <a:solidFill>
                  <a:srgbClr val="FFFF00"/>
                </a:solidFill>
              </a:rPr>
              <a:t>Умерти- </a:t>
            </a:r>
            <a:r>
              <a:rPr lang="uk-UA" sz="3200" b="1" dirty="0">
                <a:solidFill>
                  <a:schemeClr val="bg1"/>
                </a:solidFill>
              </a:rPr>
              <a:t>піти у засвіти,</a:t>
            </a:r>
            <a:r>
              <a:rPr lang="ru-RU" sz="3200" dirty="0">
                <a:solidFill>
                  <a:schemeClr val="bg1"/>
                </a:solidFill>
              </a:rPr>
              <a:t> </a:t>
            </a:r>
            <a:r>
              <a:rPr lang="ru-RU" sz="3200" b="1" dirty="0" err="1">
                <a:solidFill>
                  <a:schemeClr val="bg1"/>
                </a:solidFill>
              </a:rPr>
              <a:t>прийшов</a:t>
            </a:r>
            <a:r>
              <a:rPr lang="ru-RU" sz="3200" b="1" dirty="0">
                <a:solidFill>
                  <a:schemeClr val="bg1"/>
                </a:solidFill>
              </a:rPr>
              <a:t> час, </a:t>
            </a:r>
            <a:r>
              <a:rPr lang="ru-RU" sz="3200" b="1" dirty="0" err="1">
                <a:solidFill>
                  <a:schemeClr val="bg1"/>
                </a:solidFill>
              </a:rPr>
              <a:t>постати</a:t>
            </a:r>
            <a:r>
              <a:rPr lang="ru-RU" sz="3200" b="1" dirty="0">
                <a:solidFill>
                  <a:schemeClr val="bg1"/>
                </a:solidFill>
              </a:rPr>
              <a:t> перед Спасителем,</a:t>
            </a:r>
            <a:r>
              <a:rPr lang="ru-RU" sz="3200" dirty="0">
                <a:solidFill>
                  <a:schemeClr val="bg1"/>
                </a:solidFill>
              </a:rPr>
              <a:t> </a:t>
            </a:r>
            <a:r>
              <a:rPr lang="ru-RU" sz="3200" b="1" dirty="0">
                <a:solidFill>
                  <a:schemeClr val="bg1"/>
                </a:solidFill>
              </a:rPr>
              <a:t>перестало </a:t>
            </a:r>
            <a:r>
              <a:rPr lang="ru-RU" sz="3200" b="1" dirty="0" err="1">
                <a:solidFill>
                  <a:schemeClr val="bg1"/>
                </a:solidFill>
              </a:rPr>
              <a:t>битися</a:t>
            </a:r>
            <a:r>
              <a:rPr lang="ru-RU" sz="3200" b="1" dirty="0">
                <a:solidFill>
                  <a:schemeClr val="bg1"/>
                </a:solidFill>
              </a:rPr>
              <a:t> </a:t>
            </a:r>
            <a:r>
              <a:rPr lang="ru-RU" sz="3200" b="1" dirty="0" err="1">
                <a:solidFill>
                  <a:schemeClr val="bg1"/>
                </a:solidFill>
              </a:rPr>
              <a:t>серце</a:t>
            </a:r>
            <a:endParaRPr lang="uk-UA" sz="3200" b="1" dirty="0">
              <a:solidFill>
                <a:schemeClr val="bg1"/>
              </a:solidFill>
            </a:endParaRPr>
          </a:p>
          <a:p>
            <a:pPr marL="0" indent="0">
              <a:buNone/>
            </a:pPr>
            <a:r>
              <a:rPr lang="uk-UA" sz="3200" b="1" dirty="0">
                <a:solidFill>
                  <a:srgbClr val="FFFF00"/>
                </a:solidFill>
              </a:rPr>
              <a:t>Вкрасти- </a:t>
            </a:r>
            <a:r>
              <a:rPr lang="uk-UA" sz="3200" b="1" dirty="0">
                <a:solidFill>
                  <a:schemeClr val="bg1"/>
                </a:solidFill>
              </a:rPr>
              <a:t>привласнити</a:t>
            </a:r>
          </a:p>
          <a:p>
            <a:pPr marL="0" indent="0">
              <a:buNone/>
            </a:pPr>
            <a:endParaRPr lang="uk-UA" dirty="0" smtClean="0"/>
          </a:p>
          <a:p>
            <a:pPr marL="0" indent="0">
              <a:buNone/>
            </a:pPr>
            <a:endParaRPr lang="uk-UA" dirty="0" smtClean="0"/>
          </a:p>
          <a:p>
            <a:pPr marL="0" indent="0">
              <a:buNone/>
            </a:pPr>
            <a:endParaRPr lang="ru-RU" dirty="0"/>
          </a:p>
        </p:txBody>
      </p:sp>
    </p:spTree>
    <p:extLst>
      <p:ext uri="{BB962C8B-B14F-4D97-AF65-F5344CB8AC3E}">
        <p14:creationId xmlns:p14="http://schemas.microsoft.com/office/powerpoint/2010/main" val="3795607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0732" y="806116"/>
            <a:ext cx="11097398" cy="1619794"/>
          </a:xfrm>
        </p:spPr>
        <p:txBody>
          <a:bodyPr/>
          <a:lstStyle/>
          <a:p>
            <a:pPr algn="ctr"/>
            <a:r>
              <a:rPr lang="ru-RU" b="1" dirty="0" err="1">
                <a:solidFill>
                  <a:srgbClr val="FFFF00"/>
                </a:solidFill>
              </a:rPr>
              <a:t>Галузь</a:t>
            </a:r>
            <a:r>
              <a:rPr lang="ru-RU" b="1" dirty="0">
                <a:solidFill>
                  <a:srgbClr val="FFFF00"/>
                </a:solidFill>
              </a:rPr>
              <a:t> </a:t>
            </a:r>
            <a:r>
              <a:rPr lang="ru-RU" b="1" dirty="0" smtClean="0">
                <a:solidFill>
                  <a:srgbClr val="FFFF00"/>
                </a:solidFill>
              </a:rPr>
              <a:t>/ Сфера / </a:t>
            </a:r>
            <a:r>
              <a:rPr lang="ru-RU" b="1" dirty="0" err="1" smtClean="0">
                <a:solidFill>
                  <a:srgbClr val="FFFF00"/>
                </a:solidFill>
              </a:rPr>
              <a:t>Ділянка</a:t>
            </a:r>
            <a:r>
              <a:rPr lang="ru-RU" b="1" dirty="0" smtClean="0">
                <a:solidFill>
                  <a:srgbClr val="FFFF00"/>
                </a:solidFill>
              </a:rPr>
              <a:t/>
            </a:r>
            <a:br>
              <a:rPr lang="ru-RU" b="1" dirty="0" smtClean="0">
                <a:solidFill>
                  <a:srgbClr val="FFFF00"/>
                </a:solidFill>
              </a:rPr>
            </a:br>
            <a:r>
              <a:rPr lang="ru-RU" sz="2000" b="1" dirty="0" err="1">
                <a:solidFill>
                  <a:schemeClr val="tx1"/>
                </a:solidFill>
              </a:rPr>
              <a:t>Ці</a:t>
            </a:r>
            <a:r>
              <a:rPr lang="ru-RU" sz="2000" b="1" dirty="0">
                <a:solidFill>
                  <a:schemeClr val="tx1"/>
                </a:solidFill>
              </a:rPr>
              <a:t> слова </a:t>
            </a:r>
            <a:r>
              <a:rPr lang="ru-RU" sz="2000" b="1" dirty="0" err="1">
                <a:solidFill>
                  <a:schemeClr val="tx1"/>
                </a:solidFill>
              </a:rPr>
              <a:t>об’єднує</a:t>
            </a:r>
            <a:r>
              <a:rPr lang="ru-RU" sz="2000" b="1" dirty="0">
                <a:solidFill>
                  <a:schemeClr val="tx1"/>
                </a:solidFill>
              </a:rPr>
              <a:t> </a:t>
            </a:r>
            <a:r>
              <a:rPr lang="ru-RU" sz="2000" b="1" dirty="0" err="1">
                <a:solidFill>
                  <a:schemeClr val="tx1"/>
                </a:solidFill>
              </a:rPr>
              <a:t>спільне</a:t>
            </a:r>
            <a:r>
              <a:rPr lang="ru-RU" sz="2000" b="1" dirty="0">
                <a:solidFill>
                  <a:schemeClr val="tx1"/>
                </a:solidFill>
              </a:rPr>
              <a:t> </a:t>
            </a:r>
            <a:r>
              <a:rPr lang="ru-RU" sz="2000" b="1" dirty="0" err="1">
                <a:solidFill>
                  <a:schemeClr val="tx1"/>
                </a:solidFill>
              </a:rPr>
              <a:t>значення</a:t>
            </a:r>
            <a:r>
              <a:rPr lang="ru-RU" sz="2000" b="1" dirty="0">
                <a:solidFill>
                  <a:schemeClr val="tx1"/>
                </a:solidFill>
              </a:rPr>
              <a:t> – </a:t>
            </a:r>
            <a:r>
              <a:rPr lang="ru-RU" sz="2000" b="1" dirty="0" err="1">
                <a:solidFill>
                  <a:schemeClr val="tx1"/>
                </a:solidFill>
              </a:rPr>
              <a:t>певна</a:t>
            </a:r>
            <a:r>
              <a:rPr lang="ru-RU" sz="2000" b="1" dirty="0">
                <a:solidFill>
                  <a:schemeClr val="tx1"/>
                </a:solidFill>
              </a:rPr>
              <a:t> </a:t>
            </a:r>
            <a:r>
              <a:rPr lang="ru-RU" sz="2000" b="1" dirty="0" err="1">
                <a:solidFill>
                  <a:schemeClr val="tx1"/>
                </a:solidFill>
              </a:rPr>
              <a:t>сукупність</a:t>
            </a:r>
            <a:r>
              <a:rPr lang="ru-RU" sz="2000" b="1" dirty="0">
                <a:solidFill>
                  <a:schemeClr val="tx1"/>
                </a:solidFill>
              </a:rPr>
              <a:t/>
            </a:r>
            <a:br>
              <a:rPr lang="ru-RU" sz="2000" b="1" dirty="0">
                <a:solidFill>
                  <a:schemeClr val="tx1"/>
                </a:solidFill>
              </a:rPr>
            </a:br>
            <a:r>
              <a:rPr lang="ru-RU" sz="2000" b="1" dirty="0" err="1">
                <a:solidFill>
                  <a:schemeClr val="tx1"/>
                </a:solidFill>
              </a:rPr>
              <a:t>фактів</a:t>
            </a:r>
            <a:r>
              <a:rPr lang="ru-RU" sz="2000" b="1" dirty="0">
                <a:solidFill>
                  <a:schemeClr val="tx1"/>
                </a:solidFill>
              </a:rPr>
              <a:t>, </a:t>
            </a:r>
            <a:r>
              <a:rPr lang="ru-RU" sz="2000" b="1" dirty="0" err="1">
                <a:solidFill>
                  <a:schemeClr val="tx1"/>
                </a:solidFill>
              </a:rPr>
              <a:t>явищ</a:t>
            </a:r>
            <a:r>
              <a:rPr lang="ru-RU" sz="2000" b="1" dirty="0">
                <a:solidFill>
                  <a:schemeClr val="tx1"/>
                </a:solidFill>
              </a:rPr>
              <a:t>, занять, </a:t>
            </a:r>
            <a:r>
              <a:rPr lang="ru-RU" sz="2000" b="1" dirty="0" err="1">
                <a:solidFill>
                  <a:schemeClr val="tx1"/>
                </a:solidFill>
              </a:rPr>
              <a:t>що</a:t>
            </a:r>
            <a:r>
              <a:rPr lang="ru-RU" sz="2000" b="1" dirty="0">
                <a:solidFill>
                  <a:schemeClr val="tx1"/>
                </a:solidFill>
              </a:rPr>
              <a:t> </a:t>
            </a:r>
            <a:r>
              <a:rPr lang="ru-RU" sz="2000" b="1" dirty="0" err="1">
                <a:solidFill>
                  <a:schemeClr val="tx1"/>
                </a:solidFill>
              </a:rPr>
              <a:t>становлять</a:t>
            </a:r>
            <a:r>
              <a:rPr lang="ru-RU" sz="2000" b="1" dirty="0">
                <a:solidFill>
                  <a:schemeClr val="tx1"/>
                </a:solidFill>
              </a:rPr>
              <a:t> </a:t>
            </a:r>
            <a:r>
              <a:rPr lang="ru-RU" sz="2000" b="1" dirty="0" err="1">
                <a:solidFill>
                  <a:schemeClr val="tx1"/>
                </a:solidFill>
              </a:rPr>
              <a:t>якусь</a:t>
            </a:r>
            <a:r>
              <a:rPr lang="ru-RU" sz="2000" b="1" dirty="0">
                <a:solidFill>
                  <a:schemeClr val="tx1"/>
                </a:solidFill>
              </a:rPr>
              <a:t> </a:t>
            </a:r>
            <a:r>
              <a:rPr lang="ru-RU" sz="2000" b="1" dirty="0" err="1">
                <a:solidFill>
                  <a:schemeClr val="tx1"/>
                </a:solidFill>
              </a:rPr>
              <a:t>окрему</a:t>
            </a:r>
            <a:r>
              <a:rPr lang="ru-RU" sz="2000" b="1" dirty="0">
                <a:solidFill>
                  <a:schemeClr val="tx1"/>
                </a:solidFill>
              </a:rPr>
              <a:t> сторону</a:t>
            </a:r>
            <a:br>
              <a:rPr lang="ru-RU" sz="2000" b="1" dirty="0">
                <a:solidFill>
                  <a:schemeClr val="tx1"/>
                </a:solidFill>
              </a:rPr>
            </a:br>
            <a:r>
              <a:rPr lang="ru-RU" sz="2000" b="1" dirty="0" err="1">
                <a:solidFill>
                  <a:schemeClr val="tx1"/>
                </a:solidFill>
              </a:rPr>
              <a:t>людської</a:t>
            </a:r>
            <a:r>
              <a:rPr lang="ru-RU" sz="2000" b="1" dirty="0">
                <a:solidFill>
                  <a:schemeClr val="tx1"/>
                </a:solidFill>
              </a:rPr>
              <a:t> </a:t>
            </a:r>
            <a:r>
              <a:rPr lang="ru-RU" sz="2000" b="1" dirty="0" err="1">
                <a:solidFill>
                  <a:schemeClr val="tx1"/>
                </a:solidFill>
              </a:rPr>
              <a:t>діяльності</a:t>
            </a:r>
            <a:r>
              <a:rPr lang="ru-RU" sz="2000" b="1" dirty="0">
                <a:solidFill>
                  <a:schemeClr val="tx1"/>
                </a:solidFill>
              </a:rPr>
              <a:t>, </a:t>
            </a:r>
            <a:r>
              <a:rPr lang="ru-RU" sz="2000" b="1" dirty="0" err="1">
                <a:solidFill>
                  <a:schemeClr val="tx1"/>
                </a:solidFill>
              </a:rPr>
              <a:t>людських</a:t>
            </a:r>
            <a:r>
              <a:rPr lang="ru-RU" sz="2000" b="1" dirty="0">
                <a:solidFill>
                  <a:schemeClr val="tx1"/>
                </a:solidFill>
              </a:rPr>
              <a:t> </a:t>
            </a:r>
            <a:r>
              <a:rPr lang="ru-RU" sz="2000" b="1" dirty="0" err="1" smtClean="0">
                <a:solidFill>
                  <a:schemeClr val="tx1"/>
                </a:solidFill>
              </a:rPr>
              <a:t>інтересів</a:t>
            </a:r>
            <a:endParaRPr lang="ru-RU" sz="2000" b="1" dirty="0">
              <a:solidFill>
                <a:schemeClr val="tx1"/>
              </a:solidFill>
            </a:endParaRPr>
          </a:p>
        </p:txBody>
      </p:sp>
      <p:sp>
        <p:nvSpPr>
          <p:cNvPr id="4" name="Объект 3"/>
          <p:cNvSpPr>
            <a:spLocks noGrp="1"/>
          </p:cNvSpPr>
          <p:nvPr>
            <p:ph sz="half" idx="2"/>
          </p:nvPr>
        </p:nvSpPr>
        <p:spPr>
          <a:xfrm>
            <a:off x="7007530" y="3109611"/>
            <a:ext cx="4396341" cy="4200245"/>
          </a:xfrm>
        </p:spPr>
        <p:txBody>
          <a:bodyPr/>
          <a:lstStyle/>
          <a:p>
            <a:pPr marL="0" indent="0">
              <a:buNone/>
            </a:pPr>
            <a:r>
              <a:rPr lang="ru-RU" dirty="0" err="1"/>
              <a:t>Досить</a:t>
            </a:r>
            <a:r>
              <a:rPr lang="ru-RU" dirty="0"/>
              <a:t> </a:t>
            </a:r>
            <a:r>
              <a:rPr lang="ru-RU" dirty="0" smtClean="0"/>
              <a:t>часто </a:t>
            </a:r>
            <a:r>
              <a:rPr lang="ru-RU" dirty="0" err="1" smtClean="0">
                <a:solidFill>
                  <a:srgbClr val="FFFF00"/>
                </a:solidFill>
              </a:rPr>
              <a:t>зі</a:t>
            </a:r>
            <a:r>
              <a:rPr lang="ru-RU" dirty="0" smtClean="0">
                <a:solidFill>
                  <a:srgbClr val="FFFF00"/>
                </a:solidFill>
              </a:rPr>
              <a:t> </a:t>
            </a:r>
            <a:r>
              <a:rPr lang="ru-RU" dirty="0" err="1" smtClean="0"/>
              <a:t>значенням</a:t>
            </a:r>
            <a:r>
              <a:rPr lang="ru-RU" dirty="0"/>
              <a:t>, </a:t>
            </a:r>
            <a:r>
              <a:rPr lang="ru-RU" dirty="0" err="1"/>
              <a:t>що</a:t>
            </a:r>
            <a:r>
              <a:rPr lang="ru-RU" dirty="0"/>
              <a:t> </a:t>
            </a:r>
            <a:r>
              <a:rPr lang="ru-RU" dirty="0" err="1"/>
              <a:t>властиве</a:t>
            </a:r>
            <a:r>
              <a:rPr lang="ru-RU" dirty="0"/>
              <a:t> </a:t>
            </a:r>
            <a:r>
              <a:rPr lang="ru-RU" dirty="0" err="1"/>
              <a:t>цим</a:t>
            </a:r>
            <a:r>
              <a:rPr lang="ru-RU" dirty="0"/>
              <a:t> словам, </a:t>
            </a:r>
            <a:r>
              <a:rPr lang="ru-RU" dirty="0" err="1"/>
              <a:t>помилково</a:t>
            </a:r>
            <a:r>
              <a:rPr lang="ru-RU" dirty="0"/>
              <a:t> </a:t>
            </a:r>
            <a:r>
              <a:rPr lang="ru-RU" dirty="0" err="1"/>
              <a:t>вживають</a:t>
            </a:r>
            <a:r>
              <a:rPr lang="ru-RU" dirty="0"/>
              <a:t> </a:t>
            </a:r>
            <a:r>
              <a:rPr lang="ru-RU" dirty="0" smtClean="0"/>
              <a:t>слово  </a:t>
            </a:r>
            <a:r>
              <a:rPr lang="ru-RU" b="1" dirty="0" smtClean="0">
                <a:solidFill>
                  <a:srgbClr val="FFFF00"/>
                </a:solidFill>
              </a:rPr>
              <a:t>ОБЛАСТЬ</a:t>
            </a:r>
            <a:r>
              <a:rPr lang="ru-RU" dirty="0" smtClean="0">
                <a:solidFill>
                  <a:srgbClr val="FFFF00"/>
                </a:solidFill>
              </a:rPr>
              <a:t>: </a:t>
            </a:r>
          </a:p>
          <a:p>
            <a:pPr marL="0" indent="0">
              <a:buNone/>
            </a:pPr>
            <a:r>
              <a:rPr lang="ru-RU" b="1" i="1" dirty="0" smtClean="0"/>
              <a:t>в </a:t>
            </a:r>
            <a:r>
              <a:rPr lang="ru-RU" b="1" i="1" dirty="0"/>
              <a:t>областях </a:t>
            </a:r>
            <a:r>
              <a:rPr lang="ru-RU" b="1" i="1" dirty="0" err="1"/>
              <a:t>господарства</a:t>
            </a:r>
            <a:r>
              <a:rPr lang="ru-RU" b="1" i="1" dirty="0"/>
              <a:t>, в </a:t>
            </a:r>
            <a:r>
              <a:rPr lang="ru-RU" b="1" i="1" dirty="0" err="1"/>
              <a:t>області</a:t>
            </a:r>
            <a:r>
              <a:rPr lang="ru-RU" b="1" i="1" dirty="0"/>
              <a:t> </a:t>
            </a:r>
            <a:r>
              <a:rPr lang="ru-RU" b="1" i="1" dirty="0" err="1"/>
              <a:t>промисловості</a:t>
            </a:r>
            <a:r>
              <a:rPr lang="ru-RU" dirty="0"/>
              <a:t>. </a:t>
            </a:r>
            <a:endParaRPr lang="ru-RU" dirty="0" smtClean="0"/>
          </a:p>
          <a:p>
            <a:pPr marL="0" indent="0">
              <a:buNone/>
            </a:pPr>
            <a:endParaRPr lang="ru-RU" dirty="0"/>
          </a:p>
          <a:p>
            <a:pPr marL="0" indent="0">
              <a:buNone/>
            </a:pPr>
            <a:r>
              <a:rPr lang="ru-RU" dirty="0" smtClean="0"/>
              <a:t>Такого </a:t>
            </a:r>
            <a:r>
              <a:rPr lang="ru-RU" dirty="0" err="1"/>
              <a:t>значення</a:t>
            </a:r>
            <a:r>
              <a:rPr lang="ru-RU" dirty="0"/>
              <a:t> </a:t>
            </a:r>
            <a:r>
              <a:rPr lang="ru-RU" dirty="0" err="1"/>
              <a:t>іменник</a:t>
            </a:r>
            <a:r>
              <a:rPr lang="ru-RU" dirty="0"/>
              <a:t> </a:t>
            </a:r>
            <a:r>
              <a:rPr lang="ru-RU" b="1" dirty="0"/>
              <a:t>область </a:t>
            </a:r>
            <a:r>
              <a:rPr lang="ru-RU" dirty="0"/>
              <a:t>в </a:t>
            </a:r>
            <a:r>
              <a:rPr lang="ru-RU" dirty="0" err="1"/>
              <a:t>українській</a:t>
            </a:r>
            <a:r>
              <a:rPr lang="ru-RU" dirty="0"/>
              <a:t> </a:t>
            </a:r>
            <a:r>
              <a:rPr lang="ru-RU" dirty="0" err="1"/>
              <a:t>мові</a:t>
            </a:r>
            <a:r>
              <a:rPr lang="ru-RU" dirty="0"/>
              <a:t> не </a:t>
            </a:r>
            <a:r>
              <a:rPr lang="ru-RU" dirty="0" err="1"/>
              <a:t>має</a:t>
            </a:r>
            <a:r>
              <a:rPr lang="ru-RU" dirty="0"/>
              <a:t>.</a:t>
            </a:r>
          </a:p>
        </p:txBody>
      </p:sp>
    </p:spTree>
    <p:extLst>
      <p:ext uri="{BB962C8B-B14F-4D97-AF65-F5344CB8AC3E}">
        <p14:creationId xmlns:p14="http://schemas.microsoft.com/office/powerpoint/2010/main" val="600372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err="1" smtClean="0">
                <a:solidFill>
                  <a:schemeClr val="tx1"/>
                </a:solidFill>
              </a:rPr>
              <a:t>Ди</a:t>
            </a:r>
            <a:r>
              <a:rPr lang="ru-RU" b="1" dirty="0" err="1" smtClean="0">
                <a:solidFill>
                  <a:srgbClr val="FFFF00"/>
                </a:solidFill>
              </a:rPr>
              <a:t>лема</a:t>
            </a:r>
            <a:r>
              <a:rPr lang="ru-RU" b="1" dirty="0" smtClean="0">
                <a:solidFill>
                  <a:srgbClr val="FFFF00"/>
                </a:solidFill>
              </a:rPr>
              <a:t>/Проблема/</a:t>
            </a:r>
            <a:r>
              <a:rPr lang="ru-RU" b="1" dirty="0" err="1" smtClean="0">
                <a:solidFill>
                  <a:srgbClr val="FFFF00"/>
                </a:solidFill>
              </a:rPr>
              <a:t>Завдання</a:t>
            </a:r>
            <a:endParaRPr lang="ru-RU" dirty="0">
              <a:solidFill>
                <a:srgbClr val="FFFF00"/>
              </a:solidFill>
            </a:endParaRPr>
          </a:p>
        </p:txBody>
      </p:sp>
      <p:sp>
        <p:nvSpPr>
          <p:cNvPr id="4" name="Объект 3"/>
          <p:cNvSpPr>
            <a:spLocks noGrp="1"/>
          </p:cNvSpPr>
          <p:nvPr>
            <p:ph sz="half" idx="2"/>
          </p:nvPr>
        </p:nvSpPr>
        <p:spPr>
          <a:xfrm>
            <a:off x="7248162" y="1853248"/>
            <a:ext cx="4396341" cy="4200245"/>
          </a:xfrm>
        </p:spPr>
        <p:txBody>
          <a:bodyPr/>
          <a:lstStyle/>
          <a:p>
            <a:r>
              <a:rPr lang="ru-RU" dirty="0" err="1" smtClean="0"/>
              <a:t>Отже</a:t>
            </a:r>
            <a:r>
              <a:rPr lang="ru-RU" dirty="0" smtClean="0"/>
              <a:t>, </a:t>
            </a:r>
            <a:r>
              <a:rPr lang="ru-RU" b="1" dirty="0" smtClean="0"/>
              <a:t>проблема </a:t>
            </a:r>
            <a:r>
              <a:rPr lang="ru-RU" dirty="0" err="1" smtClean="0"/>
              <a:t>вказує</a:t>
            </a:r>
            <a:r>
              <a:rPr lang="ru-RU" dirty="0" smtClean="0"/>
              <a:t> на </a:t>
            </a:r>
            <a:r>
              <a:rPr lang="ru-RU" dirty="0" err="1" smtClean="0"/>
              <a:t>необхідність</a:t>
            </a:r>
            <a:r>
              <a:rPr lang="ru-RU" dirty="0" smtClean="0"/>
              <a:t> </a:t>
            </a:r>
            <a:r>
              <a:rPr lang="ru-RU" dirty="0" err="1" smtClean="0"/>
              <a:t>її</a:t>
            </a:r>
            <a:r>
              <a:rPr lang="ru-RU" dirty="0" smtClean="0"/>
              <a:t> </a:t>
            </a:r>
            <a:r>
              <a:rPr lang="ru-RU" dirty="0" err="1" smtClean="0"/>
              <a:t>розв’язання</a:t>
            </a:r>
            <a:r>
              <a:rPr lang="ru-RU" dirty="0" smtClean="0"/>
              <a:t>, тому </a:t>
            </a:r>
            <a:r>
              <a:rPr lang="ru-RU" b="1" dirty="0" smtClean="0"/>
              <a:t>ПРОБЛЕМУ РОЗВ’ЯЗУЮТЬ</a:t>
            </a:r>
          </a:p>
          <a:p>
            <a:r>
              <a:rPr lang="ru-RU" b="1" dirty="0" err="1" smtClean="0"/>
              <a:t>дилема</a:t>
            </a:r>
            <a:r>
              <a:rPr lang="ru-RU" b="1" dirty="0" smtClean="0"/>
              <a:t> – </a:t>
            </a:r>
            <a:r>
              <a:rPr lang="ru-RU" dirty="0" smtClean="0"/>
              <a:t>на </a:t>
            </a:r>
            <a:r>
              <a:rPr lang="ru-RU" dirty="0" err="1" smtClean="0"/>
              <a:t>вибір</a:t>
            </a:r>
            <a:r>
              <a:rPr lang="ru-RU" dirty="0" smtClean="0"/>
              <a:t> </a:t>
            </a:r>
            <a:r>
              <a:rPr lang="ru-RU" dirty="0" err="1" smtClean="0"/>
              <a:t>між</a:t>
            </a:r>
            <a:r>
              <a:rPr lang="ru-RU" dirty="0" smtClean="0"/>
              <a:t> </a:t>
            </a:r>
            <a:r>
              <a:rPr lang="ru-RU" dirty="0" err="1" smtClean="0"/>
              <a:t>двома</a:t>
            </a:r>
            <a:r>
              <a:rPr lang="ru-RU" dirty="0" smtClean="0"/>
              <a:t> </a:t>
            </a:r>
            <a:r>
              <a:rPr lang="ru-RU" dirty="0" err="1" smtClean="0"/>
              <a:t>можливостями</a:t>
            </a:r>
            <a:r>
              <a:rPr lang="ru-RU" dirty="0" smtClean="0"/>
              <a:t>, </a:t>
            </a:r>
          </a:p>
          <a:p>
            <a:r>
              <a:rPr lang="ru-RU" dirty="0" smtClean="0"/>
              <a:t>а </a:t>
            </a:r>
            <a:r>
              <a:rPr lang="ru-RU" b="1" dirty="0" err="1" smtClean="0"/>
              <a:t>завдання</a:t>
            </a:r>
            <a:r>
              <a:rPr lang="ru-RU" b="1" dirty="0" smtClean="0"/>
              <a:t> </a:t>
            </a:r>
            <a:r>
              <a:rPr lang="ru-RU" dirty="0" err="1" smtClean="0"/>
              <a:t>стосується</a:t>
            </a:r>
            <a:r>
              <a:rPr lang="ru-RU" dirty="0" smtClean="0"/>
              <a:t> </a:t>
            </a:r>
            <a:r>
              <a:rPr lang="ru-RU" dirty="0" err="1" smtClean="0"/>
              <a:t>виконання</a:t>
            </a:r>
            <a:r>
              <a:rPr lang="ru-RU" dirty="0" smtClean="0"/>
              <a:t> </a:t>
            </a:r>
            <a:r>
              <a:rPr lang="ru-RU" dirty="0" err="1" smtClean="0"/>
              <a:t>окремого</a:t>
            </a:r>
            <a:r>
              <a:rPr lang="ru-RU" dirty="0" smtClean="0"/>
              <a:t> </a:t>
            </a:r>
            <a:r>
              <a:rPr lang="ru-RU" dirty="0" err="1" smtClean="0"/>
              <a:t>обсягу</a:t>
            </a:r>
            <a:r>
              <a:rPr lang="ru-RU" dirty="0" smtClean="0"/>
              <a:t> </a:t>
            </a:r>
            <a:r>
              <a:rPr lang="ru-RU" dirty="0" err="1" smtClean="0"/>
              <a:t>роботи</a:t>
            </a:r>
            <a:r>
              <a:rPr lang="ru-RU" dirty="0" smtClean="0"/>
              <a:t>.</a:t>
            </a:r>
            <a:endParaRPr lang="ru-RU" dirty="0"/>
          </a:p>
        </p:txBody>
      </p:sp>
    </p:spTree>
    <p:extLst>
      <p:ext uri="{BB962C8B-B14F-4D97-AF65-F5344CB8AC3E}">
        <p14:creationId xmlns:p14="http://schemas.microsoft.com/office/powerpoint/2010/main" val="2772701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err="1">
                <a:solidFill>
                  <a:srgbClr val="FFFF00"/>
                </a:solidFill>
              </a:rPr>
              <a:t>Загальний</a:t>
            </a:r>
            <a:r>
              <a:rPr lang="ru-RU" b="1" dirty="0">
                <a:solidFill>
                  <a:srgbClr val="FFFF00"/>
                </a:solidFill>
              </a:rPr>
              <a:t> </a:t>
            </a:r>
            <a:r>
              <a:rPr lang="ru-RU" b="1" dirty="0" smtClean="0">
                <a:solidFill>
                  <a:srgbClr val="FFFF00"/>
                </a:solidFill>
              </a:rPr>
              <a:t>/ </a:t>
            </a:r>
            <a:r>
              <a:rPr lang="ru-RU" b="1" dirty="0" err="1" smtClean="0">
                <a:solidFill>
                  <a:srgbClr val="FFFF00"/>
                </a:solidFill>
              </a:rPr>
              <a:t>Спільний</a:t>
            </a:r>
            <a:endParaRPr lang="ru-RU" dirty="0">
              <a:solidFill>
                <a:srgbClr val="FFFF00"/>
              </a:solidFill>
            </a:endParaRPr>
          </a:p>
        </p:txBody>
      </p:sp>
      <p:sp>
        <p:nvSpPr>
          <p:cNvPr id="3" name="Объект 2"/>
          <p:cNvSpPr>
            <a:spLocks noGrp="1"/>
          </p:cNvSpPr>
          <p:nvPr>
            <p:ph sz="half" idx="1"/>
          </p:nvPr>
        </p:nvSpPr>
        <p:spPr>
          <a:xfrm>
            <a:off x="528545" y="1853248"/>
            <a:ext cx="4396339" cy="4195763"/>
          </a:xfrm>
        </p:spPr>
        <p:txBody>
          <a:bodyPr>
            <a:normAutofit/>
          </a:bodyPr>
          <a:lstStyle/>
          <a:p>
            <a:pPr marL="0" indent="0">
              <a:buNone/>
            </a:pPr>
            <a:r>
              <a:rPr lang="ru-RU" sz="3200" b="1" dirty="0" err="1">
                <a:solidFill>
                  <a:schemeClr val="accent6">
                    <a:lumMod val="50000"/>
                  </a:schemeClr>
                </a:solidFill>
              </a:rPr>
              <a:t>Загальний</a:t>
            </a:r>
            <a:r>
              <a:rPr lang="ru-RU" sz="3200" b="1" dirty="0">
                <a:solidFill>
                  <a:schemeClr val="accent6">
                    <a:lumMod val="50000"/>
                  </a:schemeClr>
                </a:solidFill>
              </a:rPr>
              <a:t> </a:t>
            </a:r>
            <a:r>
              <a:rPr lang="ru-RU" sz="3200" dirty="0">
                <a:solidFill>
                  <a:schemeClr val="accent6">
                    <a:lumMod val="50000"/>
                  </a:schemeClr>
                </a:solidFill>
              </a:rPr>
              <a:t>і </a:t>
            </a:r>
            <a:r>
              <a:rPr lang="ru-RU" sz="3200" b="1" dirty="0" err="1">
                <a:solidFill>
                  <a:schemeClr val="accent6">
                    <a:lumMod val="50000"/>
                  </a:schemeClr>
                </a:solidFill>
              </a:rPr>
              <a:t>спільний</a:t>
            </a:r>
            <a:r>
              <a:rPr lang="ru-RU" sz="3200" b="1" dirty="0">
                <a:solidFill>
                  <a:schemeClr val="accent6">
                    <a:lumMod val="50000"/>
                  </a:schemeClr>
                </a:solidFill>
              </a:rPr>
              <a:t> </a:t>
            </a:r>
            <a:r>
              <a:rPr lang="ru-RU" sz="3200" dirty="0" err="1">
                <a:solidFill>
                  <a:schemeClr val="accent6">
                    <a:lumMod val="50000"/>
                  </a:schemeClr>
                </a:solidFill>
              </a:rPr>
              <a:t>синонімічні</a:t>
            </a:r>
            <a:r>
              <a:rPr lang="ru-RU" sz="3200" dirty="0">
                <a:solidFill>
                  <a:schemeClr val="accent6">
                    <a:lumMod val="50000"/>
                  </a:schemeClr>
                </a:solidFill>
              </a:rPr>
              <a:t> у </a:t>
            </a:r>
            <a:r>
              <a:rPr lang="ru-RU" sz="3200" dirty="0" err="1">
                <a:solidFill>
                  <a:schemeClr val="accent6">
                    <a:lumMod val="50000"/>
                  </a:schemeClr>
                </a:solidFill>
              </a:rPr>
              <a:t>значенні</a:t>
            </a:r>
            <a:r>
              <a:rPr lang="ru-RU" sz="3200" dirty="0">
                <a:solidFill>
                  <a:schemeClr val="accent6">
                    <a:lumMod val="50000"/>
                  </a:schemeClr>
                </a:solidFill>
              </a:rPr>
              <a:t> “</a:t>
            </a:r>
            <a:r>
              <a:rPr lang="ru-RU" sz="3200" dirty="0" err="1">
                <a:solidFill>
                  <a:schemeClr val="accent6">
                    <a:lumMod val="50000"/>
                  </a:schemeClr>
                </a:solidFill>
              </a:rPr>
              <a:t>такий</a:t>
            </a:r>
            <a:r>
              <a:rPr lang="ru-RU" sz="3200" dirty="0">
                <a:solidFill>
                  <a:schemeClr val="accent6">
                    <a:lumMod val="50000"/>
                  </a:schemeClr>
                </a:solidFill>
              </a:rPr>
              <a:t>, </a:t>
            </a:r>
            <a:r>
              <a:rPr lang="ru-RU" sz="3200" dirty="0" err="1">
                <a:solidFill>
                  <a:schemeClr val="accent6">
                    <a:lumMod val="50000"/>
                  </a:schemeClr>
                </a:solidFill>
              </a:rPr>
              <a:t>що</a:t>
            </a:r>
            <a:r>
              <a:rPr lang="ru-RU" sz="3200" dirty="0">
                <a:solidFill>
                  <a:schemeClr val="accent6">
                    <a:lumMod val="50000"/>
                  </a:schemeClr>
                </a:solidFill>
              </a:rPr>
              <a:t> </a:t>
            </a:r>
            <a:r>
              <a:rPr lang="ru-RU" sz="3200" dirty="0" err="1" smtClean="0">
                <a:solidFill>
                  <a:schemeClr val="accent6">
                    <a:lumMod val="50000"/>
                  </a:schemeClr>
                </a:solidFill>
              </a:rPr>
              <a:t>охоплює</a:t>
            </a:r>
            <a:r>
              <a:rPr lang="ru-RU" sz="3200" dirty="0">
                <a:solidFill>
                  <a:schemeClr val="accent6">
                    <a:lumMod val="50000"/>
                  </a:schemeClr>
                </a:solidFill>
              </a:rPr>
              <a:t> </a:t>
            </a:r>
            <a:r>
              <a:rPr lang="ru-RU" sz="3200" dirty="0" err="1" smtClean="0">
                <a:solidFill>
                  <a:schemeClr val="accent6">
                    <a:lumMod val="50000"/>
                  </a:schemeClr>
                </a:solidFill>
              </a:rPr>
              <a:t>всіх</a:t>
            </a:r>
            <a:r>
              <a:rPr lang="ru-RU" sz="3200" dirty="0">
                <a:solidFill>
                  <a:schemeClr val="accent6">
                    <a:lumMod val="50000"/>
                  </a:schemeClr>
                </a:solidFill>
              </a:rPr>
              <a:t>, </a:t>
            </a:r>
            <a:r>
              <a:rPr lang="ru-RU" sz="3200" dirty="0" err="1">
                <a:solidFill>
                  <a:schemeClr val="accent6">
                    <a:lumMod val="50000"/>
                  </a:schemeClr>
                </a:solidFill>
              </a:rPr>
              <a:t>стосується</a:t>
            </a:r>
            <a:r>
              <a:rPr lang="ru-RU" sz="3200" dirty="0">
                <a:solidFill>
                  <a:schemeClr val="accent6">
                    <a:lumMod val="50000"/>
                  </a:schemeClr>
                </a:solidFill>
              </a:rPr>
              <a:t> </a:t>
            </a:r>
            <a:r>
              <a:rPr lang="ru-RU" sz="3200" dirty="0" err="1">
                <a:solidFill>
                  <a:schemeClr val="accent6">
                    <a:lumMod val="50000"/>
                  </a:schemeClr>
                </a:solidFill>
              </a:rPr>
              <a:t>всіх</a:t>
            </a:r>
            <a:r>
              <a:rPr lang="ru-RU" sz="3200" dirty="0" smtClean="0">
                <a:solidFill>
                  <a:schemeClr val="accent6">
                    <a:lumMod val="50000"/>
                  </a:schemeClr>
                </a:solidFill>
              </a:rPr>
              <a:t>”:</a:t>
            </a:r>
          </a:p>
          <a:p>
            <a:pPr marL="0" indent="0">
              <a:buNone/>
            </a:pPr>
            <a:r>
              <a:rPr lang="ru-RU" sz="3200" dirty="0" smtClean="0">
                <a:solidFill>
                  <a:schemeClr val="accent6">
                    <a:lumMod val="50000"/>
                  </a:schemeClr>
                </a:solidFill>
              </a:rPr>
              <a:t> </a:t>
            </a:r>
            <a:r>
              <a:rPr lang="ru-RU" sz="3200" b="1" i="1" dirty="0" err="1">
                <a:solidFill>
                  <a:schemeClr val="accent6">
                    <a:lumMod val="50000"/>
                  </a:schemeClr>
                </a:solidFill>
              </a:rPr>
              <a:t>загальна</a:t>
            </a:r>
            <a:r>
              <a:rPr lang="ru-RU" sz="3200" b="1" i="1" dirty="0">
                <a:solidFill>
                  <a:schemeClr val="accent6">
                    <a:lumMod val="50000"/>
                  </a:schemeClr>
                </a:solidFill>
              </a:rPr>
              <a:t> (</a:t>
            </a:r>
            <a:r>
              <a:rPr lang="ru-RU" sz="3200" b="1" i="1" dirty="0" err="1">
                <a:solidFill>
                  <a:schemeClr val="accent6">
                    <a:lumMod val="50000"/>
                  </a:schemeClr>
                </a:solidFill>
              </a:rPr>
              <a:t>спільна</a:t>
            </a:r>
            <a:r>
              <a:rPr lang="ru-RU" sz="3200" b="1" i="1" dirty="0">
                <a:solidFill>
                  <a:schemeClr val="accent6">
                    <a:lumMod val="50000"/>
                  </a:schemeClr>
                </a:solidFill>
              </a:rPr>
              <a:t>) </a:t>
            </a:r>
            <a:r>
              <a:rPr lang="ru-RU" sz="3200" b="1" i="1" dirty="0" err="1">
                <a:solidFill>
                  <a:schemeClr val="accent6">
                    <a:lumMod val="50000"/>
                  </a:schemeClr>
                </a:solidFill>
              </a:rPr>
              <a:t>розмова</a:t>
            </a:r>
            <a:r>
              <a:rPr lang="ru-RU" sz="3200" dirty="0">
                <a:solidFill>
                  <a:schemeClr val="accent6">
                    <a:lumMod val="50000"/>
                  </a:schemeClr>
                </a:solidFill>
              </a:rPr>
              <a:t>, </a:t>
            </a:r>
            <a:r>
              <a:rPr lang="ru-RU" sz="3200" dirty="0" err="1">
                <a:solidFill>
                  <a:schemeClr val="accent6">
                    <a:lumMod val="50000"/>
                  </a:schemeClr>
                </a:solidFill>
              </a:rPr>
              <a:t>загальне</a:t>
            </a:r>
            <a:r>
              <a:rPr lang="ru-RU" sz="3200" dirty="0">
                <a:solidFill>
                  <a:schemeClr val="accent6">
                    <a:lumMod val="50000"/>
                  </a:schemeClr>
                </a:solidFill>
              </a:rPr>
              <a:t> (</a:t>
            </a:r>
            <a:r>
              <a:rPr lang="ru-RU" sz="3200" dirty="0" err="1" smtClean="0">
                <a:solidFill>
                  <a:schemeClr val="accent6">
                    <a:lumMod val="50000"/>
                  </a:schemeClr>
                </a:solidFill>
              </a:rPr>
              <a:t>спільне</a:t>
            </a:r>
            <a:r>
              <a:rPr lang="ru-RU" sz="3200" dirty="0" smtClean="0">
                <a:solidFill>
                  <a:schemeClr val="accent6">
                    <a:lumMod val="50000"/>
                  </a:schemeClr>
                </a:solidFill>
              </a:rPr>
              <a:t>) </a:t>
            </a:r>
            <a:r>
              <a:rPr lang="ru-RU" sz="3200" dirty="0" err="1" smtClean="0">
                <a:solidFill>
                  <a:schemeClr val="accent6">
                    <a:lumMod val="50000"/>
                  </a:schemeClr>
                </a:solidFill>
              </a:rPr>
              <a:t>засідання</a:t>
            </a:r>
            <a:r>
              <a:rPr lang="ru-RU" sz="3200" dirty="0">
                <a:solidFill>
                  <a:schemeClr val="accent6">
                    <a:lumMod val="50000"/>
                  </a:schemeClr>
                </a:solidFill>
              </a:rPr>
              <a:t>.</a:t>
            </a:r>
          </a:p>
        </p:txBody>
      </p:sp>
      <p:sp>
        <p:nvSpPr>
          <p:cNvPr id="4" name="Объект 3"/>
          <p:cNvSpPr>
            <a:spLocks noGrp="1"/>
          </p:cNvSpPr>
          <p:nvPr>
            <p:ph sz="half" idx="2"/>
          </p:nvPr>
        </p:nvSpPr>
        <p:spPr>
          <a:xfrm>
            <a:off x="6229259" y="1729520"/>
            <a:ext cx="4396341" cy="4200245"/>
          </a:xfrm>
        </p:spPr>
        <p:txBody>
          <a:bodyPr>
            <a:noAutofit/>
          </a:bodyPr>
          <a:lstStyle/>
          <a:p>
            <a:r>
              <a:rPr lang="ru-RU" sz="2400" dirty="0">
                <a:solidFill>
                  <a:schemeClr val="accent6">
                    <a:lumMod val="50000"/>
                  </a:schemeClr>
                </a:solidFill>
              </a:rPr>
              <a:t>Але </a:t>
            </a:r>
            <a:r>
              <a:rPr lang="ru-RU" sz="2400" dirty="0" err="1">
                <a:solidFill>
                  <a:schemeClr val="accent6">
                    <a:lumMod val="50000"/>
                  </a:schemeClr>
                </a:solidFill>
              </a:rPr>
              <a:t>тільки</a:t>
            </a:r>
            <a:r>
              <a:rPr lang="ru-RU" sz="2400" dirty="0">
                <a:solidFill>
                  <a:schemeClr val="accent6">
                    <a:lumMod val="50000"/>
                  </a:schemeClr>
                </a:solidFill>
              </a:rPr>
              <a:t>: </a:t>
            </a:r>
            <a:r>
              <a:rPr lang="ru-RU" sz="2400" b="1" i="1" dirty="0" err="1">
                <a:solidFill>
                  <a:schemeClr val="accent6">
                    <a:lumMod val="50000"/>
                  </a:schemeClr>
                </a:solidFill>
              </a:rPr>
              <a:t>загальні</a:t>
            </a:r>
            <a:r>
              <a:rPr lang="ru-RU" sz="2400" b="1" i="1" dirty="0">
                <a:solidFill>
                  <a:schemeClr val="accent6">
                    <a:lumMod val="50000"/>
                  </a:schemeClr>
                </a:solidFill>
              </a:rPr>
              <a:t> </a:t>
            </a:r>
            <a:r>
              <a:rPr lang="ru-RU" sz="2400" b="1" i="1" dirty="0" err="1">
                <a:solidFill>
                  <a:schemeClr val="accent6">
                    <a:lumMod val="50000"/>
                  </a:schemeClr>
                </a:solidFill>
              </a:rPr>
              <a:t>збори</a:t>
            </a:r>
            <a:r>
              <a:rPr lang="ru-RU" sz="2400" b="1" i="1" dirty="0">
                <a:solidFill>
                  <a:schemeClr val="accent6">
                    <a:lumMod val="50000"/>
                  </a:schemeClr>
                </a:solidFill>
              </a:rPr>
              <a:t>, </a:t>
            </a:r>
            <a:r>
              <a:rPr lang="ru-RU" sz="2400" b="1" i="1" dirty="0" err="1">
                <a:solidFill>
                  <a:schemeClr val="accent6">
                    <a:lumMod val="50000"/>
                  </a:schemeClr>
                </a:solidFill>
              </a:rPr>
              <a:t>загальна</a:t>
            </a:r>
            <a:r>
              <a:rPr lang="ru-RU" sz="2400" b="1" i="1" dirty="0">
                <a:solidFill>
                  <a:schemeClr val="accent6">
                    <a:lumMod val="50000"/>
                  </a:schemeClr>
                </a:solidFill>
              </a:rPr>
              <a:t> </a:t>
            </a:r>
            <a:r>
              <a:rPr lang="ru-RU" sz="2400" b="1" i="1" dirty="0" err="1">
                <a:solidFill>
                  <a:schemeClr val="accent6">
                    <a:lumMod val="50000"/>
                  </a:schemeClr>
                </a:solidFill>
              </a:rPr>
              <a:t>військова</a:t>
            </a:r>
            <a:r>
              <a:rPr lang="ru-RU" sz="2400" b="1" i="1" dirty="0">
                <a:solidFill>
                  <a:schemeClr val="accent6">
                    <a:lumMod val="50000"/>
                  </a:schemeClr>
                </a:solidFill>
              </a:rPr>
              <a:t> </a:t>
            </a:r>
            <a:r>
              <a:rPr lang="ru-RU" sz="2400" b="1" i="1" dirty="0" err="1">
                <a:solidFill>
                  <a:schemeClr val="accent6">
                    <a:lumMod val="50000"/>
                  </a:schemeClr>
                </a:solidFill>
              </a:rPr>
              <a:t>повинність</a:t>
            </a:r>
            <a:r>
              <a:rPr lang="ru-RU" sz="2400" b="1" i="1" dirty="0">
                <a:solidFill>
                  <a:schemeClr val="accent6">
                    <a:lumMod val="50000"/>
                  </a:schemeClr>
                </a:solidFill>
              </a:rPr>
              <a:t>, </a:t>
            </a:r>
            <a:r>
              <a:rPr lang="ru-RU" sz="2400" b="1" i="1" dirty="0" err="1" smtClean="0">
                <a:solidFill>
                  <a:schemeClr val="accent6">
                    <a:lumMod val="50000"/>
                  </a:schemeClr>
                </a:solidFill>
              </a:rPr>
              <a:t>загальне</a:t>
            </a:r>
            <a:r>
              <a:rPr lang="ru-RU" sz="2400" b="1" i="1" dirty="0">
                <a:solidFill>
                  <a:schemeClr val="accent6">
                    <a:lumMod val="50000"/>
                  </a:schemeClr>
                </a:solidFill>
              </a:rPr>
              <a:t> </a:t>
            </a:r>
            <a:r>
              <a:rPr lang="ru-RU" sz="2400" b="1" i="1" dirty="0" smtClean="0">
                <a:solidFill>
                  <a:schemeClr val="accent6">
                    <a:lumMod val="50000"/>
                  </a:schemeClr>
                </a:solidFill>
              </a:rPr>
              <a:t>право </a:t>
            </a:r>
            <a:r>
              <a:rPr lang="ru-RU" sz="2400" b="1" i="1" dirty="0" err="1">
                <a:solidFill>
                  <a:schemeClr val="accent6">
                    <a:lumMod val="50000"/>
                  </a:schemeClr>
                </a:solidFill>
              </a:rPr>
              <a:t>обирати</a:t>
            </a:r>
            <a:r>
              <a:rPr lang="ru-RU" sz="2400" b="1" i="1" dirty="0">
                <a:solidFill>
                  <a:schemeClr val="accent6">
                    <a:lumMod val="50000"/>
                  </a:schemeClr>
                </a:solidFill>
              </a:rPr>
              <a:t> і бути </a:t>
            </a:r>
            <a:r>
              <a:rPr lang="ru-RU" sz="2400" b="1" i="1" dirty="0" err="1">
                <a:solidFill>
                  <a:schemeClr val="accent6">
                    <a:lumMod val="50000"/>
                  </a:schemeClr>
                </a:solidFill>
              </a:rPr>
              <a:t>обраним</a:t>
            </a:r>
            <a:r>
              <a:rPr lang="ru-RU" sz="2400" b="1" i="1" dirty="0">
                <a:solidFill>
                  <a:schemeClr val="accent6">
                    <a:lumMod val="50000"/>
                  </a:schemeClr>
                </a:solidFill>
              </a:rPr>
              <a:t> </a:t>
            </a:r>
            <a:r>
              <a:rPr lang="ru-RU" sz="2400" dirty="0">
                <a:solidFill>
                  <a:schemeClr val="accent6">
                    <a:lumMod val="50000"/>
                  </a:schemeClr>
                </a:solidFill>
              </a:rPr>
              <a:t>(</a:t>
            </a:r>
            <a:r>
              <a:rPr lang="ru-RU" sz="2400" dirty="0" err="1">
                <a:solidFill>
                  <a:schemeClr val="accent6">
                    <a:lumMod val="50000"/>
                  </a:schemeClr>
                </a:solidFill>
              </a:rPr>
              <a:t>поширюється</a:t>
            </a:r>
            <a:r>
              <a:rPr lang="ru-RU" sz="2400" dirty="0">
                <a:solidFill>
                  <a:schemeClr val="accent6">
                    <a:lumMod val="50000"/>
                  </a:schemeClr>
                </a:solidFill>
              </a:rPr>
              <a:t> на </a:t>
            </a:r>
            <a:r>
              <a:rPr lang="ru-RU" sz="2400" dirty="0" err="1">
                <a:solidFill>
                  <a:schemeClr val="accent6">
                    <a:lumMod val="50000"/>
                  </a:schemeClr>
                </a:solidFill>
              </a:rPr>
              <a:t>всіх</a:t>
            </a:r>
            <a:r>
              <a:rPr lang="ru-RU" sz="2400" dirty="0">
                <a:solidFill>
                  <a:schemeClr val="accent6">
                    <a:lumMod val="50000"/>
                  </a:schemeClr>
                </a:solidFill>
              </a:rPr>
              <a:t>); </a:t>
            </a:r>
            <a:endParaRPr lang="ru-RU" sz="2400" dirty="0" smtClean="0">
              <a:solidFill>
                <a:schemeClr val="accent6">
                  <a:lumMod val="50000"/>
                </a:schemeClr>
              </a:solidFill>
            </a:endParaRPr>
          </a:p>
          <a:p>
            <a:endParaRPr lang="ru-RU" sz="2400" b="1" i="1" dirty="0">
              <a:solidFill>
                <a:schemeClr val="accent6">
                  <a:lumMod val="50000"/>
                </a:schemeClr>
              </a:solidFill>
            </a:endParaRPr>
          </a:p>
          <a:p>
            <a:r>
              <a:rPr lang="ru-RU" sz="2400" b="1" i="1" dirty="0" err="1" smtClean="0">
                <a:solidFill>
                  <a:schemeClr val="accent6">
                    <a:lumMod val="50000"/>
                  </a:schemeClr>
                </a:solidFill>
              </a:rPr>
              <a:t>спільні</a:t>
            </a:r>
            <a:r>
              <a:rPr lang="ru-RU" sz="2400" b="1" i="1" dirty="0" smtClean="0">
                <a:solidFill>
                  <a:schemeClr val="accent6">
                    <a:lumMod val="50000"/>
                  </a:schemeClr>
                </a:solidFill>
              </a:rPr>
              <a:t> </a:t>
            </a:r>
            <a:r>
              <a:rPr lang="ru-RU" sz="2400" b="1" i="1" dirty="0" err="1" smtClean="0">
                <a:solidFill>
                  <a:schemeClr val="accent6">
                    <a:lumMod val="50000"/>
                  </a:schemeClr>
                </a:solidFill>
              </a:rPr>
              <a:t>мрії</a:t>
            </a:r>
            <a:r>
              <a:rPr lang="ru-RU" sz="2400" b="1" i="1" dirty="0" smtClean="0">
                <a:solidFill>
                  <a:schemeClr val="accent6">
                    <a:lumMod val="50000"/>
                  </a:schemeClr>
                </a:solidFill>
              </a:rPr>
              <a:t>, </a:t>
            </a:r>
            <a:r>
              <a:rPr lang="ru-RU" sz="2400" b="1" i="1" dirty="0" err="1" smtClean="0">
                <a:solidFill>
                  <a:schemeClr val="accent6">
                    <a:lumMod val="50000"/>
                  </a:schemeClr>
                </a:solidFill>
              </a:rPr>
              <a:t>спільні</a:t>
            </a:r>
            <a:r>
              <a:rPr lang="ru-RU" sz="2400" b="1" i="1" dirty="0" smtClean="0">
                <a:solidFill>
                  <a:schemeClr val="accent6">
                    <a:lumMod val="50000"/>
                  </a:schemeClr>
                </a:solidFill>
              </a:rPr>
              <a:t> </a:t>
            </a:r>
            <a:r>
              <a:rPr lang="ru-RU" sz="2400" b="1" i="1" dirty="0" err="1">
                <a:solidFill>
                  <a:schemeClr val="accent6">
                    <a:lumMod val="50000"/>
                  </a:schemeClr>
                </a:solidFill>
              </a:rPr>
              <a:t>турботи</a:t>
            </a:r>
            <a:r>
              <a:rPr lang="ru-RU" sz="2400" b="1" i="1" dirty="0">
                <a:solidFill>
                  <a:schemeClr val="accent6">
                    <a:lumMod val="50000"/>
                  </a:schemeClr>
                </a:solidFill>
              </a:rPr>
              <a:t> </a:t>
            </a:r>
            <a:r>
              <a:rPr lang="ru-RU" sz="2400" dirty="0">
                <a:solidFill>
                  <a:schemeClr val="accent6">
                    <a:lumMod val="50000"/>
                  </a:schemeClr>
                </a:solidFill>
              </a:rPr>
              <a:t>(належать </a:t>
            </a:r>
            <a:r>
              <a:rPr lang="ru-RU" sz="2400" dirty="0" err="1">
                <a:solidFill>
                  <a:schemeClr val="accent6">
                    <a:lumMod val="50000"/>
                  </a:schemeClr>
                </a:solidFill>
              </a:rPr>
              <a:t>двом</a:t>
            </a:r>
            <a:r>
              <a:rPr lang="ru-RU" sz="2400" dirty="0">
                <a:solidFill>
                  <a:schemeClr val="accent6">
                    <a:lumMod val="50000"/>
                  </a:schemeClr>
                </a:solidFill>
              </a:rPr>
              <a:t>, </a:t>
            </a:r>
            <a:r>
              <a:rPr lang="ru-RU" sz="2400" dirty="0" err="1">
                <a:solidFill>
                  <a:schemeClr val="accent6">
                    <a:lumMod val="50000"/>
                  </a:schemeClr>
                </a:solidFill>
              </a:rPr>
              <a:t>що</a:t>
            </a:r>
            <a:r>
              <a:rPr lang="ru-RU" sz="2400" dirty="0">
                <a:solidFill>
                  <a:schemeClr val="accent6">
                    <a:lumMod val="50000"/>
                  </a:schemeClr>
                </a:solidFill>
              </a:rPr>
              <a:t> </a:t>
            </a:r>
            <a:r>
              <a:rPr lang="ru-RU" sz="2400" dirty="0" err="1">
                <a:solidFill>
                  <a:schemeClr val="accent6">
                    <a:lumMod val="50000"/>
                  </a:schemeClr>
                </a:solidFill>
              </a:rPr>
              <a:t>взаємно</a:t>
            </a:r>
            <a:r>
              <a:rPr lang="ru-RU" sz="2400" dirty="0">
                <a:solidFill>
                  <a:schemeClr val="accent6">
                    <a:lumMod val="50000"/>
                  </a:schemeClr>
                </a:solidFill>
              </a:rPr>
              <a:t> </a:t>
            </a:r>
            <a:r>
              <a:rPr lang="ru-RU" sz="2400" dirty="0" err="1">
                <a:solidFill>
                  <a:schemeClr val="accent6">
                    <a:lumMod val="50000"/>
                  </a:schemeClr>
                </a:solidFill>
              </a:rPr>
              <a:t>володіють</a:t>
            </a:r>
            <a:r>
              <a:rPr lang="ru-RU" sz="2400" dirty="0">
                <a:solidFill>
                  <a:schemeClr val="accent6">
                    <a:lumMod val="50000"/>
                  </a:schemeClr>
                </a:solidFill>
              </a:rPr>
              <a:t> ними).</a:t>
            </a:r>
          </a:p>
        </p:txBody>
      </p:sp>
    </p:spTree>
    <p:extLst>
      <p:ext uri="{BB962C8B-B14F-4D97-AF65-F5344CB8AC3E}">
        <p14:creationId xmlns:p14="http://schemas.microsoft.com/office/powerpoint/2010/main" val="3877892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solidFill>
                  <a:srgbClr val="FFFF00"/>
                </a:solidFill>
              </a:rPr>
              <a:t>Положення</a:t>
            </a:r>
            <a:r>
              <a:rPr lang="ru-RU" b="1" dirty="0">
                <a:solidFill>
                  <a:srgbClr val="FFFF00"/>
                </a:solidFill>
              </a:rPr>
              <a:t> </a:t>
            </a:r>
            <a:r>
              <a:rPr lang="ru-RU" b="1" dirty="0" smtClean="0">
                <a:solidFill>
                  <a:srgbClr val="FFFF00"/>
                </a:solidFill>
              </a:rPr>
              <a:t>/ Становище / Стан</a:t>
            </a:r>
            <a:endParaRPr lang="ru-RU" dirty="0">
              <a:solidFill>
                <a:srgbClr val="FFFF00"/>
              </a:solidFill>
            </a:endParaRPr>
          </a:p>
        </p:txBody>
      </p:sp>
      <p:pic>
        <p:nvPicPr>
          <p:cNvPr id="4" name="Объект 3"/>
          <p:cNvPicPr>
            <a:picLocks noGrp="1" noChangeAspect="1"/>
          </p:cNvPicPr>
          <p:nvPr>
            <p:ph idx="1"/>
          </p:nvPr>
        </p:nvPicPr>
        <p:blipFill>
          <a:blip r:embed="rId2"/>
          <a:stretch>
            <a:fillRect/>
          </a:stretch>
        </p:blipFill>
        <p:spPr>
          <a:xfrm>
            <a:off x="470263" y="1412741"/>
            <a:ext cx="10950793" cy="4974996"/>
          </a:xfrm>
          <a:prstGeom prst="rect">
            <a:avLst/>
          </a:prstGeom>
        </p:spPr>
      </p:pic>
    </p:spTree>
    <p:extLst>
      <p:ext uri="{BB962C8B-B14F-4D97-AF65-F5344CB8AC3E}">
        <p14:creationId xmlns:p14="http://schemas.microsoft.com/office/powerpoint/2010/main" val="3580326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4831" y="256775"/>
            <a:ext cx="9404723" cy="1400530"/>
          </a:xfrm>
        </p:spPr>
        <p:txBody>
          <a:bodyPr/>
          <a:lstStyle/>
          <a:p>
            <a:pPr algn="ctr"/>
            <a:r>
              <a:rPr lang="ru-RU" b="1" dirty="0">
                <a:solidFill>
                  <a:srgbClr val="FFFF00"/>
                </a:solidFill>
              </a:rPr>
              <a:t>Процент </a:t>
            </a:r>
            <a:r>
              <a:rPr lang="ru-RU" b="1" dirty="0" smtClean="0">
                <a:solidFill>
                  <a:srgbClr val="FFFF00"/>
                </a:solidFill>
              </a:rPr>
              <a:t>/ </a:t>
            </a:r>
            <a:r>
              <a:rPr lang="ru-RU" b="1" dirty="0" err="1" smtClean="0">
                <a:solidFill>
                  <a:srgbClr val="FFFF00"/>
                </a:solidFill>
              </a:rPr>
              <a:t>Відсоток</a:t>
            </a:r>
            <a:endParaRPr lang="ru-RU" dirty="0">
              <a:solidFill>
                <a:srgbClr val="FFFF00"/>
              </a:solidFill>
            </a:endParaRPr>
          </a:p>
        </p:txBody>
      </p:sp>
      <p:sp>
        <p:nvSpPr>
          <p:cNvPr id="3" name="Объект 2"/>
          <p:cNvSpPr>
            <a:spLocks noGrp="1"/>
          </p:cNvSpPr>
          <p:nvPr>
            <p:ph sz="half" idx="1"/>
          </p:nvPr>
        </p:nvSpPr>
        <p:spPr>
          <a:xfrm>
            <a:off x="365761" y="2704011"/>
            <a:ext cx="4349930" cy="3552328"/>
          </a:xfrm>
        </p:spPr>
        <p:txBody>
          <a:bodyPr/>
          <a:lstStyle/>
          <a:p>
            <a:r>
              <a:rPr lang="ru-RU" dirty="0" err="1"/>
              <a:t>Це</a:t>
            </a:r>
            <a:r>
              <a:rPr lang="ru-RU" dirty="0"/>
              <a:t> слова-</a:t>
            </a:r>
            <a:r>
              <a:rPr lang="ru-RU" dirty="0" err="1"/>
              <a:t>синоніми</a:t>
            </a:r>
            <a:r>
              <a:rPr lang="ru-RU" dirty="0"/>
              <a:t>. </a:t>
            </a:r>
            <a:endParaRPr lang="ru-RU" dirty="0" smtClean="0"/>
          </a:p>
          <a:p>
            <a:r>
              <a:rPr lang="ru-RU" dirty="0" err="1" smtClean="0"/>
              <a:t>Науковий</a:t>
            </a:r>
            <a:r>
              <a:rPr lang="ru-RU" dirty="0" smtClean="0"/>
              <a:t> </a:t>
            </a:r>
            <a:r>
              <a:rPr lang="ru-RU" dirty="0"/>
              <a:t>стиль </a:t>
            </a:r>
            <a:r>
              <a:rPr lang="ru-RU" dirty="0" err="1"/>
              <a:t>віддає</a:t>
            </a:r>
            <a:r>
              <a:rPr lang="ru-RU" dirty="0"/>
              <a:t> </a:t>
            </a:r>
            <a:r>
              <a:rPr lang="ru-RU" dirty="0" err="1"/>
              <a:t>перевагу</a:t>
            </a:r>
            <a:r>
              <a:rPr lang="ru-RU" dirty="0"/>
              <a:t> </a:t>
            </a:r>
            <a:r>
              <a:rPr lang="ru-RU" dirty="0" smtClean="0"/>
              <a:t>слову </a:t>
            </a:r>
            <a:r>
              <a:rPr lang="ru-RU" b="1" dirty="0" smtClean="0"/>
              <a:t>процент</a:t>
            </a:r>
            <a:r>
              <a:rPr lang="ru-RU" dirty="0"/>
              <a:t>. </a:t>
            </a:r>
            <a:endParaRPr lang="ru-RU" dirty="0" smtClean="0"/>
          </a:p>
          <a:p>
            <a:r>
              <a:rPr lang="ru-RU" b="1" dirty="0" err="1" smtClean="0"/>
              <a:t>Відсоток</a:t>
            </a:r>
            <a:r>
              <a:rPr lang="ru-RU" b="1" dirty="0" smtClean="0"/>
              <a:t> </a:t>
            </a:r>
            <a:r>
              <a:rPr lang="ru-RU" dirty="0"/>
              <a:t>– буквально </a:t>
            </a:r>
            <a:r>
              <a:rPr lang="ru-RU" dirty="0" err="1"/>
              <a:t>означає</a:t>
            </a:r>
            <a:r>
              <a:rPr lang="ru-RU" dirty="0"/>
              <a:t> “за сто”, </a:t>
            </a:r>
            <a:r>
              <a:rPr lang="ru-RU" dirty="0" smtClean="0"/>
              <a:t>“</a:t>
            </a:r>
            <a:r>
              <a:rPr lang="ru-RU" dirty="0" err="1" smtClean="0"/>
              <a:t>приріст</a:t>
            </a:r>
            <a:r>
              <a:rPr lang="ru-RU" dirty="0" smtClean="0"/>
              <a:t> </a:t>
            </a:r>
            <a:r>
              <a:rPr lang="ru-RU" dirty="0" err="1"/>
              <a:t>від</a:t>
            </a:r>
            <a:r>
              <a:rPr lang="ru-RU" dirty="0"/>
              <a:t> ста”.</a:t>
            </a:r>
          </a:p>
        </p:txBody>
      </p:sp>
      <p:sp>
        <p:nvSpPr>
          <p:cNvPr id="4" name="Объект 3"/>
          <p:cNvSpPr>
            <a:spLocks noGrp="1"/>
          </p:cNvSpPr>
          <p:nvPr>
            <p:ph sz="half" idx="2"/>
          </p:nvPr>
        </p:nvSpPr>
        <p:spPr/>
        <p:txBody>
          <a:bodyPr/>
          <a:lstStyle/>
          <a:p>
            <a:r>
              <a:rPr lang="ru-RU" b="1" dirty="0"/>
              <a:t>Процент </a:t>
            </a:r>
            <a:r>
              <a:rPr lang="ru-RU" dirty="0"/>
              <a:t>і </a:t>
            </a:r>
            <a:r>
              <a:rPr lang="ru-RU" b="1" dirty="0" err="1"/>
              <a:t>відсоток</a:t>
            </a:r>
            <a:r>
              <a:rPr lang="ru-RU" b="1" dirty="0"/>
              <a:t> </a:t>
            </a:r>
            <a:r>
              <a:rPr lang="ru-RU" dirty="0" err="1"/>
              <a:t>вживалися</a:t>
            </a:r>
            <a:r>
              <a:rPr lang="ru-RU" dirty="0"/>
              <a:t> як </a:t>
            </a:r>
            <a:r>
              <a:rPr lang="ru-RU" dirty="0" err="1"/>
              <a:t>паралельні</a:t>
            </a:r>
            <a:r>
              <a:rPr lang="ru-RU" dirty="0"/>
              <a:t> </a:t>
            </a:r>
            <a:r>
              <a:rPr lang="ru-RU" dirty="0" err="1"/>
              <a:t>терміни</a:t>
            </a:r>
            <a:r>
              <a:rPr lang="ru-RU" dirty="0"/>
              <a:t> в ХІХ ст</a:t>
            </a:r>
            <a:r>
              <a:rPr lang="ru-RU" dirty="0" smtClean="0"/>
              <a:t>., так </a:t>
            </a:r>
            <a:r>
              <a:rPr lang="ru-RU" dirty="0"/>
              <a:t>само </a:t>
            </a:r>
            <a:r>
              <a:rPr lang="ru-RU" dirty="0" err="1"/>
              <a:t>паралельно</a:t>
            </a:r>
            <a:r>
              <a:rPr lang="ru-RU" dirty="0"/>
              <a:t> </a:t>
            </a:r>
            <a:r>
              <a:rPr lang="ru-RU" dirty="0" err="1"/>
              <a:t>використовуться</a:t>
            </a:r>
            <a:r>
              <a:rPr lang="ru-RU" dirty="0"/>
              <a:t> вони і в </a:t>
            </a:r>
            <a:r>
              <a:rPr lang="ru-RU" dirty="0" err="1"/>
              <a:t>сучасних</a:t>
            </a:r>
            <a:r>
              <a:rPr lang="ru-RU" dirty="0"/>
              <a:t> стилях:</a:t>
            </a:r>
          </a:p>
          <a:p>
            <a:r>
              <a:rPr lang="ru-RU" b="1" i="1" dirty="0" err="1"/>
              <a:t>виробити</a:t>
            </a:r>
            <a:r>
              <a:rPr lang="ru-RU" b="1" i="1" dirty="0"/>
              <a:t> 142 </a:t>
            </a:r>
            <a:r>
              <a:rPr lang="ru-RU" b="1" i="1" dirty="0" err="1"/>
              <a:t>проценти</a:t>
            </a:r>
            <a:r>
              <a:rPr lang="ru-RU" b="1" i="1" dirty="0"/>
              <a:t>, великий </a:t>
            </a:r>
            <a:r>
              <a:rPr lang="ru-RU" b="1" i="1" dirty="0" err="1"/>
              <a:t>відсоток</a:t>
            </a:r>
            <a:r>
              <a:rPr lang="ru-RU" b="1" i="1" dirty="0"/>
              <a:t> </a:t>
            </a:r>
            <a:r>
              <a:rPr lang="ru-RU" b="1" i="1" dirty="0" err="1"/>
              <a:t>виборців</a:t>
            </a:r>
            <a:r>
              <a:rPr lang="ru-RU" b="1" i="1" dirty="0"/>
              <a:t>.</a:t>
            </a:r>
            <a:endParaRPr lang="ru-RU" dirty="0"/>
          </a:p>
        </p:txBody>
      </p:sp>
    </p:spTree>
    <p:extLst>
      <p:ext uri="{BB962C8B-B14F-4D97-AF65-F5344CB8AC3E}">
        <p14:creationId xmlns:p14="http://schemas.microsoft.com/office/powerpoint/2010/main" val="2941064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FFFF00"/>
                </a:solidFill>
              </a:rPr>
              <a:t>Правописна порада</a:t>
            </a:r>
            <a:endParaRPr lang="ru-RU" b="1" dirty="0">
              <a:solidFill>
                <a:srgbClr val="FFFF00"/>
              </a:solidFill>
            </a:endParaRPr>
          </a:p>
        </p:txBody>
      </p:sp>
      <p:sp>
        <p:nvSpPr>
          <p:cNvPr id="3" name="Объект 2"/>
          <p:cNvSpPr>
            <a:spLocks noGrp="1"/>
          </p:cNvSpPr>
          <p:nvPr>
            <p:ph idx="1"/>
          </p:nvPr>
        </p:nvSpPr>
        <p:spPr>
          <a:xfrm>
            <a:off x="1143001" y="1853248"/>
            <a:ext cx="9651436" cy="4195481"/>
          </a:xfrm>
        </p:spPr>
        <p:txBody>
          <a:bodyPr/>
          <a:lstStyle/>
          <a:p>
            <a:pPr algn="just">
              <a:lnSpc>
                <a:spcPct val="200000"/>
              </a:lnSpc>
            </a:pPr>
            <a:r>
              <a:rPr lang="ru-RU" b="1" dirty="0"/>
              <a:t>Назви </a:t>
            </a:r>
            <a:r>
              <a:rPr lang="ru-RU" b="1" dirty="0" err="1"/>
              <a:t>сайтів</a:t>
            </a:r>
            <a:r>
              <a:rPr lang="ru-RU" b="1" dirty="0"/>
              <a:t> без родового слова </a:t>
            </a:r>
            <a:r>
              <a:rPr lang="ru-RU" b="1" dirty="0" err="1"/>
              <a:t>пишемо</a:t>
            </a:r>
            <a:r>
              <a:rPr lang="ru-RU" b="1" dirty="0"/>
              <a:t> з </a:t>
            </a:r>
            <a:r>
              <a:rPr lang="ru-RU" b="1" dirty="0" err="1"/>
              <a:t>малої</a:t>
            </a:r>
            <a:r>
              <a:rPr lang="ru-RU" b="1" dirty="0"/>
              <a:t> </a:t>
            </a:r>
            <a:r>
              <a:rPr lang="ru-RU" b="1" dirty="0" err="1"/>
              <a:t>літери</a:t>
            </a:r>
            <a:r>
              <a:rPr lang="uk-UA" b="1" dirty="0"/>
              <a:t> й без лапок </a:t>
            </a:r>
            <a:r>
              <a:rPr lang="ru-RU" b="1" dirty="0"/>
              <a:t> </a:t>
            </a:r>
            <a:r>
              <a:rPr lang="ru-RU" b="1" dirty="0">
                <a:solidFill>
                  <a:srgbClr val="FFFF00"/>
                </a:solidFill>
              </a:rPr>
              <a:t>(</a:t>
            </a:r>
            <a:r>
              <a:rPr lang="ru-RU" b="1" i="1" dirty="0" err="1">
                <a:solidFill>
                  <a:srgbClr val="FFFF00"/>
                </a:solidFill>
              </a:rPr>
              <a:t>твітер</a:t>
            </a:r>
            <a:r>
              <a:rPr lang="ru-RU" b="1" i="1" dirty="0">
                <a:solidFill>
                  <a:srgbClr val="FFFF00"/>
                </a:solidFill>
              </a:rPr>
              <a:t>, </a:t>
            </a:r>
            <a:r>
              <a:rPr lang="ru-RU" b="1" i="1" dirty="0" err="1">
                <a:solidFill>
                  <a:srgbClr val="FFFF00"/>
                </a:solidFill>
              </a:rPr>
              <a:t>ґуґл</a:t>
            </a:r>
            <a:r>
              <a:rPr lang="ru-RU" b="1" i="1" dirty="0">
                <a:solidFill>
                  <a:srgbClr val="FFFF00"/>
                </a:solidFill>
              </a:rPr>
              <a:t>, у </a:t>
            </a:r>
            <a:r>
              <a:rPr lang="ru-RU" b="1" i="1" dirty="0" err="1">
                <a:solidFill>
                  <a:srgbClr val="FFFF00"/>
                </a:solidFill>
              </a:rPr>
              <a:t>зумі</a:t>
            </a:r>
            <a:r>
              <a:rPr lang="ru-RU" b="1" dirty="0">
                <a:solidFill>
                  <a:srgbClr val="FFFF00"/>
                </a:solidFill>
              </a:rPr>
              <a:t>); </a:t>
            </a:r>
            <a:r>
              <a:rPr lang="ru-RU" b="1" dirty="0" err="1"/>
              <a:t>назви</a:t>
            </a:r>
            <a:r>
              <a:rPr lang="ru-RU" b="1" dirty="0"/>
              <a:t> </a:t>
            </a:r>
            <a:r>
              <a:rPr lang="ru-RU" b="1" dirty="0" err="1"/>
              <a:t>сайтів</a:t>
            </a:r>
            <a:r>
              <a:rPr lang="ru-RU" b="1" dirty="0"/>
              <a:t> з </a:t>
            </a:r>
            <a:r>
              <a:rPr lang="ru-RU" b="1" dirty="0" err="1"/>
              <a:t>родовим</a:t>
            </a:r>
            <a:r>
              <a:rPr lang="ru-RU" b="1" dirty="0"/>
              <a:t> словом </a:t>
            </a:r>
            <a:r>
              <a:rPr lang="ru-RU" b="1" dirty="0" err="1"/>
              <a:t>пишемо</a:t>
            </a:r>
            <a:r>
              <a:rPr lang="ru-RU" b="1" dirty="0"/>
              <a:t> з </a:t>
            </a:r>
            <a:r>
              <a:rPr lang="ru-RU" b="1" dirty="0" err="1"/>
              <a:t>великої</a:t>
            </a:r>
            <a:r>
              <a:rPr lang="ru-RU" b="1" dirty="0"/>
              <a:t> </a:t>
            </a:r>
            <a:r>
              <a:rPr lang="ru-RU" b="1" dirty="0" err="1"/>
              <a:t>літери</a:t>
            </a:r>
            <a:r>
              <a:rPr lang="ru-RU" b="1" dirty="0"/>
              <a:t> і в лапках (</a:t>
            </a:r>
            <a:r>
              <a:rPr lang="ru-RU" b="1" dirty="0">
                <a:solidFill>
                  <a:srgbClr val="FFFF00"/>
                </a:solidFill>
              </a:rPr>
              <a:t>платформа «Зум», </a:t>
            </a:r>
            <a:r>
              <a:rPr lang="ru-RU" b="1" i="1" dirty="0">
                <a:solidFill>
                  <a:srgbClr val="FFFF00"/>
                </a:solidFill>
              </a:rPr>
              <a:t>мережа «</a:t>
            </a:r>
            <a:r>
              <a:rPr lang="ru-RU" b="1" i="1" dirty="0" err="1">
                <a:solidFill>
                  <a:srgbClr val="FFFF00"/>
                </a:solidFill>
              </a:rPr>
              <a:t>Фейсбук</a:t>
            </a:r>
            <a:r>
              <a:rPr lang="ru-RU" b="1" i="1" dirty="0">
                <a:solidFill>
                  <a:srgbClr val="FFFF00"/>
                </a:solidFill>
              </a:rPr>
              <a:t>», ресурс «</a:t>
            </a:r>
            <a:r>
              <a:rPr lang="ru-RU" b="1" i="1" dirty="0" err="1">
                <a:solidFill>
                  <a:srgbClr val="FFFF00"/>
                </a:solidFill>
              </a:rPr>
              <a:t>Вікіпедія</a:t>
            </a:r>
            <a:r>
              <a:rPr lang="ru-RU" b="1" i="1" dirty="0">
                <a:solidFill>
                  <a:srgbClr val="FFFF00"/>
                </a:solidFill>
              </a:rPr>
              <a:t>»)</a:t>
            </a:r>
            <a:r>
              <a:rPr lang="uk-UA" b="1" dirty="0">
                <a:solidFill>
                  <a:srgbClr val="FFFF00"/>
                </a:solidFill>
              </a:rPr>
              <a:t>. </a:t>
            </a:r>
            <a:r>
              <a:rPr lang="uk-UA" b="1" u="sng" dirty="0"/>
              <a:t>Але </a:t>
            </a:r>
            <a:r>
              <a:rPr lang="uk-UA" b="1" dirty="0"/>
              <a:t>назви сайтів, ужиті як назви юридичних осіб, пишемо з великої літери (</a:t>
            </a:r>
            <a:r>
              <a:rPr lang="uk-UA" b="1" i="1" dirty="0"/>
              <a:t>РНБО ввела санкції проти </a:t>
            </a:r>
            <a:r>
              <a:rPr lang="uk-UA" b="1" i="1" dirty="0" err="1"/>
              <a:t>Яндекса</a:t>
            </a:r>
            <a:r>
              <a:rPr lang="uk-UA" b="1" i="1" dirty="0"/>
              <a:t>).</a:t>
            </a:r>
            <a:endParaRPr lang="ru-RU" b="1" dirty="0"/>
          </a:p>
        </p:txBody>
      </p:sp>
    </p:spTree>
    <p:extLst>
      <p:ext uri="{BB962C8B-B14F-4D97-AF65-F5344CB8AC3E}">
        <p14:creationId xmlns:p14="http://schemas.microsoft.com/office/powerpoint/2010/main" val="228768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9404723" cy="984196"/>
          </a:xfrm>
        </p:spPr>
        <p:txBody>
          <a:bodyPr/>
          <a:lstStyle/>
          <a:p>
            <a:r>
              <a:rPr lang="uk-UA" dirty="0" smtClean="0">
                <a:solidFill>
                  <a:srgbClr val="FFFF00"/>
                </a:solidFill>
              </a:rPr>
              <a:t>Виправимо суржикові вислови</a:t>
            </a:r>
            <a:endParaRPr lang="ru-RU" dirty="0">
              <a:solidFill>
                <a:srgbClr val="FFFF00"/>
              </a:solidFill>
            </a:endParaRPr>
          </a:p>
        </p:txBody>
      </p:sp>
      <p:sp>
        <p:nvSpPr>
          <p:cNvPr id="3" name="Объект 2"/>
          <p:cNvSpPr>
            <a:spLocks noGrp="1"/>
          </p:cNvSpPr>
          <p:nvPr>
            <p:ph sz="half" idx="1"/>
          </p:nvPr>
        </p:nvSpPr>
        <p:spPr>
          <a:xfrm>
            <a:off x="855118" y="1276803"/>
            <a:ext cx="5253074" cy="5359128"/>
          </a:xfrm>
        </p:spPr>
        <p:txBody>
          <a:bodyPr>
            <a:normAutofit/>
          </a:bodyPr>
          <a:lstStyle/>
          <a:p>
            <a:r>
              <a:rPr lang="ru-RU" b="1" dirty="0"/>
              <a:t>Давати </a:t>
            </a:r>
            <a:r>
              <a:rPr lang="ru-RU" b="1" dirty="0" smtClean="0"/>
              <a:t>добро</a:t>
            </a:r>
            <a:r>
              <a:rPr lang="ru-RU" b="1" dirty="0" smtClean="0">
                <a:solidFill>
                  <a:srgbClr val="8542AE"/>
                </a:solidFill>
              </a:rPr>
              <a:t>-</a:t>
            </a:r>
            <a:r>
              <a:rPr lang="ru-RU" b="1" dirty="0" err="1" smtClean="0">
                <a:solidFill>
                  <a:srgbClr val="FFFF00"/>
                </a:solidFill>
              </a:rPr>
              <a:t>схвалювати</a:t>
            </a:r>
            <a:endParaRPr lang="ru-RU" b="1" dirty="0">
              <a:solidFill>
                <a:srgbClr val="FFFF00"/>
              </a:solidFill>
            </a:endParaRPr>
          </a:p>
          <a:p>
            <a:r>
              <a:rPr lang="ru-RU" b="1" dirty="0" err="1"/>
              <a:t>дякуючи</a:t>
            </a:r>
            <a:r>
              <a:rPr lang="ru-RU" b="1" dirty="0"/>
              <a:t> </a:t>
            </a:r>
            <a:r>
              <a:rPr lang="ru-RU" b="1" dirty="0" err="1" smtClean="0"/>
              <a:t>підтримці</a:t>
            </a:r>
            <a:r>
              <a:rPr lang="ru-RU" b="1" dirty="0"/>
              <a:t> </a:t>
            </a:r>
            <a:r>
              <a:rPr lang="ru-RU" b="1" dirty="0" smtClean="0">
                <a:solidFill>
                  <a:schemeClr val="accent6">
                    <a:lumMod val="50000"/>
                  </a:schemeClr>
                </a:solidFill>
              </a:rPr>
              <a:t>- </a:t>
            </a:r>
            <a:r>
              <a:rPr lang="ru-RU" b="1" dirty="0" err="1" smtClean="0">
                <a:solidFill>
                  <a:srgbClr val="FFFF00"/>
                </a:solidFill>
              </a:rPr>
              <a:t>завдяки</a:t>
            </a:r>
            <a:endParaRPr lang="ru-RU" b="1" dirty="0">
              <a:solidFill>
                <a:srgbClr val="FFFF00"/>
              </a:solidFill>
            </a:endParaRPr>
          </a:p>
          <a:p>
            <a:r>
              <a:rPr lang="ru-RU" b="1" dirty="0" err="1" smtClean="0"/>
              <a:t>пристрасті</a:t>
            </a:r>
            <a:r>
              <a:rPr lang="ru-RU" b="1" dirty="0" smtClean="0"/>
              <a:t> </a:t>
            </a:r>
            <a:r>
              <a:rPr lang="ru-RU" b="1" strike="sngStrike" dirty="0" err="1" smtClean="0"/>
              <a:t>накаляються</a:t>
            </a:r>
            <a:r>
              <a:rPr lang="ru-RU" b="1" strike="sngStrike" dirty="0"/>
              <a:t> </a:t>
            </a:r>
            <a:r>
              <a:rPr lang="ru-RU" b="1" dirty="0" smtClean="0"/>
              <a:t>– </a:t>
            </a:r>
            <a:r>
              <a:rPr lang="ru-RU" b="1" dirty="0" err="1" smtClean="0">
                <a:solidFill>
                  <a:srgbClr val="FFFF00"/>
                </a:solidFill>
              </a:rPr>
              <a:t>вирують</a:t>
            </a:r>
            <a:r>
              <a:rPr lang="ru-RU" b="1" dirty="0" smtClean="0">
                <a:solidFill>
                  <a:srgbClr val="FFFF00"/>
                </a:solidFill>
              </a:rPr>
              <a:t>, </a:t>
            </a:r>
            <a:r>
              <a:rPr lang="ru-RU" b="1" dirty="0" err="1" smtClean="0">
                <a:solidFill>
                  <a:srgbClr val="FFFF00"/>
                </a:solidFill>
              </a:rPr>
              <a:t>розпалюються</a:t>
            </a:r>
            <a:endParaRPr lang="ru-RU" b="1" dirty="0">
              <a:solidFill>
                <a:srgbClr val="FFFF00"/>
              </a:solidFill>
            </a:endParaRPr>
          </a:p>
          <a:p>
            <a:r>
              <a:rPr lang="ru-RU" b="1" dirty="0" err="1" smtClean="0"/>
              <a:t>забезпечувати</a:t>
            </a:r>
            <a:r>
              <a:rPr lang="ru-RU" b="1" dirty="0" smtClean="0"/>
              <a:t> </a:t>
            </a:r>
            <a:r>
              <a:rPr lang="ru-RU" b="1" dirty="0" err="1" smtClean="0"/>
              <a:t>безпеку</a:t>
            </a:r>
            <a:r>
              <a:rPr lang="ru-RU" b="1" dirty="0"/>
              <a:t> </a:t>
            </a:r>
            <a:r>
              <a:rPr lang="ru-RU" b="1" dirty="0" smtClean="0"/>
              <a:t>- </a:t>
            </a:r>
            <a:r>
              <a:rPr lang="ru-RU" b="1" dirty="0" err="1" smtClean="0">
                <a:solidFill>
                  <a:srgbClr val="FFFF00"/>
                </a:solidFill>
              </a:rPr>
              <a:t>гарантувати</a:t>
            </a:r>
            <a:endParaRPr lang="ru-RU" b="1" dirty="0">
              <a:solidFill>
                <a:srgbClr val="FFFF00"/>
              </a:solidFill>
            </a:endParaRPr>
          </a:p>
          <a:p>
            <a:r>
              <a:rPr lang="ru-RU" b="1" dirty="0" err="1"/>
              <a:t>від</a:t>
            </a:r>
            <a:r>
              <a:rPr lang="ru-RU" b="1" dirty="0"/>
              <a:t> </a:t>
            </a:r>
            <a:r>
              <a:rPr lang="ru-RU" b="1" dirty="0" err="1"/>
              <a:t>нічого</a:t>
            </a:r>
            <a:r>
              <a:rPr lang="ru-RU" b="1" dirty="0"/>
              <a:t> </a:t>
            </a:r>
            <a:r>
              <a:rPr lang="ru-RU" b="1" dirty="0" err="1" smtClean="0">
                <a:solidFill>
                  <a:srgbClr val="FFFF00"/>
                </a:solidFill>
              </a:rPr>
              <a:t>робити</a:t>
            </a:r>
            <a:r>
              <a:rPr lang="ru-RU" b="1" dirty="0" smtClean="0">
                <a:solidFill>
                  <a:srgbClr val="FFFF00"/>
                </a:solidFill>
              </a:rPr>
              <a:t> – </a:t>
            </a:r>
            <a:r>
              <a:rPr lang="ru-RU" b="1" dirty="0" err="1" smtClean="0">
                <a:solidFill>
                  <a:srgbClr val="FFFF00"/>
                </a:solidFill>
              </a:rPr>
              <a:t>знічев’я</a:t>
            </a:r>
            <a:endParaRPr lang="ru-RU" b="1" dirty="0" smtClean="0">
              <a:solidFill>
                <a:srgbClr val="FFFF00"/>
              </a:solidFill>
            </a:endParaRPr>
          </a:p>
          <a:p>
            <a:r>
              <a:rPr lang="ru-RU" b="1" dirty="0" err="1" smtClean="0"/>
              <a:t>говорити</a:t>
            </a:r>
            <a:r>
              <a:rPr lang="ru-RU" b="1" dirty="0" smtClean="0"/>
              <a:t> </a:t>
            </a:r>
            <a:r>
              <a:rPr lang="ru-RU" dirty="0"/>
              <a:t>на</a:t>
            </a:r>
            <a:r>
              <a:rPr lang="ru-RU" b="1" dirty="0"/>
              <a:t> </a:t>
            </a:r>
            <a:r>
              <a:rPr lang="ru-RU" b="1" dirty="0" err="1" smtClean="0"/>
              <a:t>українській</a:t>
            </a:r>
            <a:r>
              <a:rPr lang="ru-RU" b="1" dirty="0" smtClean="0"/>
              <a:t> </a:t>
            </a:r>
            <a:r>
              <a:rPr lang="ru-RU" b="1" dirty="0" err="1" smtClean="0"/>
              <a:t>мові</a:t>
            </a:r>
            <a:endParaRPr lang="ru-RU" b="1" dirty="0" smtClean="0"/>
          </a:p>
          <a:p>
            <a:r>
              <a:rPr lang="ru-RU" b="1" strike="sngStrike" dirty="0" err="1" smtClean="0"/>
              <a:t>дійсне</a:t>
            </a:r>
            <a:r>
              <a:rPr lang="ru-RU" b="1" strike="sngStrike" dirty="0" smtClean="0"/>
              <a:t> </a:t>
            </a:r>
            <a:r>
              <a:rPr lang="ru-RU" b="1" strike="sngStrike" dirty="0"/>
              <a:t>лице</a:t>
            </a:r>
            <a:r>
              <a:rPr lang="ru-RU" b="1" dirty="0" smtClean="0"/>
              <a:t>, </a:t>
            </a:r>
            <a:r>
              <a:rPr lang="ru-RU" b="1" dirty="0" err="1" smtClean="0">
                <a:solidFill>
                  <a:srgbClr val="FFFF00"/>
                </a:solidFill>
              </a:rPr>
              <a:t>справжня</a:t>
            </a:r>
            <a:r>
              <a:rPr lang="ru-RU" b="1" dirty="0" smtClean="0">
                <a:solidFill>
                  <a:srgbClr val="FFFF00"/>
                </a:solidFill>
              </a:rPr>
              <a:t>, реальна особа</a:t>
            </a:r>
            <a:endParaRPr lang="ru-RU" b="1" dirty="0">
              <a:solidFill>
                <a:srgbClr val="FFFF00"/>
              </a:solidFill>
            </a:endParaRPr>
          </a:p>
          <a:p>
            <a:r>
              <a:rPr lang="ru-RU" b="1" dirty="0" err="1"/>
              <a:t>його</a:t>
            </a:r>
            <a:r>
              <a:rPr lang="ru-RU" b="1" dirty="0"/>
              <a:t> лишили прав</a:t>
            </a:r>
            <a:r>
              <a:rPr lang="ru-RU" b="1" dirty="0">
                <a:solidFill>
                  <a:schemeClr val="accent6">
                    <a:lumMod val="50000"/>
                  </a:schemeClr>
                </a:solidFill>
              </a:rPr>
              <a:t>, </a:t>
            </a:r>
            <a:r>
              <a:rPr lang="ru-RU" b="1" dirty="0" err="1" smtClean="0">
                <a:solidFill>
                  <a:srgbClr val="FFFF00"/>
                </a:solidFill>
              </a:rPr>
              <a:t>позбавили</a:t>
            </a:r>
            <a:endParaRPr lang="ru-RU" b="1" dirty="0">
              <a:solidFill>
                <a:srgbClr val="FFFF00"/>
              </a:solidFill>
            </a:endParaRPr>
          </a:p>
          <a:p>
            <a:r>
              <a:rPr lang="ru-RU" b="1" dirty="0" err="1"/>
              <a:t>включити</a:t>
            </a:r>
            <a:r>
              <a:rPr lang="ru-RU" b="1" dirty="0"/>
              <a:t> режим </a:t>
            </a:r>
            <a:r>
              <a:rPr lang="ru-RU" b="1" dirty="0" err="1"/>
              <a:t>голосування</a:t>
            </a:r>
            <a:r>
              <a:rPr lang="ru-RU" b="1" dirty="0" smtClean="0"/>
              <a:t>,</a:t>
            </a:r>
          </a:p>
          <a:p>
            <a:r>
              <a:rPr lang="ru-RU" b="1" dirty="0" smtClean="0"/>
              <a:t>я </a:t>
            </a:r>
            <a:r>
              <a:rPr lang="ru-RU" b="1" dirty="0" err="1" smtClean="0"/>
              <a:t>зайнятий</a:t>
            </a:r>
            <a:r>
              <a:rPr lang="ru-RU" b="1" dirty="0"/>
              <a:t> </a:t>
            </a:r>
            <a:r>
              <a:rPr lang="ru-RU" b="1" dirty="0" smtClean="0">
                <a:solidFill>
                  <a:srgbClr val="FFFF00"/>
                </a:solidFill>
              </a:rPr>
              <a:t>– я </a:t>
            </a:r>
            <a:r>
              <a:rPr lang="ru-RU" b="1" dirty="0" err="1" smtClean="0">
                <a:solidFill>
                  <a:srgbClr val="FFFF00"/>
                </a:solidFill>
              </a:rPr>
              <a:t>працюю</a:t>
            </a:r>
            <a:r>
              <a:rPr lang="ru-RU" b="1" dirty="0" smtClean="0">
                <a:solidFill>
                  <a:srgbClr val="FFFF00"/>
                </a:solidFill>
              </a:rPr>
              <a:t>, </a:t>
            </a:r>
            <a:r>
              <a:rPr lang="ru-RU" b="1" dirty="0" err="1" smtClean="0">
                <a:solidFill>
                  <a:srgbClr val="FFFF00"/>
                </a:solidFill>
              </a:rPr>
              <a:t>немає</a:t>
            </a:r>
            <a:r>
              <a:rPr lang="ru-RU" b="1" dirty="0" smtClean="0">
                <a:solidFill>
                  <a:srgbClr val="FFFF00"/>
                </a:solidFill>
              </a:rPr>
              <a:t> часу/коли</a:t>
            </a:r>
          </a:p>
          <a:p>
            <a:r>
              <a:rPr lang="uk-UA" b="1" dirty="0" smtClean="0"/>
              <a:t>Явка </a:t>
            </a:r>
            <a:r>
              <a:rPr lang="uk-UA" b="1" dirty="0" smtClean="0">
                <a:solidFill>
                  <a:srgbClr val="FFFF00"/>
                </a:solidFill>
              </a:rPr>
              <a:t>- присутність</a:t>
            </a:r>
            <a:endParaRPr lang="ru-RU" b="1" dirty="0">
              <a:solidFill>
                <a:srgbClr val="FFFF00"/>
              </a:solidFill>
            </a:endParaRPr>
          </a:p>
          <a:p>
            <a:endParaRPr lang="ru-RU" dirty="0"/>
          </a:p>
        </p:txBody>
      </p:sp>
    </p:spTree>
    <p:extLst>
      <p:ext uri="{BB962C8B-B14F-4D97-AF65-F5344CB8AC3E}">
        <p14:creationId xmlns:p14="http://schemas.microsoft.com/office/powerpoint/2010/main" val="3775542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5201" y="100021"/>
            <a:ext cx="9404723" cy="1400530"/>
          </a:xfrm>
        </p:spPr>
        <p:txBody>
          <a:bodyPr/>
          <a:lstStyle/>
          <a:p>
            <a:pPr algn="ctr"/>
            <a:r>
              <a:rPr lang="ru-RU" b="1" dirty="0"/>
              <a:t>Зредагувати </a:t>
            </a:r>
            <a:r>
              <a:rPr lang="ru-RU" b="1" dirty="0" err="1"/>
              <a:t>словосполучення</a:t>
            </a:r>
            <a:endParaRPr lang="ru-RU" b="1" dirty="0"/>
          </a:p>
        </p:txBody>
      </p:sp>
      <p:sp>
        <p:nvSpPr>
          <p:cNvPr id="3" name="Объект 2"/>
          <p:cNvSpPr>
            <a:spLocks noGrp="1"/>
          </p:cNvSpPr>
          <p:nvPr>
            <p:ph idx="1"/>
          </p:nvPr>
        </p:nvSpPr>
        <p:spPr>
          <a:xfrm>
            <a:off x="1234921" y="942575"/>
            <a:ext cx="8946541" cy="5601916"/>
          </a:xfrm>
        </p:spPr>
        <p:txBody>
          <a:bodyPr>
            <a:normAutofit/>
          </a:bodyPr>
          <a:lstStyle/>
          <a:p>
            <a:r>
              <a:rPr lang="ru-RU" b="1" dirty="0" smtClean="0">
                <a:solidFill>
                  <a:srgbClr val="FFFF00"/>
                </a:solidFill>
              </a:rPr>
              <a:t>Толковий </a:t>
            </a:r>
            <a:r>
              <a:rPr lang="ru-RU" b="1" dirty="0" err="1" smtClean="0">
                <a:solidFill>
                  <a:srgbClr val="FFFF00"/>
                </a:solidFill>
              </a:rPr>
              <a:t>співробітник</a:t>
            </a:r>
            <a:r>
              <a:rPr lang="ru-RU" b="1" dirty="0" smtClean="0">
                <a:solidFill>
                  <a:srgbClr val="FFFF00"/>
                </a:solidFill>
              </a:rPr>
              <a:t> - </a:t>
            </a:r>
            <a:r>
              <a:rPr lang="ru-RU" b="1" dirty="0" err="1" smtClean="0"/>
              <a:t>тямущий</a:t>
            </a:r>
            <a:endParaRPr lang="ru-RU" b="1" dirty="0" smtClean="0"/>
          </a:p>
          <a:p>
            <a:r>
              <a:rPr lang="ru-RU" b="1" dirty="0" smtClean="0">
                <a:solidFill>
                  <a:srgbClr val="FFFF00"/>
                </a:solidFill>
              </a:rPr>
              <a:t> </a:t>
            </a:r>
            <a:r>
              <a:rPr lang="ru-RU" b="1" dirty="0" err="1">
                <a:solidFill>
                  <a:srgbClr val="FFFF00"/>
                </a:solidFill>
              </a:rPr>
              <a:t>робити</a:t>
            </a:r>
            <a:r>
              <a:rPr lang="ru-RU" b="1" dirty="0">
                <a:solidFill>
                  <a:srgbClr val="FFFF00"/>
                </a:solidFill>
              </a:rPr>
              <a:t> без </a:t>
            </a:r>
            <a:r>
              <a:rPr lang="ru-RU" b="1" dirty="0" smtClean="0">
                <a:solidFill>
                  <a:srgbClr val="FFFF00"/>
                </a:solidFill>
              </a:rPr>
              <a:t>толку – </a:t>
            </a:r>
            <a:r>
              <a:rPr lang="ru-RU" b="1" dirty="0" smtClean="0"/>
              <a:t>без </a:t>
            </a:r>
            <a:r>
              <a:rPr lang="ru-RU" b="1" dirty="0" err="1" smtClean="0"/>
              <a:t>пуття</a:t>
            </a:r>
            <a:r>
              <a:rPr lang="ru-RU" b="1" dirty="0" smtClean="0"/>
              <a:t> </a:t>
            </a:r>
          </a:p>
          <a:p>
            <a:r>
              <a:rPr lang="ru-RU" b="1" dirty="0" err="1" smtClean="0">
                <a:solidFill>
                  <a:srgbClr val="FFFF00"/>
                </a:solidFill>
              </a:rPr>
              <a:t>взяти</a:t>
            </a:r>
            <a:r>
              <a:rPr lang="ru-RU" b="1" dirty="0" smtClean="0">
                <a:solidFill>
                  <a:srgbClr val="FFFF00"/>
                </a:solidFill>
              </a:rPr>
              <a:t> </a:t>
            </a:r>
            <a:r>
              <a:rPr lang="ru-RU" b="1" dirty="0">
                <a:solidFill>
                  <a:srgbClr val="FFFF00"/>
                </a:solidFill>
              </a:rPr>
              <a:t>в </a:t>
            </a:r>
            <a:r>
              <a:rPr lang="ru-RU" b="1" dirty="0" smtClean="0">
                <a:solidFill>
                  <a:srgbClr val="FFFF00"/>
                </a:solidFill>
              </a:rPr>
              <a:t>толк </a:t>
            </a:r>
            <a:r>
              <a:rPr lang="ru-RU" b="1" dirty="0" smtClean="0"/>
              <a:t>– </a:t>
            </a:r>
            <a:r>
              <a:rPr lang="ru-RU" b="1" dirty="0" err="1" smtClean="0"/>
              <a:t>узяти</a:t>
            </a:r>
            <a:r>
              <a:rPr lang="ru-RU" b="1" dirty="0" smtClean="0"/>
              <a:t> до </a:t>
            </a:r>
            <a:r>
              <a:rPr lang="ru-RU" b="1" dirty="0" err="1" smtClean="0"/>
              <a:t>тями</a:t>
            </a:r>
            <a:r>
              <a:rPr lang="ru-RU" b="1" dirty="0" smtClean="0"/>
              <a:t> </a:t>
            </a:r>
            <a:r>
              <a:rPr lang="ru-RU" b="1" dirty="0" smtClean="0">
                <a:solidFill>
                  <a:schemeClr val="accent6">
                    <a:lumMod val="50000"/>
                  </a:schemeClr>
                </a:solidFill>
              </a:rPr>
              <a:t>,</a:t>
            </a:r>
            <a:r>
              <a:rPr lang="ru-RU" b="1" dirty="0" err="1" smtClean="0"/>
              <a:t>затямити</a:t>
            </a:r>
            <a:r>
              <a:rPr lang="ru-RU" b="1" dirty="0" smtClean="0"/>
              <a:t>, </a:t>
            </a:r>
            <a:r>
              <a:rPr lang="ru-RU" b="1" dirty="0" err="1" smtClean="0"/>
              <a:t>дібрати</a:t>
            </a:r>
            <a:r>
              <a:rPr lang="ru-RU" b="1" dirty="0" smtClean="0"/>
              <a:t> толку</a:t>
            </a:r>
          </a:p>
          <a:p>
            <a:r>
              <a:rPr lang="ru-RU" b="1" dirty="0" smtClean="0">
                <a:solidFill>
                  <a:srgbClr val="FFFF00"/>
                </a:solidFill>
              </a:rPr>
              <a:t> </a:t>
            </a:r>
            <a:r>
              <a:rPr lang="ru-RU" b="1" dirty="0" err="1">
                <a:solidFill>
                  <a:srgbClr val="FFFF00"/>
                </a:solidFill>
              </a:rPr>
              <a:t>збитися</a:t>
            </a:r>
            <a:r>
              <a:rPr lang="ru-RU" b="1" dirty="0">
                <a:solidFill>
                  <a:srgbClr val="FFFF00"/>
                </a:solidFill>
              </a:rPr>
              <a:t> з </a:t>
            </a:r>
            <a:r>
              <a:rPr lang="ru-RU" b="1" dirty="0" smtClean="0">
                <a:solidFill>
                  <a:srgbClr val="FFFF00"/>
                </a:solidFill>
              </a:rPr>
              <a:t>толку – </a:t>
            </a:r>
            <a:r>
              <a:rPr lang="ru-RU" b="1" dirty="0" smtClean="0"/>
              <a:t>з </a:t>
            </a:r>
            <a:r>
              <a:rPr lang="ru-RU" b="1" dirty="0" err="1" smtClean="0"/>
              <a:t>пантелику</a:t>
            </a:r>
            <a:endParaRPr lang="ru-RU" b="1" dirty="0" smtClean="0"/>
          </a:p>
          <a:p>
            <a:r>
              <a:rPr lang="ru-RU" b="1" dirty="0" err="1" smtClean="0">
                <a:solidFill>
                  <a:srgbClr val="FFFF00"/>
                </a:solidFill>
              </a:rPr>
              <a:t>йдуть</a:t>
            </a:r>
            <a:r>
              <a:rPr lang="ru-RU" b="1" dirty="0" smtClean="0">
                <a:solidFill>
                  <a:srgbClr val="FFFF00"/>
                </a:solidFill>
              </a:rPr>
              <a:t> толки – </a:t>
            </a:r>
            <a:r>
              <a:rPr lang="ru-RU" b="1" dirty="0" err="1" smtClean="0"/>
              <a:t>йде</a:t>
            </a:r>
            <a:r>
              <a:rPr lang="ru-RU" b="1" dirty="0" smtClean="0"/>
              <a:t> чутки, </a:t>
            </a:r>
            <a:r>
              <a:rPr lang="ru-RU" b="1" dirty="0" err="1" smtClean="0"/>
              <a:t>плітки</a:t>
            </a:r>
            <a:r>
              <a:rPr lang="ru-RU" b="1" dirty="0" smtClean="0"/>
              <a:t>, </a:t>
            </a:r>
            <a:r>
              <a:rPr lang="ru-RU" b="1" dirty="0" err="1" smtClean="0"/>
              <a:t>поголос</a:t>
            </a:r>
            <a:endParaRPr lang="ru-RU" b="1" dirty="0" smtClean="0"/>
          </a:p>
          <a:p>
            <a:r>
              <a:rPr lang="ru-RU" b="1" dirty="0" smtClean="0">
                <a:solidFill>
                  <a:srgbClr val="FFFF00"/>
                </a:solidFill>
              </a:rPr>
              <a:t> </a:t>
            </a:r>
            <a:r>
              <a:rPr lang="ru-RU" b="1" dirty="0">
                <a:solidFill>
                  <a:srgbClr val="FFFF00"/>
                </a:solidFill>
              </a:rPr>
              <a:t>привести до </a:t>
            </a:r>
            <a:r>
              <a:rPr lang="ru-RU" b="1" dirty="0" smtClean="0">
                <a:solidFill>
                  <a:srgbClr val="FFFF00"/>
                </a:solidFill>
              </a:rPr>
              <a:t>толку – </a:t>
            </a:r>
            <a:r>
              <a:rPr lang="ru-RU" b="1" dirty="0" smtClean="0"/>
              <a:t>до ладу</a:t>
            </a:r>
          </a:p>
          <a:p>
            <a:r>
              <a:rPr lang="uk-UA" b="1" dirty="0" smtClean="0">
                <a:solidFill>
                  <a:srgbClr val="FFFF00"/>
                </a:solidFill>
              </a:rPr>
              <a:t>Безтолковий – </a:t>
            </a:r>
            <a:r>
              <a:rPr lang="uk-UA" b="1" dirty="0" smtClean="0"/>
              <a:t>нетямущий, безглуздий</a:t>
            </a:r>
          </a:p>
          <a:p>
            <a:r>
              <a:rPr lang="uk-UA" b="1" dirty="0" smtClean="0">
                <a:solidFill>
                  <a:srgbClr val="FFFF00"/>
                </a:solidFill>
              </a:rPr>
              <a:t>являтися </a:t>
            </a:r>
            <a:r>
              <a:rPr lang="uk-UA" b="1" dirty="0">
                <a:solidFill>
                  <a:srgbClr val="FFFF00"/>
                </a:solidFill>
              </a:rPr>
              <a:t>причиною </a:t>
            </a:r>
            <a:r>
              <a:rPr lang="uk-UA" b="1" dirty="0" smtClean="0">
                <a:solidFill>
                  <a:srgbClr val="FFFF00"/>
                </a:solidFill>
              </a:rPr>
              <a:t>чого – </a:t>
            </a:r>
            <a:r>
              <a:rPr lang="uk-UA" b="1" dirty="0" smtClean="0"/>
              <a:t>є/бути, спричинятися</a:t>
            </a:r>
          </a:p>
          <a:p>
            <a:r>
              <a:rPr lang="uk-UA" b="1" dirty="0" smtClean="0">
                <a:solidFill>
                  <a:srgbClr val="FFFF00"/>
                </a:solidFill>
              </a:rPr>
              <a:t>не по силам – </a:t>
            </a:r>
            <a:r>
              <a:rPr lang="uk-UA" b="1" dirty="0" smtClean="0"/>
              <a:t>не в змозі, не під силу</a:t>
            </a:r>
          </a:p>
          <a:p>
            <a:r>
              <a:rPr lang="uk-UA" b="1" dirty="0" smtClean="0">
                <a:solidFill>
                  <a:srgbClr val="FFFF00"/>
                </a:solidFill>
              </a:rPr>
              <a:t>Телефонувати </a:t>
            </a:r>
            <a:r>
              <a:rPr lang="uk-UA" b="1" dirty="0" smtClean="0"/>
              <a:t>/дзвонити</a:t>
            </a:r>
          </a:p>
          <a:p>
            <a:r>
              <a:rPr lang="uk-UA" b="1" dirty="0" err="1" smtClean="0">
                <a:solidFill>
                  <a:srgbClr val="FFFF00"/>
                </a:solidFill>
              </a:rPr>
              <a:t>співпали</a:t>
            </a:r>
            <a:r>
              <a:rPr lang="uk-UA" b="1" dirty="0" smtClean="0">
                <a:solidFill>
                  <a:srgbClr val="FFFF00"/>
                </a:solidFill>
              </a:rPr>
              <a:t> думки</a:t>
            </a:r>
          </a:p>
          <a:p>
            <a:r>
              <a:rPr lang="uk-UA" b="1" dirty="0" smtClean="0">
                <a:solidFill>
                  <a:srgbClr val="FFFF00"/>
                </a:solidFill>
              </a:rPr>
              <a:t>Розслідування</a:t>
            </a:r>
            <a:r>
              <a:rPr lang="uk-UA" b="1" dirty="0" smtClean="0"/>
              <a:t> за </a:t>
            </a:r>
            <a:r>
              <a:rPr lang="uk-UA" b="1" dirty="0" smtClean="0">
                <a:solidFill>
                  <a:srgbClr val="FFFF00"/>
                </a:solidFill>
              </a:rPr>
              <a:t>факту </a:t>
            </a:r>
          </a:p>
          <a:p>
            <a:r>
              <a:rPr lang="uk-UA" b="1" dirty="0">
                <a:solidFill>
                  <a:srgbClr val="FFFF00"/>
                </a:solidFill>
              </a:rPr>
              <a:t>прийняти чиюсь </a:t>
            </a:r>
            <a:r>
              <a:rPr lang="uk-UA" b="1" dirty="0" smtClean="0">
                <a:solidFill>
                  <a:srgbClr val="FFFF00"/>
                </a:solidFill>
              </a:rPr>
              <a:t>сторону-</a:t>
            </a:r>
            <a:r>
              <a:rPr lang="uk-UA" b="1" dirty="0" smtClean="0"/>
              <a:t>стати/пристати</a:t>
            </a:r>
          </a:p>
          <a:p>
            <a:endParaRPr lang="ru-RU" sz="3600" b="1" dirty="0">
              <a:solidFill>
                <a:srgbClr val="FFFF00"/>
              </a:solidFill>
            </a:endParaRPr>
          </a:p>
        </p:txBody>
      </p:sp>
    </p:spTree>
    <p:extLst>
      <p:ext uri="{BB962C8B-B14F-4D97-AF65-F5344CB8AC3E}">
        <p14:creationId xmlns:p14="http://schemas.microsoft.com/office/powerpoint/2010/main" val="963338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err="1" smtClean="0">
                <a:solidFill>
                  <a:srgbClr val="FFFF00"/>
                </a:solidFill>
              </a:rPr>
              <a:t>Оманливі</a:t>
            </a:r>
            <a:r>
              <a:rPr lang="ru-RU" b="1" dirty="0" smtClean="0">
                <a:solidFill>
                  <a:srgbClr val="FFFF00"/>
                </a:solidFill>
              </a:rPr>
              <a:t> </a:t>
            </a:r>
            <a:r>
              <a:rPr lang="ru-RU" b="1" dirty="0" err="1" smtClean="0">
                <a:solidFill>
                  <a:srgbClr val="FFFF00"/>
                </a:solidFill>
              </a:rPr>
              <a:t>пароніми</a:t>
            </a:r>
            <a:endParaRPr lang="ru-RU" dirty="0"/>
          </a:p>
        </p:txBody>
      </p:sp>
      <p:sp>
        <p:nvSpPr>
          <p:cNvPr id="3" name="Объект 2"/>
          <p:cNvSpPr>
            <a:spLocks noGrp="1"/>
          </p:cNvSpPr>
          <p:nvPr>
            <p:ph sz="half" idx="1"/>
          </p:nvPr>
        </p:nvSpPr>
        <p:spPr>
          <a:xfrm>
            <a:off x="1103312" y="341377"/>
            <a:ext cx="4396339" cy="5914962"/>
          </a:xfrm>
        </p:spPr>
        <p:txBody>
          <a:bodyPr/>
          <a:lstStyle/>
          <a:p>
            <a:pPr>
              <a:lnSpc>
                <a:spcPct val="150000"/>
              </a:lnSpc>
            </a:pPr>
            <a:r>
              <a:rPr lang="ru-RU" b="1" dirty="0" err="1"/>
              <a:t>Пароніми</a:t>
            </a:r>
            <a:r>
              <a:rPr lang="ru-RU" b="1" dirty="0"/>
              <a:t> — </a:t>
            </a:r>
            <a:r>
              <a:rPr lang="ru-RU" b="1" dirty="0" err="1"/>
              <a:t>це</a:t>
            </a:r>
            <a:r>
              <a:rPr lang="ru-RU" b="1" dirty="0"/>
              <a:t> </a:t>
            </a:r>
            <a:r>
              <a:rPr lang="ru-RU" b="1" dirty="0" smtClean="0"/>
              <a:t>слова </a:t>
            </a:r>
            <a:r>
              <a:rPr lang="ru-RU" b="1" dirty="0" err="1"/>
              <a:t>досить</a:t>
            </a:r>
            <a:r>
              <a:rPr lang="ru-RU" b="1" dirty="0"/>
              <a:t> </a:t>
            </a:r>
            <a:r>
              <a:rPr lang="ru-RU" b="1" dirty="0" err="1"/>
              <a:t>близькі</a:t>
            </a:r>
            <a:r>
              <a:rPr lang="ru-RU" b="1" dirty="0"/>
              <a:t> за </a:t>
            </a:r>
            <a:r>
              <a:rPr lang="ru-RU" b="1" dirty="0" err="1"/>
              <a:t>звуковим</a:t>
            </a:r>
            <a:r>
              <a:rPr lang="ru-RU" b="1" dirty="0"/>
              <a:t> складом і </a:t>
            </a:r>
            <a:r>
              <a:rPr lang="ru-RU" b="1" dirty="0" err="1"/>
              <a:t>вимовою</a:t>
            </a:r>
            <a:r>
              <a:rPr lang="ru-RU" b="1" dirty="0"/>
              <a:t>, але </a:t>
            </a:r>
            <a:r>
              <a:rPr lang="ru-RU" b="1" dirty="0" err="1"/>
              <a:t>різні</a:t>
            </a:r>
            <a:r>
              <a:rPr lang="ru-RU" b="1" dirty="0"/>
              <a:t> за </a:t>
            </a:r>
            <a:r>
              <a:rPr lang="ru-RU" b="1" dirty="0" err="1"/>
              <a:t>значенням</a:t>
            </a:r>
            <a:r>
              <a:rPr lang="ru-RU" b="1" dirty="0"/>
              <a:t>. </a:t>
            </a:r>
            <a:r>
              <a:rPr lang="ru-RU" b="1" dirty="0" err="1"/>
              <a:t>Наприклад</a:t>
            </a:r>
            <a:r>
              <a:rPr lang="ru-RU" b="1" dirty="0">
                <a:solidFill>
                  <a:srgbClr val="FFFF00"/>
                </a:solidFill>
              </a:rPr>
              <a:t>: </a:t>
            </a:r>
            <a:r>
              <a:rPr lang="ru-RU" sz="3200" b="1" i="1" dirty="0" err="1">
                <a:solidFill>
                  <a:srgbClr val="FFFF00"/>
                </a:solidFill>
              </a:rPr>
              <a:t>замір</a:t>
            </a:r>
            <a:r>
              <a:rPr lang="ru-RU" sz="3200" b="1" i="1" dirty="0">
                <a:solidFill>
                  <a:srgbClr val="FFFF00"/>
                </a:solidFill>
              </a:rPr>
              <a:t> — </a:t>
            </a:r>
            <a:r>
              <a:rPr lang="ru-RU" sz="3200" b="1" i="1" dirty="0" err="1">
                <a:solidFill>
                  <a:srgbClr val="FFFF00"/>
                </a:solidFill>
              </a:rPr>
              <a:t>намір</a:t>
            </a:r>
            <a:r>
              <a:rPr lang="ru-RU" sz="3200" b="1" i="1" dirty="0">
                <a:solidFill>
                  <a:srgbClr val="FFFF00"/>
                </a:solidFill>
              </a:rPr>
              <a:t>, </a:t>
            </a:r>
            <a:endParaRPr lang="ru-RU" sz="3200" b="1" i="1" dirty="0" smtClean="0">
              <a:solidFill>
                <a:srgbClr val="FFFF00"/>
              </a:solidFill>
            </a:endParaRPr>
          </a:p>
          <a:p>
            <a:pPr>
              <a:lnSpc>
                <a:spcPct val="150000"/>
              </a:lnSpc>
            </a:pPr>
            <a:r>
              <a:rPr lang="ru-RU" b="1" i="1" dirty="0" err="1" smtClean="0">
                <a:solidFill>
                  <a:srgbClr val="FFFF00"/>
                </a:solidFill>
              </a:rPr>
              <a:t>жорсткий</a:t>
            </a:r>
            <a:r>
              <a:rPr lang="ru-RU" b="1" i="1" dirty="0" smtClean="0">
                <a:solidFill>
                  <a:srgbClr val="FFFF00"/>
                </a:solidFill>
              </a:rPr>
              <a:t> </a:t>
            </a:r>
            <a:r>
              <a:rPr lang="ru-RU" b="1" i="1" dirty="0">
                <a:solidFill>
                  <a:srgbClr val="FFFF00"/>
                </a:solidFill>
              </a:rPr>
              <a:t>— </a:t>
            </a:r>
            <a:r>
              <a:rPr lang="ru-RU" b="1" i="1" dirty="0" err="1">
                <a:solidFill>
                  <a:srgbClr val="FFFF00"/>
                </a:solidFill>
              </a:rPr>
              <a:t>жорстокий</a:t>
            </a:r>
            <a:r>
              <a:rPr lang="ru-RU" b="1" i="1" dirty="0">
                <a:solidFill>
                  <a:srgbClr val="FFFF00"/>
                </a:solidFill>
              </a:rPr>
              <a:t>, </a:t>
            </a:r>
            <a:r>
              <a:rPr lang="ru-RU" b="1" i="1" dirty="0" err="1">
                <a:solidFill>
                  <a:srgbClr val="FFFF00"/>
                </a:solidFill>
              </a:rPr>
              <a:t>земельний</a:t>
            </a:r>
            <a:r>
              <a:rPr lang="ru-RU" b="1" i="1" dirty="0">
                <a:solidFill>
                  <a:srgbClr val="FFFF00"/>
                </a:solidFill>
              </a:rPr>
              <a:t> — </a:t>
            </a:r>
            <a:r>
              <a:rPr lang="ru-RU" b="1" i="1" dirty="0" err="1">
                <a:solidFill>
                  <a:srgbClr val="FFFF00"/>
                </a:solidFill>
              </a:rPr>
              <a:t>земляний</a:t>
            </a:r>
            <a:r>
              <a:rPr lang="ru-RU" b="1" i="1" dirty="0">
                <a:solidFill>
                  <a:srgbClr val="FFFF00"/>
                </a:solidFill>
              </a:rPr>
              <a:t>, </a:t>
            </a:r>
            <a:r>
              <a:rPr lang="ru-RU" b="1" i="1" dirty="0" err="1">
                <a:solidFill>
                  <a:srgbClr val="FFFF00"/>
                </a:solidFill>
              </a:rPr>
              <a:t>інтелігентний</a:t>
            </a:r>
            <a:r>
              <a:rPr lang="ru-RU" b="1" i="1" dirty="0">
                <a:solidFill>
                  <a:srgbClr val="FFFF00"/>
                </a:solidFill>
              </a:rPr>
              <a:t> — </a:t>
            </a:r>
            <a:r>
              <a:rPr lang="ru-RU" b="1" i="1" dirty="0" err="1">
                <a:solidFill>
                  <a:srgbClr val="FFFF00"/>
                </a:solidFill>
              </a:rPr>
              <a:t>інтелігентський</a:t>
            </a:r>
            <a:r>
              <a:rPr lang="ru-RU" b="1" i="1" dirty="0">
                <a:solidFill>
                  <a:srgbClr val="FFFF00"/>
                </a:solidFill>
              </a:rPr>
              <a:t>, </a:t>
            </a:r>
            <a:r>
              <a:rPr lang="ru-RU" b="1" i="1" dirty="0" err="1"/>
              <a:t>обшукувати</a:t>
            </a:r>
            <a:r>
              <a:rPr lang="ru-RU" b="1" i="1" dirty="0"/>
              <a:t> — </a:t>
            </a:r>
            <a:r>
              <a:rPr lang="ru-RU" b="1" i="1" dirty="0" err="1"/>
              <a:t>ошукувати</a:t>
            </a:r>
            <a:r>
              <a:rPr lang="ru-RU" b="1" i="1" dirty="0"/>
              <a:t>, </a:t>
            </a:r>
            <a:r>
              <a:rPr lang="ru-RU" b="1" i="1" dirty="0" err="1">
                <a:solidFill>
                  <a:srgbClr val="FFFF00"/>
                </a:solidFill>
              </a:rPr>
              <a:t>корисний</a:t>
            </a:r>
            <a:r>
              <a:rPr lang="ru-RU" b="1" i="1" dirty="0">
                <a:solidFill>
                  <a:srgbClr val="FFFF00"/>
                </a:solidFill>
              </a:rPr>
              <a:t> — </a:t>
            </a:r>
            <a:r>
              <a:rPr lang="ru-RU" b="1" i="1" dirty="0" err="1">
                <a:solidFill>
                  <a:srgbClr val="FFFF00"/>
                </a:solidFill>
              </a:rPr>
              <a:t>корисливий</a:t>
            </a:r>
            <a:r>
              <a:rPr lang="ru-RU" b="1" i="1" dirty="0">
                <a:solidFill>
                  <a:srgbClr val="FFFF00"/>
                </a:solidFill>
              </a:rPr>
              <a:t>.</a:t>
            </a:r>
            <a:endParaRPr lang="ru-RU" b="1" dirty="0">
              <a:solidFill>
                <a:srgbClr val="FFFF00"/>
              </a:solidFill>
            </a:endParaRPr>
          </a:p>
          <a:p>
            <a:endParaRPr lang="ru-RU" dirty="0"/>
          </a:p>
        </p:txBody>
      </p:sp>
      <p:sp>
        <p:nvSpPr>
          <p:cNvPr id="4" name="Объект 3"/>
          <p:cNvSpPr>
            <a:spLocks noGrp="1"/>
          </p:cNvSpPr>
          <p:nvPr>
            <p:ph sz="half" idx="2"/>
          </p:nvPr>
        </p:nvSpPr>
        <p:spPr>
          <a:xfrm>
            <a:off x="5654493" y="1060704"/>
            <a:ext cx="4396341" cy="5195633"/>
          </a:xfrm>
        </p:spPr>
        <p:txBody>
          <a:bodyPr/>
          <a:lstStyle/>
          <a:p>
            <a:pPr>
              <a:lnSpc>
                <a:spcPct val="150000"/>
              </a:lnSpc>
            </a:pPr>
            <a:r>
              <a:rPr lang="ru-RU" b="1" dirty="0" err="1"/>
              <a:t>Паронімічними</a:t>
            </a:r>
            <a:r>
              <a:rPr lang="ru-RU" b="1" dirty="0"/>
              <a:t> </a:t>
            </a:r>
            <a:r>
              <a:rPr lang="ru-RU" b="1" dirty="0" err="1"/>
              <a:t>відношеннями</a:t>
            </a:r>
            <a:r>
              <a:rPr lang="ru-RU" b="1" dirty="0"/>
              <a:t> </a:t>
            </a:r>
            <a:r>
              <a:rPr lang="ru-RU" b="1" dirty="0" err="1"/>
              <a:t>здебільшого</a:t>
            </a:r>
            <a:r>
              <a:rPr lang="ru-RU" b="1" dirty="0"/>
              <a:t> </a:t>
            </a:r>
            <a:r>
              <a:rPr lang="ru-RU" b="1" dirty="0" err="1"/>
              <a:t>поєднуються</a:t>
            </a:r>
            <a:r>
              <a:rPr lang="ru-RU" b="1" dirty="0"/>
              <a:t> два слова, </a:t>
            </a:r>
            <a:r>
              <a:rPr lang="ru-RU" b="1" dirty="0" err="1"/>
              <a:t>зрідка</a:t>
            </a:r>
            <a:r>
              <a:rPr lang="ru-RU" b="1" dirty="0"/>
              <a:t> — </a:t>
            </a:r>
            <a:r>
              <a:rPr lang="ru-RU" b="1" dirty="0" err="1"/>
              <a:t>більше</a:t>
            </a:r>
            <a:r>
              <a:rPr lang="ru-RU" b="1" dirty="0"/>
              <a:t>: </a:t>
            </a:r>
            <a:r>
              <a:rPr lang="ru-RU" sz="2400" b="1" i="1" dirty="0" err="1">
                <a:solidFill>
                  <a:srgbClr val="FFFF00"/>
                </a:solidFill>
              </a:rPr>
              <a:t>чисельний</a:t>
            </a:r>
            <a:r>
              <a:rPr lang="ru-RU" sz="2400" b="1" i="1" dirty="0">
                <a:solidFill>
                  <a:srgbClr val="FFFF00"/>
                </a:solidFill>
              </a:rPr>
              <a:t> — </a:t>
            </a:r>
            <a:r>
              <a:rPr lang="ru-RU" sz="2400" b="1" i="1" dirty="0" err="1">
                <a:solidFill>
                  <a:srgbClr val="FFFF00"/>
                </a:solidFill>
              </a:rPr>
              <a:t>численний</a:t>
            </a:r>
            <a:r>
              <a:rPr lang="ru-RU" sz="2400" b="1" i="1" dirty="0">
                <a:solidFill>
                  <a:srgbClr val="FFFF00"/>
                </a:solidFill>
              </a:rPr>
              <a:t> — </a:t>
            </a:r>
            <a:r>
              <a:rPr lang="ru-RU" sz="2400" b="1" i="1" dirty="0" err="1">
                <a:solidFill>
                  <a:srgbClr val="FFFF00"/>
                </a:solidFill>
              </a:rPr>
              <a:t>числовий</a:t>
            </a:r>
            <a:r>
              <a:rPr lang="ru-RU" sz="2400" b="1" i="1" dirty="0">
                <a:solidFill>
                  <a:srgbClr val="FFFF00"/>
                </a:solidFill>
              </a:rPr>
              <a:t>; </a:t>
            </a:r>
            <a:endParaRPr lang="ru-RU" sz="2400" b="1" i="1" dirty="0" smtClean="0">
              <a:solidFill>
                <a:srgbClr val="FFFF00"/>
              </a:solidFill>
            </a:endParaRPr>
          </a:p>
          <a:p>
            <a:pPr>
              <a:lnSpc>
                <a:spcPct val="150000"/>
              </a:lnSpc>
            </a:pPr>
            <a:r>
              <a:rPr lang="ru-RU" b="1" i="1" dirty="0" err="1" smtClean="0"/>
              <a:t>замітка</a:t>
            </a:r>
            <a:r>
              <a:rPr lang="ru-RU" b="1" i="1" dirty="0" smtClean="0"/>
              <a:t> </a:t>
            </a:r>
            <a:r>
              <a:rPr lang="ru-RU" b="1" i="1" dirty="0"/>
              <a:t>— </a:t>
            </a:r>
            <a:r>
              <a:rPr lang="ru-RU" b="1" i="1" dirty="0" err="1"/>
              <a:t>помітка</a:t>
            </a:r>
            <a:r>
              <a:rPr lang="ru-RU" b="1" i="1" dirty="0"/>
              <a:t> — </a:t>
            </a:r>
            <a:r>
              <a:rPr lang="ru-RU" b="1" i="1" dirty="0" err="1"/>
              <a:t>примітка</a:t>
            </a:r>
            <a:r>
              <a:rPr lang="ru-RU" b="1" i="1" dirty="0"/>
              <a:t>; </a:t>
            </a:r>
            <a:r>
              <a:rPr lang="ru-RU" sz="2800" b="1" i="1" dirty="0" err="1">
                <a:solidFill>
                  <a:srgbClr val="00B0F0"/>
                </a:solidFill>
              </a:rPr>
              <a:t>тактичний</a:t>
            </a:r>
            <a:r>
              <a:rPr lang="ru-RU" sz="2800" b="1" i="1" dirty="0">
                <a:solidFill>
                  <a:srgbClr val="00B0F0"/>
                </a:solidFill>
              </a:rPr>
              <a:t> — </a:t>
            </a:r>
            <a:r>
              <a:rPr lang="ru-RU" sz="2800" b="1" i="1" dirty="0" err="1">
                <a:solidFill>
                  <a:srgbClr val="00B0F0"/>
                </a:solidFill>
              </a:rPr>
              <a:t>тактовий</a:t>
            </a:r>
            <a:r>
              <a:rPr lang="ru-RU" sz="2800" b="1" i="1" dirty="0">
                <a:solidFill>
                  <a:srgbClr val="00B0F0"/>
                </a:solidFill>
              </a:rPr>
              <a:t> — </a:t>
            </a:r>
            <a:r>
              <a:rPr lang="ru-RU" sz="2800" b="1" i="1" dirty="0" err="1">
                <a:solidFill>
                  <a:srgbClr val="00B0F0"/>
                </a:solidFill>
              </a:rPr>
              <a:t>тактовний</a:t>
            </a:r>
            <a:r>
              <a:rPr lang="ru-RU" sz="2800" b="1" i="1" dirty="0">
                <a:solidFill>
                  <a:srgbClr val="00B0F0"/>
                </a:solidFill>
              </a:rPr>
              <a:t>. </a:t>
            </a:r>
            <a:endParaRPr lang="ru-RU" sz="2800" b="1" dirty="0">
              <a:solidFill>
                <a:srgbClr val="00B0F0"/>
              </a:solidFill>
            </a:endParaRPr>
          </a:p>
        </p:txBody>
      </p:sp>
    </p:spTree>
    <p:extLst>
      <p:ext uri="{BB962C8B-B14F-4D97-AF65-F5344CB8AC3E}">
        <p14:creationId xmlns:p14="http://schemas.microsoft.com/office/powerpoint/2010/main" val="6690672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FFFF00"/>
                </a:solidFill>
              </a:rPr>
              <a:t>Військовий/воєнний</a:t>
            </a:r>
            <a:endParaRPr lang="ru-RU" b="1" dirty="0">
              <a:solidFill>
                <a:srgbClr val="FFFF00"/>
              </a:solidFill>
            </a:endParaRPr>
          </a:p>
        </p:txBody>
      </p:sp>
      <p:sp>
        <p:nvSpPr>
          <p:cNvPr id="3" name="Объект 2"/>
          <p:cNvSpPr>
            <a:spLocks noGrp="1"/>
          </p:cNvSpPr>
          <p:nvPr>
            <p:ph idx="1"/>
          </p:nvPr>
        </p:nvSpPr>
        <p:spPr/>
        <p:txBody>
          <a:bodyPr/>
          <a:lstStyle/>
          <a:p>
            <a:pPr>
              <a:lnSpc>
                <a:spcPct val="250000"/>
              </a:lnSpc>
            </a:pPr>
            <a:r>
              <a:rPr lang="ru-RU" b="1" i="1" dirty="0" err="1">
                <a:solidFill>
                  <a:srgbClr val="FFFF00"/>
                </a:solidFill>
              </a:rPr>
              <a:t>Військовий</a:t>
            </a:r>
            <a:r>
              <a:rPr lang="ru-RU" b="1" i="1" dirty="0"/>
              <a:t> — </a:t>
            </a:r>
            <a:r>
              <a:rPr lang="ru-RU" b="1" dirty="0" err="1"/>
              <a:t>який</a:t>
            </a:r>
            <a:r>
              <a:rPr lang="ru-RU" b="1" dirty="0"/>
              <a:t> </a:t>
            </a:r>
            <a:r>
              <a:rPr lang="ru-RU" b="1" dirty="0" err="1"/>
              <a:t>стосується</a:t>
            </a:r>
            <a:r>
              <a:rPr lang="ru-RU" b="1" dirty="0"/>
              <a:t> </a:t>
            </a:r>
            <a:r>
              <a:rPr lang="ru-RU" b="1" dirty="0" err="1"/>
              <a:t>війська</a:t>
            </a:r>
            <a:r>
              <a:rPr lang="ru-RU" b="1" dirty="0"/>
              <a:t>, </a:t>
            </a:r>
            <a:r>
              <a:rPr lang="ru-RU" b="1" dirty="0" err="1"/>
              <a:t>військовослужбовця</a:t>
            </a:r>
            <a:r>
              <a:rPr lang="ru-RU" b="1" dirty="0"/>
              <a:t>, </a:t>
            </a:r>
            <a:r>
              <a:rPr lang="ru-RU" b="1" dirty="0" err="1"/>
              <a:t>призначений</a:t>
            </a:r>
            <a:r>
              <a:rPr lang="ru-RU" b="1" dirty="0"/>
              <a:t> для потреб </a:t>
            </a:r>
            <a:r>
              <a:rPr lang="ru-RU" b="1" dirty="0" err="1"/>
              <a:t>війни</a:t>
            </a:r>
            <a:r>
              <a:rPr lang="ru-RU" b="1" dirty="0"/>
              <a:t> (</a:t>
            </a:r>
            <a:r>
              <a:rPr lang="ru-RU" b="1" dirty="0" err="1">
                <a:solidFill>
                  <a:srgbClr val="FFFF00"/>
                </a:solidFill>
              </a:rPr>
              <a:t>аеродром</a:t>
            </a:r>
            <a:r>
              <a:rPr lang="ru-RU" b="1" dirty="0">
                <a:solidFill>
                  <a:srgbClr val="FFFF00"/>
                </a:solidFill>
              </a:rPr>
              <a:t>, </a:t>
            </a:r>
            <a:r>
              <a:rPr lang="ru-RU" b="1" dirty="0" err="1">
                <a:solidFill>
                  <a:srgbClr val="FFFF00"/>
                </a:solidFill>
              </a:rPr>
              <a:t>аташе</a:t>
            </a:r>
            <a:r>
              <a:rPr lang="ru-RU" b="1" dirty="0">
                <a:solidFill>
                  <a:srgbClr val="FFFF00"/>
                </a:solidFill>
              </a:rPr>
              <a:t>, </a:t>
            </a:r>
            <a:r>
              <a:rPr lang="ru-RU" b="1" dirty="0" err="1">
                <a:solidFill>
                  <a:srgbClr val="FFFF00"/>
                </a:solidFill>
              </a:rPr>
              <a:t>госпіталь</a:t>
            </a:r>
            <a:r>
              <a:rPr lang="ru-RU" b="1" dirty="0"/>
              <a:t>)</a:t>
            </a:r>
            <a:r>
              <a:rPr lang="ru-RU" b="1" i="1" dirty="0"/>
              <a:t>; </a:t>
            </a:r>
            <a:r>
              <a:rPr lang="ru-RU" b="1" i="1" dirty="0" err="1">
                <a:solidFill>
                  <a:srgbClr val="FFFF00"/>
                </a:solidFill>
              </a:rPr>
              <a:t>воєнний</a:t>
            </a:r>
            <a:r>
              <a:rPr lang="ru-RU" b="1" i="1" dirty="0">
                <a:solidFill>
                  <a:srgbClr val="FFFF00"/>
                </a:solidFill>
              </a:rPr>
              <a:t> </a:t>
            </a:r>
            <a:r>
              <a:rPr lang="ru-RU" b="1" i="1" dirty="0"/>
              <a:t>— </a:t>
            </a:r>
            <a:r>
              <a:rPr lang="ru-RU" b="1" dirty="0" err="1"/>
              <a:t>який</a:t>
            </a:r>
            <a:r>
              <a:rPr lang="ru-RU" b="1" dirty="0"/>
              <a:t> </a:t>
            </a:r>
            <a:r>
              <a:rPr lang="ru-RU" b="1" dirty="0" err="1"/>
              <a:t>стосується</a:t>
            </a:r>
            <a:r>
              <a:rPr lang="ru-RU" b="1" dirty="0"/>
              <a:t> </a:t>
            </a:r>
            <a:r>
              <a:rPr lang="ru-RU" b="1" dirty="0" err="1"/>
              <a:t>війни</a:t>
            </a:r>
            <a:r>
              <a:rPr lang="ru-RU" b="1" dirty="0"/>
              <a:t>, </a:t>
            </a:r>
            <a:r>
              <a:rPr lang="ru-RU" b="1" dirty="0" err="1"/>
              <a:t>пов'язаний</a:t>
            </a:r>
            <a:r>
              <a:rPr lang="ru-RU" b="1" dirty="0"/>
              <a:t> з нею (</a:t>
            </a:r>
            <a:r>
              <a:rPr lang="ru-RU" b="1" dirty="0" err="1">
                <a:solidFill>
                  <a:srgbClr val="FFFF00"/>
                </a:solidFill>
              </a:rPr>
              <a:t>напад</a:t>
            </a:r>
            <a:r>
              <a:rPr lang="ru-RU" b="1" dirty="0">
                <a:solidFill>
                  <a:srgbClr val="FFFF00"/>
                </a:solidFill>
              </a:rPr>
              <a:t>, </a:t>
            </a:r>
            <a:r>
              <a:rPr lang="ru-RU" b="1" dirty="0" err="1">
                <a:solidFill>
                  <a:srgbClr val="FFFF00"/>
                </a:solidFill>
              </a:rPr>
              <a:t>політика</a:t>
            </a:r>
            <a:r>
              <a:rPr lang="ru-RU" b="1" dirty="0">
                <a:solidFill>
                  <a:srgbClr val="FFFF00"/>
                </a:solidFill>
              </a:rPr>
              <a:t>, стан</a:t>
            </a:r>
            <a:r>
              <a:rPr lang="ru-RU" b="1" dirty="0"/>
              <a:t>).</a:t>
            </a:r>
          </a:p>
        </p:txBody>
      </p:sp>
    </p:spTree>
    <p:extLst>
      <p:ext uri="{BB962C8B-B14F-4D97-AF65-F5344CB8AC3E}">
        <p14:creationId xmlns:p14="http://schemas.microsoft.com/office/powerpoint/2010/main" val="21487093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FFFF00"/>
                </a:solidFill>
              </a:rPr>
              <a:t>Пароніми</a:t>
            </a:r>
            <a:endParaRPr lang="ru-RU" b="1" dirty="0">
              <a:solidFill>
                <a:srgbClr val="FFFF00"/>
              </a:solidFill>
            </a:endParaRPr>
          </a:p>
        </p:txBody>
      </p:sp>
      <p:sp>
        <p:nvSpPr>
          <p:cNvPr id="3" name="Объект 2"/>
          <p:cNvSpPr>
            <a:spLocks noGrp="1"/>
          </p:cNvSpPr>
          <p:nvPr>
            <p:ph sz="half" idx="1"/>
          </p:nvPr>
        </p:nvSpPr>
        <p:spPr>
          <a:xfrm>
            <a:off x="646111" y="1472747"/>
            <a:ext cx="4396339" cy="4195763"/>
          </a:xfrm>
        </p:spPr>
        <p:txBody>
          <a:bodyPr>
            <a:normAutofit/>
          </a:bodyPr>
          <a:lstStyle/>
          <a:p>
            <a:r>
              <a:rPr lang="ru-RU" sz="2800" b="1" i="1" dirty="0" err="1">
                <a:solidFill>
                  <a:srgbClr val="FFFF00"/>
                </a:solidFill>
              </a:rPr>
              <a:t>Рятівник</a:t>
            </a:r>
            <a:r>
              <a:rPr lang="ru-RU" sz="2800" b="1" i="1" dirty="0">
                <a:solidFill>
                  <a:srgbClr val="FFFF00"/>
                </a:solidFill>
              </a:rPr>
              <a:t> </a:t>
            </a:r>
            <a:r>
              <a:rPr lang="ru-RU" sz="2800" b="1" i="1" dirty="0"/>
              <a:t>— </a:t>
            </a:r>
            <a:r>
              <a:rPr lang="ru-RU" sz="2800" b="1" dirty="0"/>
              <a:t>той, </a:t>
            </a:r>
            <a:r>
              <a:rPr lang="ru-RU" sz="2800" b="1" dirty="0" err="1"/>
              <a:t>хто</a:t>
            </a:r>
            <a:r>
              <a:rPr lang="ru-RU" sz="2800" b="1" dirty="0"/>
              <a:t> </a:t>
            </a:r>
            <a:r>
              <a:rPr lang="ru-RU" sz="2800" b="1" dirty="0" err="1"/>
              <a:t>врятував</a:t>
            </a:r>
            <a:r>
              <a:rPr lang="ru-RU" sz="2800" b="1" dirty="0"/>
              <a:t> </a:t>
            </a:r>
            <a:r>
              <a:rPr lang="ru-RU" sz="2800" b="1" dirty="0" err="1"/>
              <a:t>або</a:t>
            </a:r>
            <a:r>
              <a:rPr lang="ru-RU" sz="2800" b="1" dirty="0"/>
              <a:t> </a:t>
            </a:r>
            <a:r>
              <a:rPr lang="ru-RU" sz="2800" b="1" dirty="0" err="1"/>
              <a:t>рятує</a:t>
            </a:r>
            <a:r>
              <a:rPr lang="ru-RU" sz="2800" b="1" dirty="0"/>
              <a:t> </a:t>
            </a:r>
            <a:r>
              <a:rPr lang="ru-RU" sz="2800" b="1" dirty="0" err="1"/>
              <a:t>когось</a:t>
            </a:r>
            <a:r>
              <a:rPr lang="ru-RU" sz="2800" b="1" dirty="0"/>
              <a:t>, </a:t>
            </a:r>
            <a:r>
              <a:rPr lang="ru-RU" sz="2800" b="1" dirty="0" err="1"/>
              <a:t>щось</a:t>
            </a:r>
            <a:r>
              <a:rPr lang="ru-RU" sz="2800" b="1" dirty="0"/>
              <a:t> (</a:t>
            </a:r>
            <a:r>
              <a:rPr lang="ru-RU" sz="2800" b="1" dirty="0" err="1"/>
              <a:t>людства</a:t>
            </a:r>
            <a:r>
              <a:rPr lang="ru-RU" sz="2800" b="1" dirty="0"/>
              <a:t>); </a:t>
            </a:r>
            <a:r>
              <a:rPr lang="ru-RU" sz="2800" b="1" i="1" dirty="0" err="1">
                <a:solidFill>
                  <a:srgbClr val="FFFF00"/>
                </a:solidFill>
              </a:rPr>
              <a:t>рятувальник</a:t>
            </a:r>
            <a:r>
              <a:rPr lang="ru-RU" sz="2800" b="1" i="1" dirty="0"/>
              <a:t> — </a:t>
            </a:r>
            <a:r>
              <a:rPr lang="ru-RU" sz="2800" b="1" dirty="0"/>
              <a:t>той, </a:t>
            </a:r>
            <a:r>
              <a:rPr lang="ru-RU" sz="2800" b="1" dirty="0" err="1"/>
              <a:t>хто</a:t>
            </a:r>
            <a:r>
              <a:rPr lang="ru-RU" sz="2800" b="1" dirty="0"/>
              <a:t> </a:t>
            </a:r>
            <a:r>
              <a:rPr lang="ru-RU" sz="2800" b="1" dirty="0" err="1"/>
              <a:t>професійно</a:t>
            </a:r>
            <a:r>
              <a:rPr lang="ru-RU" sz="2800" b="1" dirty="0"/>
              <a:t> </a:t>
            </a:r>
            <a:r>
              <a:rPr lang="ru-RU" sz="2800" b="1" dirty="0" err="1"/>
              <a:t>займається</a:t>
            </a:r>
            <a:r>
              <a:rPr lang="ru-RU" sz="2800" b="1" dirty="0"/>
              <a:t> </a:t>
            </a:r>
            <a:r>
              <a:rPr lang="ru-RU" sz="2800" b="1" dirty="0" err="1"/>
              <a:t>рятуванням</a:t>
            </a:r>
            <a:r>
              <a:rPr lang="ru-RU" sz="2800" b="1" dirty="0"/>
              <a:t> </a:t>
            </a:r>
            <a:r>
              <a:rPr lang="ru-RU" sz="2800" b="1" dirty="0" err="1"/>
              <a:t>когось</a:t>
            </a:r>
            <a:r>
              <a:rPr lang="ru-RU" sz="2800" b="1" dirty="0"/>
              <a:t>, </a:t>
            </a:r>
            <a:r>
              <a:rPr lang="ru-RU" sz="2800" b="1" dirty="0" err="1"/>
              <a:t>чогось</a:t>
            </a:r>
            <a:r>
              <a:rPr lang="ru-RU" sz="2800" b="1" dirty="0"/>
              <a:t> (на </a:t>
            </a:r>
            <a:r>
              <a:rPr lang="ru-RU" sz="2800" b="1" dirty="0" err="1" smtClean="0"/>
              <a:t>воді</a:t>
            </a:r>
            <a:r>
              <a:rPr lang="ru-RU" sz="2800" b="1" dirty="0" smtClean="0"/>
              <a:t>).</a:t>
            </a:r>
            <a:endParaRPr lang="ru-RU" sz="2800" b="1" dirty="0"/>
          </a:p>
        </p:txBody>
      </p:sp>
      <p:sp>
        <p:nvSpPr>
          <p:cNvPr id="4" name="Объект 3"/>
          <p:cNvSpPr>
            <a:spLocks noGrp="1"/>
          </p:cNvSpPr>
          <p:nvPr>
            <p:ph sz="half" idx="2"/>
          </p:nvPr>
        </p:nvSpPr>
        <p:spPr>
          <a:xfrm>
            <a:off x="5960514" y="1468265"/>
            <a:ext cx="5547863" cy="4854158"/>
          </a:xfrm>
        </p:spPr>
        <p:txBody>
          <a:bodyPr>
            <a:noAutofit/>
          </a:bodyPr>
          <a:lstStyle/>
          <a:p>
            <a:r>
              <a:rPr lang="ru-RU" sz="2800" b="1" i="1" dirty="0" err="1">
                <a:solidFill>
                  <a:srgbClr val="FFFF00"/>
                </a:solidFill>
              </a:rPr>
              <a:t>Призводити</a:t>
            </a:r>
            <a:r>
              <a:rPr lang="ru-RU" sz="2800" b="1" i="1" dirty="0"/>
              <a:t> </a:t>
            </a:r>
            <a:r>
              <a:rPr lang="ru-RU" sz="2800" b="1" dirty="0"/>
              <a:t>— </a:t>
            </a:r>
            <a:r>
              <a:rPr lang="ru-RU" sz="2800" b="1" dirty="0" err="1"/>
              <a:t>вживається</a:t>
            </a:r>
            <a:r>
              <a:rPr lang="ru-RU" sz="2800" b="1" dirty="0"/>
              <a:t> </a:t>
            </a:r>
            <a:r>
              <a:rPr lang="ru-RU" sz="2800" b="1" dirty="0" err="1"/>
              <a:t>переважно</a:t>
            </a:r>
            <a:r>
              <a:rPr lang="ru-RU" sz="2800" b="1" dirty="0"/>
              <a:t> в негативному </a:t>
            </a:r>
            <a:r>
              <a:rPr lang="ru-RU" sz="2800" b="1" dirty="0" err="1"/>
              <a:t>плані</a:t>
            </a:r>
            <a:r>
              <a:rPr lang="ru-RU" sz="2800" b="1" dirty="0"/>
              <a:t> (до </a:t>
            </a:r>
            <a:r>
              <a:rPr lang="ru-RU" sz="2800" b="1" dirty="0" err="1"/>
              <a:t>самогубства</a:t>
            </a:r>
            <a:r>
              <a:rPr lang="ru-RU" sz="2800" b="1" dirty="0"/>
              <a:t>, до </a:t>
            </a:r>
            <a:r>
              <a:rPr lang="ru-RU" sz="2800" b="1" dirty="0" err="1"/>
              <a:t>зруйнування</a:t>
            </a:r>
            <a:r>
              <a:rPr lang="ru-RU" sz="2800" b="1" dirty="0"/>
              <a:t>, до </a:t>
            </a:r>
            <a:r>
              <a:rPr lang="ru-RU" sz="2800" b="1" dirty="0" err="1"/>
              <a:t>біди</a:t>
            </a:r>
            <a:r>
              <a:rPr lang="ru-RU" sz="2800" b="1" dirty="0"/>
              <a:t>); </a:t>
            </a:r>
            <a:endParaRPr lang="ru-RU" sz="2800" b="1" dirty="0" smtClean="0"/>
          </a:p>
          <a:p>
            <a:r>
              <a:rPr lang="ru-RU" sz="2800" b="1" i="1" dirty="0" err="1" smtClean="0">
                <a:solidFill>
                  <a:srgbClr val="FFFF00"/>
                </a:solidFill>
              </a:rPr>
              <a:t>приводити</a:t>
            </a:r>
            <a:r>
              <a:rPr lang="ru-RU" sz="2800" b="1" i="1" dirty="0" smtClean="0">
                <a:solidFill>
                  <a:srgbClr val="FFFF00"/>
                </a:solidFill>
              </a:rPr>
              <a:t> </a:t>
            </a:r>
            <a:r>
              <a:rPr lang="ru-RU" sz="2800" b="1" dirty="0">
                <a:solidFill>
                  <a:srgbClr val="800080"/>
                </a:solidFill>
              </a:rPr>
              <a:t>— </a:t>
            </a:r>
            <a:r>
              <a:rPr lang="ru-RU" sz="2800" b="1" dirty="0"/>
              <a:t>до </a:t>
            </a:r>
            <a:r>
              <a:rPr lang="ru-RU" sz="2800" b="1" dirty="0" err="1"/>
              <a:t>якихось</a:t>
            </a:r>
            <a:r>
              <a:rPr lang="ru-RU" sz="2800" b="1" dirty="0"/>
              <a:t> </a:t>
            </a:r>
            <a:r>
              <a:rPr lang="ru-RU" sz="2800" b="1" dirty="0" err="1"/>
              <a:t>дій</a:t>
            </a:r>
            <a:r>
              <a:rPr lang="ru-RU" sz="2800" b="1" dirty="0"/>
              <a:t>, </a:t>
            </a:r>
            <a:r>
              <a:rPr lang="ru-RU" sz="2800" b="1" dirty="0" err="1"/>
              <a:t>результатів</a:t>
            </a:r>
            <a:r>
              <a:rPr lang="ru-RU" sz="2800" b="1" dirty="0"/>
              <a:t> (до </a:t>
            </a:r>
            <a:r>
              <a:rPr lang="ru-RU" sz="2800" b="1" dirty="0" err="1"/>
              <a:t>співробітництва</a:t>
            </a:r>
            <a:r>
              <a:rPr lang="ru-RU" sz="2800" b="1" dirty="0"/>
              <a:t>).</a:t>
            </a:r>
          </a:p>
        </p:txBody>
      </p:sp>
    </p:spTree>
    <p:extLst>
      <p:ext uri="{BB962C8B-B14F-4D97-AF65-F5344CB8AC3E}">
        <p14:creationId xmlns:p14="http://schemas.microsoft.com/office/powerpoint/2010/main" val="1894802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FFFF00"/>
                </a:solidFill>
              </a:rPr>
              <a:t>Пароніми</a:t>
            </a:r>
            <a:endParaRPr lang="ru-RU" b="1" dirty="0">
              <a:solidFill>
                <a:srgbClr val="FFFF00"/>
              </a:solidFill>
            </a:endParaRPr>
          </a:p>
        </p:txBody>
      </p:sp>
      <p:sp>
        <p:nvSpPr>
          <p:cNvPr id="3" name="Объект 2"/>
          <p:cNvSpPr>
            <a:spLocks noGrp="1"/>
          </p:cNvSpPr>
          <p:nvPr>
            <p:ph sz="half" idx="1"/>
          </p:nvPr>
        </p:nvSpPr>
        <p:spPr>
          <a:xfrm>
            <a:off x="489358" y="1302929"/>
            <a:ext cx="4709659" cy="5267688"/>
          </a:xfrm>
        </p:spPr>
        <p:txBody>
          <a:bodyPr/>
          <a:lstStyle/>
          <a:p>
            <a:pPr>
              <a:lnSpc>
                <a:spcPct val="200000"/>
              </a:lnSpc>
            </a:pPr>
            <a:r>
              <a:rPr lang="ru-RU" b="1" i="1" dirty="0" err="1">
                <a:solidFill>
                  <a:srgbClr val="FFFF00"/>
                </a:solidFill>
              </a:rPr>
              <a:t>Поверхневий</a:t>
            </a:r>
            <a:r>
              <a:rPr lang="ru-RU" b="1" i="1" dirty="0"/>
              <a:t> </a:t>
            </a:r>
            <a:r>
              <a:rPr lang="ru-RU" b="1" dirty="0"/>
              <a:t>— </a:t>
            </a:r>
            <a:r>
              <a:rPr lang="ru-RU" b="1" dirty="0" err="1"/>
              <a:t>який</a:t>
            </a:r>
            <a:r>
              <a:rPr lang="ru-RU" b="1" dirty="0"/>
              <a:t> </a:t>
            </a:r>
            <a:r>
              <a:rPr lang="ru-RU" b="1" dirty="0" err="1"/>
              <a:t>перебуває</a:t>
            </a:r>
            <a:r>
              <a:rPr lang="ru-RU" b="1" dirty="0"/>
              <a:t>, </a:t>
            </a:r>
            <a:r>
              <a:rPr lang="ru-RU" b="1" dirty="0" err="1"/>
              <a:t>відбувається</a:t>
            </a:r>
            <a:r>
              <a:rPr lang="ru-RU" b="1" dirty="0"/>
              <a:t> на </a:t>
            </a:r>
            <a:r>
              <a:rPr lang="ru-RU" b="1" dirty="0" err="1"/>
              <a:t>поверхні</a:t>
            </a:r>
            <a:r>
              <a:rPr lang="ru-RU" b="1" dirty="0"/>
              <a:t> </a:t>
            </a:r>
            <a:r>
              <a:rPr lang="ru-RU" b="1" dirty="0" err="1"/>
              <a:t>чи</a:t>
            </a:r>
            <a:r>
              <a:rPr lang="ru-RU" b="1" dirty="0"/>
              <a:t> далеко </a:t>
            </a:r>
            <a:r>
              <a:rPr lang="ru-RU" b="1" dirty="0" err="1"/>
              <a:t>від</a:t>
            </a:r>
            <a:r>
              <a:rPr lang="ru-RU" b="1" dirty="0"/>
              <a:t> </a:t>
            </a:r>
            <a:r>
              <a:rPr lang="ru-RU" b="1" dirty="0" err="1"/>
              <a:t>неї</a:t>
            </a:r>
            <a:r>
              <a:rPr lang="ru-RU" b="1" dirty="0"/>
              <a:t>, на </a:t>
            </a:r>
            <a:r>
              <a:rPr lang="ru-RU" b="1" dirty="0" err="1"/>
              <a:t>невеликій</a:t>
            </a:r>
            <a:r>
              <a:rPr lang="ru-RU" b="1" dirty="0"/>
              <a:t> </a:t>
            </a:r>
            <a:r>
              <a:rPr lang="ru-RU" b="1" dirty="0" err="1"/>
              <a:t>глибині</a:t>
            </a:r>
            <a:r>
              <a:rPr lang="ru-RU" b="1" dirty="0"/>
              <a:t> </a:t>
            </a:r>
            <a:r>
              <a:rPr lang="ru-RU" b="1" dirty="0" err="1"/>
              <a:t>від</a:t>
            </a:r>
            <a:r>
              <a:rPr lang="ru-RU" b="1" dirty="0"/>
              <a:t> </a:t>
            </a:r>
            <a:r>
              <a:rPr lang="ru-RU" b="1" dirty="0" err="1"/>
              <a:t>поверхні</a:t>
            </a:r>
            <a:r>
              <a:rPr lang="ru-RU" b="1" dirty="0"/>
              <a:t> </a:t>
            </a:r>
            <a:r>
              <a:rPr lang="ru-RU" b="1" dirty="0" err="1"/>
              <a:t>землі</a:t>
            </a:r>
            <a:r>
              <a:rPr lang="ru-RU" b="1" dirty="0"/>
              <a:t> </a:t>
            </a:r>
            <a:r>
              <a:rPr lang="ru-RU" b="1" dirty="0" err="1"/>
              <a:t>тощо</a:t>
            </a:r>
            <a:r>
              <a:rPr lang="ru-RU" b="1" dirty="0"/>
              <a:t> (</a:t>
            </a:r>
            <a:r>
              <a:rPr lang="ru-RU" b="1" dirty="0" err="1"/>
              <a:t>джерела</a:t>
            </a:r>
            <a:r>
              <a:rPr lang="ru-RU" b="1" dirty="0"/>
              <a:t>, </a:t>
            </a:r>
            <a:r>
              <a:rPr lang="ru-RU" b="1" dirty="0" err="1"/>
              <a:t>дихання</a:t>
            </a:r>
            <a:r>
              <a:rPr lang="ru-RU" b="1" dirty="0"/>
              <a:t>); </a:t>
            </a:r>
            <a:endParaRPr lang="ru-RU" b="1" dirty="0" smtClean="0"/>
          </a:p>
          <a:p>
            <a:pPr>
              <a:lnSpc>
                <a:spcPct val="200000"/>
              </a:lnSpc>
            </a:pPr>
            <a:r>
              <a:rPr lang="ru-RU" b="1" i="1" dirty="0" err="1" smtClean="0">
                <a:solidFill>
                  <a:srgbClr val="FFFF00"/>
                </a:solidFill>
              </a:rPr>
              <a:t>поверховий</a:t>
            </a:r>
            <a:r>
              <a:rPr lang="ru-RU" b="1" i="1" dirty="0" smtClean="0"/>
              <a:t> </a:t>
            </a:r>
            <a:r>
              <a:rPr lang="ru-RU" b="1" dirty="0"/>
              <a:t>— </a:t>
            </a:r>
            <a:r>
              <a:rPr lang="ru-RU" b="1" dirty="0" err="1"/>
              <a:t>який</a:t>
            </a:r>
            <a:r>
              <a:rPr lang="ru-RU" b="1" dirty="0"/>
              <a:t> </a:t>
            </a:r>
            <a:r>
              <a:rPr lang="ru-RU" b="1" dirty="0" err="1"/>
              <a:t>стосується</a:t>
            </a:r>
            <a:r>
              <a:rPr lang="ru-RU" b="1" dirty="0"/>
              <a:t> поверху </a:t>
            </a:r>
            <a:r>
              <a:rPr lang="ru-RU" b="1" dirty="0" err="1"/>
              <a:t>будинку</a:t>
            </a:r>
            <a:r>
              <a:rPr lang="ru-RU" b="1" dirty="0"/>
              <a:t>; </a:t>
            </a:r>
            <a:r>
              <a:rPr lang="ru-RU" b="1" dirty="0" err="1"/>
              <a:t>який</a:t>
            </a:r>
            <a:r>
              <a:rPr lang="ru-RU" b="1" dirty="0"/>
              <a:t> </a:t>
            </a:r>
            <a:r>
              <a:rPr lang="ru-RU" b="1" dirty="0" err="1"/>
              <a:t>має</a:t>
            </a:r>
            <a:r>
              <a:rPr lang="ru-RU" b="1" dirty="0"/>
              <a:t> </a:t>
            </a:r>
            <a:r>
              <a:rPr lang="ru-RU" b="1" dirty="0" err="1"/>
              <a:t>поверхи</a:t>
            </a:r>
            <a:r>
              <a:rPr lang="ru-RU" b="1" dirty="0"/>
              <a:t> (</a:t>
            </a:r>
            <a:r>
              <a:rPr lang="ru-RU" b="1" dirty="0" err="1"/>
              <a:t>одноповерховий</a:t>
            </a:r>
            <a:r>
              <a:rPr lang="ru-RU" b="1" dirty="0"/>
              <a:t>, </a:t>
            </a:r>
            <a:r>
              <a:rPr lang="ru-RU" b="1" dirty="0" err="1"/>
              <a:t>багатоповерховий</a:t>
            </a:r>
            <a:r>
              <a:rPr lang="ru-RU" b="1" dirty="0"/>
              <a:t>).</a:t>
            </a:r>
          </a:p>
        </p:txBody>
      </p:sp>
      <p:sp>
        <p:nvSpPr>
          <p:cNvPr id="4" name="Объект 3"/>
          <p:cNvSpPr>
            <a:spLocks noGrp="1"/>
          </p:cNvSpPr>
          <p:nvPr>
            <p:ph sz="half" idx="2"/>
          </p:nvPr>
        </p:nvSpPr>
        <p:spPr>
          <a:xfrm>
            <a:off x="5654493" y="1593670"/>
            <a:ext cx="5566501" cy="4662668"/>
          </a:xfrm>
        </p:spPr>
        <p:txBody>
          <a:bodyPr>
            <a:normAutofit/>
          </a:bodyPr>
          <a:lstStyle/>
          <a:p>
            <a:pPr>
              <a:lnSpc>
                <a:spcPct val="200000"/>
              </a:lnSpc>
            </a:pPr>
            <a:r>
              <a:rPr lang="ru-RU" sz="2000" b="1" i="1" dirty="0" err="1">
                <a:solidFill>
                  <a:srgbClr val="FFFF00"/>
                </a:solidFill>
              </a:rPr>
              <a:t>Степінь</a:t>
            </a:r>
            <a:r>
              <a:rPr lang="ru-RU" sz="2000" b="1" i="1" dirty="0"/>
              <a:t> </a:t>
            </a:r>
            <a:r>
              <a:rPr lang="ru-RU" sz="2000" b="1" dirty="0"/>
              <a:t>— у </a:t>
            </a:r>
            <a:r>
              <a:rPr lang="ru-RU" sz="2000" b="1" dirty="0" err="1"/>
              <a:t>математиці</a:t>
            </a:r>
            <a:r>
              <a:rPr lang="ru-RU" sz="2000" b="1" dirty="0"/>
              <a:t> — </a:t>
            </a:r>
            <a:r>
              <a:rPr lang="ru-RU" sz="2000" b="1" dirty="0" err="1"/>
              <a:t>добуток</a:t>
            </a:r>
            <a:r>
              <a:rPr lang="ru-RU" sz="2000" b="1" dirty="0"/>
              <a:t> </a:t>
            </a:r>
            <a:r>
              <a:rPr lang="ru-RU" sz="2000" b="1" dirty="0" err="1"/>
              <a:t>кількох</a:t>
            </a:r>
            <a:r>
              <a:rPr lang="ru-RU" sz="2000" b="1" dirty="0"/>
              <a:t> </a:t>
            </a:r>
            <a:r>
              <a:rPr lang="ru-RU" sz="2000" b="1" dirty="0" err="1"/>
              <a:t>однакових</a:t>
            </a:r>
            <a:r>
              <a:rPr lang="ru-RU" sz="2000" b="1" dirty="0"/>
              <a:t> </a:t>
            </a:r>
            <a:r>
              <a:rPr lang="ru-RU" sz="2000" b="1" dirty="0" err="1"/>
              <a:t>співмножників</a:t>
            </a:r>
            <a:r>
              <a:rPr lang="ru-RU" sz="2000" b="1" dirty="0"/>
              <a:t>; </a:t>
            </a:r>
            <a:r>
              <a:rPr lang="ru-RU" sz="2000" b="1" i="1" dirty="0" err="1">
                <a:solidFill>
                  <a:srgbClr val="FFFF00"/>
                </a:solidFill>
              </a:rPr>
              <a:t>ступінь</a:t>
            </a:r>
            <a:r>
              <a:rPr lang="ru-RU" sz="2000" b="1" i="1" dirty="0"/>
              <a:t> </a:t>
            </a:r>
            <a:r>
              <a:rPr lang="ru-RU" sz="2000" b="1" dirty="0"/>
              <a:t>— </a:t>
            </a:r>
            <a:r>
              <a:rPr lang="ru-RU" sz="2000" b="1" dirty="0" err="1"/>
              <a:t>порівняльна</a:t>
            </a:r>
            <a:r>
              <a:rPr lang="ru-RU" sz="2000" b="1" dirty="0"/>
              <a:t> величина, </a:t>
            </a:r>
            <a:r>
              <a:rPr lang="ru-RU" sz="2000" b="1" dirty="0" err="1"/>
              <a:t>що</a:t>
            </a:r>
            <a:r>
              <a:rPr lang="ru-RU" sz="2000" b="1" dirty="0"/>
              <a:t> </a:t>
            </a:r>
            <a:r>
              <a:rPr lang="ru-RU" sz="2000" b="1" dirty="0" err="1"/>
              <a:t>характеризує</a:t>
            </a:r>
            <a:r>
              <a:rPr lang="ru-RU" sz="2000" b="1" dirty="0"/>
              <a:t> </a:t>
            </a:r>
            <a:r>
              <a:rPr lang="ru-RU" sz="2000" b="1" dirty="0" err="1"/>
              <a:t>розмір</a:t>
            </a:r>
            <a:r>
              <a:rPr lang="ru-RU" sz="2000" b="1" dirty="0"/>
              <a:t>, </a:t>
            </a:r>
            <a:r>
              <a:rPr lang="ru-RU" sz="2000" b="1" dirty="0" err="1"/>
              <a:t>інтенсивність</a:t>
            </a:r>
            <a:r>
              <a:rPr lang="ru-RU" sz="2000" b="1" dirty="0"/>
              <a:t> </a:t>
            </a:r>
            <a:r>
              <a:rPr lang="ru-RU" sz="2000" b="1" dirty="0" err="1"/>
              <a:t>чогось</a:t>
            </a:r>
            <a:r>
              <a:rPr lang="ru-RU" sz="2000" b="1" dirty="0"/>
              <a:t>; посада, ранг, </a:t>
            </a:r>
            <a:r>
              <a:rPr lang="ru-RU" sz="2000" b="1" dirty="0" err="1"/>
              <a:t>звання</a:t>
            </a:r>
            <a:r>
              <a:rPr lang="ru-RU" sz="2000" b="1" dirty="0"/>
              <a:t>, чин; </a:t>
            </a:r>
            <a:r>
              <a:rPr lang="ru-RU" sz="2000" b="1" dirty="0" err="1"/>
              <a:t>крок</a:t>
            </a:r>
            <a:r>
              <a:rPr lang="ru-RU" sz="2000" b="1" dirty="0"/>
              <a:t> (</a:t>
            </a:r>
            <a:r>
              <a:rPr lang="ru-RU" sz="2000" b="1" dirty="0" err="1"/>
              <a:t>ступінь</a:t>
            </a:r>
            <a:r>
              <a:rPr lang="ru-RU" sz="2000" b="1" dirty="0"/>
              <a:t> </a:t>
            </a:r>
            <a:r>
              <a:rPr lang="ru-RU" sz="2000" b="1" dirty="0" err="1"/>
              <a:t>порівняння</a:t>
            </a:r>
            <a:r>
              <a:rPr lang="ru-RU" sz="2000" b="1" dirty="0"/>
              <a:t>; учений </a:t>
            </a:r>
            <a:r>
              <a:rPr lang="ru-RU" sz="2000" b="1" dirty="0" err="1"/>
              <a:t>ступінь</a:t>
            </a:r>
            <a:r>
              <a:rPr lang="ru-RU" sz="2000" b="1" dirty="0"/>
              <a:t>).</a:t>
            </a:r>
          </a:p>
        </p:txBody>
      </p:sp>
    </p:spTree>
    <p:extLst>
      <p:ext uri="{BB962C8B-B14F-4D97-AF65-F5344CB8AC3E}">
        <p14:creationId xmlns:p14="http://schemas.microsoft.com/office/powerpoint/2010/main" val="41358312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288" y="165335"/>
            <a:ext cx="11924712" cy="1400530"/>
          </a:xfrm>
        </p:spPr>
        <p:txBody>
          <a:bodyPr/>
          <a:lstStyle/>
          <a:p>
            <a:r>
              <a:rPr lang="uk-UA" i="1" dirty="0" err="1" smtClean="0">
                <a:solidFill>
                  <a:srgbClr val="FFFF00"/>
                </a:solidFill>
              </a:rPr>
              <a:t>Знайдімо</a:t>
            </a:r>
            <a:r>
              <a:rPr lang="uk-UA" i="1" dirty="0" smtClean="0">
                <a:solidFill>
                  <a:srgbClr val="FFFF00"/>
                </a:solidFill>
              </a:rPr>
              <a:t> помилки й відредагуймо речення</a:t>
            </a:r>
            <a:endParaRPr lang="ru-RU" dirty="0">
              <a:solidFill>
                <a:srgbClr val="FFFF00"/>
              </a:solidFill>
            </a:endParaRPr>
          </a:p>
        </p:txBody>
      </p:sp>
      <p:sp>
        <p:nvSpPr>
          <p:cNvPr id="3" name="Объект 2"/>
          <p:cNvSpPr>
            <a:spLocks noGrp="1"/>
          </p:cNvSpPr>
          <p:nvPr>
            <p:ph sz="half" idx="1"/>
          </p:nvPr>
        </p:nvSpPr>
        <p:spPr>
          <a:xfrm>
            <a:off x="267287" y="976358"/>
            <a:ext cx="11489283" cy="5685699"/>
          </a:xfrm>
        </p:spPr>
        <p:txBody>
          <a:bodyPr>
            <a:normAutofit fontScale="92500"/>
          </a:bodyPr>
          <a:lstStyle/>
          <a:p>
            <a:pPr>
              <a:lnSpc>
                <a:spcPct val="200000"/>
              </a:lnSpc>
            </a:pPr>
            <a:r>
              <a:rPr lang="uk-UA" dirty="0"/>
              <a:t>1</a:t>
            </a:r>
            <a:r>
              <a:rPr lang="uk-UA" sz="2400" b="1" dirty="0"/>
              <a:t>. Піти у крамницю </a:t>
            </a:r>
            <a:r>
              <a:rPr lang="uk-UA" sz="2400" b="1" dirty="0" smtClean="0">
                <a:solidFill>
                  <a:srgbClr val="00B0F0"/>
                </a:solidFill>
              </a:rPr>
              <a:t>за </a:t>
            </a:r>
            <a:r>
              <a:rPr lang="uk-UA" sz="2400" b="1" dirty="0" smtClean="0"/>
              <a:t>ласощами. Піти за водою-втопитися</a:t>
            </a:r>
          </a:p>
          <a:p>
            <a:pPr>
              <a:lnSpc>
                <a:spcPct val="200000"/>
              </a:lnSpc>
            </a:pPr>
            <a:r>
              <a:rPr lang="uk-UA" sz="2400" b="1" dirty="0" smtClean="0"/>
              <a:t>2</a:t>
            </a:r>
            <a:r>
              <a:rPr lang="uk-UA" sz="2400" b="1" dirty="0"/>
              <a:t>. </a:t>
            </a:r>
            <a:r>
              <a:rPr lang="uk-UA" sz="2400" b="1" dirty="0" smtClean="0"/>
              <a:t>Громадяни </a:t>
            </a:r>
            <a:r>
              <a:rPr lang="uk-UA" sz="2400" b="1" dirty="0"/>
              <a:t>приймають участь в засіданні </a:t>
            </a:r>
            <a:r>
              <a:rPr lang="uk-UA" sz="2400" b="1" dirty="0" smtClean="0"/>
              <a:t>наглядової ради. </a:t>
            </a:r>
          </a:p>
          <a:p>
            <a:pPr>
              <a:lnSpc>
                <a:spcPct val="200000"/>
              </a:lnSpc>
            </a:pPr>
            <a:r>
              <a:rPr lang="uk-UA" sz="2400" b="1" dirty="0" smtClean="0"/>
              <a:t>3</a:t>
            </a:r>
            <a:r>
              <a:rPr lang="uk-UA" sz="2400" b="1" dirty="0"/>
              <a:t>. </a:t>
            </a:r>
            <a:r>
              <a:rPr lang="uk-UA" sz="2400" b="1" dirty="0" smtClean="0"/>
              <a:t>По </a:t>
            </a:r>
            <a:r>
              <a:rPr lang="uk-UA" sz="2400" b="1" dirty="0"/>
              <a:t>першому питанню заперечень </a:t>
            </a:r>
            <a:r>
              <a:rPr lang="uk-UA" sz="2400" b="1" dirty="0" smtClean="0"/>
              <a:t>немає</a:t>
            </a:r>
            <a:r>
              <a:rPr lang="uk-UA" sz="2400" b="1" dirty="0"/>
              <a:t>. </a:t>
            </a:r>
            <a:endParaRPr lang="uk-UA" sz="2400" b="1" dirty="0" smtClean="0"/>
          </a:p>
          <a:p>
            <a:pPr>
              <a:lnSpc>
                <a:spcPct val="200000"/>
              </a:lnSpc>
            </a:pPr>
            <a:r>
              <a:rPr lang="uk-UA" sz="2400" b="1" dirty="0" smtClean="0"/>
              <a:t>4</a:t>
            </a:r>
            <a:r>
              <a:rPr lang="uk-UA" sz="2400" b="1" dirty="0"/>
              <a:t>. </a:t>
            </a:r>
            <a:r>
              <a:rPr lang="uk-UA" sz="2400" b="1" strike="sngStrike" dirty="0" smtClean="0"/>
              <a:t>Близько</a:t>
            </a:r>
            <a:r>
              <a:rPr lang="uk-UA" sz="2400" b="1" dirty="0" smtClean="0"/>
              <a:t> вісімдесяти трьох відсотків </a:t>
            </a:r>
            <a:r>
              <a:rPr lang="uk-UA" sz="2400" b="1" dirty="0"/>
              <a:t>колективу пройшли атестацію. </a:t>
            </a:r>
            <a:endParaRPr lang="uk-UA" sz="2400" b="1" dirty="0" smtClean="0"/>
          </a:p>
          <a:p>
            <a:pPr>
              <a:lnSpc>
                <a:spcPct val="200000"/>
              </a:lnSpc>
            </a:pPr>
            <a:r>
              <a:rPr lang="uk-UA" sz="2400" b="1" dirty="0" smtClean="0"/>
              <a:t>6. </a:t>
            </a:r>
            <a:r>
              <a:rPr lang="uk-UA" sz="2400" b="1" dirty="0"/>
              <a:t>Садочок буде працювати ще дві неділі. </a:t>
            </a:r>
            <a:endParaRPr lang="uk-UA" sz="2400" b="1" dirty="0" smtClean="0"/>
          </a:p>
          <a:p>
            <a:pPr>
              <a:lnSpc>
                <a:spcPct val="200000"/>
              </a:lnSpc>
            </a:pPr>
            <a:r>
              <a:rPr lang="uk-UA" sz="2400" b="1" dirty="0" smtClean="0"/>
              <a:t>Заяви від громадян приймаємо по вівторках і по п’ятницях.</a:t>
            </a:r>
          </a:p>
          <a:p>
            <a:pPr marL="0" indent="0">
              <a:lnSpc>
                <a:spcPct val="200000"/>
              </a:lnSpc>
              <a:buNone/>
            </a:pPr>
            <a:r>
              <a:rPr lang="ru-RU" sz="2400" dirty="0" smtClean="0"/>
              <a:t>7. </a:t>
            </a:r>
            <a:r>
              <a:rPr lang="ru-RU" sz="2400" b="1" dirty="0" err="1" smtClean="0"/>
              <a:t>Пропозиція</a:t>
            </a:r>
            <a:r>
              <a:rPr lang="ru-RU" sz="2400" b="1" dirty="0"/>
              <a:t>, </a:t>
            </a:r>
            <a:r>
              <a:rPr lang="ru-RU" sz="2400" b="1" strike="sngStrike" dirty="0"/>
              <a:t>яку </a:t>
            </a:r>
            <a:r>
              <a:rPr lang="ru-RU" sz="2400" b="1" strike="sngStrike" dirty="0" err="1"/>
              <a:t>ви</a:t>
            </a:r>
            <a:r>
              <a:rPr lang="ru-RU" sz="2400" b="1" strike="sngStrike" dirty="0"/>
              <a:t> </a:t>
            </a:r>
            <a:r>
              <a:rPr lang="ru-RU" sz="2400" b="1" dirty="0" err="1"/>
              <a:t>пропонуєте</a:t>
            </a:r>
            <a:r>
              <a:rPr lang="ru-RU" sz="2400" b="1" dirty="0"/>
              <a:t>, нами </a:t>
            </a:r>
            <a:r>
              <a:rPr lang="ru-RU" sz="2400" b="1" dirty="0" err="1" smtClean="0"/>
              <a:t>розглянута</a:t>
            </a:r>
            <a:r>
              <a:rPr lang="ru-RU" sz="2400" b="1" dirty="0" smtClean="0"/>
              <a:t>.</a:t>
            </a:r>
          </a:p>
          <a:p>
            <a:pPr>
              <a:lnSpc>
                <a:spcPct val="200000"/>
              </a:lnSpc>
            </a:pPr>
            <a:endParaRPr lang="ru-RU" sz="2400" b="1" dirty="0"/>
          </a:p>
        </p:txBody>
      </p:sp>
    </p:spTree>
    <p:extLst>
      <p:ext uri="{BB962C8B-B14F-4D97-AF65-F5344CB8AC3E}">
        <p14:creationId xmlns:p14="http://schemas.microsoft.com/office/powerpoint/2010/main" val="2161033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1659100" cy="775191"/>
          </a:xfrm>
        </p:spPr>
        <p:txBody>
          <a:bodyPr/>
          <a:lstStyle/>
          <a:p>
            <a:pPr algn="ctr"/>
            <a:r>
              <a:rPr lang="uk-UA" sz="3200" i="1" dirty="0" err="1">
                <a:solidFill>
                  <a:srgbClr val="FFFF00"/>
                </a:solidFill>
              </a:rPr>
              <a:t>Знайдімо</a:t>
            </a:r>
            <a:r>
              <a:rPr lang="uk-UA" sz="3200" i="1" dirty="0">
                <a:solidFill>
                  <a:srgbClr val="FFFF00"/>
                </a:solidFill>
              </a:rPr>
              <a:t> помилки й відредагуймо </a:t>
            </a:r>
          </a:p>
        </p:txBody>
      </p:sp>
      <p:sp>
        <p:nvSpPr>
          <p:cNvPr id="3" name="Объект 2"/>
          <p:cNvSpPr>
            <a:spLocks noGrp="1"/>
          </p:cNvSpPr>
          <p:nvPr>
            <p:ph idx="1"/>
          </p:nvPr>
        </p:nvSpPr>
        <p:spPr>
          <a:xfrm>
            <a:off x="378824" y="1018903"/>
            <a:ext cx="11508376" cy="5434149"/>
          </a:xfrm>
        </p:spPr>
        <p:txBody>
          <a:bodyPr>
            <a:normAutofit/>
          </a:bodyPr>
          <a:lstStyle/>
          <a:p>
            <a:pPr marL="0" indent="0">
              <a:lnSpc>
                <a:spcPct val="150000"/>
              </a:lnSpc>
              <a:buNone/>
            </a:pPr>
            <a:r>
              <a:rPr lang="uk-UA" b="1" dirty="0"/>
              <a:t>Приймати до відома, </a:t>
            </a:r>
            <a:r>
              <a:rPr lang="uk-UA" b="1" dirty="0" smtClean="0"/>
              <a:t>                 </a:t>
            </a:r>
            <a:r>
              <a:rPr lang="uk-UA" b="1" dirty="0" err="1" smtClean="0"/>
              <a:t>безнаказаність</a:t>
            </a:r>
            <a:r>
              <a:rPr lang="uk-UA" b="1" dirty="0"/>
              <a:t>,</a:t>
            </a:r>
          </a:p>
          <a:p>
            <a:pPr marL="0" indent="0">
              <a:lnSpc>
                <a:spcPct val="150000"/>
              </a:lnSpc>
              <a:buNone/>
            </a:pPr>
            <a:r>
              <a:rPr lang="uk-UA" b="1" dirty="0"/>
              <a:t> не зовсім </a:t>
            </a:r>
            <a:r>
              <a:rPr lang="uk-UA" b="1" dirty="0" smtClean="0">
                <a:solidFill>
                  <a:srgbClr val="00B0F0"/>
                </a:solidFill>
              </a:rPr>
              <a:t>вірно (кохати)</a:t>
            </a:r>
            <a:r>
              <a:rPr lang="uk-UA" b="1" dirty="0" smtClean="0"/>
              <a:t>,         жили </a:t>
            </a:r>
            <a:r>
              <a:rPr lang="uk-UA" b="1" dirty="0"/>
              <a:t>на </a:t>
            </a:r>
            <a:r>
              <a:rPr lang="uk-UA" b="1" dirty="0" err="1"/>
              <a:t>відшибі</a:t>
            </a:r>
            <a:r>
              <a:rPr lang="uk-UA" b="1" dirty="0"/>
              <a:t>, </a:t>
            </a:r>
            <a:r>
              <a:rPr lang="uk-UA" b="1" dirty="0" smtClean="0"/>
              <a:t>краю</a:t>
            </a:r>
            <a:endParaRPr lang="uk-UA" b="1" dirty="0"/>
          </a:p>
          <a:p>
            <a:pPr marL="0" indent="0">
              <a:lnSpc>
                <a:spcPct val="150000"/>
              </a:lnSpc>
              <a:buNone/>
            </a:pPr>
            <a:r>
              <a:rPr lang="uk-UA" b="1" dirty="0" smtClean="0"/>
              <a:t>попався на гарячому,               взаємовідношення </a:t>
            </a:r>
            <a:r>
              <a:rPr lang="uk-UA" b="1" dirty="0"/>
              <a:t>поліпшилися, </a:t>
            </a:r>
            <a:endParaRPr lang="uk-UA" b="1" dirty="0" smtClean="0"/>
          </a:p>
          <a:p>
            <a:pPr marL="0" indent="0">
              <a:lnSpc>
                <a:spcPct val="150000"/>
              </a:lnSpc>
              <a:buNone/>
            </a:pPr>
            <a:r>
              <a:rPr lang="uk-UA" b="1" dirty="0" smtClean="0">
                <a:solidFill>
                  <a:srgbClr val="FFFF00"/>
                </a:solidFill>
              </a:rPr>
              <a:t>ні </a:t>
            </a:r>
            <a:r>
              <a:rPr lang="uk-UA" b="1" dirty="0">
                <a:solidFill>
                  <a:srgbClr val="FFFF00"/>
                </a:solidFill>
              </a:rPr>
              <a:t>в якому </a:t>
            </a:r>
            <a:r>
              <a:rPr lang="uk-UA" b="1" dirty="0"/>
              <a:t>випадку</a:t>
            </a:r>
            <a:r>
              <a:rPr lang="uk-UA" b="1" dirty="0" smtClean="0"/>
              <a:t>,                     </a:t>
            </a:r>
            <a:r>
              <a:rPr lang="uk-UA" b="1" dirty="0"/>
              <a:t>кольоровий вкладиш, </a:t>
            </a:r>
            <a:endParaRPr lang="uk-UA" b="1" dirty="0" smtClean="0"/>
          </a:p>
          <a:p>
            <a:pPr marL="0" indent="0">
              <a:lnSpc>
                <a:spcPct val="150000"/>
              </a:lnSpc>
              <a:buNone/>
            </a:pPr>
            <a:r>
              <a:rPr lang="uk-UA" b="1" dirty="0" smtClean="0"/>
              <a:t> </a:t>
            </a:r>
            <a:r>
              <a:rPr lang="uk-UA" b="1" dirty="0" err="1"/>
              <a:t>головокружіння</a:t>
            </a:r>
            <a:r>
              <a:rPr lang="uk-UA" b="1" dirty="0"/>
              <a:t>, </a:t>
            </a:r>
            <a:r>
              <a:rPr lang="uk-UA" b="1" dirty="0" smtClean="0"/>
              <a:t>                        кидається пес/собак</a:t>
            </a:r>
            <a:r>
              <a:rPr lang="uk-UA" b="1" dirty="0" smtClean="0">
                <a:solidFill>
                  <a:srgbClr val="FFFF00"/>
                </a:solidFill>
              </a:rPr>
              <a:t>а /  впадає</a:t>
            </a:r>
            <a:r>
              <a:rPr lang="uk-UA" b="1" dirty="0" smtClean="0"/>
              <a:t> в очі,</a:t>
            </a:r>
          </a:p>
          <a:p>
            <a:pPr marL="0" indent="0">
              <a:lnSpc>
                <a:spcPct val="150000"/>
              </a:lnSpc>
              <a:buNone/>
            </a:pPr>
            <a:r>
              <a:rPr lang="uk-UA" b="1" dirty="0" smtClean="0"/>
              <a:t> </a:t>
            </a:r>
            <a:r>
              <a:rPr lang="uk-UA" b="1" dirty="0"/>
              <a:t>в поті лиця</a:t>
            </a:r>
            <a:r>
              <a:rPr lang="uk-UA" b="1" dirty="0" smtClean="0"/>
              <a:t>,                                  </a:t>
            </a:r>
            <a:r>
              <a:rPr lang="uk-UA" b="1" dirty="0">
                <a:solidFill>
                  <a:srgbClr val="FFFF00"/>
                </a:solidFill>
              </a:rPr>
              <a:t>вклад </a:t>
            </a:r>
            <a:r>
              <a:rPr lang="uk-UA" b="1" dirty="0"/>
              <a:t>у </a:t>
            </a:r>
            <a:r>
              <a:rPr lang="uk-UA" b="1" dirty="0" smtClean="0"/>
              <a:t>розроблення     ку</a:t>
            </a:r>
            <a:r>
              <a:rPr lang="uk-UA" b="1" dirty="0"/>
              <a:t>, </a:t>
            </a:r>
            <a:endParaRPr lang="uk-UA" b="1" dirty="0" smtClean="0"/>
          </a:p>
          <a:p>
            <a:pPr marL="0" indent="0">
              <a:lnSpc>
                <a:spcPct val="150000"/>
              </a:lnSpc>
              <a:buNone/>
            </a:pPr>
            <a:r>
              <a:rPr lang="uk-UA" b="1" strike="sngStrike" dirty="0" smtClean="0"/>
              <a:t>гостра</a:t>
            </a:r>
            <a:r>
              <a:rPr lang="uk-UA" b="1" dirty="0" smtClean="0"/>
              <a:t> </a:t>
            </a:r>
            <a:r>
              <a:rPr lang="uk-UA" b="1" dirty="0"/>
              <a:t>необхідність</a:t>
            </a:r>
            <a:r>
              <a:rPr lang="uk-UA" b="1" dirty="0" smtClean="0"/>
              <a:t>,                 </a:t>
            </a:r>
            <a:r>
              <a:rPr lang="uk-UA" b="1" dirty="0"/>
              <a:t>по </a:t>
            </a:r>
            <a:r>
              <a:rPr lang="uk-UA" b="1" strike="sngStrike" dirty="0">
                <a:solidFill>
                  <a:srgbClr val="FFFF00"/>
                </a:solidFill>
              </a:rPr>
              <a:t>старій</a:t>
            </a:r>
            <a:r>
              <a:rPr lang="uk-UA" b="1" dirty="0"/>
              <a:t> звичці</a:t>
            </a:r>
            <a:r>
              <a:rPr lang="uk-UA" b="1" dirty="0" smtClean="0"/>
              <a:t>,</a:t>
            </a:r>
          </a:p>
          <a:p>
            <a:pPr marL="0" indent="0">
              <a:lnSpc>
                <a:spcPct val="150000"/>
              </a:lnSpc>
              <a:buNone/>
            </a:pPr>
            <a:r>
              <a:rPr lang="uk-UA" b="1" dirty="0" smtClean="0"/>
              <a:t> стара жінка,                               назвати </a:t>
            </a:r>
            <a:r>
              <a:rPr lang="uk-UA" b="1" dirty="0">
                <a:solidFill>
                  <a:srgbClr val="FFFF00"/>
                </a:solidFill>
              </a:rPr>
              <a:t>по</a:t>
            </a:r>
            <a:r>
              <a:rPr lang="uk-UA" b="1" dirty="0"/>
              <a:t> прізвищу, </a:t>
            </a:r>
            <a:endParaRPr lang="uk-UA" b="1" dirty="0" smtClean="0"/>
          </a:p>
          <a:p>
            <a:pPr marL="0" indent="0">
              <a:lnSpc>
                <a:spcPct val="150000"/>
              </a:lnSpc>
              <a:buNone/>
            </a:pPr>
            <a:r>
              <a:rPr lang="uk-UA" b="1" dirty="0" smtClean="0"/>
              <a:t>піти </a:t>
            </a:r>
            <a:r>
              <a:rPr lang="uk-UA" b="1" dirty="0"/>
              <a:t>за хлібом, </a:t>
            </a:r>
            <a:r>
              <a:rPr lang="uk-UA" b="1" dirty="0" smtClean="0"/>
              <a:t>                            </a:t>
            </a:r>
            <a:r>
              <a:rPr lang="uk-UA" b="1" strike="sngStrike" dirty="0" smtClean="0"/>
              <a:t>отримати </a:t>
            </a:r>
            <a:r>
              <a:rPr lang="uk-UA" b="1" dirty="0"/>
              <a:t>освіту.</a:t>
            </a:r>
            <a:endParaRPr lang="ru-RU" b="1" dirty="0"/>
          </a:p>
          <a:p>
            <a:endParaRPr lang="ru-RU" dirty="0"/>
          </a:p>
        </p:txBody>
      </p:sp>
    </p:spTree>
    <p:extLst>
      <p:ext uri="{BB962C8B-B14F-4D97-AF65-F5344CB8AC3E}">
        <p14:creationId xmlns:p14="http://schemas.microsoft.com/office/powerpoint/2010/main" val="2292734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solidFill>
                  <a:srgbClr val="FFFF00"/>
                </a:solidFill>
              </a:rPr>
              <a:t>Відредагуйте</a:t>
            </a:r>
            <a:r>
              <a:rPr lang="ru-RU" b="1" dirty="0">
                <a:solidFill>
                  <a:srgbClr val="FFFF00"/>
                </a:solidFill>
              </a:rPr>
              <a:t> </a:t>
            </a:r>
            <a:r>
              <a:rPr lang="ru-RU" b="1" dirty="0" err="1" smtClean="0">
                <a:solidFill>
                  <a:srgbClr val="FFFF00"/>
                </a:solidFill>
              </a:rPr>
              <a:t>словосполучення</a:t>
            </a:r>
            <a:r>
              <a:rPr lang="ru-RU" b="1" dirty="0" smtClean="0">
                <a:solidFill>
                  <a:srgbClr val="FFFF00"/>
                </a:solidFill>
              </a:rPr>
              <a:t> </a:t>
            </a:r>
            <a:r>
              <a:rPr lang="ru-RU" b="1" dirty="0" err="1" smtClean="0">
                <a:solidFill>
                  <a:srgbClr val="FFFF00"/>
                </a:solidFill>
              </a:rPr>
              <a:t>й</a:t>
            </a:r>
            <a:r>
              <a:rPr lang="ru-RU" b="1" dirty="0" smtClean="0">
                <a:solidFill>
                  <a:srgbClr val="FFFF00"/>
                </a:solidFill>
              </a:rPr>
              <a:t> </a:t>
            </a:r>
            <a:r>
              <a:rPr lang="ru-RU" b="1" dirty="0" err="1" smtClean="0">
                <a:solidFill>
                  <a:srgbClr val="FFFF00"/>
                </a:solidFill>
              </a:rPr>
              <a:t>виправте</a:t>
            </a:r>
            <a:r>
              <a:rPr lang="ru-RU" b="1" dirty="0" smtClean="0">
                <a:solidFill>
                  <a:srgbClr val="FFFF00"/>
                </a:solidFill>
              </a:rPr>
              <a:t> </a:t>
            </a:r>
            <a:r>
              <a:rPr lang="ru-RU" b="1" dirty="0" err="1" smtClean="0">
                <a:solidFill>
                  <a:srgbClr val="FFFF00"/>
                </a:solidFill>
              </a:rPr>
              <a:t>помилки</a:t>
            </a:r>
            <a:r>
              <a:rPr lang="ru-RU" b="1" i="1" dirty="0" smtClean="0">
                <a:solidFill>
                  <a:srgbClr val="FFFF00"/>
                </a:solidFill>
              </a:rPr>
              <a:t>: </a:t>
            </a:r>
            <a:endParaRPr lang="ru-RU" b="1" dirty="0">
              <a:solidFill>
                <a:srgbClr val="FFFF00"/>
              </a:solidFill>
            </a:endParaRPr>
          </a:p>
        </p:txBody>
      </p:sp>
      <p:sp>
        <p:nvSpPr>
          <p:cNvPr id="3" name="Объект 2"/>
          <p:cNvSpPr>
            <a:spLocks noGrp="1"/>
          </p:cNvSpPr>
          <p:nvPr>
            <p:ph idx="1"/>
          </p:nvPr>
        </p:nvSpPr>
        <p:spPr>
          <a:xfrm>
            <a:off x="1103312" y="2052918"/>
            <a:ext cx="10130745" cy="4195481"/>
          </a:xfrm>
        </p:spPr>
        <p:txBody>
          <a:bodyPr>
            <a:normAutofit fontScale="92500"/>
          </a:bodyPr>
          <a:lstStyle/>
          <a:p>
            <a:pPr>
              <a:lnSpc>
                <a:spcPct val="200000"/>
              </a:lnSpc>
            </a:pPr>
            <a:r>
              <a:rPr lang="ru-RU" sz="2800" b="1" i="1" dirty="0"/>
              <a:t>З</a:t>
            </a:r>
            <a:r>
              <a:rPr lang="ru-RU" sz="2800" b="1" i="1" dirty="0" smtClean="0"/>
              <a:t>аходи з </a:t>
            </a:r>
            <a:r>
              <a:rPr lang="ru-RU" sz="2800" b="1" i="1" dirty="0" err="1" smtClean="0"/>
              <a:t>удосконаленню</a:t>
            </a:r>
            <a:r>
              <a:rPr lang="ru-RU" sz="2800" b="1" i="1" dirty="0" smtClean="0"/>
              <a:t> </a:t>
            </a:r>
            <a:r>
              <a:rPr lang="ru-RU" sz="2800" b="1" i="1" dirty="0" err="1" smtClean="0"/>
              <a:t>робочого</a:t>
            </a:r>
            <a:r>
              <a:rPr lang="ru-RU" sz="2800" b="1" i="1" dirty="0" smtClean="0"/>
              <a:t> </a:t>
            </a:r>
            <a:r>
              <a:rPr lang="ru-RU" sz="2800" b="1" i="1" dirty="0" err="1" smtClean="0"/>
              <a:t>процесу</a:t>
            </a:r>
            <a:r>
              <a:rPr lang="ru-RU" sz="2800" b="1" i="1" dirty="0" smtClean="0"/>
              <a:t>.</a:t>
            </a:r>
          </a:p>
          <a:p>
            <a:pPr>
              <a:lnSpc>
                <a:spcPct val="200000"/>
              </a:lnSpc>
            </a:pPr>
            <a:r>
              <a:rPr lang="ru-RU" sz="2800" b="1" i="1" dirty="0" err="1"/>
              <a:t>Р</a:t>
            </a:r>
            <a:r>
              <a:rPr lang="ru-RU" sz="2800" b="1" i="1" dirty="0" err="1" smtClean="0"/>
              <a:t>екомендації</a:t>
            </a:r>
            <a:r>
              <a:rPr lang="ru-RU" sz="2800" b="1" i="1" dirty="0" smtClean="0"/>
              <a:t> по проблемам </a:t>
            </a:r>
            <a:r>
              <a:rPr lang="ru-RU" sz="2800" b="1" i="1" dirty="0" err="1" smtClean="0"/>
              <a:t>використання</a:t>
            </a:r>
            <a:r>
              <a:rPr lang="ru-RU" sz="2800" b="1" i="1" dirty="0" smtClean="0"/>
              <a:t> </a:t>
            </a:r>
            <a:r>
              <a:rPr lang="ru-RU" sz="2800" b="1" i="1" dirty="0" err="1" smtClean="0"/>
              <a:t>ресурсів</a:t>
            </a:r>
            <a:r>
              <a:rPr lang="ru-RU" sz="2800" b="1" i="1" dirty="0" smtClean="0"/>
              <a:t>.</a:t>
            </a:r>
          </a:p>
          <a:p>
            <a:pPr>
              <a:lnSpc>
                <a:spcPct val="200000"/>
              </a:lnSpc>
            </a:pPr>
            <a:r>
              <a:rPr lang="ru-RU" sz="2800" b="1" i="1" dirty="0" smtClean="0"/>
              <a:t> </a:t>
            </a:r>
            <a:r>
              <a:rPr lang="ru-RU" sz="2800" b="1" i="1" dirty="0" err="1"/>
              <a:t>У</a:t>
            </a:r>
            <a:r>
              <a:rPr lang="ru-RU" sz="2800" b="1" i="1" dirty="0" err="1" smtClean="0"/>
              <a:t>країнець</a:t>
            </a:r>
            <a:r>
              <a:rPr lang="ru-RU" sz="2800" b="1" i="1" dirty="0" smtClean="0"/>
              <a:t> по </a:t>
            </a:r>
            <a:r>
              <a:rPr lang="ru-RU" sz="2800" b="1" i="1" dirty="0" err="1" smtClean="0"/>
              <a:t>походженню</a:t>
            </a:r>
            <a:r>
              <a:rPr lang="ru-RU" sz="2800" b="1" i="1" dirty="0" smtClean="0"/>
              <a:t>, </a:t>
            </a:r>
          </a:p>
          <a:p>
            <a:pPr>
              <a:lnSpc>
                <a:spcPct val="200000"/>
              </a:lnSpc>
            </a:pPr>
            <a:r>
              <a:rPr lang="ru-RU" sz="2800" b="1" i="1" dirty="0" err="1"/>
              <a:t>М</a:t>
            </a:r>
            <a:r>
              <a:rPr lang="ru-RU" sz="2800" b="1" i="1" dirty="0" err="1" smtClean="0"/>
              <a:t>ешкає</a:t>
            </a:r>
            <a:r>
              <a:rPr lang="ru-RU" sz="2800" b="1" i="1" dirty="0" smtClean="0"/>
              <a:t> на </a:t>
            </a:r>
            <a:r>
              <a:rPr lang="ru-RU" sz="2800" b="1" i="1" dirty="0" err="1"/>
              <a:t>вулиці</a:t>
            </a:r>
            <a:r>
              <a:rPr lang="ru-RU" sz="2800" b="1" i="1" dirty="0"/>
              <a:t> </a:t>
            </a:r>
            <a:r>
              <a:rPr lang="ru-RU" sz="2800" b="1" i="1" dirty="0" smtClean="0"/>
              <a:t>Чабаненка.</a:t>
            </a:r>
            <a:r>
              <a:rPr lang="ru-RU" sz="2800" b="1" dirty="0" smtClean="0"/>
              <a:t> </a:t>
            </a:r>
            <a:endParaRPr lang="ru-RU" sz="2800" b="1" dirty="0"/>
          </a:p>
        </p:txBody>
      </p:sp>
    </p:spTree>
    <p:extLst>
      <p:ext uri="{BB962C8B-B14F-4D97-AF65-F5344CB8AC3E}">
        <p14:creationId xmlns:p14="http://schemas.microsoft.com/office/powerpoint/2010/main" val="12008719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8443" y="165337"/>
            <a:ext cx="9404723" cy="540058"/>
          </a:xfrm>
        </p:spPr>
        <p:txBody>
          <a:bodyPr/>
          <a:lstStyle/>
          <a:p>
            <a:pPr algn="ctr"/>
            <a:r>
              <a:rPr lang="uk-UA" b="1" dirty="0" smtClean="0">
                <a:solidFill>
                  <a:srgbClr val="FFFF00"/>
                </a:solidFill>
              </a:rPr>
              <a:t>Як правильно?</a:t>
            </a:r>
            <a:endParaRPr lang="ru-RU"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791372105"/>
              </p:ext>
            </p:extLst>
          </p:nvPr>
        </p:nvGraphicFramePr>
        <p:xfrm>
          <a:off x="266700" y="890588"/>
          <a:ext cx="11712576" cy="5627778"/>
        </p:xfrm>
        <a:graphic>
          <a:graphicData uri="http://schemas.openxmlformats.org/drawingml/2006/table">
            <a:tbl>
              <a:tblPr firstRow="1" bandRow="1">
                <a:tableStyleId>{327F97BB-C833-4FB7-BDE5-3F7075034690}</a:tableStyleId>
              </a:tblPr>
              <a:tblGrid>
                <a:gridCol w="5363391">
                  <a:extLst>
                    <a:ext uri="{9D8B030D-6E8A-4147-A177-3AD203B41FA5}">
                      <a16:colId xmlns:a16="http://schemas.microsoft.com/office/drawing/2014/main" val="2436903721"/>
                    </a:ext>
                  </a:extLst>
                </a:gridCol>
                <a:gridCol w="6349185">
                  <a:extLst>
                    <a:ext uri="{9D8B030D-6E8A-4147-A177-3AD203B41FA5}">
                      <a16:colId xmlns:a16="http://schemas.microsoft.com/office/drawing/2014/main" val="1284036977"/>
                    </a:ext>
                  </a:extLst>
                </a:gridCol>
              </a:tblGrid>
              <a:tr h="5627778">
                <a:tc>
                  <a:txBody>
                    <a:bodyPr/>
                    <a:lstStyle/>
                    <a:p>
                      <a:pPr>
                        <a:lnSpc>
                          <a:spcPct val="150000"/>
                        </a:lnSpc>
                      </a:pPr>
                      <a:r>
                        <a:rPr lang="uk-UA" sz="1800" b="1" kern="1200" dirty="0" smtClean="0">
                          <a:solidFill>
                            <a:srgbClr val="FFFF00"/>
                          </a:solidFill>
                          <a:effectLst/>
                          <a:latin typeface="+mn-lt"/>
                          <a:ea typeface="+mn-ea"/>
                          <a:cs typeface="+mn-cs"/>
                        </a:rPr>
                        <a:t> </a:t>
                      </a:r>
                      <a:r>
                        <a:rPr lang="uk-UA" sz="1800" b="1" strike="noStrike" kern="1200" dirty="0" smtClean="0">
                          <a:solidFill>
                            <a:schemeClr val="accent6">
                              <a:lumMod val="50000"/>
                            </a:schemeClr>
                          </a:solidFill>
                          <a:effectLst/>
                          <a:latin typeface="+mn-lt"/>
                          <a:ea typeface="+mn-ea"/>
                          <a:cs typeface="+mn-cs"/>
                        </a:rPr>
                        <a:t>сумлінне відношення до роботи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послати по пошті -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у відповідності з рішенням</a:t>
                      </a:r>
                      <a:r>
                        <a:rPr lang="uk-UA" sz="1800" b="1" strike="noStrike" kern="1200" baseline="0" dirty="0" smtClean="0">
                          <a:solidFill>
                            <a:schemeClr val="accent6">
                              <a:lumMod val="50000"/>
                            </a:schemeClr>
                          </a:solidFill>
                          <a:effectLst/>
                          <a:latin typeface="+mn-lt"/>
                          <a:ea typeface="+mn-ea"/>
                          <a:cs typeface="+mn-cs"/>
                        </a:rPr>
                        <a:t> </a:t>
                      </a:r>
                      <a:r>
                        <a:rPr lang="uk-UA" sz="1800" b="1" strike="noStrike" kern="1200" dirty="0" smtClean="0">
                          <a:solidFill>
                            <a:schemeClr val="accent6">
                              <a:lumMod val="50000"/>
                            </a:schemeClr>
                          </a:solidFill>
                          <a:effectLst/>
                          <a:latin typeface="+mn-lt"/>
                          <a:ea typeface="+mn-ea"/>
                          <a:cs typeface="+mn-cs"/>
                        </a:rPr>
                        <a:t>-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є </a:t>
                      </a:r>
                      <a:r>
                        <a:rPr lang="uk-UA" sz="1800" b="1" strike="sngStrike" kern="1200" dirty="0" smtClean="0">
                          <a:solidFill>
                            <a:schemeClr val="accent6">
                              <a:lumMod val="50000"/>
                            </a:schemeClr>
                          </a:solidFill>
                          <a:effectLst/>
                          <a:latin typeface="+mn-lt"/>
                          <a:ea typeface="+mn-ea"/>
                          <a:cs typeface="+mn-cs"/>
                        </a:rPr>
                        <a:t>одна вільна </a:t>
                      </a:r>
                      <a:r>
                        <a:rPr lang="uk-UA" sz="1800" b="1" strike="noStrike" kern="1200" dirty="0" smtClean="0">
                          <a:solidFill>
                            <a:schemeClr val="accent6">
                              <a:lumMod val="50000"/>
                            </a:schemeClr>
                          </a:solidFill>
                          <a:effectLst/>
                          <a:latin typeface="+mn-lt"/>
                          <a:ea typeface="+mn-ea"/>
                          <a:cs typeface="+mn-cs"/>
                        </a:rPr>
                        <a:t>вакансія -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заключити договір   -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на </a:t>
                      </a:r>
                      <a:r>
                        <a:rPr lang="uk-UA" sz="1800" b="1" strike="noStrike" kern="1200" dirty="0" err="1" smtClean="0">
                          <a:solidFill>
                            <a:schemeClr val="accent6">
                              <a:lumMod val="50000"/>
                            </a:schemeClr>
                          </a:solidFill>
                          <a:effectLst/>
                          <a:latin typeface="+mn-lt"/>
                          <a:ea typeface="+mn-ea"/>
                          <a:cs typeface="+mn-cs"/>
                        </a:rPr>
                        <a:t>слідуючій</a:t>
                      </a:r>
                      <a:r>
                        <a:rPr lang="uk-UA" sz="1800" b="1" strike="noStrike" kern="1200" dirty="0" smtClean="0">
                          <a:solidFill>
                            <a:schemeClr val="accent6">
                              <a:lumMod val="50000"/>
                            </a:schemeClr>
                          </a:solidFill>
                          <a:effectLst/>
                          <a:latin typeface="+mn-lt"/>
                          <a:ea typeface="+mn-ea"/>
                          <a:cs typeface="+mn-cs"/>
                        </a:rPr>
                        <a:t> зупинці -      </a:t>
                      </a:r>
                      <a:endParaRPr lang="ru-RU" sz="1800" b="1" strike="noStrike" kern="1200" dirty="0" smtClean="0">
                        <a:solidFill>
                          <a:schemeClr val="accent6">
                            <a:lumMod val="50000"/>
                          </a:schemeClr>
                        </a:solidFill>
                        <a:effectLst/>
                        <a:latin typeface="+mn-lt"/>
                        <a:ea typeface="+mn-ea"/>
                        <a:cs typeface="+mn-cs"/>
                      </a:endParaRPr>
                    </a:p>
                    <a:p>
                      <a:pPr>
                        <a:lnSpc>
                          <a:spcPct val="150000"/>
                        </a:lnSpc>
                      </a:pPr>
                      <a:r>
                        <a:rPr lang="uk-UA" sz="1800" b="1" strike="noStrike" kern="1200" dirty="0" smtClean="0">
                          <a:solidFill>
                            <a:schemeClr val="accent6">
                              <a:lumMod val="50000"/>
                            </a:schemeClr>
                          </a:solidFill>
                          <a:effectLst/>
                          <a:latin typeface="+mn-lt"/>
                          <a:ea typeface="+mn-ea"/>
                          <a:cs typeface="+mn-cs"/>
                        </a:rPr>
                        <a:t>керівництво підприємства рахує, що... -</a:t>
                      </a:r>
                      <a:r>
                        <a:rPr lang="uk-UA" sz="1800" b="1" kern="1200" dirty="0" smtClean="0">
                          <a:solidFill>
                            <a:schemeClr val="accent6">
                              <a:lumMod val="50000"/>
                            </a:schemeClr>
                          </a:solidFill>
                          <a:effectLst/>
                          <a:latin typeface="+mn-lt"/>
                          <a:ea typeface="+mn-ea"/>
                          <a:cs typeface="+mn-cs"/>
                        </a:rPr>
                        <a:t>  </a:t>
                      </a:r>
                      <a:r>
                        <a:rPr lang="uk-UA" sz="1800" b="1" kern="1200" dirty="0" smtClean="0">
                          <a:solidFill>
                            <a:srgbClr val="FFFF00"/>
                          </a:solidFill>
                          <a:effectLst/>
                          <a:latin typeface="+mn-lt"/>
                          <a:ea typeface="+mn-ea"/>
                          <a:cs typeface="+mn-cs"/>
                        </a:rPr>
                        <a:t>  </a:t>
                      </a:r>
                      <a:endParaRPr lang="ru-RU" sz="1800" b="1" kern="1200" dirty="0" smtClean="0">
                        <a:solidFill>
                          <a:srgbClr val="FFFF00"/>
                        </a:solidFill>
                        <a:effectLst/>
                        <a:latin typeface="+mn-lt"/>
                        <a:ea typeface="+mn-ea"/>
                        <a:cs typeface="+mn-cs"/>
                      </a:endParaRPr>
                    </a:p>
                    <a:p>
                      <a:pPr>
                        <a:lnSpc>
                          <a:spcPct val="150000"/>
                        </a:lnSpc>
                      </a:pPr>
                      <a:endParaRPr lang="ru-RU" b="1" dirty="0">
                        <a:solidFill>
                          <a:srgbClr val="FFFF00"/>
                        </a:solidFill>
                      </a:endParaRPr>
                    </a:p>
                  </a:txBody>
                  <a:tcPr/>
                </a:tc>
                <a:tc>
                  <a:txBody>
                    <a:bodyPr/>
                    <a:lstStyle/>
                    <a:p>
                      <a:pPr>
                        <a:lnSpc>
                          <a:spcPct val="150000"/>
                        </a:lnSpc>
                      </a:pPr>
                      <a:r>
                        <a:rPr lang="ru-RU" dirty="0" smtClean="0">
                          <a:solidFill>
                            <a:schemeClr val="bg2">
                              <a:lumMod val="40000"/>
                              <a:lumOff val="60000"/>
                            </a:schemeClr>
                          </a:solidFill>
                        </a:rPr>
                        <a:t>сумлінне </a:t>
                      </a:r>
                      <a:r>
                        <a:rPr lang="ru-RU" dirty="0" err="1" smtClean="0">
                          <a:solidFill>
                            <a:schemeClr val="bg2">
                              <a:lumMod val="40000"/>
                              <a:lumOff val="60000"/>
                            </a:schemeClr>
                          </a:solidFill>
                        </a:rPr>
                        <a:t>ставлення</a:t>
                      </a:r>
                      <a:r>
                        <a:rPr lang="ru-RU" dirty="0" smtClean="0">
                          <a:solidFill>
                            <a:schemeClr val="bg2">
                              <a:lumMod val="40000"/>
                              <a:lumOff val="60000"/>
                            </a:schemeClr>
                          </a:solidFill>
                        </a:rPr>
                        <a:t> до </a:t>
                      </a:r>
                      <a:r>
                        <a:rPr lang="ru-RU" dirty="0" err="1" smtClean="0">
                          <a:solidFill>
                            <a:schemeClr val="bg2">
                              <a:lumMod val="40000"/>
                              <a:lumOff val="60000"/>
                            </a:schemeClr>
                          </a:solidFill>
                        </a:rPr>
                        <a:t>роботи</a:t>
                      </a:r>
                      <a:r>
                        <a:rPr lang="ru-RU" dirty="0" smtClean="0">
                          <a:solidFill>
                            <a:schemeClr val="bg2">
                              <a:lumMod val="40000"/>
                              <a:lumOff val="60000"/>
                            </a:schemeClr>
                          </a:solidFill>
                        </a:rPr>
                        <a:t/>
                      </a:r>
                      <a:br>
                        <a:rPr lang="ru-RU" dirty="0" smtClean="0">
                          <a:solidFill>
                            <a:schemeClr val="bg2">
                              <a:lumMod val="40000"/>
                              <a:lumOff val="60000"/>
                            </a:schemeClr>
                          </a:solidFill>
                        </a:rPr>
                      </a:br>
                      <a:r>
                        <a:rPr lang="ru-RU" dirty="0" err="1" smtClean="0">
                          <a:solidFill>
                            <a:schemeClr val="bg2">
                              <a:lumMod val="40000"/>
                              <a:lumOff val="60000"/>
                            </a:schemeClr>
                          </a:solidFill>
                        </a:rPr>
                        <a:t>консультації</a:t>
                      </a:r>
                      <a:r>
                        <a:rPr lang="ru-RU" dirty="0" smtClean="0">
                          <a:solidFill>
                            <a:schemeClr val="bg2">
                              <a:lumMod val="40000"/>
                              <a:lumOff val="60000"/>
                            </a:schemeClr>
                          </a:solidFill>
                        </a:rPr>
                        <a:t> </a:t>
                      </a:r>
                      <a:r>
                        <a:rPr lang="ru-RU" dirty="0" err="1" smtClean="0">
                          <a:solidFill>
                            <a:schemeClr val="bg2">
                              <a:lumMod val="40000"/>
                              <a:lumOff val="60000"/>
                            </a:schemeClr>
                          </a:solidFill>
                        </a:rPr>
                        <a:t>щовівторка</a:t>
                      </a:r>
                      <a:r>
                        <a:rPr lang="ru-RU" dirty="0" smtClean="0">
                          <a:solidFill>
                            <a:schemeClr val="bg2">
                              <a:lumMod val="40000"/>
                              <a:lumOff val="60000"/>
                            </a:schemeClr>
                          </a:solidFill>
                        </a:rPr>
                        <a:t> та/й </a:t>
                      </a:r>
                      <a:r>
                        <a:rPr lang="ru-RU" dirty="0" err="1" smtClean="0">
                          <a:solidFill>
                            <a:schemeClr val="bg2">
                              <a:lumMod val="40000"/>
                              <a:lumOff val="60000"/>
                            </a:schemeClr>
                          </a:solidFill>
                        </a:rPr>
                        <a:t>щоп’ятниці</a:t>
                      </a:r>
                      <a:r>
                        <a:rPr lang="ru-RU" dirty="0" smtClean="0">
                          <a:solidFill>
                            <a:schemeClr val="bg2">
                              <a:lumMod val="40000"/>
                              <a:lumOff val="60000"/>
                            </a:schemeClr>
                          </a:solidFill>
                        </a:rPr>
                        <a:t/>
                      </a:r>
                      <a:br>
                        <a:rPr lang="ru-RU" dirty="0" smtClean="0">
                          <a:solidFill>
                            <a:schemeClr val="bg2">
                              <a:lumMod val="40000"/>
                              <a:lumOff val="60000"/>
                            </a:schemeClr>
                          </a:solidFill>
                        </a:rPr>
                      </a:br>
                      <a:r>
                        <a:rPr lang="ru-RU" dirty="0" err="1" smtClean="0">
                          <a:solidFill>
                            <a:schemeClr val="bg2">
                              <a:lumMod val="40000"/>
                              <a:lumOff val="60000"/>
                            </a:schemeClr>
                          </a:solidFill>
                        </a:rPr>
                        <a:t>передплата</a:t>
                      </a:r>
                      <a:r>
                        <a:rPr lang="ru-RU" dirty="0" smtClean="0">
                          <a:solidFill>
                            <a:schemeClr val="bg2">
                              <a:lumMod val="40000"/>
                              <a:lumOff val="60000"/>
                            </a:schemeClr>
                          </a:solidFill>
                        </a:rPr>
                        <a:t> на </a:t>
                      </a:r>
                      <a:r>
                        <a:rPr lang="ru-RU" dirty="0" err="1" smtClean="0">
                          <a:solidFill>
                            <a:schemeClr val="bg2">
                              <a:lumMod val="40000"/>
                              <a:lumOff val="60000"/>
                            </a:schemeClr>
                          </a:solidFill>
                        </a:rPr>
                        <a:t>журнали</a:t>
                      </a:r>
                      <a:r>
                        <a:rPr lang="ru-RU" dirty="0" smtClean="0">
                          <a:solidFill>
                            <a:schemeClr val="bg2">
                              <a:lumMod val="40000"/>
                              <a:lumOff val="60000"/>
                            </a:schemeClr>
                          </a:solidFill>
                        </a:rPr>
                        <a:t> </a:t>
                      </a:r>
                      <a:br>
                        <a:rPr lang="ru-RU" dirty="0" smtClean="0">
                          <a:solidFill>
                            <a:schemeClr val="bg2">
                              <a:lumMod val="40000"/>
                              <a:lumOff val="60000"/>
                            </a:schemeClr>
                          </a:solidFill>
                        </a:rPr>
                      </a:br>
                      <a:r>
                        <a:rPr lang="ru-RU" dirty="0" smtClean="0">
                          <a:solidFill>
                            <a:schemeClr val="bg2">
                              <a:lumMod val="40000"/>
                              <a:lumOff val="60000"/>
                            </a:schemeClr>
                          </a:solidFill>
                        </a:rPr>
                        <a:t> </a:t>
                      </a:r>
                      <a:r>
                        <a:rPr lang="ru-RU" dirty="0" err="1" smtClean="0">
                          <a:solidFill>
                            <a:schemeClr val="bg2">
                              <a:lumMod val="40000"/>
                              <a:lumOff val="60000"/>
                            </a:schemeClr>
                          </a:solidFill>
                        </a:rPr>
                        <a:t>надіслати</a:t>
                      </a:r>
                      <a:r>
                        <a:rPr lang="ru-RU" dirty="0" smtClean="0">
                          <a:solidFill>
                            <a:schemeClr val="bg2">
                              <a:lumMod val="40000"/>
                              <a:lumOff val="60000"/>
                            </a:schemeClr>
                          </a:solidFill>
                        </a:rPr>
                        <a:t>  </a:t>
                      </a:r>
                      <a:r>
                        <a:rPr lang="ru-RU" dirty="0" err="1" smtClean="0">
                          <a:solidFill>
                            <a:schemeClr val="bg2">
                              <a:lumMod val="40000"/>
                              <a:lumOff val="60000"/>
                            </a:schemeClr>
                          </a:solidFill>
                        </a:rPr>
                        <a:t>поштою</a:t>
                      </a:r>
                      <a:r>
                        <a:rPr lang="ru-RU" dirty="0" smtClean="0">
                          <a:solidFill>
                            <a:schemeClr val="bg2">
                              <a:lumMod val="40000"/>
                              <a:lumOff val="60000"/>
                            </a:schemeClr>
                          </a:solidFill>
                        </a:rPr>
                        <a:t/>
                      </a:r>
                      <a:br>
                        <a:rPr lang="ru-RU" dirty="0" smtClean="0">
                          <a:solidFill>
                            <a:schemeClr val="bg2">
                              <a:lumMod val="40000"/>
                              <a:lumOff val="60000"/>
                            </a:schemeClr>
                          </a:solidFill>
                        </a:rPr>
                      </a:br>
                      <a:r>
                        <a:rPr lang="ru-RU" dirty="0" err="1" smtClean="0">
                          <a:solidFill>
                            <a:schemeClr val="bg2">
                              <a:lumMod val="40000"/>
                              <a:lumOff val="60000"/>
                            </a:schemeClr>
                          </a:solidFill>
                        </a:rPr>
                        <a:t>відповідно</a:t>
                      </a:r>
                      <a:r>
                        <a:rPr lang="ru-RU" dirty="0" smtClean="0">
                          <a:solidFill>
                            <a:schemeClr val="bg2">
                              <a:lumMod val="40000"/>
                              <a:lumOff val="60000"/>
                            </a:schemeClr>
                          </a:solidFill>
                        </a:rPr>
                        <a:t> до </a:t>
                      </a:r>
                      <a:r>
                        <a:rPr lang="ru-RU" dirty="0" err="1" smtClean="0">
                          <a:solidFill>
                            <a:schemeClr val="bg2">
                              <a:lumMod val="40000"/>
                              <a:lumOff val="60000"/>
                            </a:schemeClr>
                          </a:solidFill>
                        </a:rPr>
                        <a:t>рішення</a:t>
                      </a:r>
                      <a:r>
                        <a:rPr lang="ru-RU" dirty="0" smtClean="0">
                          <a:solidFill>
                            <a:schemeClr val="bg2">
                              <a:lumMod val="40000"/>
                              <a:lumOff val="60000"/>
                            </a:schemeClr>
                          </a:solidFill>
                        </a:rPr>
                        <a:t> </a:t>
                      </a:r>
                      <a:br>
                        <a:rPr lang="ru-RU" dirty="0" smtClean="0">
                          <a:solidFill>
                            <a:schemeClr val="bg2">
                              <a:lumMod val="40000"/>
                              <a:lumOff val="60000"/>
                            </a:schemeClr>
                          </a:solidFill>
                        </a:rPr>
                      </a:br>
                      <a:r>
                        <a:rPr lang="ru-RU" dirty="0" smtClean="0">
                          <a:solidFill>
                            <a:srgbClr val="9999FF"/>
                          </a:solidFill>
                        </a:rPr>
                        <a:t>є </a:t>
                      </a:r>
                      <a:r>
                        <a:rPr lang="ru-RU" dirty="0" err="1" smtClean="0">
                          <a:solidFill>
                            <a:srgbClr val="9999FF"/>
                          </a:solidFill>
                        </a:rPr>
                        <a:t>вакансія</a:t>
                      </a:r>
                      <a:r>
                        <a:rPr lang="ru-RU" dirty="0" smtClean="0">
                          <a:solidFill>
                            <a:srgbClr val="9999FF"/>
                          </a:solidFill>
                        </a:rPr>
                        <a:t>   </a:t>
                      </a:r>
                      <a:br>
                        <a:rPr lang="ru-RU" dirty="0" smtClean="0">
                          <a:solidFill>
                            <a:srgbClr val="9999FF"/>
                          </a:solidFill>
                        </a:rPr>
                      </a:br>
                      <a:r>
                        <a:rPr lang="ru-RU" dirty="0" err="1" smtClean="0">
                          <a:solidFill>
                            <a:srgbClr val="9999FF"/>
                          </a:solidFill>
                        </a:rPr>
                        <a:t>укласти</a:t>
                      </a:r>
                      <a:r>
                        <a:rPr lang="ru-RU" dirty="0" smtClean="0">
                          <a:solidFill>
                            <a:srgbClr val="9999FF"/>
                          </a:solidFill>
                        </a:rPr>
                        <a:t> </a:t>
                      </a:r>
                      <a:r>
                        <a:rPr lang="ru-RU" dirty="0" err="1" smtClean="0">
                          <a:solidFill>
                            <a:srgbClr val="9999FF"/>
                          </a:solidFill>
                        </a:rPr>
                        <a:t>договір</a:t>
                      </a:r>
                      <a:r>
                        <a:rPr lang="ru-RU" dirty="0" smtClean="0">
                          <a:solidFill>
                            <a:srgbClr val="9999FF"/>
                          </a:solidFill>
                        </a:rPr>
                        <a:t>     </a:t>
                      </a:r>
                      <a:br>
                        <a:rPr lang="ru-RU" dirty="0" smtClean="0">
                          <a:solidFill>
                            <a:srgbClr val="9999FF"/>
                          </a:solidFill>
                        </a:rPr>
                      </a:br>
                      <a:r>
                        <a:rPr lang="ru-RU" dirty="0" smtClean="0">
                          <a:solidFill>
                            <a:srgbClr val="9999FF"/>
                          </a:solidFill>
                        </a:rPr>
                        <a:t> </a:t>
                      </a:r>
                      <a:r>
                        <a:rPr lang="ru-RU" dirty="0" err="1" smtClean="0">
                          <a:solidFill>
                            <a:srgbClr val="9999FF"/>
                          </a:solidFill>
                        </a:rPr>
                        <a:t>діяти</a:t>
                      </a:r>
                      <a:r>
                        <a:rPr lang="ru-RU" dirty="0" smtClean="0">
                          <a:solidFill>
                            <a:srgbClr val="9999FF"/>
                          </a:solidFill>
                        </a:rPr>
                        <a:t> </a:t>
                      </a:r>
                      <a:r>
                        <a:rPr lang="ru-RU" dirty="0" err="1" smtClean="0">
                          <a:solidFill>
                            <a:srgbClr val="9999FF"/>
                          </a:solidFill>
                        </a:rPr>
                        <a:t>згідно</a:t>
                      </a:r>
                      <a:r>
                        <a:rPr lang="ru-RU" dirty="0" smtClean="0">
                          <a:solidFill>
                            <a:srgbClr val="9999FF"/>
                          </a:solidFill>
                        </a:rPr>
                        <a:t> з </a:t>
                      </a:r>
                      <a:r>
                        <a:rPr lang="ru-RU" dirty="0" err="1" smtClean="0">
                          <a:solidFill>
                            <a:srgbClr val="9999FF"/>
                          </a:solidFill>
                        </a:rPr>
                        <a:t>розпорядженням</a:t>
                      </a:r>
                      <a:r>
                        <a:rPr lang="ru-RU" dirty="0" smtClean="0">
                          <a:solidFill>
                            <a:srgbClr val="9999FF"/>
                          </a:solidFill>
                        </a:rPr>
                        <a:t>/ </a:t>
                      </a:r>
                      <a:r>
                        <a:rPr lang="ru-RU" dirty="0" err="1" smtClean="0">
                          <a:solidFill>
                            <a:srgbClr val="9999FF"/>
                          </a:solidFill>
                        </a:rPr>
                        <a:t>відповідно</a:t>
                      </a:r>
                      <a:r>
                        <a:rPr lang="ru-RU" dirty="0" smtClean="0">
                          <a:solidFill>
                            <a:srgbClr val="9999FF"/>
                          </a:solidFill>
                        </a:rPr>
                        <a:t> до  </a:t>
                      </a:r>
                      <a:br>
                        <a:rPr lang="ru-RU" dirty="0" smtClean="0">
                          <a:solidFill>
                            <a:srgbClr val="9999FF"/>
                          </a:solidFill>
                        </a:rPr>
                      </a:br>
                      <a:r>
                        <a:rPr lang="ru-RU" dirty="0" smtClean="0">
                          <a:solidFill>
                            <a:srgbClr val="9999FF"/>
                          </a:solidFill>
                        </a:rPr>
                        <a:t> на </a:t>
                      </a:r>
                      <a:r>
                        <a:rPr lang="ru-RU" dirty="0" err="1" smtClean="0">
                          <a:solidFill>
                            <a:srgbClr val="9999FF"/>
                          </a:solidFill>
                        </a:rPr>
                        <a:t>наступній</a:t>
                      </a:r>
                      <a:r>
                        <a:rPr lang="ru-RU" dirty="0" smtClean="0">
                          <a:solidFill>
                            <a:srgbClr val="9999FF"/>
                          </a:solidFill>
                        </a:rPr>
                        <a:t> </a:t>
                      </a:r>
                      <a:r>
                        <a:rPr lang="ru-RU" dirty="0" err="1" smtClean="0">
                          <a:solidFill>
                            <a:srgbClr val="9999FF"/>
                          </a:solidFill>
                        </a:rPr>
                        <a:t>зупинці</a:t>
                      </a:r>
                      <a:r>
                        <a:rPr lang="ru-RU" dirty="0" smtClean="0">
                          <a:solidFill>
                            <a:srgbClr val="9999FF"/>
                          </a:solidFill>
                        </a:rPr>
                        <a:t/>
                      </a:r>
                      <a:br>
                        <a:rPr lang="ru-RU" dirty="0" smtClean="0">
                          <a:solidFill>
                            <a:srgbClr val="9999FF"/>
                          </a:solidFill>
                        </a:rPr>
                      </a:br>
                      <a:r>
                        <a:rPr lang="ru-RU" dirty="0" smtClean="0">
                          <a:solidFill>
                            <a:srgbClr val="9999FF"/>
                          </a:solidFill>
                        </a:rPr>
                        <a:t> </a:t>
                      </a:r>
                      <a:r>
                        <a:rPr lang="ru-RU" dirty="0" err="1" smtClean="0">
                          <a:solidFill>
                            <a:srgbClr val="9999FF"/>
                          </a:solidFill>
                        </a:rPr>
                        <a:t>керівництво</a:t>
                      </a:r>
                      <a:r>
                        <a:rPr lang="ru-RU" dirty="0" smtClean="0">
                          <a:solidFill>
                            <a:srgbClr val="9999FF"/>
                          </a:solidFill>
                        </a:rPr>
                        <a:t> </a:t>
                      </a:r>
                      <a:r>
                        <a:rPr lang="ru-RU" dirty="0" err="1" smtClean="0">
                          <a:solidFill>
                            <a:srgbClr val="9999FF"/>
                          </a:solidFill>
                        </a:rPr>
                        <a:t>підприємством</a:t>
                      </a:r>
                      <a:r>
                        <a:rPr lang="ru-RU" dirty="0" smtClean="0">
                          <a:solidFill>
                            <a:srgbClr val="9999FF"/>
                          </a:solidFill>
                        </a:rPr>
                        <a:t> </a:t>
                      </a:r>
                      <a:r>
                        <a:rPr lang="ru-RU" dirty="0" err="1" smtClean="0">
                          <a:solidFill>
                            <a:srgbClr val="9999FF"/>
                          </a:solidFill>
                        </a:rPr>
                        <a:t>вважає</a:t>
                      </a:r>
                      <a:r>
                        <a:rPr lang="ru-RU" dirty="0" smtClean="0">
                          <a:solidFill>
                            <a:srgbClr val="9999FF"/>
                          </a:solidFill>
                        </a:rPr>
                        <a:t>, </a:t>
                      </a:r>
                      <a:r>
                        <a:rPr lang="ru-RU" dirty="0" err="1" smtClean="0">
                          <a:solidFill>
                            <a:srgbClr val="9999FF"/>
                          </a:solidFill>
                        </a:rPr>
                        <a:t>що</a:t>
                      </a:r>
                      <a:r>
                        <a:rPr lang="ru-RU" dirty="0" smtClean="0">
                          <a:solidFill>
                            <a:srgbClr val="9999FF"/>
                          </a:solidFill>
                        </a:rPr>
                        <a:t>...</a:t>
                      </a:r>
                      <a:endParaRPr lang="ru-RU" dirty="0">
                        <a:solidFill>
                          <a:srgbClr val="9999FF"/>
                        </a:solidFill>
                      </a:endParaRPr>
                    </a:p>
                  </a:txBody>
                  <a:tcPr/>
                </a:tc>
                <a:extLst>
                  <a:ext uri="{0D108BD9-81ED-4DB2-BD59-A6C34878D82A}">
                    <a16:rowId xmlns:a16="http://schemas.microsoft.com/office/drawing/2014/main" val="4279039698"/>
                  </a:ext>
                </a:extLst>
              </a:tr>
            </a:tbl>
          </a:graphicData>
        </a:graphic>
      </p:graphicFrame>
    </p:spTree>
    <p:extLst>
      <p:ext uri="{BB962C8B-B14F-4D97-AF65-F5344CB8AC3E}">
        <p14:creationId xmlns:p14="http://schemas.microsoft.com/office/powerpoint/2010/main" val="261167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0795" y="529390"/>
            <a:ext cx="11071272" cy="1400530"/>
          </a:xfrm>
        </p:spPr>
        <p:txBody>
          <a:bodyPr/>
          <a:lstStyle/>
          <a:p>
            <a:pPr algn="ctr"/>
            <a:r>
              <a:rPr lang="uk-UA" b="1" dirty="0" smtClean="0">
                <a:solidFill>
                  <a:srgbClr val="FFFF00"/>
                </a:solidFill>
              </a:rPr>
              <a:t>Підступні дрібні слова</a:t>
            </a:r>
            <a:br>
              <a:rPr lang="uk-UA" b="1" dirty="0" smtClean="0">
                <a:solidFill>
                  <a:srgbClr val="FFFF00"/>
                </a:solidFill>
              </a:rPr>
            </a:br>
            <a:r>
              <a:rPr lang="uk-UA" b="1" dirty="0" smtClean="0">
                <a:solidFill>
                  <a:srgbClr val="FFFF00"/>
                </a:solidFill>
              </a:rPr>
              <a:t>(про прийменники)</a:t>
            </a:r>
            <a:endParaRPr lang="ru-RU" b="1" dirty="0">
              <a:solidFill>
                <a:srgbClr val="FFFF00"/>
              </a:solidFill>
            </a:endParaRPr>
          </a:p>
        </p:txBody>
      </p:sp>
      <p:sp>
        <p:nvSpPr>
          <p:cNvPr id="3" name="Объект 2"/>
          <p:cNvSpPr>
            <a:spLocks noGrp="1"/>
          </p:cNvSpPr>
          <p:nvPr>
            <p:ph idx="1"/>
          </p:nvPr>
        </p:nvSpPr>
        <p:spPr>
          <a:xfrm>
            <a:off x="277335" y="2255514"/>
            <a:ext cx="11678193" cy="4595321"/>
          </a:xfrm>
        </p:spPr>
        <p:txBody>
          <a:bodyPr>
            <a:noAutofit/>
          </a:bodyPr>
          <a:lstStyle/>
          <a:p>
            <a:r>
              <a:rPr lang="ru-RU" sz="2400" b="1" dirty="0"/>
              <a:t>У </a:t>
            </a:r>
            <a:r>
              <a:rPr lang="ru-RU" sz="2400" b="1" dirty="0" err="1"/>
              <a:t>писемному</a:t>
            </a:r>
            <a:r>
              <a:rPr lang="ru-RU" sz="2400" b="1" dirty="0"/>
              <a:t> </a:t>
            </a:r>
            <a:r>
              <a:rPr lang="ru-RU" sz="2400" b="1" dirty="0" err="1"/>
              <a:t>діловому</a:t>
            </a:r>
            <a:r>
              <a:rPr lang="ru-RU" sz="2400" b="1" dirty="0"/>
              <a:t> </a:t>
            </a:r>
            <a:r>
              <a:rPr lang="ru-RU" sz="2400" b="1" dirty="0" err="1"/>
              <a:t>мовленні</a:t>
            </a:r>
            <a:r>
              <a:rPr lang="ru-RU" sz="2400" b="1" dirty="0"/>
              <a:t> </a:t>
            </a:r>
            <a:r>
              <a:rPr lang="ru-RU" sz="2400" b="1" dirty="0" err="1"/>
              <a:t>нерідко</a:t>
            </a:r>
            <a:r>
              <a:rPr lang="ru-RU" sz="2400" b="1" dirty="0"/>
              <a:t> </a:t>
            </a:r>
            <a:r>
              <a:rPr lang="ru-RU" sz="2400" b="1" dirty="0" err="1"/>
              <a:t>помилково</a:t>
            </a:r>
            <a:r>
              <a:rPr lang="ru-RU" sz="2400" b="1" dirty="0"/>
              <a:t> </a:t>
            </a:r>
            <a:r>
              <a:rPr lang="ru-RU" sz="2400" b="1" dirty="0" err="1"/>
              <a:t>вживають</a:t>
            </a:r>
            <a:r>
              <a:rPr lang="ru-RU" sz="2400" b="1" dirty="0"/>
              <a:t> </a:t>
            </a:r>
            <a:r>
              <a:rPr lang="ru-RU" sz="2400" b="1" dirty="0" err="1"/>
              <a:t>прийменник</a:t>
            </a:r>
            <a:r>
              <a:rPr lang="ru-RU" sz="2400" b="1" dirty="0"/>
              <a:t> </a:t>
            </a:r>
            <a:r>
              <a:rPr lang="ru-RU" sz="2400" b="1" i="1" dirty="0">
                <a:solidFill>
                  <a:srgbClr val="FFFF00"/>
                </a:solidFill>
              </a:rPr>
              <a:t>по</a:t>
            </a:r>
            <a:r>
              <a:rPr lang="ru-RU" sz="2400" b="1" i="1" dirty="0"/>
              <a:t> </a:t>
            </a:r>
            <a:r>
              <a:rPr lang="ru-RU" sz="2400" b="1" dirty="0"/>
              <a:t>там, де за правилом повинен бути </a:t>
            </a:r>
            <a:r>
              <a:rPr lang="ru-RU" sz="2400" b="1" dirty="0" err="1"/>
              <a:t>інший</a:t>
            </a:r>
            <a:r>
              <a:rPr lang="ru-RU" sz="2400" b="1" dirty="0"/>
              <a:t> </a:t>
            </a:r>
            <a:r>
              <a:rPr lang="ru-RU" sz="2400" b="1" dirty="0" err="1"/>
              <a:t>прийменник</a:t>
            </a:r>
            <a:r>
              <a:rPr lang="ru-RU" sz="2400" b="1" dirty="0"/>
              <a:t> </a:t>
            </a:r>
            <a:r>
              <a:rPr lang="ru-RU" sz="2400" b="1" dirty="0" err="1"/>
              <a:t>або</a:t>
            </a:r>
            <a:r>
              <a:rPr lang="ru-RU" sz="2400" b="1" dirty="0"/>
              <a:t> </a:t>
            </a:r>
            <a:r>
              <a:rPr lang="ru-RU" sz="2400" b="1" dirty="0" err="1"/>
              <a:t>безприйменникове</a:t>
            </a:r>
            <a:r>
              <a:rPr lang="ru-RU" sz="2400" b="1" dirty="0"/>
              <a:t> </a:t>
            </a:r>
            <a:r>
              <a:rPr lang="ru-RU" sz="2400" b="1" dirty="0" err="1"/>
              <a:t>словосполучення</a:t>
            </a:r>
            <a:r>
              <a:rPr lang="ru-RU" sz="2400" b="1" dirty="0"/>
              <a:t>. </a:t>
            </a:r>
            <a:r>
              <a:rPr lang="ru-RU" sz="2400" b="1" dirty="0" err="1"/>
              <a:t>Неправильними</a:t>
            </a:r>
            <a:r>
              <a:rPr lang="ru-RU" sz="2400" b="1" dirty="0"/>
              <a:t> є </a:t>
            </a:r>
            <a:r>
              <a:rPr lang="ru-RU" sz="2400" b="1" dirty="0" err="1"/>
              <a:t>такі</a:t>
            </a:r>
            <a:r>
              <a:rPr lang="ru-RU" sz="2400" b="1" dirty="0"/>
              <a:t> </a:t>
            </a:r>
            <a:r>
              <a:rPr lang="ru-RU" sz="2400" b="1" dirty="0" err="1"/>
              <a:t>конструкції</a:t>
            </a:r>
            <a:r>
              <a:rPr lang="ru-RU" sz="2400" b="1" dirty="0"/>
              <a:t>: </a:t>
            </a:r>
            <a:r>
              <a:rPr lang="ru-RU" sz="2400" b="1" i="1" dirty="0" err="1">
                <a:solidFill>
                  <a:srgbClr val="FF0000"/>
                </a:solidFill>
              </a:rPr>
              <a:t>називати</a:t>
            </a:r>
            <a:r>
              <a:rPr lang="ru-RU" sz="2400" b="1" i="1" dirty="0">
                <a:solidFill>
                  <a:srgbClr val="FF0000"/>
                </a:solidFill>
              </a:rPr>
              <a:t> по </a:t>
            </a:r>
            <a:r>
              <a:rPr lang="ru-RU" sz="2400" b="1" i="1" dirty="0" err="1">
                <a:solidFill>
                  <a:srgbClr val="FF0000"/>
                </a:solidFill>
              </a:rPr>
              <a:t>прізвищу</a:t>
            </a:r>
            <a:r>
              <a:rPr lang="ru-RU" sz="2400" b="1" i="1" dirty="0">
                <a:solidFill>
                  <a:srgbClr val="FF0000"/>
                </a:solidFill>
              </a:rPr>
              <a:t>, по </a:t>
            </a:r>
            <a:r>
              <a:rPr lang="ru-RU" sz="2400" b="1" i="1" dirty="0" err="1">
                <a:solidFill>
                  <a:srgbClr val="FF0000"/>
                </a:solidFill>
              </a:rPr>
              <a:t>замовленню</a:t>
            </a:r>
            <a:r>
              <a:rPr lang="ru-RU" sz="2400" b="1" i="1" dirty="0">
                <a:solidFill>
                  <a:srgbClr val="FF0000"/>
                </a:solidFill>
              </a:rPr>
              <a:t>, по </a:t>
            </a:r>
            <a:r>
              <a:rPr lang="ru-RU" sz="2400" b="1" i="1" dirty="0" err="1">
                <a:solidFill>
                  <a:srgbClr val="FF0000"/>
                </a:solidFill>
              </a:rPr>
              <a:t>відомості</a:t>
            </a:r>
            <a:r>
              <a:rPr lang="ru-RU" sz="2400" b="1" i="1" dirty="0">
                <a:solidFill>
                  <a:srgbClr val="FF0000"/>
                </a:solidFill>
              </a:rPr>
              <a:t>, по </a:t>
            </a:r>
            <a:r>
              <a:rPr lang="ru-RU" sz="2400" b="1" i="1" dirty="0" err="1">
                <a:solidFill>
                  <a:srgbClr val="FF0000"/>
                </a:solidFill>
              </a:rPr>
              <a:t>запрошенню</a:t>
            </a:r>
            <a:r>
              <a:rPr lang="ru-RU" sz="2400" b="1" i="1" dirty="0">
                <a:solidFill>
                  <a:srgbClr val="FF0000"/>
                </a:solidFill>
              </a:rPr>
              <a:t>, по </a:t>
            </a:r>
            <a:r>
              <a:rPr lang="ru-RU" sz="2400" b="1" i="1" dirty="0" err="1">
                <a:solidFill>
                  <a:srgbClr val="FF0000"/>
                </a:solidFill>
              </a:rPr>
              <a:t>домовленості</a:t>
            </a:r>
            <a:r>
              <a:rPr lang="ru-RU" sz="2400" b="1" i="1" dirty="0">
                <a:solidFill>
                  <a:srgbClr val="FF0000"/>
                </a:solidFill>
              </a:rPr>
              <a:t>, по </a:t>
            </a:r>
            <a:r>
              <a:rPr lang="ru-RU" sz="2400" b="1" i="1" dirty="0" err="1">
                <a:solidFill>
                  <a:srgbClr val="FF0000"/>
                </a:solidFill>
              </a:rPr>
              <a:t>закінченні</a:t>
            </a:r>
            <a:r>
              <a:rPr lang="ru-RU" sz="2400" b="1" i="1" dirty="0">
                <a:solidFill>
                  <a:srgbClr val="FF0000"/>
                </a:solidFill>
              </a:rPr>
              <a:t>, по </a:t>
            </a:r>
            <a:r>
              <a:rPr lang="ru-RU" sz="2400" b="1" i="1" dirty="0" err="1">
                <a:solidFill>
                  <a:srgbClr val="FF0000"/>
                </a:solidFill>
              </a:rPr>
              <a:t>цьому</a:t>
            </a:r>
            <a:r>
              <a:rPr lang="ru-RU" sz="2400" b="1" i="1" dirty="0">
                <a:solidFill>
                  <a:srgbClr val="FF0000"/>
                </a:solidFill>
              </a:rPr>
              <a:t> </a:t>
            </a:r>
            <a:r>
              <a:rPr lang="ru-RU" sz="2400" b="1" i="1" dirty="0" err="1">
                <a:solidFill>
                  <a:srgbClr val="FF0000"/>
                </a:solidFill>
              </a:rPr>
              <a:t>питанню</a:t>
            </a:r>
            <a:r>
              <a:rPr lang="ru-RU" sz="2400" b="1" i="1" dirty="0"/>
              <a:t>. </a:t>
            </a:r>
            <a:r>
              <a:rPr lang="ru-RU" sz="2400" b="1" dirty="0"/>
              <a:t>Правильно: </a:t>
            </a:r>
            <a:r>
              <a:rPr lang="ru-RU" sz="2400" b="1" i="1" dirty="0" err="1">
                <a:solidFill>
                  <a:srgbClr val="FFFF00"/>
                </a:solidFill>
              </a:rPr>
              <a:t>називати</a:t>
            </a:r>
            <a:r>
              <a:rPr lang="ru-RU" sz="2400" b="1" i="1" dirty="0">
                <a:solidFill>
                  <a:srgbClr val="FFFF00"/>
                </a:solidFill>
              </a:rPr>
              <a:t> на </a:t>
            </a:r>
            <a:r>
              <a:rPr lang="ru-RU" sz="2400" b="1" i="1" dirty="0" err="1">
                <a:solidFill>
                  <a:srgbClr val="FFFF00"/>
                </a:solidFill>
              </a:rPr>
              <a:t>прізвище</a:t>
            </a:r>
            <a:r>
              <a:rPr lang="ru-RU" sz="2400" b="1" i="1" dirty="0">
                <a:solidFill>
                  <a:srgbClr val="FFFF00"/>
                </a:solidFill>
              </a:rPr>
              <a:t>, на </a:t>
            </a:r>
            <a:r>
              <a:rPr lang="ru-RU" sz="2400" b="1" i="1" dirty="0" err="1">
                <a:solidFill>
                  <a:srgbClr val="FFFF00"/>
                </a:solidFill>
              </a:rPr>
              <a:t>замовлення</a:t>
            </a:r>
            <a:r>
              <a:rPr lang="ru-RU" sz="2400" b="1" i="1" dirty="0">
                <a:solidFill>
                  <a:srgbClr val="FFFF00"/>
                </a:solidFill>
              </a:rPr>
              <a:t>, за </a:t>
            </a:r>
            <a:r>
              <a:rPr lang="ru-RU" sz="2400" b="1" i="1" dirty="0" err="1">
                <a:solidFill>
                  <a:srgbClr val="FFFF00"/>
                </a:solidFill>
              </a:rPr>
              <a:t>відомістю</a:t>
            </a:r>
            <a:r>
              <a:rPr lang="ru-RU" sz="2400" b="1" i="1" dirty="0">
                <a:solidFill>
                  <a:srgbClr val="FFFF00"/>
                </a:solidFill>
              </a:rPr>
              <a:t>, на </a:t>
            </a:r>
            <a:r>
              <a:rPr lang="ru-RU" sz="2400" b="1" i="1" dirty="0" err="1">
                <a:solidFill>
                  <a:srgbClr val="FFFF00"/>
                </a:solidFill>
              </a:rPr>
              <a:t>запрошення</a:t>
            </a:r>
            <a:r>
              <a:rPr lang="ru-RU" sz="2400" b="1" i="1" dirty="0">
                <a:solidFill>
                  <a:srgbClr val="FFFF00"/>
                </a:solidFill>
              </a:rPr>
              <a:t>, за </a:t>
            </a:r>
            <a:r>
              <a:rPr lang="ru-RU" sz="2400" b="1" i="1" dirty="0" err="1">
                <a:solidFill>
                  <a:srgbClr val="FFFF00"/>
                </a:solidFill>
              </a:rPr>
              <a:t>домовленістю</a:t>
            </a:r>
            <a:r>
              <a:rPr lang="ru-RU" sz="2400" b="1" i="1" dirty="0">
                <a:solidFill>
                  <a:srgbClr val="FFFF00"/>
                </a:solidFill>
              </a:rPr>
              <a:t>, </a:t>
            </a:r>
            <a:r>
              <a:rPr lang="ru-RU" sz="2400" b="1" i="1" dirty="0" err="1">
                <a:solidFill>
                  <a:srgbClr val="FFFF00"/>
                </a:solidFill>
              </a:rPr>
              <a:t>після</a:t>
            </a:r>
            <a:r>
              <a:rPr lang="ru-RU" sz="2400" b="1" i="1" dirty="0">
                <a:solidFill>
                  <a:srgbClr val="FFFF00"/>
                </a:solidFill>
              </a:rPr>
              <a:t> </a:t>
            </a:r>
            <a:r>
              <a:rPr lang="ru-RU" sz="2400" b="1" i="1" dirty="0" err="1">
                <a:solidFill>
                  <a:srgbClr val="FFFF00"/>
                </a:solidFill>
              </a:rPr>
              <a:t>закінчення</a:t>
            </a:r>
            <a:r>
              <a:rPr lang="ru-RU" sz="2400" b="1" i="1" dirty="0">
                <a:solidFill>
                  <a:srgbClr val="FFFF00"/>
                </a:solidFill>
              </a:rPr>
              <a:t>, </a:t>
            </a:r>
            <a:r>
              <a:rPr lang="ru-RU" sz="2400" b="1" i="1" dirty="0" err="1">
                <a:solidFill>
                  <a:srgbClr val="FFFF00"/>
                </a:solidFill>
              </a:rPr>
              <a:t>із</a:t>
            </a:r>
            <a:r>
              <a:rPr lang="ru-RU" sz="2400" b="1" i="1" dirty="0">
                <a:solidFill>
                  <a:srgbClr val="FFFF00"/>
                </a:solidFill>
              </a:rPr>
              <a:t> </a:t>
            </a:r>
            <a:r>
              <a:rPr lang="ru-RU" sz="2400" b="1" i="1" dirty="0" err="1">
                <a:solidFill>
                  <a:srgbClr val="FFFF00"/>
                </a:solidFill>
              </a:rPr>
              <a:t>цього</a:t>
            </a:r>
            <a:r>
              <a:rPr lang="ru-RU" sz="2400" b="1" i="1" dirty="0">
                <a:solidFill>
                  <a:srgbClr val="FFFF00"/>
                </a:solidFill>
              </a:rPr>
              <a:t> </a:t>
            </a:r>
            <a:r>
              <a:rPr lang="ru-RU" sz="2400" b="1" i="1" dirty="0" err="1">
                <a:solidFill>
                  <a:srgbClr val="FFFF00"/>
                </a:solidFill>
              </a:rPr>
              <a:t>питання</a:t>
            </a:r>
            <a:r>
              <a:rPr lang="ru-RU" sz="2400" b="1" i="1" dirty="0">
                <a:solidFill>
                  <a:srgbClr val="FFFF00"/>
                </a:solidFill>
              </a:rPr>
              <a:t>.</a:t>
            </a:r>
            <a:endParaRPr lang="ru-RU" sz="2400" b="1" dirty="0">
              <a:solidFill>
                <a:srgbClr val="FFFF00"/>
              </a:solidFill>
            </a:endParaRPr>
          </a:p>
          <a:p>
            <a:r>
              <a:rPr lang="ru-RU" sz="2400" b="1" dirty="0" err="1"/>
              <a:t>Здебільшого</a:t>
            </a:r>
            <a:r>
              <a:rPr lang="ru-RU" sz="2400" b="1" dirty="0"/>
              <a:t>, де в </a:t>
            </a:r>
            <a:r>
              <a:rPr lang="ru-RU" sz="2400" b="1" dirty="0" err="1"/>
              <a:t>російській</a:t>
            </a:r>
            <a:r>
              <a:rPr lang="ru-RU" sz="2400" b="1" dirty="0"/>
              <a:t> </a:t>
            </a:r>
            <a:r>
              <a:rPr lang="ru-RU" sz="2400" b="1" dirty="0" err="1"/>
              <a:t>мові</a:t>
            </a:r>
            <a:r>
              <a:rPr lang="ru-RU" sz="2400" b="1" dirty="0"/>
              <a:t> </a:t>
            </a:r>
            <a:r>
              <a:rPr lang="ru-RU" sz="2400" b="1" dirty="0" err="1"/>
              <a:t>вживається</a:t>
            </a:r>
            <a:r>
              <a:rPr lang="ru-RU" sz="2400" b="1" dirty="0"/>
              <a:t> </a:t>
            </a:r>
            <a:r>
              <a:rPr lang="ru-RU" sz="2400" b="1" dirty="0" err="1"/>
              <a:t>прийменник</a:t>
            </a:r>
            <a:r>
              <a:rPr lang="ru-RU" sz="2400" b="1" dirty="0"/>
              <a:t> </a:t>
            </a:r>
            <a:r>
              <a:rPr lang="ru-RU" sz="2400" b="1" dirty="0">
                <a:solidFill>
                  <a:srgbClr val="FF0000"/>
                </a:solidFill>
              </a:rPr>
              <a:t>по</a:t>
            </a:r>
            <a:r>
              <a:rPr lang="ru-RU" sz="2400" b="1" dirty="0"/>
              <a:t>, в </a:t>
            </a:r>
            <a:r>
              <a:rPr lang="ru-RU" sz="2400" b="1" dirty="0" err="1"/>
              <a:t>українській</a:t>
            </a:r>
            <a:r>
              <a:rPr lang="ru-RU" sz="2400" b="1" dirty="0"/>
              <a:t> </a:t>
            </a:r>
            <a:r>
              <a:rPr lang="ru-RU" sz="2400" b="1" dirty="0" err="1"/>
              <a:t>використовуються</a:t>
            </a:r>
            <a:r>
              <a:rPr lang="ru-RU" sz="2400" b="1" dirty="0"/>
              <a:t> </a:t>
            </a:r>
            <a:r>
              <a:rPr lang="ru-RU" sz="2400" b="1" dirty="0" err="1">
                <a:solidFill>
                  <a:srgbClr val="00B0F0"/>
                </a:solidFill>
              </a:rPr>
              <a:t>інші</a:t>
            </a:r>
            <a:r>
              <a:rPr lang="ru-RU" sz="2400" b="1" dirty="0">
                <a:solidFill>
                  <a:srgbClr val="00B0F0"/>
                </a:solidFill>
              </a:rPr>
              <a:t> </a:t>
            </a:r>
            <a:r>
              <a:rPr lang="ru-RU" sz="2400" b="1" dirty="0" err="1"/>
              <a:t>прийменники</a:t>
            </a:r>
            <a:r>
              <a:rPr lang="ru-RU" sz="2400" b="1" dirty="0"/>
              <a:t> </a:t>
            </a:r>
          </a:p>
        </p:txBody>
      </p:sp>
    </p:spTree>
    <p:extLst>
      <p:ext uri="{BB962C8B-B14F-4D97-AF65-F5344CB8AC3E}">
        <p14:creationId xmlns:p14="http://schemas.microsoft.com/office/powerpoint/2010/main" val="2573568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8991" y="111343"/>
            <a:ext cx="11363009" cy="502612"/>
          </a:xfrm>
        </p:spPr>
        <p:txBody>
          <a:bodyPr/>
          <a:lstStyle/>
          <a:p>
            <a:pPr algn="ctr"/>
            <a:r>
              <a:rPr lang="uk-UA" b="1" dirty="0" smtClean="0">
                <a:solidFill>
                  <a:srgbClr val="FFFF00"/>
                </a:solidFill>
              </a:rPr>
              <a:t>Виправимо помилки парламентарів </a:t>
            </a:r>
            <a:endParaRPr lang="ru-RU" b="1" dirty="0">
              <a:solidFill>
                <a:srgbClr val="FFFF00"/>
              </a:solidFill>
            </a:endParaRPr>
          </a:p>
        </p:txBody>
      </p:sp>
      <p:sp>
        <p:nvSpPr>
          <p:cNvPr id="3" name="Объект 2"/>
          <p:cNvSpPr>
            <a:spLocks noGrp="1"/>
          </p:cNvSpPr>
          <p:nvPr>
            <p:ph idx="1"/>
          </p:nvPr>
        </p:nvSpPr>
        <p:spPr>
          <a:xfrm>
            <a:off x="402271" y="709186"/>
            <a:ext cx="11450095" cy="5947646"/>
          </a:xfrm>
        </p:spPr>
        <p:txBody>
          <a:bodyPr>
            <a:normAutofit fontScale="62500" lnSpcReduction="20000"/>
          </a:bodyPr>
          <a:lstStyle/>
          <a:p>
            <a:pPr marL="0" indent="0">
              <a:lnSpc>
                <a:spcPct val="150000"/>
              </a:lnSpc>
              <a:buNone/>
            </a:pPr>
            <a:r>
              <a:rPr lang="ru-RU" sz="2900" b="1" dirty="0"/>
              <a:t>1.Моя думка </a:t>
            </a:r>
            <a:r>
              <a:rPr lang="ru-RU" sz="2900" b="1" dirty="0" err="1" smtClean="0"/>
              <a:t>співпадає</a:t>
            </a:r>
            <a:r>
              <a:rPr lang="ru-RU" sz="2900" b="1" dirty="0" smtClean="0"/>
              <a:t> з </a:t>
            </a:r>
            <a:r>
              <a:rPr lang="ru-RU" sz="2900" b="1" dirty="0" err="1"/>
              <a:t>позицією</a:t>
            </a:r>
            <a:r>
              <a:rPr lang="ru-RU" sz="2900" b="1" dirty="0"/>
              <a:t> </a:t>
            </a:r>
            <a:r>
              <a:rPr lang="ru-RU" sz="2900" b="1" dirty="0" err="1"/>
              <a:t>комісії</a:t>
            </a:r>
            <a:r>
              <a:rPr lang="ru-RU" sz="2900" b="1" dirty="0" smtClean="0"/>
              <a:t>. </a:t>
            </a:r>
            <a:r>
              <a:rPr lang="ru-RU" sz="2900" b="1" dirty="0" err="1" smtClean="0">
                <a:solidFill>
                  <a:schemeClr val="accent6">
                    <a:lumMod val="50000"/>
                  </a:schemeClr>
                </a:solidFill>
              </a:rPr>
              <a:t>збігається</a:t>
            </a:r>
            <a:endParaRPr lang="ru-RU" sz="2900" b="1" dirty="0" smtClean="0">
              <a:solidFill>
                <a:schemeClr val="accent6">
                  <a:lumMod val="50000"/>
                </a:schemeClr>
              </a:solidFill>
            </a:endParaRPr>
          </a:p>
          <a:p>
            <a:pPr marL="0" indent="0">
              <a:lnSpc>
                <a:spcPct val="150000"/>
              </a:lnSpc>
              <a:buNone/>
            </a:pPr>
            <a:r>
              <a:rPr lang="ru-RU" sz="2900" b="1" dirty="0" smtClean="0"/>
              <a:t> </a:t>
            </a:r>
            <a:r>
              <a:rPr lang="ru-RU" sz="2900" b="1" dirty="0"/>
              <a:t>2.Слідуючим </a:t>
            </a:r>
            <a:r>
              <a:rPr lang="ru-RU" sz="2900" b="1" dirty="0" err="1"/>
              <a:t>питанням</a:t>
            </a:r>
            <a:r>
              <a:rPr lang="ru-RU" sz="2900" b="1" dirty="0"/>
              <a:t> буде </a:t>
            </a:r>
            <a:r>
              <a:rPr lang="ru-RU" sz="2900" b="1" dirty="0" err="1"/>
              <a:t>питання</a:t>
            </a:r>
            <a:r>
              <a:rPr lang="ru-RU" sz="2900" b="1" dirty="0"/>
              <a:t> про </a:t>
            </a:r>
            <a:r>
              <a:rPr lang="ru-RU" sz="2900" b="1" dirty="0" err="1" smtClean="0"/>
              <a:t>міри</a:t>
            </a:r>
            <a:r>
              <a:rPr lang="ru-RU" sz="2900" b="1" dirty="0" smtClean="0"/>
              <a:t>, </a:t>
            </a:r>
            <a:r>
              <a:rPr lang="ru-RU" sz="2900" b="1" dirty="0" err="1"/>
              <a:t>які</a:t>
            </a:r>
            <a:r>
              <a:rPr lang="ru-RU" sz="2900" b="1" dirty="0"/>
              <a:t> </a:t>
            </a:r>
            <a:r>
              <a:rPr lang="ru-RU" sz="2900" b="1" dirty="0" err="1"/>
              <a:t>були</a:t>
            </a:r>
            <a:r>
              <a:rPr lang="ru-RU" sz="2900" b="1" strike="sngStrike" dirty="0"/>
              <a:t> </a:t>
            </a:r>
            <a:r>
              <a:rPr lang="ru-RU" sz="2900" b="1" dirty="0" err="1"/>
              <a:t>прийняті</a:t>
            </a:r>
            <a:r>
              <a:rPr lang="ru-RU" sz="2900" b="1" dirty="0"/>
              <a:t> урядом </a:t>
            </a:r>
            <a:r>
              <a:rPr lang="ru-RU" sz="2900" b="1" dirty="0" err="1"/>
              <a:t>стосовно</a:t>
            </a:r>
            <a:r>
              <a:rPr lang="ru-RU" sz="2900" b="1" dirty="0"/>
              <a:t> </a:t>
            </a:r>
            <a:r>
              <a:rPr lang="ru-RU" sz="2900" b="1" dirty="0" err="1" smtClean="0"/>
              <a:t>із</a:t>
            </a:r>
            <a:r>
              <a:rPr lang="ru-RU" sz="2900" b="1" dirty="0" smtClean="0"/>
              <a:t> </a:t>
            </a:r>
            <a:r>
              <a:rPr lang="ru-RU" sz="2900" b="1" dirty="0" err="1" smtClean="0"/>
              <a:t>закупівлі</a:t>
            </a:r>
            <a:r>
              <a:rPr lang="ru-RU" sz="2900" b="1" dirty="0" smtClean="0"/>
              <a:t> </a:t>
            </a:r>
            <a:r>
              <a:rPr lang="uk-UA" sz="2900" b="1" dirty="0"/>
              <a:t>зброї</a:t>
            </a:r>
            <a:r>
              <a:rPr lang="ru-RU" sz="2900" b="1" dirty="0"/>
              <a:t>. </a:t>
            </a:r>
            <a:endParaRPr lang="ru-RU" sz="2900" b="1" dirty="0" smtClean="0"/>
          </a:p>
          <a:p>
            <a:pPr marL="0" indent="0">
              <a:lnSpc>
                <a:spcPct val="150000"/>
              </a:lnSpc>
              <a:buNone/>
            </a:pPr>
            <a:r>
              <a:rPr lang="ru-RU" sz="2900" b="1" dirty="0" smtClean="0"/>
              <a:t>3.Так </a:t>
            </a:r>
            <a:r>
              <a:rPr lang="ru-RU" sz="2900" b="1" dirty="0" smtClean="0"/>
              <a:t>як, </a:t>
            </a:r>
            <a:r>
              <a:rPr lang="ru-RU" sz="2900" b="1" dirty="0" err="1" smtClean="0"/>
              <a:t>що</a:t>
            </a:r>
            <a:r>
              <a:rPr lang="ru-RU" sz="2900" b="1" dirty="0" smtClean="0"/>
              <a:t> </a:t>
            </a:r>
            <a:r>
              <a:rPr lang="ru-RU" sz="2900" b="1" dirty="0" err="1" smtClean="0"/>
              <a:t>ця</a:t>
            </a:r>
            <a:r>
              <a:rPr lang="ru-RU" sz="2900" b="1" dirty="0" smtClean="0"/>
              <a:t> </a:t>
            </a:r>
            <a:r>
              <a:rPr lang="ru-RU" sz="2900" b="1" dirty="0" err="1"/>
              <a:t>стаття</a:t>
            </a:r>
            <a:r>
              <a:rPr lang="ru-RU" sz="2900" b="1" dirty="0"/>
              <a:t> тормозить </a:t>
            </a:r>
            <a:r>
              <a:rPr lang="ru-RU" sz="2900" b="1" dirty="0" err="1" smtClean="0"/>
              <a:t>впровадження</a:t>
            </a:r>
            <a:r>
              <a:rPr lang="ru-RU" sz="2900" b="1" dirty="0" smtClean="0"/>
              <a:t> </a:t>
            </a:r>
            <a:r>
              <a:rPr lang="ru-RU" sz="2900" b="1" dirty="0" err="1"/>
              <a:t>нової</a:t>
            </a:r>
            <a:r>
              <a:rPr lang="ru-RU" sz="2900" b="1" dirty="0"/>
              <a:t> </a:t>
            </a:r>
            <a:r>
              <a:rPr lang="ru-RU" sz="2900" b="1" dirty="0" err="1"/>
              <a:t>техніки</a:t>
            </a:r>
            <a:r>
              <a:rPr lang="ru-RU" sz="2900" b="1" dirty="0"/>
              <a:t>, прошу </a:t>
            </a:r>
            <a:r>
              <a:rPr lang="ru-RU" sz="2900" b="1" dirty="0" err="1"/>
              <a:t>її</a:t>
            </a:r>
            <a:r>
              <a:rPr lang="ru-RU" sz="2900" b="1" dirty="0"/>
              <a:t> </a:t>
            </a:r>
            <a:r>
              <a:rPr lang="ru-RU" sz="2900" b="1" dirty="0" err="1"/>
              <a:t>відмінити</a:t>
            </a:r>
            <a:r>
              <a:rPr lang="ru-RU" sz="2900" b="1" dirty="0"/>
              <a:t>. </a:t>
            </a:r>
            <a:endParaRPr lang="ru-RU" sz="2900" b="1" dirty="0" smtClean="0"/>
          </a:p>
          <a:p>
            <a:pPr marL="0" indent="0">
              <a:lnSpc>
                <a:spcPct val="150000"/>
              </a:lnSpc>
              <a:buNone/>
            </a:pPr>
            <a:r>
              <a:rPr lang="ru-RU" sz="2900" b="1" dirty="0" smtClean="0"/>
              <a:t>4</a:t>
            </a:r>
            <a:r>
              <a:rPr lang="ru-RU" sz="2900" b="1" dirty="0"/>
              <a:t>. На </a:t>
            </a:r>
            <a:r>
              <a:rPr lang="ru-RU" sz="2900" b="1" dirty="0" err="1" smtClean="0"/>
              <a:t>протязі</a:t>
            </a:r>
            <a:r>
              <a:rPr lang="ru-RU" sz="2900" b="1" dirty="0" smtClean="0"/>
              <a:t> </a:t>
            </a:r>
            <a:r>
              <a:rPr lang="ru-RU" sz="2900" b="1" dirty="0" err="1" smtClean="0"/>
              <a:t>другої</a:t>
            </a:r>
            <a:r>
              <a:rPr lang="ru-RU" sz="2900" b="1" dirty="0" smtClean="0"/>
              <a:t> </a:t>
            </a:r>
            <a:r>
              <a:rPr lang="ru-RU" sz="2900" b="1" dirty="0" err="1"/>
              <a:t>половини</a:t>
            </a:r>
            <a:r>
              <a:rPr lang="ru-RU" sz="2900" b="1" dirty="0"/>
              <a:t> </a:t>
            </a:r>
            <a:r>
              <a:rPr lang="ru-RU" sz="2900" b="1" dirty="0" err="1"/>
              <a:t>засідання</a:t>
            </a:r>
            <a:r>
              <a:rPr lang="ru-RU" sz="2900" b="1" dirty="0"/>
              <a:t> </a:t>
            </a:r>
            <a:r>
              <a:rPr lang="ru-RU" sz="2900" b="1" dirty="0" err="1" smtClean="0"/>
              <a:t>виступили</a:t>
            </a:r>
            <a:r>
              <a:rPr lang="ru-RU" sz="2900" b="1" dirty="0" smtClean="0"/>
              <a:t> </a:t>
            </a:r>
            <a:r>
              <a:rPr lang="ru-RU" sz="2900" b="1" dirty="0"/>
              <a:t>по </a:t>
            </a:r>
            <a:r>
              <a:rPr lang="ru-RU" sz="2900" b="1" dirty="0" err="1"/>
              <a:t>крайній</a:t>
            </a:r>
            <a:r>
              <a:rPr lang="ru-RU" sz="2900" b="1" dirty="0"/>
              <a:t> </a:t>
            </a:r>
            <a:r>
              <a:rPr lang="ru-RU" sz="2900" b="1" dirty="0" err="1" smtClean="0"/>
              <a:t>мірі</a:t>
            </a:r>
            <a:r>
              <a:rPr lang="ru-RU" sz="2900" b="1" dirty="0" smtClean="0"/>
              <a:t> десять </a:t>
            </a:r>
            <a:r>
              <a:rPr lang="ru-RU" sz="2900" b="1" dirty="0" err="1"/>
              <a:t>делегатів</a:t>
            </a:r>
            <a:r>
              <a:rPr lang="ru-RU" sz="2900" b="1" dirty="0"/>
              <a:t> і </a:t>
            </a:r>
            <a:r>
              <a:rPr lang="ru-RU" sz="2900" b="1" strike="sngStrike" dirty="0" err="1"/>
              <a:t>всі</a:t>
            </a:r>
            <a:r>
              <a:rPr lang="ru-RU" sz="2900" b="1" strike="sngStrike" dirty="0"/>
              <a:t> вони </a:t>
            </a:r>
            <a:r>
              <a:rPr lang="ru-RU" sz="2900" b="1" dirty="0" err="1"/>
              <a:t>підтримали</a:t>
            </a:r>
            <a:r>
              <a:rPr lang="ru-RU" sz="2900" b="1" dirty="0"/>
              <a:t> </a:t>
            </a:r>
            <a:r>
              <a:rPr lang="ru-RU" sz="2900" b="1" dirty="0" err="1"/>
              <a:t>ідею</a:t>
            </a:r>
            <a:r>
              <a:rPr lang="ru-RU" sz="2900" b="1" dirty="0"/>
              <a:t> </a:t>
            </a:r>
            <a:r>
              <a:rPr lang="ru-RU" sz="2900" b="1" dirty="0" err="1"/>
              <a:t>будівництва</a:t>
            </a:r>
            <a:r>
              <a:rPr lang="ru-RU" sz="2900" b="1" dirty="0"/>
              <a:t> </a:t>
            </a:r>
            <a:r>
              <a:rPr lang="ru-RU" sz="2900" b="1" dirty="0" err="1"/>
              <a:t>нових</a:t>
            </a:r>
            <a:r>
              <a:rPr lang="ru-RU" sz="2900" b="1" dirty="0"/>
              <a:t> </a:t>
            </a:r>
            <a:r>
              <a:rPr lang="uk-UA" sz="2900" b="1" strike="sngStrike" dirty="0"/>
              <a:t>воєнних</a:t>
            </a:r>
            <a:r>
              <a:rPr lang="ru-RU" sz="2900" b="1" strike="sngStrike" dirty="0"/>
              <a:t> </a:t>
            </a:r>
            <a:r>
              <a:rPr lang="ru-RU" sz="2900" b="1" dirty="0" err="1"/>
              <a:t>заводів</a:t>
            </a:r>
            <a:r>
              <a:rPr lang="ru-RU" sz="2900" b="1" dirty="0"/>
              <a:t>. </a:t>
            </a:r>
            <a:endParaRPr lang="ru-RU" sz="2900" b="1" dirty="0" smtClean="0"/>
          </a:p>
          <a:p>
            <a:pPr marL="0" indent="0">
              <a:lnSpc>
                <a:spcPct val="150000"/>
              </a:lnSpc>
              <a:buNone/>
            </a:pPr>
            <a:r>
              <a:rPr lang="ru-RU" sz="2900" b="1" dirty="0" smtClean="0"/>
              <a:t>5.Не </a:t>
            </a:r>
            <a:r>
              <a:rPr lang="ru-RU" sz="2900" b="1" dirty="0" err="1"/>
              <a:t>слід</a:t>
            </a:r>
            <a:r>
              <a:rPr lang="ru-RU" sz="2900" b="1" dirty="0"/>
              <a:t> </a:t>
            </a:r>
            <a:r>
              <a:rPr lang="ru-RU" sz="2900" b="1" dirty="0" err="1"/>
              <a:t>вмішуватися</a:t>
            </a:r>
            <a:r>
              <a:rPr lang="ru-RU" sz="2900" b="1" dirty="0"/>
              <a:t> в </a:t>
            </a:r>
            <a:r>
              <a:rPr lang="ru-RU" sz="2900" b="1" dirty="0" err="1"/>
              <a:t>діла</a:t>
            </a:r>
            <a:r>
              <a:rPr lang="ru-RU" sz="2900" b="1" dirty="0"/>
              <a:t> </a:t>
            </a:r>
            <a:r>
              <a:rPr lang="ru-RU" sz="2900" b="1" dirty="0" err="1"/>
              <a:t>судових</a:t>
            </a:r>
            <a:r>
              <a:rPr lang="ru-RU" sz="2900" b="1" dirty="0"/>
              <a:t> </a:t>
            </a:r>
            <a:r>
              <a:rPr lang="ru-RU" sz="2900" b="1" dirty="0" err="1"/>
              <a:t>органів</a:t>
            </a:r>
            <a:r>
              <a:rPr lang="ru-RU" sz="2900" b="1" dirty="0"/>
              <a:t>.</a:t>
            </a:r>
            <a:r>
              <a:rPr lang="uk-UA" sz="2900" b="1" dirty="0"/>
              <a:t> </a:t>
            </a:r>
            <a:endParaRPr lang="uk-UA" sz="2900" b="1" dirty="0" smtClean="0"/>
          </a:p>
          <a:p>
            <a:pPr marL="0" indent="0">
              <a:lnSpc>
                <a:spcPct val="150000"/>
              </a:lnSpc>
              <a:buNone/>
            </a:pPr>
            <a:r>
              <a:rPr lang="uk-UA" sz="2900" b="1" dirty="0" smtClean="0"/>
              <a:t>6</a:t>
            </a:r>
            <a:r>
              <a:rPr lang="uk-UA" sz="2900" b="1" dirty="0"/>
              <a:t>. Б</a:t>
            </a:r>
            <a:r>
              <a:rPr lang="ru-RU" sz="2900" b="1" dirty="0" err="1"/>
              <a:t>агаточисленні</a:t>
            </a:r>
            <a:r>
              <a:rPr lang="ru-RU" sz="2900" b="1" dirty="0"/>
              <a:t> </a:t>
            </a:r>
            <a:r>
              <a:rPr lang="ru-RU" sz="2900" b="1" dirty="0" err="1"/>
              <a:t>пропозиції</a:t>
            </a:r>
            <a:r>
              <a:rPr lang="ru-RU" sz="2900" b="1" dirty="0"/>
              <a:t> не </a:t>
            </a:r>
            <a:r>
              <a:rPr lang="ru-RU" sz="2900" b="1" dirty="0" err="1"/>
              <a:t>приймалися</a:t>
            </a:r>
            <a:r>
              <a:rPr lang="ru-RU" sz="2900" b="1" dirty="0"/>
              <a:t> </a:t>
            </a:r>
            <a:r>
              <a:rPr lang="ru-RU" sz="2900" b="1" dirty="0" smtClean="0"/>
              <a:t>до </a:t>
            </a:r>
            <a:r>
              <a:rPr lang="ru-RU" sz="2900" b="1" dirty="0" err="1"/>
              <a:t>уваги</a:t>
            </a:r>
            <a:r>
              <a:rPr lang="ru-RU" sz="2900" b="1" dirty="0"/>
              <a:t>.</a:t>
            </a:r>
            <a:r>
              <a:rPr lang="uk-UA" sz="2900" b="1" dirty="0"/>
              <a:t> </a:t>
            </a:r>
            <a:endParaRPr lang="uk-UA" sz="2900" b="1" dirty="0" smtClean="0"/>
          </a:p>
          <a:p>
            <a:pPr marL="0" indent="0">
              <a:lnSpc>
                <a:spcPct val="150000"/>
              </a:lnSpc>
              <a:buNone/>
            </a:pPr>
            <a:r>
              <a:rPr lang="uk-UA" sz="2900" b="1" dirty="0" smtClean="0"/>
              <a:t>7</a:t>
            </a:r>
            <a:r>
              <a:rPr lang="uk-UA" sz="2900" b="1" dirty="0" smtClean="0"/>
              <a:t>.</a:t>
            </a:r>
            <a:r>
              <a:rPr lang="ru-RU" sz="2900" b="1" dirty="0" smtClean="0"/>
              <a:t> Я </a:t>
            </a:r>
            <a:r>
              <a:rPr lang="ru-RU" sz="2900" b="1" dirty="0"/>
              <a:t>хочу </a:t>
            </a:r>
            <a:r>
              <a:rPr lang="ru-RU" sz="2900" b="1" dirty="0" err="1" smtClean="0"/>
              <a:t>сказати</a:t>
            </a:r>
            <a:r>
              <a:rPr lang="ru-RU" sz="2900" b="1" dirty="0" smtClean="0"/>
              <a:t> </a:t>
            </a:r>
            <a:r>
              <a:rPr lang="ru-RU" sz="2900" b="1" dirty="0" smtClean="0"/>
              <a:t> </a:t>
            </a:r>
            <a:r>
              <a:rPr lang="ru-RU" sz="2900" b="1" dirty="0" err="1"/>
              <a:t>слідуюче</a:t>
            </a:r>
            <a:r>
              <a:rPr lang="ru-RU" sz="2900" b="1" dirty="0" smtClean="0"/>
              <a:t>.</a:t>
            </a:r>
          </a:p>
          <a:p>
            <a:pPr marL="0" indent="0">
              <a:lnSpc>
                <a:spcPct val="150000"/>
              </a:lnSpc>
              <a:buNone/>
            </a:pPr>
            <a:r>
              <a:rPr lang="uk-UA" sz="2900" b="1" dirty="0" smtClean="0"/>
              <a:t> 8.</a:t>
            </a:r>
            <a:r>
              <a:rPr lang="ru-RU" sz="2900" b="1" dirty="0" smtClean="0"/>
              <a:t> </a:t>
            </a:r>
            <a:r>
              <a:rPr lang="ru-RU" sz="2900" b="1" dirty="0" err="1"/>
              <a:t>Ніхто</a:t>
            </a:r>
            <a:r>
              <a:rPr lang="ru-RU" sz="2900" b="1" dirty="0"/>
              <a:t> на </a:t>
            </a:r>
            <a:r>
              <a:rPr lang="ru-RU" sz="2900" b="1" dirty="0" err="1"/>
              <a:t>протязі</a:t>
            </a:r>
            <a:r>
              <a:rPr lang="ru-RU" sz="2900" b="1" dirty="0"/>
              <a:t> </a:t>
            </a:r>
            <a:r>
              <a:rPr lang="ru-RU" sz="2900" b="1" dirty="0" err="1"/>
              <a:t>послідніх</a:t>
            </a:r>
            <a:r>
              <a:rPr lang="ru-RU" sz="2900" b="1" dirty="0"/>
              <a:t> </a:t>
            </a:r>
            <a:r>
              <a:rPr lang="ru-RU" sz="2900" b="1" dirty="0" err="1"/>
              <a:t>років</a:t>
            </a:r>
            <a:r>
              <a:rPr lang="ru-RU" sz="2900" b="1" dirty="0"/>
              <a:t> не </a:t>
            </a:r>
            <a:r>
              <a:rPr lang="ru-RU" sz="2900" b="1" dirty="0" err="1"/>
              <a:t>вмішується</a:t>
            </a:r>
            <a:r>
              <a:rPr lang="ru-RU" sz="2900" b="1" dirty="0"/>
              <a:t> в </a:t>
            </a:r>
            <a:r>
              <a:rPr lang="ru-RU" sz="2900" b="1" dirty="0" err="1"/>
              <a:t>діла</a:t>
            </a:r>
            <a:r>
              <a:rPr lang="ru-RU" sz="2900" b="1" dirty="0"/>
              <a:t> </a:t>
            </a:r>
            <a:r>
              <a:rPr lang="ru-RU" sz="2900" b="1" dirty="0" err="1"/>
              <a:t>мафії</a:t>
            </a:r>
            <a:r>
              <a:rPr lang="ru-RU" sz="2900" b="1" dirty="0"/>
              <a:t>, і </a:t>
            </a:r>
            <a:r>
              <a:rPr lang="ru-RU" sz="2900" b="1" dirty="0" err="1"/>
              <a:t>таке</a:t>
            </a:r>
            <a:r>
              <a:rPr lang="ru-RU" sz="2900" b="1" dirty="0"/>
              <a:t> </a:t>
            </a:r>
            <a:r>
              <a:rPr lang="ru-RU" sz="2900" b="1" dirty="0" err="1"/>
              <a:t>положення</a:t>
            </a:r>
            <a:r>
              <a:rPr lang="ru-RU" sz="2900" b="1" dirty="0"/>
              <a:t> дальше </a:t>
            </a:r>
            <a:r>
              <a:rPr lang="ru-RU" sz="2900" b="1" dirty="0" err="1"/>
              <a:t>являється</a:t>
            </a:r>
            <a:r>
              <a:rPr lang="ru-RU" sz="2900" b="1" dirty="0"/>
              <a:t> </a:t>
            </a:r>
            <a:r>
              <a:rPr lang="ru-RU" sz="2900" b="1" dirty="0" err="1"/>
              <a:t>нетерпимим</a:t>
            </a:r>
            <a:r>
              <a:rPr lang="ru-RU" sz="2900" b="1" dirty="0"/>
              <a:t>. А треба ж </a:t>
            </a:r>
            <a:r>
              <a:rPr lang="ru-RU" sz="2900" b="1" dirty="0" err="1"/>
              <a:t>якось</a:t>
            </a:r>
            <a:r>
              <a:rPr lang="ru-RU" sz="2900" b="1" dirty="0"/>
              <a:t> </a:t>
            </a:r>
            <a:r>
              <a:rPr lang="ru-RU" sz="2900" b="1" dirty="0" err="1"/>
              <a:t>спасати</a:t>
            </a:r>
            <a:r>
              <a:rPr lang="ru-RU" sz="2900" b="1" dirty="0"/>
              <a:t> </a:t>
            </a:r>
            <a:r>
              <a:rPr lang="ru-RU" sz="2900" b="1" dirty="0" err="1"/>
              <a:t>ситуацію</a:t>
            </a:r>
            <a:r>
              <a:rPr lang="ru-RU" sz="2900" b="1" dirty="0" smtClean="0"/>
              <a:t>.</a:t>
            </a:r>
          </a:p>
          <a:p>
            <a:pPr marL="0" indent="0">
              <a:lnSpc>
                <a:spcPct val="150000"/>
              </a:lnSpc>
              <a:buNone/>
            </a:pPr>
            <a:r>
              <a:rPr lang="uk-UA" sz="2900" b="1" dirty="0" smtClean="0"/>
              <a:t>10</a:t>
            </a:r>
            <a:r>
              <a:rPr lang="uk-UA" sz="2900" b="1" dirty="0"/>
              <a:t>.</a:t>
            </a:r>
            <a:r>
              <a:rPr lang="ru-RU" sz="2900" b="1" dirty="0"/>
              <a:t> </a:t>
            </a:r>
            <a:r>
              <a:rPr lang="ru-RU" sz="2900" b="1" dirty="0" err="1"/>
              <a:t>Всім</a:t>
            </a:r>
            <a:r>
              <a:rPr lang="ru-RU" sz="2900" b="1" dirty="0"/>
              <a:t> </a:t>
            </a:r>
            <a:r>
              <a:rPr lang="ru-RU" sz="2900" b="1" dirty="0" err="1"/>
              <a:t>проживаючим</a:t>
            </a:r>
            <a:r>
              <a:rPr lang="ru-RU" sz="2900" b="1" dirty="0"/>
              <a:t> на </a:t>
            </a:r>
            <a:r>
              <a:rPr lang="ru-RU" sz="2900" b="1" dirty="0" err="1"/>
              <a:t>території</a:t>
            </a:r>
            <a:r>
              <a:rPr lang="ru-RU" sz="2900" b="1" dirty="0"/>
              <a:t> </a:t>
            </a:r>
            <a:r>
              <a:rPr lang="ru-RU" sz="2900" b="1" dirty="0" err="1"/>
              <a:t>студмістечка</a:t>
            </a:r>
            <a:r>
              <a:rPr lang="ru-RU" sz="2900" b="1" dirty="0"/>
              <a:t> треба </a:t>
            </a:r>
            <a:r>
              <a:rPr lang="ru-RU" sz="2900" b="1" dirty="0" err="1"/>
              <a:t>здати</a:t>
            </a:r>
            <a:r>
              <a:rPr lang="ru-RU" sz="2900" b="1" dirty="0"/>
              <a:t> справки про прививку </a:t>
            </a:r>
            <a:r>
              <a:rPr lang="ru-RU" sz="2900" b="1" dirty="0" err="1"/>
              <a:t>проти</a:t>
            </a:r>
            <a:r>
              <a:rPr lang="ru-RU" sz="2900" b="1" dirty="0"/>
              <a:t> </a:t>
            </a:r>
            <a:r>
              <a:rPr lang="uk-UA" sz="2900" b="1" dirty="0" err="1"/>
              <a:t>короновірусу</a:t>
            </a:r>
            <a:r>
              <a:rPr lang="ru-RU" sz="2900" b="1" dirty="0"/>
              <a:t>. </a:t>
            </a:r>
          </a:p>
          <a:p>
            <a:pPr marL="0" indent="0">
              <a:buNone/>
            </a:pPr>
            <a:endParaRPr lang="ru-RU" b="1" dirty="0"/>
          </a:p>
        </p:txBody>
      </p:sp>
    </p:spTree>
    <p:extLst>
      <p:ext uri="{BB962C8B-B14F-4D97-AF65-F5344CB8AC3E}">
        <p14:creationId xmlns:p14="http://schemas.microsoft.com/office/powerpoint/2010/main" val="1332721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0"/>
            <a:ext cx="10979832" cy="770709"/>
          </a:xfrm>
        </p:spPr>
        <p:txBody>
          <a:bodyPr/>
          <a:lstStyle/>
          <a:p>
            <a:pPr algn="ctr"/>
            <a:r>
              <a:rPr lang="ru-RU" sz="3200" b="1" dirty="0">
                <a:solidFill>
                  <a:srgbClr val="FFFF00"/>
                </a:solidFill>
              </a:rPr>
              <a:t>ВИПРАВТЕ  ПОМИЛКИ У ВЖИВАННІ ПРИЙМЕННИКІВ</a:t>
            </a:r>
            <a:r>
              <a:rPr lang="ru-RU" sz="3200" dirty="0">
                <a:solidFill>
                  <a:srgbClr val="FFFF00"/>
                </a:solidFill>
              </a:rPr>
              <a:t/>
            </a:r>
            <a:br>
              <a:rPr lang="ru-RU" sz="3200" dirty="0">
                <a:solidFill>
                  <a:srgbClr val="FFFF00"/>
                </a:solidFill>
              </a:rPr>
            </a:br>
            <a:endParaRPr lang="ru-RU" sz="3200" dirty="0">
              <a:solidFill>
                <a:srgbClr val="FFFF00"/>
              </a:solidFill>
            </a:endParaRPr>
          </a:p>
        </p:txBody>
      </p:sp>
      <p:sp>
        <p:nvSpPr>
          <p:cNvPr id="3" name="Объект 2"/>
          <p:cNvSpPr>
            <a:spLocks noGrp="1"/>
          </p:cNvSpPr>
          <p:nvPr>
            <p:ph idx="1"/>
          </p:nvPr>
        </p:nvSpPr>
        <p:spPr>
          <a:xfrm>
            <a:off x="471299" y="770709"/>
            <a:ext cx="10888391" cy="5809128"/>
          </a:xfrm>
        </p:spPr>
        <p:txBody>
          <a:bodyPr>
            <a:normAutofit fontScale="85000" lnSpcReduction="20000"/>
          </a:bodyPr>
          <a:lstStyle/>
          <a:p>
            <a:r>
              <a:rPr lang="ru-RU" b="1" dirty="0" smtClean="0">
                <a:solidFill>
                  <a:srgbClr val="FFFF00"/>
                </a:solidFill>
              </a:rPr>
              <a:t>По </a:t>
            </a:r>
            <a:r>
              <a:rPr lang="ru-RU" b="1" dirty="0" err="1">
                <a:solidFill>
                  <a:srgbClr val="FFFF00"/>
                </a:solidFill>
              </a:rPr>
              <a:t>всіх</a:t>
            </a:r>
            <a:r>
              <a:rPr lang="ru-RU" b="1" dirty="0">
                <a:solidFill>
                  <a:srgbClr val="FFFF00"/>
                </a:solidFill>
              </a:rPr>
              <a:t> правилах </a:t>
            </a:r>
            <a:r>
              <a:rPr lang="ru-RU" b="1" dirty="0">
                <a:solidFill>
                  <a:schemeClr val="accent6">
                    <a:lumMod val="50000"/>
                  </a:schemeClr>
                </a:solidFill>
              </a:rPr>
              <a:t>– </a:t>
            </a:r>
            <a:r>
              <a:rPr lang="ru-RU" b="1" dirty="0" smtClean="0">
                <a:solidFill>
                  <a:schemeClr val="accent6">
                    <a:lumMod val="50000"/>
                  </a:schemeClr>
                </a:solidFill>
              </a:rPr>
              <a:t>         </a:t>
            </a:r>
            <a:r>
              <a:rPr lang="ru-RU" b="1" dirty="0" smtClean="0">
                <a:solidFill>
                  <a:srgbClr val="FFFF00"/>
                </a:solidFill>
              </a:rPr>
              <a:t>за </a:t>
            </a:r>
            <a:r>
              <a:rPr lang="ru-RU" b="1" dirty="0" err="1">
                <a:solidFill>
                  <a:srgbClr val="FFFF00"/>
                </a:solidFill>
              </a:rPr>
              <a:t>всіма</a:t>
            </a:r>
            <a:r>
              <a:rPr lang="ru-RU" b="1" dirty="0">
                <a:solidFill>
                  <a:srgbClr val="FFFF00"/>
                </a:solidFill>
              </a:rPr>
              <a:t> правилами;</a:t>
            </a:r>
          </a:p>
          <a:p>
            <a:r>
              <a:rPr lang="ru-RU" b="1" dirty="0">
                <a:solidFill>
                  <a:srgbClr val="FFFF00"/>
                </a:solidFill>
              </a:rPr>
              <a:t>по </a:t>
            </a:r>
            <a:r>
              <a:rPr lang="ru-RU" b="1" dirty="0" err="1">
                <a:solidFill>
                  <a:srgbClr val="FFFF00"/>
                </a:solidFill>
              </a:rPr>
              <a:t>всіх</a:t>
            </a:r>
            <a:r>
              <a:rPr lang="ru-RU" b="1" dirty="0">
                <a:solidFill>
                  <a:srgbClr val="FFFF00"/>
                </a:solidFill>
              </a:rPr>
              <a:t> фронтах – </a:t>
            </a:r>
            <a:r>
              <a:rPr lang="ru-RU" b="1" dirty="0" smtClean="0">
                <a:solidFill>
                  <a:srgbClr val="800080"/>
                </a:solidFill>
              </a:rPr>
              <a:t>	</a:t>
            </a:r>
            <a:r>
              <a:rPr lang="ru-RU" b="1" dirty="0" smtClean="0">
                <a:solidFill>
                  <a:srgbClr val="FFFF00"/>
                </a:solidFill>
              </a:rPr>
              <a:t>на </a:t>
            </a:r>
            <a:r>
              <a:rPr lang="ru-RU" b="1" dirty="0" err="1">
                <a:solidFill>
                  <a:srgbClr val="FFFF00"/>
                </a:solidFill>
              </a:rPr>
              <a:t>всіх</a:t>
            </a:r>
            <a:r>
              <a:rPr lang="ru-RU" b="1" dirty="0">
                <a:solidFill>
                  <a:srgbClr val="FFFF00"/>
                </a:solidFill>
              </a:rPr>
              <a:t> фронтах;</a:t>
            </a:r>
          </a:p>
          <a:p>
            <a:r>
              <a:rPr lang="ru-RU" b="1" dirty="0">
                <a:solidFill>
                  <a:srgbClr val="FFFF00"/>
                </a:solidFill>
              </a:rPr>
              <a:t>по </a:t>
            </a:r>
            <a:r>
              <a:rPr lang="ru-RU" b="1" dirty="0" err="1">
                <a:solidFill>
                  <a:srgbClr val="FFFF00"/>
                </a:solidFill>
              </a:rPr>
              <a:t>цій</a:t>
            </a:r>
            <a:r>
              <a:rPr lang="ru-RU" b="1" dirty="0">
                <a:solidFill>
                  <a:srgbClr val="FFFF00"/>
                </a:solidFill>
              </a:rPr>
              <a:t> </a:t>
            </a:r>
            <a:r>
              <a:rPr lang="ru-RU" b="1" dirty="0" err="1">
                <a:solidFill>
                  <a:srgbClr val="FFFF00"/>
                </a:solidFill>
              </a:rPr>
              <a:t>темі</a:t>
            </a:r>
            <a:r>
              <a:rPr lang="ru-RU" b="1" dirty="0">
                <a:solidFill>
                  <a:srgbClr val="FFFF00"/>
                </a:solidFill>
              </a:rPr>
              <a:t> – </a:t>
            </a:r>
            <a:r>
              <a:rPr lang="ru-RU" b="1" dirty="0" smtClean="0">
                <a:solidFill>
                  <a:srgbClr val="FFFF00"/>
                </a:solidFill>
              </a:rPr>
              <a:t>	</a:t>
            </a:r>
            <a:r>
              <a:rPr lang="ru-RU" b="1" dirty="0" smtClean="0">
                <a:solidFill>
                  <a:srgbClr val="800080"/>
                </a:solidFill>
              </a:rPr>
              <a:t>	</a:t>
            </a:r>
            <a:r>
              <a:rPr lang="ru-RU" b="1" dirty="0" smtClean="0">
                <a:solidFill>
                  <a:srgbClr val="FFFF00"/>
                </a:solidFill>
              </a:rPr>
              <a:t>на </a:t>
            </a:r>
            <a:r>
              <a:rPr lang="ru-RU" b="1" dirty="0" err="1">
                <a:solidFill>
                  <a:srgbClr val="FFFF00"/>
                </a:solidFill>
              </a:rPr>
              <a:t>цю</a:t>
            </a:r>
            <a:r>
              <a:rPr lang="ru-RU" b="1" dirty="0">
                <a:solidFill>
                  <a:srgbClr val="FFFF00"/>
                </a:solidFill>
              </a:rPr>
              <a:t> тему.</a:t>
            </a:r>
          </a:p>
          <a:p>
            <a:r>
              <a:rPr lang="ru-RU" b="1" dirty="0">
                <a:solidFill>
                  <a:srgbClr val="FFFF00"/>
                </a:solidFill>
              </a:rPr>
              <a:t>по всякому поводу </a:t>
            </a:r>
            <a:r>
              <a:rPr lang="ru-RU" b="1" dirty="0" smtClean="0">
                <a:solidFill>
                  <a:srgbClr val="FFFF00"/>
                </a:solidFill>
              </a:rPr>
              <a:t>–		</a:t>
            </a:r>
            <a:r>
              <a:rPr lang="ru-RU" b="1" dirty="0" smtClean="0">
                <a:solidFill>
                  <a:schemeClr val="accent6">
                    <a:lumMod val="50000"/>
                  </a:schemeClr>
                </a:solidFill>
              </a:rPr>
              <a:t> </a:t>
            </a:r>
            <a:r>
              <a:rPr lang="ru-RU" b="1" dirty="0">
                <a:solidFill>
                  <a:srgbClr val="FFFF00"/>
                </a:solidFill>
              </a:rPr>
              <a:t>з </a:t>
            </a:r>
            <a:r>
              <a:rPr lang="ru-RU" b="1" dirty="0" err="1">
                <a:solidFill>
                  <a:srgbClr val="FFFF00"/>
                </a:solidFill>
              </a:rPr>
              <a:t>усякого</a:t>
            </a:r>
            <a:r>
              <a:rPr lang="ru-RU" b="1" dirty="0">
                <a:solidFill>
                  <a:srgbClr val="FFFF00"/>
                </a:solidFill>
              </a:rPr>
              <a:t> приводу;</a:t>
            </a:r>
          </a:p>
          <a:p>
            <a:r>
              <a:rPr lang="ru-RU" b="1" dirty="0">
                <a:solidFill>
                  <a:srgbClr val="FFFF00"/>
                </a:solidFill>
              </a:rPr>
              <a:t>по </a:t>
            </a:r>
            <a:r>
              <a:rPr lang="ru-RU" b="1" dirty="0" err="1">
                <a:solidFill>
                  <a:srgbClr val="FFFF00"/>
                </a:solidFill>
              </a:rPr>
              <a:t>питанню</a:t>
            </a:r>
            <a:r>
              <a:rPr lang="ru-RU" b="1" dirty="0">
                <a:solidFill>
                  <a:srgbClr val="FFFF00"/>
                </a:solidFill>
              </a:rPr>
              <a:t> </a:t>
            </a:r>
            <a:r>
              <a:rPr lang="ru-RU" b="1" dirty="0" smtClean="0">
                <a:solidFill>
                  <a:srgbClr val="FFFF00"/>
                </a:solidFill>
              </a:rPr>
              <a:t>–		у </a:t>
            </a:r>
            <a:r>
              <a:rPr lang="ru-RU" b="1" dirty="0" err="1">
                <a:solidFill>
                  <a:srgbClr val="FFFF00"/>
                </a:solidFill>
              </a:rPr>
              <a:t>справі</a:t>
            </a:r>
            <a:r>
              <a:rPr lang="ru-RU" b="1" dirty="0">
                <a:solidFill>
                  <a:srgbClr val="FFFF00"/>
                </a:solidFill>
              </a:rPr>
              <a:t>;</a:t>
            </a:r>
          </a:p>
          <a:p>
            <a:r>
              <a:rPr lang="ru-RU" b="1" dirty="0">
                <a:solidFill>
                  <a:srgbClr val="FFFF00"/>
                </a:solidFill>
              </a:rPr>
              <a:t>по справах </a:t>
            </a:r>
            <a:r>
              <a:rPr lang="ru-RU" b="1" dirty="0" err="1">
                <a:solidFill>
                  <a:srgbClr val="FFFF00"/>
                </a:solidFill>
              </a:rPr>
              <a:t>служби</a:t>
            </a:r>
            <a:r>
              <a:rPr lang="ru-RU" b="1" dirty="0">
                <a:solidFill>
                  <a:srgbClr val="FFFF00"/>
                </a:solidFill>
              </a:rPr>
              <a:t> – </a:t>
            </a:r>
            <a:r>
              <a:rPr lang="ru-RU" b="1" dirty="0" smtClean="0">
                <a:solidFill>
                  <a:srgbClr val="FFFF00"/>
                </a:solidFill>
              </a:rPr>
              <a:t>		у </a:t>
            </a:r>
            <a:r>
              <a:rPr lang="ru-RU" b="1" dirty="0" err="1">
                <a:solidFill>
                  <a:srgbClr val="FFFF00"/>
                </a:solidFill>
              </a:rPr>
              <a:t>службових</a:t>
            </a:r>
            <a:r>
              <a:rPr lang="ru-RU" b="1" dirty="0">
                <a:solidFill>
                  <a:srgbClr val="FFFF00"/>
                </a:solidFill>
              </a:rPr>
              <a:t> справах.</a:t>
            </a:r>
          </a:p>
          <a:p>
            <a:r>
              <a:rPr lang="ru-RU" b="1" dirty="0">
                <a:solidFill>
                  <a:srgbClr val="FFFF00"/>
                </a:solidFill>
              </a:rPr>
              <a:t>по </a:t>
            </a:r>
            <a:r>
              <a:rPr lang="ru-RU" b="1" dirty="0" err="1">
                <a:solidFill>
                  <a:srgbClr val="FFFF00"/>
                </a:solidFill>
              </a:rPr>
              <a:t>неуважності</a:t>
            </a:r>
            <a:r>
              <a:rPr lang="ru-RU" b="1" dirty="0">
                <a:solidFill>
                  <a:srgbClr val="FFFF00"/>
                </a:solidFill>
              </a:rPr>
              <a:t> </a:t>
            </a:r>
            <a:r>
              <a:rPr lang="ru-RU" b="1" dirty="0" smtClean="0">
                <a:solidFill>
                  <a:srgbClr val="FFFF00"/>
                </a:solidFill>
              </a:rPr>
              <a:t>–		 </a:t>
            </a:r>
            <a:r>
              <a:rPr lang="ru-RU" b="1" dirty="0">
                <a:solidFill>
                  <a:srgbClr val="FFFF00"/>
                </a:solidFill>
              </a:rPr>
              <a:t>через </a:t>
            </a:r>
            <a:r>
              <a:rPr lang="ru-RU" b="1" dirty="0" err="1">
                <a:solidFill>
                  <a:srgbClr val="FFFF00"/>
                </a:solidFill>
              </a:rPr>
              <a:t>неуважність</a:t>
            </a:r>
            <a:r>
              <a:rPr lang="ru-RU" b="1" dirty="0">
                <a:solidFill>
                  <a:srgbClr val="FFFF00"/>
                </a:solidFill>
              </a:rPr>
              <a:t>;</a:t>
            </a:r>
          </a:p>
          <a:p>
            <a:r>
              <a:rPr lang="ru-RU" b="1" dirty="0">
                <a:solidFill>
                  <a:srgbClr val="FFFF00"/>
                </a:solidFill>
              </a:rPr>
              <a:t>по </a:t>
            </a:r>
            <a:r>
              <a:rPr lang="ru-RU" b="1" dirty="0" err="1">
                <a:solidFill>
                  <a:srgbClr val="FFFF00"/>
                </a:solidFill>
              </a:rPr>
              <a:t>причині</a:t>
            </a:r>
            <a:r>
              <a:rPr lang="ru-RU" b="1" dirty="0">
                <a:solidFill>
                  <a:srgbClr val="FFFF00"/>
                </a:solidFill>
              </a:rPr>
              <a:t> </a:t>
            </a:r>
            <a:r>
              <a:rPr lang="ru-RU" b="1" dirty="0" err="1">
                <a:solidFill>
                  <a:srgbClr val="FFFF00"/>
                </a:solidFill>
              </a:rPr>
              <a:t>заморозків</a:t>
            </a:r>
            <a:r>
              <a:rPr lang="ru-RU" b="1" dirty="0">
                <a:solidFill>
                  <a:srgbClr val="FFFF00"/>
                </a:solidFill>
              </a:rPr>
              <a:t> – </a:t>
            </a:r>
            <a:r>
              <a:rPr lang="ru-RU" b="1" dirty="0" smtClean="0">
                <a:solidFill>
                  <a:srgbClr val="FFFF00"/>
                </a:solidFill>
              </a:rPr>
              <a:t>		через </a:t>
            </a:r>
            <a:r>
              <a:rPr lang="ru-RU" b="1" dirty="0">
                <a:solidFill>
                  <a:srgbClr val="FFFF00"/>
                </a:solidFill>
              </a:rPr>
              <a:t>заморозки;</a:t>
            </a:r>
          </a:p>
          <a:p>
            <a:r>
              <a:rPr lang="ru-RU" b="1" dirty="0">
                <a:solidFill>
                  <a:srgbClr val="FFFF00"/>
                </a:solidFill>
              </a:rPr>
              <a:t>по </a:t>
            </a:r>
            <a:r>
              <a:rPr lang="ru-RU" b="1" dirty="0" err="1">
                <a:solidFill>
                  <a:srgbClr val="FFFF00"/>
                </a:solidFill>
              </a:rPr>
              <a:t>сімейним</a:t>
            </a:r>
            <a:r>
              <a:rPr lang="ru-RU" b="1" dirty="0">
                <a:solidFill>
                  <a:srgbClr val="FFFF00"/>
                </a:solidFill>
              </a:rPr>
              <a:t> </a:t>
            </a:r>
            <a:r>
              <a:rPr lang="ru-RU" b="1" dirty="0" err="1">
                <a:solidFill>
                  <a:srgbClr val="FFFF00"/>
                </a:solidFill>
              </a:rPr>
              <a:t>обставинам</a:t>
            </a:r>
            <a:r>
              <a:rPr lang="ru-RU" b="1" dirty="0">
                <a:solidFill>
                  <a:srgbClr val="FFFF00"/>
                </a:solidFill>
              </a:rPr>
              <a:t> – </a:t>
            </a:r>
            <a:r>
              <a:rPr lang="ru-RU" b="1" dirty="0" smtClean="0">
                <a:solidFill>
                  <a:srgbClr val="FFFF00"/>
                </a:solidFill>
              </a:rPr>
              <a:t>		через </a:t>
            </a:r>
            <a:r>
              <a:rPr lang="ru-RU" b="1" dirty="0" err="1">
                <a:solidFill>
                  <a:srgbClr val="FFFF00"/>
                </a:solidFill>
              </a:rPr>
              <a:t>сімейні</a:t>
            </a:r>
            <a:r>
              <a:rPr lang="ru-RU" b="1" dirty="0">
                <a:solidFill>
                  <a:srgbClr val="FFFF00"/>
                </a:solidFill>
              </a:rPr>
              <a:t> </a:t>
            </a:r>
            <a:r>
              <a:rPr lang="ru-RU" b="1" dirty="0" err="1">
                <a:solidFill>
                  <a:srgbClr val="FFFF00"/>
                </a:solidFill>
              </a:rPr>
              <a:t>обставини</a:t>
            </a:r>
            <a:r>
              <a:rPr lang="ru-RU" b="1" dirty="0">
                <a:solidFill>
                  <a:srgbClr val="FFFF00"/>
                </a:solidFill>
              </a:rPr>
              <a:t>;</a:t>
            </a:r>
          </a:p>
          <a:p>
            <a:r>
              <a:rPr lang="ru-RU" b="1" dirty="0">
                <a:solidFill>
                  <a:srgbClr val="FFFF00"/>
                </a:solidFill>
              </a:rPr>
              <a:t>по </a:t>
            </a:r>
            <a:r>
              <a:rPr lang="ru-RU" b="1" dirty="0" err="1">
                <a:solidFill>
                  <a:srgbClr val="FFFF00"/>
                </a:solidFill>
              </a:rPr>
              <a:t>крайній</a:t>
            </a:r>
            <a:r>
              <a:rPr lang="ru-RU" b="1" dirty="0">
                <a:solidFill>
                  <a:srgbClr val="FFFF00"/>
                </a:solidFill>
              </a:rPr>
              <a:t> </a:t>
            </a:r>
            <a:r>
              <a:rPr lang="ru-RU" b="1" dirty="0" err="1">
                <a:solidFill>
                  <a:srgbClr val="FFFF00"/>
                </a:solidFill>
              </a:rPr>
              <a:t>мірі</a:t>
            </a:r>
            <a:r>
              <a:rPr lang="ru-RU" b="1" dirty="0">
                <a:solidFill>
                  <a:srgbClr val="FFFF00"/>
                </a:solidFill>
              </a:rPr>
              <a:t> – </a:t>
            </a:r>
            <a:r>
              <a:rPr lang="ru-RU" b="1" dirty="0" smtClean="0">
                <a:solidFill>
                  <a:srgbClr val="FFFF00"/>
                </a:solidFill>
              </a:rPr>
              <a:t>		</a:t>
            </a:r>
            <a:r>
              <a:rPr lang="ru-RU" b="1" dirty="0" err="1" smtClean="0"/>
              <a:t>принаймні</a:t>
            </a:r>
            <a:r>
              <a:rPr lang="ru-RU" b="1" dirty="0"/>
              <a:t>;</a:t>
            </a:r>
          </a:p>
          <a:p>
            <a:r>
              <a:rPr lang="ru-RU" b="1" dirty="0">
                <a:solidFill>
                  <a:srgbClr val="FFFF00"/>
                </a:solidFill>
              </a:rPr>
              <a:t>по </a:t>
            </a:r>
            <a:r>
              <a:rPr lang="ru-RU" b="1" dirty="0" err="1">
                <a:solidFill>
                  <a:srgbClr val="FFFF00"/>
                </a:solidFill>
              </a:rPr>
              <a:t>пошті</a:t>
            </a:r>
            <a:r>
              <a:rPr lang="ru-RU" b="1" dirty="0">
                <a:solidFill>
                  <a:srgbClr val="FFFF00"/>
                </a:solidFill>
              </a:rPr>
              <a:t> </a:t>
            </a:r>
            <a:r>
              <a:rPr lang="ru-RU" b="1" dirty="0" smtClean="0">
                <a:solidFill>
                  <a:srgbClr val="FFFF00"/>
                </a:solidFill>
              </a:rPr>
              <a:t>–		</a:t>
            </a:r>
            <a:r>
              <a:rPr lang="ru-RU" b="1" dirty="0" smtClean="0">
                <a:solidFill>
                  <a:srgbClr val="800080"/>
                </a:solidFill>
              </a:rPr>
              <a:t> </a:t>
            </a:r>
            <a:r>
              <a:rPr lang="ru-RU" b="1" dirty="0" err="1"/>
              <a:t>поштою</a:t>
            </a:r>
            <a:r>
              <a:rPr lang="ru-RU" b="1" dirty="0"/>
              <a:t>;</a:t>
            </a:r>
          </a:p>
          <a:p>
            <a:r>
              <a:rPr lang="ru-RU" b="1" dirty="0">
                <a:solidFill>
                  <a:srgbClr val="FFFF00"/>
                </a:solidFill>
              </a:rPr>
              <a:t>по </a:t>
            </a:r>
            <a:r>
              <a:rPr lang="ru-RU" b="1" dirty="0" err="1">
                <a:solidFill>
                  <a:srgbClr val="FFFF00"/>
                </a:solidFill>
              </a:rPr>
              <a:t>частинах</a:t>
            </a:r>
            <a:r>
              <a:rPr lang="ru-RU" b="1" dirty="0">
                <a:solidFill>
                  <a:srgbClr val="FFFF00"/>
                </a:solidFill>
              </a:rPr>
              <a:t> – </a:t>
            </a:r>
            <a:r>
              <a:rPr lang="ru-RU" b="1" dirty="0" smtClean="0">
                <a:solidFill>
                  <a:srgbClr val="FFFF00"/>
                </a:solidFill>
              </a:rPr>
              <a:t>		</a:t>
            </a:r>
            <a:r>
              <a:rPr lang="ru-RU" b="1" dirty="0" err="1" smtClean="0"/>
              <a:t>частинами</a:t>
            </a:r>
            <a:r>
              <a:rPr lang="ru-RU" b="1" dirty="0"/>
              <a:t>;</a:t>
            </a:r>
          </a:p>
          <a:p>
            <a:r>
              <a:rPr lang="ru-RU" b="1" dirty="0">
                <a:solidFill>
                  <a:srgbClr val="FFFF00"/>
                </a:solidFill>
              </a:rPr>
              <a:t>по </a:t>
            </a:r>
            <a:r>
              <a:rPr lang="ru-RU" b="1" dirty="0" err="1">
                <a:solidFill>
                  <a:srgbClr val="FFFF00"/>
                </a:solidFill>
              </a:rPr>
              <a:t>містам</a:t>
            </a:r>
            <a:r>
              <a:rPr lang="ru-RU" b="1" dirty="0">
                <a:solidFill>
                  <a:srgbClr val="FFFF00"/>
                </a:solidFill>
              </a:rPr>
              <a:t>, по селам – </a:t>
            </a:r>
            <a:r>
              <a:rPr lang="ru-RU" b="1" dirty="0" smtClean="0">
                <a:solidFill>
                  <a:srgbClr val="FFFF00"/>
                </a:solidFill>
              </a:rPr>
              <a:t>		</a:t>
            </a:r>
            <a:r>
              <a:rPr lang="ru-RU" b="1" dirty="0" smtClean="0"/>
              <a:t>по </a:t>
            </a:r>
            <a:r>
              <a:rPr lang="ru-RU" b="1" dirty="0" err="1"/>
              <a:t>містах</a:t>
            </a:r>
            <a:r>
              <a:rPr lang="ru-RU" b="1" dirty="0"/>
              <a:t>, по селах; у </a:t>
            </a:r>
            <a:r>
              <a:rPr lang="ru-RU" b="1" dirty="0" err="1"/>
              <a:t>містах</a:t>
            </a:r>
            <a:r>
              <a:rPr lang="ru-RU" b="1" dirty="0"/>
              <a:t>, у селах.</a:t>
            </a:r>
          </a:p>
          <a:p>
            <a:pPr>
              <a:lnSpc>
                <a:spcPct val="170000"/>
              </a:lnSpc>
            </a:pPr>
            <a:r>
              <a:rPr lang="ru-RU" b="1" dirty="0" smtClean="0"/>
              <a:t>Правильно:</a:t>
            </a:r>
            <a:r>
              <a:rPr lang="ru-RU" b="1" dirty="0"/>
              <a:t> </a:t>
            </a:r>
            <a:r>
              <a:rPr lang="ru-RU" b="1" dirty="0" smtClean="0"/>
              <a:t>ПІТИ ПО ВОДУ, А НЕ ЗА ВОДОЮ, ПІТИ </a:t>
            </a:r>
            <a:r>
              <a:rPr lang="ru-RU" b="1" dirty="0"/>
              <a:t>ПО </a:t>
            </a:r>
            <a:r>
              <a:rPr lang="ru-RU" b="1" dirty="0" smtClean="0"/>
              <a:t>ХЛІБ, ВІДПОЧИЛИ </a:t>
            </a:r>
            <a:r>
              <a:rPr lang="ru-RU" b="1" dirty="0"/>
              <a:t>ПО </a:t>
            </a:r>
            <a:r>
              <a:rPr lang="ru-RU" b="1" dirty="0" smtClean="0"/>
              <a:t>ОБІДІ,  </a:t>
            </a:r>
            <a:r>
              <a:rPr lang="ru-RU" b="1" dirty="0"/>
              <a:t>ПІШЛИ В ЛІС ПО </a:t>
            </a:r>
            <a:r>
              <a:rPr lang="ru-RU" b="1" dirty="0" smtClean="0"/>
              <a:t>ГРИБИ, </a:t>
            </a:r>
            <a:r>
              <a:rPr lang="ru-RU" b="1" dirty="0"/>
              <a:t>ЧИТАЛИ ПО </a:t>
            </a:r>
            <a:r>
              <a:rPr lang="ru-RU" b="1" dirty="0" smtClean="0"/>
              <a:t>СКЛАДАХ, </a:t>
            </a:r>
            <a:r>
              <a:rPr lang="ru-RU" b="1" dirty="0"/>
              <a:t>РОЗДАЛИ ПО ЗАВДАННЮ</a:t>
            </a:r>
            <a:endParaRPr lang="ru-RU" b="1" dirty="0" smtClean="0"/>
          </a:p>
          <a:p>
            <a:pPr marL="0" indent="0">
              <a:buNone/>
            </a:pPr>
            <a:r>
              <a:rPr lang="ru-RU" dirty="0">
                <a:solidFill>
                  <a:srgbClr val="FFFF00"/>
                </a:solidFill>
              </a:rPr>
              <a:t> </a:t>
            </a:r>
          </a:p>
        </p:txBody>
      </p:sp>
      <p:cxnSp>
        <p:nvCxnSpPr>
          <p:cNvPr id="5" name="Прямая соединительная линия 4"/>
          <p:cNvCxnSpPr/>
          <p:nvPr/>
        </p:nvCxnSpPr>
        <p:spPr>
          <a:xfrm flipV="1">
            <a:off x="4010297" y="5878286"/>
            <a:ext cx="1711234" cy="13063"/>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080784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smtClean="0">
                <a:solidFill>
                  <a:srgbClr val="FFFF00"/>
                </a:solidFill>
              </a:rPr>
              <a:t>Правописна порада</a:t>
            </a:r>
            <a:endParaRPr lang="ru-RU" b="1" dirty="0">
              <a:solidFill>
                <a:srgbClr val="FFFF00"/>
              </a:solidFill>
            </a:endParaRPr>
          </a:p>
        </p:txBody>
      </p:sp>
      <p:sp>
        <p:nvSpPr>
          <p:cNvPr id="3" name="Объект 2"/>
          <p:cNvSpPr>
            <a:spLocks noGrp="1"/>
          </p:cNvSpPr>
          <p:nvPr>
            <p:ph idx="1"/>
          </p:nvPr>
        </p:nvSpPr>
        <p:spPr/>
        <p:txBody>
          <a:bodyPr/>
          <a:lstStyle/>
          <a:p>
            <a:pPr lvl="0"/>
            <a:r>
              <a:rPr lang="uk-UA" dirty="0" smtClean="0"/>
              <a:t>Скориговано </a:t>
            </a:r>
            <a:r>
              <a:rPr lang="uk-UA" dirty="0"/>
              <a:t>написання слів з </a:t>
            </a:r>
            <a:r>
              <a:rPr lang="uk-UA" dirty="0" err="1"/>
              <a:t>дефіcом</a:t>
            </a:r>
            <a:r>
              <a:rPr lang="uk-UA" dirty="0"/>
              <a:t>. Тепер без дефісу пишемо слова з першим іншомовним компонентом </a:t>
            </a:r>
            <a:r>
              <a:rPr lang="uk-UA" b="1" dirty="0"/>
              <a:t>веб-,прес- </a:t>
            </a:r>
            <a:r>
              <a:rPr lang="uk-UA" dirty="0"/>
              <a:t> </a:t>
            </a:r>
            <a:r>
              <a:rPr lang="uk-UA" b="1" dirty="0"/>
              <a:t>віце-, екс-, лейб-, обер-, штабс-, унтер-, міні-, міді-, максі-, топ-, поп- флеш-, веб-,</a:t>
            </a:r>
            <a:r>
              <a:rPr lang="uk-UA" dirty="0"/>
              <a:t> </a:t>
            </a:r>
            <a:r>
              <a:rPr lang="uk-UA" b="1" dirty="0"/>
              <a:t>мас, преміум</a:t>
            </a:r>
            <a:r>
              <a:rPr lang="uk-UA" dirty="0"/>
              <a:t>-, </a:t>
            </a:r>
            <a:r>
              <a:rPr lang="uk-UA" b="1" dirty="0"/>
              <a:t>прес-</a:t>
            </a:r>
            <a:r>
              <a:rPr lang="uk-UA" dirty="0"/>
              <a:t>: </a:t>
            </a:r>
            <a:r>
              <a:rPr lang="uk-UA" dirty="0" err="1">
                <a:solidFill>
                  <a:srgbClr val="FFFF00"/>
                </a:solidFill>
              </a:rPr>
              <a:t>вебкамера</a:t>
            </a:r>
            <a:r>
              <a:rPr lang="uk-UA" dirty="0">
                <a:solidFill>
                  <a:srgbClr val="FFFF00"/>
                </a:solidFill>
              </a:rPr>
              <a:t>, </a:t>
            </a:r>
            <a:r>
              <a:rPr lang="uk-UA" i="1" dirty="0" err="1">
                <a:solidFill>
                  <a:srgbClr val="FFFF00"/>
                </a:solidFill>
              </a:rPr>
              <a:t>пресконференція</a:t>
            </a:r>
            <a:r>
              <a:rPr lang="uk-UA" i="1" dirty="0">
                <a:solidFill>
                  <a:srgbClr val="FFFF00"/>
                </a:solidFill>
              </a:rPr>
              <a:t>,</a:t>
            </a:r>
            <a:r>
              <a:rPr lang="uk-UA" dirty="0">
                <a:solidFill>
                  <a:srgbClr val="FFFF00"/>
                </a:solidFill>
              </a:rPr>
              <a:t> </a:t>
            </a:r>
            <a:r>
              <a:rPr lang="uk-UA" i="1" dirty="0" err="1">
                <a:solidFill>
                  <a:srgbClr val="FFFF00"/>
                </a:solidFill>
              </a:rPr>
              <a:t>ексміністр</a:t>
            </a:r>
            <a:r>
              <a:rPr lang="uk-UA" i="1" dirty="0">
                <a:solidFill>
                  <a:srgbClr val="FFFF00"/>
                </a:solidFill>
              </a:rPr>
              <a:t>, </a:t>
            </a:r>
            <a:r>
              <a:rPr lang="uk-UA" i="1" dirty="0" err="1">
                <a:solidFill>
                  <a:srgbClr val="FFFF00"/>
                </a:solidFill>
              </a:rPr>
              <a:t>віцеконсул</a:t>
            </a:r>
            <a:r>
              <a:rPr lang="uk-UA" i="1" dirty="0">
                <a:solidFill>
                  <a:srgbClr val="FFFF00"/>
                </a:solidFill>
              </a:rPr>
              <a:t>, </a:t>
            </a:r>
            <a:r>
              <a:rPr lang="uk-UA" i="1" dirty="0" err="1">
                <a:solidFill>
                  <a:srgbClr val="FFFF00"/>
                </a:solidFill>
              </a:rPr>
              <a:t>попмузика</a:t>
            </a:r>
            <a:r>
              <a:rPr lang="uk-UA" i="1" dirty="0">
                <a:solidFill>
                  <a:srgbClr val="FFFF00"/>
                </a:solidFill>
              </a:rPr>
              <a:t>,  </a:t>
            </a:r>
            <a:r>
              <a:rPr lang="uk-UA" i="1" dirty="0" err="1">
                <a:solidFill>
                  <a:srgbClr val="FFFF00"/>
                </a:solidFill>
              </a:rPr>
              <a:t>лейбгвардієць</a:t>
            </a:r>
            <a:r>
              <a:rPr lang="uk-UA" i="1" dirty="0">
                <a:solidFill>
                  <a:srgbClr val="FFFF00"/>
                </a:solidFill>
              </a:rPr>
              <a:t>, </a:t>
            </a:r>
            <a:r>
              <a:rPr lang="uk-UA" i="1" dirty="0" err="1">
                <a:solidFill>
                  <a:srgbClr val="FFFF00"/>
                </a:solidFill>
              </a:rPr>
              <a:t>оберлейтенант</a:t>
            </a:r>
            <a:r>
              <a:rPr lang="uk-UA" i="1" dirty="0">
                <a:solidFill>
                  <a:srgbClr val="FFFF00"/>
                </a:solidFill>
              </a:rPr>
              <a:t>, </a:t>
            </a:r>
            <a:r>
              <a:rPr lang="uk-UA" i="1" dirty="0" err="1">
                <a:solidFill>
                  <a:srgbClr val="FFFF00"/>
                </a:solidFill>
              </a:rPr>
              <a:t>штабскапітан</a:t>
            </a:r>
            <a:r>
              <a:rPr lang="uk-UA" i="1" dirty="0">
                <a:solidFill>
                  <a:srgbClr val="FFFF00"/>
                </a:solidFill>
              </a:rPr>
              <a:t>, </a:t>
            </a:r>
            <a:r>
              <a:rPr lang="uk-UA" i="1" dirty="0" err="1">
                <a:solidFill>
                  <a:srgbClr val="FFFF00"/>
                </a:solidFill>
              </a:rPr>
              <a:t>унтерофіцер</a:t>
            </a:r>
            <a:r>
              <a:rPr lang="uk-UA" i="1" dirty="0">
                <a:solidFill>
                  <a:srgbClr val="FFFF00"/>
                </a:solidFill>
              </a:rPr>
              <a:t>, </a:t>
            </a:r>
            <a:r>
              <a:rPr lang="uk-UA" i="1" dirty="0" err="1">
                <a:solidFill>
                  <a:srgbClr val="FFFF00"/>
                </a:solidFill>
              </a:rPr>
              <a:t>контрадмірал</a:t>
            </a:r>
            <a:r>
              <a:rPr lang="uk-UA" i="1" dirty="0">
                <a:solidFill>
                  <a:srgbClr val="FFFF00"/>
                </a:solidFill>
              </a:rPr>
              <a:t>, </a:t>
            </a:r>
            <a:r>
              <a:rPr lang="uk-UA" i="1" dirty="0" err="1">
                <a:solidFill>
                  <a:srgbClr val="FFFF00"/>
                </a:solidFill>
              </a:rPr>
              <a:t>мінімаркет</a:t>
            </a:r>
            <a:r>
              <a:rPr lang="uk-UA" i="1" dirty="0">
                <a:solidFill>
                  <a:srgbClr val="FFFF00"/>
                </a:solidFill>
              </a:rPr>
              <a:t>, </a:t>
            </a:r>
            <a:r>
              <a:rPr lang="uk-UA" i="1" dirty="0" err="1">
                <a:solidFill>
                  <a:srgbClr val="FFFF00"/>
                </a:solidFill>
              </a:rPr>
              <a:t>мідіспідниця</a:t>
            </a:r>
            <a:r>
              <a:rPr lang="uk-UA" i="1" dirty="0">
                <a:solidFill>
                  <a:srgbClr val="FFFF00"/>
                </a:solidFill>
              </a:rPr>
              <a:t>, </a:t>
            </a:r>
            <a:r>
              <a:rPr lang="uk-UA" i="1" dirty="0" err="1">
                <a:solidFill>
                  <a:srgbClr val="FFFF00"/>
                </a:solidFill>
              </a:rPr>
              <a:t>максіформат</a:t>
            </a:r>
            <a:r>
              <a:rPr lang="uk-UA" i="1" dirty="0">
                <a:solidFill>
                  <a:srgbClr val="FFFF00"/>
                </a:solidFill>
              </a:rPr>
              <a:t>, </a:t>
            </a:r>
            <a:r>
              <a:rPr lang="uk-UA" i="1" dirty="0" err="1">
                <a:solidFill>
                  <a:srgbClr val="FFFF00"/>
                </a:solidFill>
              </a:rPr>
              <a:t>топменеджер</a:t>
            </a:r>
            <a:r>
              <a:rPr lang="uk-UA" i="1" dirty="0">
                <a:solidFill>
                  <a:srgbClr val="FFFF00"/>
                </a:solidFill>
              </a:rPr>
              <a:t>, </a:t>
            </a:r>
            <a:r>
              <a:rPr lang="uk-UA" i="1" dirty="0" err="1">
                <a:solidFill>
                  <a:srgbClr val="FFFF00"/>
                </a:solidFill>
              </a:rPr>
              <a:t>флешінтерв’ю</a:t>
            </a:r>
            <a:r>
              <a:rPr lang="uk-UA" i="1" dirty="0">
                <a:solidFill>
                  <a:srgbClr val="FFFF00"/>
                </a:solidFill>
              </a:rPr>
              <a:t>, </a:t>
            </a:r>
            <a:r>
              <a:rPr lang="uk-UA" i="1" dirty="0" err="1">
                <a:solidFill>
                  <a:srgbClr val="FFFF00"/>
                </a:solidFill>
              </a:rPr>
              <a:t>вебкамера</a:t>
            </a:r>
            <a:r>
              <a:rPr lang="uk-UA" i="1" dirty="0">
                <a:solidFill>
                  <a:srgbClr val="FFFF00"/>
                </a:solidFill>
              </a:rPr>
              <a:t>, </a:t>
            </a:r>
            <a:r>
              <a:rPr lang="uk-UA" i="1" dirty="0" err="1">
                <a:solidFill>
                  <a:srgbClr val="FFFF00"/>
                </a:solidFill>
              </a:rPr>
              <a:t>масмедіа</a:t>
            </a:r>
            <a:r>
              <a:rPr lang="uk-UA" i="1" dirty="0">
                <a:solidFill>
                  <a:srgbClr val="FFFF00"/>
                </a:solidFill>
              </a:rPr>
              <a:t>, </a:t>
            </a:r>
            <a:r>
              <a:rPr lang="uk-UA" i="1" dirty="0" err="1">
                <a:solidFill>
                  <a:srgbClr val="FFFF00"/>
                </a:solidFill>
              </a:rPr>
              <a:t>преміумклас</a:t>
            </a:r>
            <a:r>
              <a:rPr lang="uk-UA" i="1" dirty="0">
                <a:solidFill>
                  <a:srgbClr val="FFFF00"/>
                </a:solidFill>
              </a:rPr>
              <a:t>, </a:t>
            </a:r>
            <a:r>
              <a:rPr lang="uk-UA" i="1" dirty="0" err="1">
                <a:solidFill>
                  <a:srgbClr val="FFFF00"/>
                </a:solidFill>
              </a:rPr>
              <a:t>пресконференція</a:t>
            </a:r>
            <a:r>
              <a:rPr lang="uk-UA" dirty="0"/>
              <a:t> (за попереднім правописом слова з цими компонентами рекомендовано було писати через дефіс).</a:t>
            </a:r>
            <a:endParaRPr lang="ru-RU" dirty="0"/>
          </a:p>
          <a:p>
            <a:endParaRPr lang="ru-RU" dirty="0"/>
          </a:p>
        </p:txBody>
      </p:sp>
    </p:spTree>
    <p:extLst>
      <p:ext uri="{BB962C8B-B14F-4D97-AF65-F5344CB8AC3E}">
        <p14:creationId xmlns:p14="http://schemas.microsoft.com/office/powerpoint/2010/main" val="3670188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sz="1800" b="1" dirty="0" smtClean="0">
                <a:solidFill>
                  <a:srgbClr val="FFFF00"/>
                </a:solidFill>
              </a:rPr>
              <a:t>Як написати?разом-1; окремо-2; через дефіс -3</a:t>
            </a:r>
            <a:endParaRPr lang="ru-RU" sz="1800" b="1" dirty="0">
              <a:solidFill>
                <a:srgbClr val="FFFF00"/>
              </a:solidFill>
            </a:endParaRPr>
          </a:p>
        </p:txBody>
      </p:sp>
      <p:sp>
        <p:nvSpPr>
          <p:cNvPr id="3" name="Объект 2"/>
          <p:cNvSpPr>
            <a:spLocks noGrp="1"/>
          </p:cNvSpPr>
          <p:nvPr>
            <p:ph idx="1"/>
          </p:nvPr>
        </p:nvSpPr>
        <p:spPr>
          <a:xfrm>
            <a:off x="646112" y="1094874"/>
            <a:ext cx="10447004" cy="5593309"/>
          </a:xfrm>
        </p:spPr>
        <p:txBody>
          <a:bodyPr>
            <a:normAutofit/>
          </a:bodyPr>
          <a:lstStyle/>
          <a:p>
            <a:pPr algn="just">
              <a:lnSpc>
                <a:spcPct val="150000"/>
              </a:lnSpc>
            </a:pPr>
            <a:r>
              <a:rPr lang="uk-UA" b="1" i="1" dirty="0" err="1"/>
              <a:t>Адмін</a:t>
            </a:r>
            <a:r>
              <a:rPr lang="uk-UA" b="1" i="1" dirty="0"/>
              <a:t>/реформа, авто/відповідач, </a:t>
            </a:r>
            <a:r>
              <a:rPr lang="uk-UA" b="1" i="1" dirty="0" smtClean="0"/>
              <a:t>антивірус</a:t>
            </a:r>
            <a:r>
              <a:rPr lang="uk-UA" b="1" i="1" dirty="0"/>
              <a:t>, "</a:t>
            </a:r>
            <a:r>
              <a:rPr lang="uk-UA" b="1" i="1" dirty="0" smtClean="0">
                <a:solidFill>
                  <a:srgbClr val="FFFF00"/>
                </a:solidFill>
              </a:rPr>
              <a:t>Анти-</a:t>
            </a:r>
            <a:r>
              <a:rPr lang="uk-UA" b="1" i="1" dirty="0" err="1" smtClean="0">
                <a:solidFill>
                  <a:srgbClr val="FFFF00"/>
                </a:solidFill>
              </a:rPr>
              <a:t>Дюринг</a:t>
            </a:r>
            <a:r>
              <a:rPr lang="uk-UA" b="1" i="1" dirty="0"/>
              <a:t>", бліц/опитування, веб/сторінка, віце/прем’єр, </a:t>
            </a:r>
            <a:r>
              <a:rPr lang="uk-UA" b="1" i="1" dirty="0" err="1"/>
              <a:t>держ</a:t>
            </a:r>
            <a:r>
              <a:rPr lang="uk-UA" b="1" i="1" dirty="0"/>
              <a:t>/мито, екс/міністр, </a:t>
            </a:r>
            <a:r>
              <a:rPr lang="uk-UA" b="1" i="1" dirty="0" smtClean="0">
                <a:solidFill>
                  <a:srgbClr val="FFFF00"/>
                </a:solidFill>
              </a:rPr>
              <a:t>екс-Югославія</a:t>
            </a:r>
            <a:r>
              <a:rPr lang="uk-UA" b="1" i="1" dirty="0">
                <a:solidFill>
                  <a:srgbClr val="FFFF00"/>
                </a:solidFill>
              </a:rPr>
              <a:t>,</a:t>
            </a:r>
            <a:r>
              <a:rPr lang="uk-UA" b="1" i="1" dirty="0"/>
              <a:t> екстра/клас, еліт/житло, </a:t>
            </a:r>
            <a:r>
              <a:rPr lang="uk-UA" b="1" i="1" dirty="0" err="1"/>
              <a:t>епідем</a:t>
            </a:r>
            <a:r>
              <a:rPr lang="uk-UA" b="1" i="1" dirty="0"/>
              <a:t>/ситуація, </a:t>
            </a:r>
            <a:r>
              <a:rPr lang="uk-UA" b="1" i="1" dirty="0" err="1"/>
              <a:t>європарламент</a:t>
            </a:r>
            <a:r>
              <a:rPr lang="uk-UA" b="1" i="1" dirty="0"/>
              <a:t>, </a:t>
            </a:r>
            <a:r>
              <a:rPr lang="uk-UA" b="1" i="1" dirty="0" err="1"/>
              <a:t>іно</a:t>
            </a:r>
            <a:r>
              <a:rPr lang="uk-UA" b="1" i="1" dirty="0"/>
              <a:t>/</a:t>
            </a:r>
            <a:r>
              <a:rPr lang="uk-UA" b="1" i="1" dirty="0" err="1"/>
              <a:t>вірець</a:t>
            </a:r>
            <a:r>
              <a:rPr lang="uk-UA" b="1" i="1" dirty="0"/>
              <a:t>, </a:t>
            </a:r>
            <a:r>
              <a:rPr lang="uk-UA" b="1" i="1" dirty="0" err="1"/>
              <a:t>інформ</a:t>
            </a:r>
            <a:r>
              <a:rPr lang="uk-UA" b="1" i="1" dirty="0"/>
              <a:t>/повідомлення, </a:t>
            </a:r>
            <a:r>
              <a:rPr lang="uk-UA" b="1" i="1" dirty="0" err="1"/>
              <a:t>Каб</a:t>
            </a:r>
            <a:r>
              <a:rPr lang="uk-UA" b="1" i="1" dirty="0"/>
              <a:t>/мін, </a:t>
            </a:r>
            <a:r>
              <a:rPr lang="uk-UA" b="1" i="1" dirty="0" err="1" smtClean="0">
                <a:solidFill>
                  <a:srgbClr val="FFFF00"/>
                </a:solidFill>
              </a:rPr>
              <a:t>кіберполіція</a:t>
            </a:r>
            <a:r>
              <a:rPr lang="uk-UA" b="1" i="1" dirty="0"/>
              <a:t>, </a:t>
            </a:r>
            <a:r>
              <a:rPr lang="uk-UA" b="1" i="1" dirty="0" smtClean="0"/>
              <a:t>контрудар</a:t>
            </a:r>
            <a:r>
              <a:rPr lang="uk-UA" b="1" i="1" dirty="0"/>
              <a:t>, </a:t>
            </a:r>
            <a:r>
              <a:rPr lang="uk-UA" b="1" i="1" dirty="0" smtClean="0"/>
              <a:t>лжесвідок</a:t>
            </a:r>
            <a:r>
              <a:rPr lang="uk-UA" b="1" i="1" dirty="0"/>
              <a:t>, </a:t>
            </a:r>
            <a:r>
              <a:rPr lang="uk-UA" b="1" i="1" dirty="0" smtClean="0"/>
              <a:t>макроекономіка</a:t>
            </a:r>
            <a:r>
              <a:rPr lang="uk-UA" b="1" i="1" dirty="0"/>
              <a:t>, </a:t>
            </a:r>
            <a:r>
              <a:rPr lang="uk-UA" b="1" i="1" dirty="0" err="1"/>
              <a:t>мульти</a:t>
            </a:r>
            <a:r>
              <a:rPr lang="uk-UA" b="1" i="1" dirty="0"/>
              <a:t>/</a:t>
            </a:r>
            <a:r>
              <a:rPr lang="uk-UA" b="1" i="1" dirty="0" err="1"/>
              <a:t>мовний</a:t>
            </a:r>
            <a:r>
              <a:rPr lang="uk-UA" b="1" i="1" dirty="0"/>
              <a:t>, </a:t>
            </a:r>
            <a:r>
              <a:rPr lang="uk-UA" b="1" i="1" dirty="0" smtClean="0"/>
              <a:t>нанотехнології</a:t>
            </a:r>
            <a:r>
              <a:rPr lang="uk-UA" b="1" i="1" dirty="0"/>
              <a:t>, нар/</a:t>
            </a:r>
            <a:r>
              <a:rPr lang="uk-UA" b="1" i="1" dirty="0" err="1"/>
              <a:t>деп</a:t>
            </a:r>
            <a:r>
              <a:rPr lang="uk-UA" b="1" i="1" dirty="0"/>
              <a:t>, </a:t>
            </a:r>
            <a:r>
              <a:rPr lang="uk-UA" b="1" i="1" dirty="0" smtClean="0"/>
              <a:t>наркобізнес</a:t>
            </a:r>
            <a:r>
              <a:rPr lang="uk-UA" b="1" i="1" dirty="0"/>
              <a:t>, </a:t>
            </a:r>
            <a:r>
              <a:rPr lang="uk-UA" b="1" i="1" dirty="0" err="1"/>
              <a:t>Нац</a:t>
            </a:r>
            <a:r>
              <a:rPr lang="uk-UA" b="1" i="1" dirty="0"/>
              <a:t>/банк, </a:t>
            </a:r>
            <a:r>
              <a:rPr lang="uk-UA" b="1" i="1" dirty="0" smtClean="0"/>
              <a:t>пан-</a:t>
            </a:r>
            <a:r>
              <a:rPr lang="uk-UA" b="1" i="1" dirty="0" smtClean="0">
                <a:solidFill>
                  <a:srgbClr val="FFFF00"/>
                </a:solidFill>
              </a:rPr>
              <a:t>Є</a:t>
            </a:r>
            <a:r>
              <a:rPr lang="uk-UA" b="1" i="1" dirty="0" smtClean="0"/>
              <a:t>вропа</a:t>
            </a:r>
            <a:r>
              <a:rPr lang="uk-UA" b="1" i="1" dirty="0"/>
              <a:t>, пара/олімпієць, прес/конференція, </a:t>
            </a:r>
            <a:r>
              <a:rPr lang="uk-UA" b="1" i="1" dirty="0" err="1"/>
              <a:t>соц</a:t>
            </a:r>
            <a:r>
              <a:rPr lang="uk-UA" b="1" i="1" dirty="0"/>
              <a:t>/забезпечення, </a:t>
            </a:r>
            <a:r>
              <a:rPr lang="uk-UA" b="1" i="1" dirty="0" smtClean="0"/>
              <a:t>флеш/карта, </a:t>
            </a:r>
            <a:r>
              <a:rPr lang="uk-UA" b="1" dirty="0"/>
              <a:t>гран/прі, прес/секретар</a:t>
            </a:r>
            <a:r>
              <a:rPr lang="uk-UA" b="1" dirty="0" smtClean="0"/>
              <a:t>,</a:t>
            </a:r>
          </a:p>
          <a:p>
            <a:pPr algn="just">
              <a:lnSpc>
                <a:spcPct val="150000"/>
              </a:lnSpc>
            </a:pPr>
            <a:r>
              <a:rPr lang="uk-UA" b="1" dirty="0" smtClean="0"/>
              <a:t> </a:t>
            </a:r>
            <a:r>
              <a:rPr lang="uk-UA" b="1" dirty="0" smtClean="0">
                <a:solidFill>
                  <a:srgbClr val="FFFF00"/>
                </a:solidFill>
              </a:rPr>
              <a:t>70-річчя</a:t>
            </a:r>
            <a:r>
              <a:rPr lang="uk-UA" b="1" dirty="0">
                <a:solidFill>
                  <a:srgbClr val="FFFF00"/>
                </a:solidFill>
              </a:rPr>
              <a:t>,</a:t>
            </a:r>
            <a:r>
              <a:rPr lang="uk-UA" b="1" dirty="0"/>
              <a:t> </a:t>
            </a:r>
            <a:r>
              <a:rPr lang="uk-UA" b="1" dirty="0" smtClean="0"/>
              <a:t>вагон-ресторан</a:t>
            </a:r>
            <a:r>
              <a:rPr lang="uk-UA" b="1" dirty="0"/>
              <a:t>, ва/банк, медіа/холдинг, </a:t>
            </a:r>
            <a:r>
              <a:rPr lang="uk-UA" b="1" dirty="0" smtClean="0"/>
              <a:t>пів/школи, половина школи </a:t>
            </a:r>
            <a:r>
              <a:rPr lang="uk-UA" b="1" dirty="0" smtClean="0">
                <a:solidFill>
                  <a:srgbClr val="FFFF00"/>
                </a:solidFill>
              </a:rPr>
              <a:t>пів Чехії (</a:t>
            </a:r>
            <a:r>
              <a:rPr lang="uk-UA" b="1" dirty="0" err="1" smtClean="0">
                <a:solidFill>
                  <a:srgbClr val="FFFF00"/>
                </a:solidFill>
              </a:rPr>
              <a:t>Р.в</a:t>
            </a:r>
            <a:r>
              <a:rPr lang="uk-UA" b="1" dirty="0" smtClean="0">
                <a:solidFill>
                  <a:srgbClr val="FFFF00"/>
                </a:solidFill>
              </a:rPr>
              <a:t>)</a:t>
            </a:r>
            <a:r>
              <a:rPr lang="uk-UA" b="1" dirty="0" smtClean="0"/>
              <a:t>, півзахисник, </a:t>
            </a:r>
            <a:r>
              <a:rPr lang="uk-UA" b="1" dirty="0" smtClean="0">
                <a:solidFill>
                  <a:srgbClr val="FFFF00"/>
                </a:solidFill>
              </a:rPr>
              <a:t>півострів(</a:t>
            </a:r>
            <a:r>
              <a:rPr lang="uk-UA" b="1" dirty="0" err="1" smtClean="0">
                <a:solidFill>
                  <a:srgbClr val="FFFF00"/>
                </a:solidFill>
              </a:rPr>
              <a:t>Н.в</a:t>
            </a:r>
            <a:r>
              <a:rPr lang="uk-UA" b="1" dirty="0" smtClean="0">
                <a:solidFill>
                  <a:srgbClr val="FFFF00"/>
                </a:solidFill>
              </a:rPr>
              <a:t>.) Крим,</a:t>
            </a:r>
            <a:r>
              <a:rPr lang="uk-UA" b="1" dirty="0" smtClean="0"/>
              <a:t> </a:t>
            </a:r>
            <a:r>
              <a:rPr lang="uk-UA" b="1" dirty="0" smtClean="0">
                <a:solidFill>
                  <a:srgbClr val="FFFF00"/>
                </a:solidFill>
              </a:rPr>
              <a:t>пів острова (</a:t>
            </a:r>
            <a:r>
              <a:rPr lang="uk-UA" b="1" dirty="0" err="1" smtClean="0">
                <a:solidFill>
                  <a:srgbClr val="FFFF00"/>
                </a:solidFill>
              </a:rPr>
              <a:t>Р.в</a:t>
            </a:r>
            <a:r>
              <a:rPr lang="uk-UA" b="1" dirty="0" smtClean="0">
                <a:solidFill>
                  <a:srgbClr val="FFFF00"/>
                </a:solidFill>
              </a:rPr>
              <a:t>.),</a:t>
            </a:r>
            <a:r>
              <a:rPr lang="uk-UA" b="1" dirty="0" smtClean="0"/>
              <a:t> онлайн/конференція</a:t>
            </a:r>
            <a:r>
              <a:rPr lang="uk-UA" b="1" dirty="0"/>
              <a:t>, смарт/годинник, </a:t>
            </a:r>
            <a:r>
              <a:rPr lang="uk-UA" b="1" dirty="0" err="1"/>
              <a:t>лже</a:t>
            </a:r>
            <a:r>
              <a:rPr lang="uk-UA" b="1" dirty="0"/>
              <a:t>/свідок, стрит/арт, міні/ПК, топ/дизайнер</a:t>
            </a:r>
            <a:endParaRPr lang="ru-RU" b="1" dirty="0"/>
          </a:p>
          <a:p>
            <a:pPr marL="0" indent="0" algn="just">
              <a:lnSpc>
                <a:spcPct val="150000"/>
              </a:lnSpc>
              <a:buNone/>
            </a:pPr>
            <a:endParaRPr lang="ru-RU" dirty="0"/>
          </a:p>
        </p:txBody>
      </p:sp>
    </p:spTree>
    <p:extLst>
      <p:ext uri="{BB962C8B-B14F-4D97-AF65-F5344CB8AC3E}">
        <p14:creationId xmlns:p14="http://schemas.microsoft.com/office/powerpoint/2010/main" val="288005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0561820" cy="1400530"/>
          </a:xfrm>
        </p:spPr>
        <p:txBody>
          <a:bodyPr/>
          <a:lstStyle/>
          <a:p>
            <a:pPr algn="ctr"/>
            <a:r>
              <a:rPr lang="uk-UA" b="1" dirty="0">
                <a:solidFill>
                  <a:srgbClr val="FFFF00"/>
                </a:solidFill>
              </a:rPr>
              <a:t>Інформаційно-лекційний </a:t>
            </a:r>
            <a:r>
              <a:rPr lang="uk-UA" b="1" dirty="0" smtClean="0">
                <a:solidFill>
                  <a:srgbClr val="FFFF00"/>
                </a:solidFill>
              </a:rPr>
              <a:t>блок</a:t>
            </a:r>
            <a:br>
              <a:rPr lang="uk-UA" b="1" dirty="0" smtClean="0">
                <a:solidFill>
                  <a:srgbClr val="FFFF00"/>
                </a:solidFill>
              </a:rPr>
            </a:br>
            <a:r>
              <a:rPr lang="uk-UA" b="1" dirty="0" smtClean="0">
                <a:solidFill>
                  <a:schemeClr val="tx1"/>
                </a:solidFill>
              </a:rPr>
              <a:t>Періоди розвитку української мови</a:t>
            </a:r>
            <a:endParaRPr lang="ru-RU" b="1" dirty="0">
              <a:solidFill>
                <a:schemeClr val="tx1"/>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868309722"/>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567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152271"/>
            <a:ext cx="10849203" cy="2003099"/>
          </a:xfrm>
        </p:spPr>
        <p:txBody>
          <a:bodyPr/>
          <a:lstStyle/>
          <a:p>
            <a:pPr algn="ctr"/>
            <a:r>
              <a:rPr lang="uk-UA" b="1" dirty="0">
                <a:solidFill>
                  <a:srgbClr val="FFFF00"/>
                </a:solidFill>
              </a:rPr>
              <a:t>Інформаційно-лекційний </a:t>
            </a:r>
            <a:r>
              <a:rPr lang="uk-UA" b="1" dirty="0" smtClean="0">
                <a:solidFill>
                  <a:srgbClr val="FFFF00"/>
                </a:solidFill>
              </a:rPr>
              <a:t>блок</a:t>
            </a:r>
            <a:br>
              <a:rPr lang="uk-UA" b="1" dirty="0" smtClean="0">
                <a:solidFill>
                  <a:srgbClr val="FFFF00"/>
                </a:solidFill>
              </a:rPr>
            </a:br>
            <a:r>
              <a:rPr lang="uk-UA" b="1" dirty="0" smtClean="0"/>
              <a:t>Історія й теорія </a:t>
            </a:r>
            <a:r>
              <a:rPr lang="uk-UA" b="1" dirty="0"/>
              <a:t>ділового стилю</a:t>
            </a:r>
            <a:r>
              <a:rPr lang="ru-RU" b="1" dirty="0"/>
              <a:t/>
            </a:r>
            <a:br>
              <a:rPr lang="ru-RU" b="1" dirty="0"/>
            </a:br>
            <a:endParaRPr lang="ru-RU" b="1" dirty="0"/>
          </a:p>
        </p:txBody>
      </p:sp>
      <p:pic>
        <p:nvPicPr>
          <p:cNvPr id="4" name="Объект 3"/>
          <p:cNvPicPr>
            <a:picLocks noGrp="1" noChangeAspect="1"/>
          </p:cNvPicPr>
          <p:nvPr>
            <p:ph idx="1"/>
          </p:nvPr>
        </p:nvPicPr>
        <p:blipFill>
          <a:blip r:embed="rId2"/>
          <a:stretch>
            <a:fillRect/>
          </a:stretch>
        </p:blipFill>
        <p:spPr>
          <a:xfrm>
            <a:off x="2543740" y="1711862"/>
            <a:ext cx="6861517" cy="5146138"/>
          </a:xfrm>
          <a:prstGeom prst="rect">
            <a:avLst/>
          </a:prstGeom>
        </p:spPr>
      </p:pic>
    </p:spTree>
    <p:extLst>
      <p:ext uri="{BB962C8B-B14F-4D97-AF65-F5344CB8AC3E}">
        <p14:creationId xmlns:p14="http://schemas.microsoft.com/office/powerpoint/2010/main" val="2854257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0101" y="335152"/>
            <a:ext cx="9404723" cy="997259"/>
          </a:xfrm>
        </p:spPr>
        <p:txBody>
          <a:bodyPr/>
          <a:lstStyle/>
          <a:p>
            <a:pPr algn="ctr"/>
            <a:r>
              <a:rPr lang="uk-UA" b="1" dirty="0" smtClean="0">
                <a:solidFill>
                  <a:srgbClr val="FFFF00"/>
                </a:solidFill>
              </a:rPr>
              <a:t>Діловий стиль ІХ-ХІІІ століть</a:t>
            </a:r>
            <a:endParaRPr lang="ru-RU" b="1" dirty="0">
              <a:solidFill>
                <a:srgbClr val="FFFF00"/>
              </a:solidFill>
            </a:endParaRPr>
          </a:p>
        </p:txBody>
      </p:sp>
      <p:pic>
        <p:nvPicPr>
          <p:cNvPr id="5" name="Объект 4"/>
          <p:cNvPicPr>
            <a:picLocks noGrp="1" noChangeAspect="1"/>
          </p:cNvPicPr>
          <p:nvPr>
            <p:ph sz="half" idx="1"/>
          </p:nvPr>
        </p:nvPicPr>
        <p:blipFill>
          <a:blip r:embed="rId2"/>
          <a:stretch>
            <a:fillRect/>
          </a:stretch>
        </p:blipFill>
        <p:spPr>
          <a:xfrm>
            <a:off x="0" y="1046994"/>
            <a:ext cx="5849538" cy="4387153"/>
          </a:xfrm>
          <a:prstGeom prst="rect">
            <a:avLst/>
          </a:prstGeom>
        </p:spPr>
      </p:pic>
      <p:pic>
        <p:nvPicPr>
          <p:cNvPr id="6" name="Объект 5"/>
          <p:cNvPicPr>
            <a:picLocks noGrp="1" noChangeAspect="1"/>
          </p:cNvPicPr>
          <p:nvPr>
            <p:ph sz="half" idx="2"/>
          </p:nvPr>
        </p:nvPicPr>
        <p:blipFill>
          <a:blip r:embed="rId3"/>
          <a:stretch>
            <a:fillRect/>
          </a:stretch>
        </p:blipFill>
        <p:spPr>
          <a:xfrm>
            <a:off x="4843143" y="1451943"/>
            <a:ext cx="7208076" cy="5406057"/>
          </a:xfrm>
          <a:prstGeom prst="rect">
            <a:avLst/>
          </a:prstGeom>
        </p:spPr>
      </p:pic>
    </p:spTree>
    <p:extLst>
      <p:ext uri="{BB962C8B-B14F-4D97-AF65-F5344CB8AC3E}">
        <p14:creationId xmlns:p14="http://schemas.microsoft.com/office/powerpoint/2010/main" val="20606140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emplate>Ion</Template>
  <TotalTime>3353</TotalTime>
  <Words>3519</Words>
  <Application>Microsoft Office PowerPoint</Application>
  <PresentationFormat>Широкоэкранный</PresentationFormat>
  <Paragraphs>360</Paragraphs>
  <Slides>62</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62</vt:i4>
      </vt:variant>
    </vt:vector>
  </HeadingPairs>
  <TitlesOfParts>
    <vt:vector size="70" baseType="lpstr">
      <vt:lpstr>Arial</vt:lpstr>
      <vt:lpstr>Arial Black</vt:lpstr>
      <vt:lpstr>Century Gothic</vt:lpstr>
      <vt:lpstr>Georgia</vt:lpstr>
      <vt:lpstr>Times New Roman</vt:lpstr>
      <vt:lpstr>Wingdings</vt:lpstr>
      <vt:lpstr>Wingdings 3</vt:lpstr>
      <vt:lpstr>Ион</vt:lpstr>
      <vt:lpstr>Ділова українська мова на щодень</vt:lpstr>
      <vt:lpstr>Презентация PowerPoint</vt:lpstr>
      <vt:lpstr>Фразеологічний словник</vt:lpstr>
      <vt:lpstr>СУРЖИК</vt:lpstr>
      <vt:lpstr>Виправимо суржикові вислови</vt:lpstr>
      <vt:lpstr>Виправимо помилки парламентарів </vt:lpstr>
      <vt:lpstr>Інформаційно-лекційний блок Періоди розвитку української мови</vt:lpstr>
      <vt:lpstr>Інформаційно-лекційний блок Історія й теорія ділового стилю </vt:lpstr>
      <vt:lpstr>Діловий стиль ІХ-ХІІІ століть</vt:lpstr>
      <vt:lpstr>Руська правда</vt:lpstr>
      <vt:lpstr>У землях, що належали Польщі, мовою діловодства стала латина, тим часом у Великому князівстві Литовському «руська мова» («руський язик») не перестала слугувати мовою діловодства й судочинства; вона також стала офіційною мовою сусіднього Молдовського князівства </vt:lpstr>
      <vt:lpstr>У ХІУ - Іпол. ХУІст. головними репрезентантами української мови взагалі стають юридичні та ділові документи: дарчі й купчі грамоти, заповіти, описи майна, присяги на вірність королю, описи майна, земель та інші жанрові типи ділових документів</vt:lpstr>
      <vt:lpstr>Тільки із ХІУ до ХУІІ століття зібрано 7,5 тисяч томів  і   5 млн. ділових документів </vt:lpstr>
      <vt:lpstr>Презентация PowerPoint</vt:lpstr>
      <vt:lpstr>Презентация PowerPoint</vt:lpstr>
      <vt:lpstr>Презентация PowerPoint</vt:lpstr>
      <vt:lpstr>Отже</vt:lpstr>
      <vt:lpstr>ОТЖЕ</vt:lpstr>
      <vt:lpstr>Українське справочинство ХУІІІ-ХХ століття</vt:lpstr>
      <vt:lpstr>Справочинство в Україні ХІХ століття</vt:lpstr>
      <vt:lpstr>Діловодство  українською мовою у Наддніпрянській Україні   виявляється найчастіше у листуванні (офіційному  і  приватному). Наприклад,  лист  М. Лисенка  до редакції часопису „Зоря”  від 8 грудня 1883р.</vt:lpstr>
      <vt:lpstr>Через два десятиліття  в  зразках мови М. Коцюбинського окремі різновиди офіційно-ділового стилю досягнуть майже  повної  досконалості  й  цілком сучасного рівня. Ось, наприклад, цілком офіційна відмова, надіслана М. Коцюбинським   Б. Грінченку з приводу  порушених ним перед  радою чернігівського  товариства  „Просвіта” питань:</vt:lpstr>
      <vt:lpstr>Саме  тому українська  літературна мова І пол. ХХ ст. мала  вже вироблену суспільно-політичну термінологію й адміністративно-управлінську лексику,  з  допомогою  яких можна було передати  характер суспільно-політичних рухів.</vt:lpstr>
      <vt:lpstr>Статус української ділової мови у ХХ столітті</vt:lpstr>
      <vt:lpstr>У 20-х роках ХХ століття остаточно склалися стиль, форма і структура офіційних документів</vt:lpstr>
      <vt:lpstr>АДМІНІСТРАТИВНО-КАНЦЕЛЯРСЬКИЙ ПІДСТИЛЬ </vt:lpstr>
      <vt:lpstr>АДМІНІСТРАТИВНО-КАНЦЕЛЯРСЬКИЙ ПІДСТИЛЬ </vt:lpstr>
      <vt:lpstr>Зі згортанням політики українізації на початку 1930-х років ділова мова фактично втратила свій статус державної на теренах колишньої УРСР.  </vt:lpstr>
      <vt:lpstr>Русифікація лексики справочинства радянської доби</vt:lpstr>
      <vt:lpstr>Виправмо помилки</vt:lpstr>
      <vt:lpstr>Надання українській мові статусу державної відбулося ще до розпаду Радянського Союзу з набуттям чинності Закону УРСР “Про мови в Українській РСР” від 28 жовтня 1989 року. Цей статус підтвердила та закріпила стаття 10 Конституції України, відповідно до якої: “Державною мовою в Україні є українська мова”.</vt:lpstr>
      <vt:lpstr>Знайдімо відповідники  калькам</vt:lpstr>
      <vt:lpstr>Виправмо помилки</vt:lpstr>
      <vt:lpstr>Література з адміністративного підстилю</vt:lpstr>
      <vt:lpstr>ПРАКТИЧИЙ БЛОК</vt:lpstr>
      <vt:lpstr>Орфоепічний практикум</vt:lpstr>
      <vt:lpstr>ФЕМІНІТИВИ: уживати чи знехтувати</vt:lpstr>
      <vt:lpstr>Презентация PowerPoint</vt:lpstr>
      <vt:lpstr>Правописна порада: </vt:lpstr>
      <vt:lpstr>СИНОНІМИ</vt:lpstr>
      <vt:lpstr>Відносини/стосунки/взаємини/відношення</vt:lpstr>
      <vt:lpstr>Відзначати / Відмічати </vt:lpstr>
      <vt:lpstr>Як сказати?  (рятівні слова-евфемізми) </vt:lpstr>
      <vt:lpstr>Галузь / Сфера / Ділянка Ці слова об’єднує спільне значення – певна сукупність фактів, явищ, занять, що становлять якусь окрему сторону людської діяльності, людських інтересів</vt:lpstr>
      <vt:lpstr>Дилема/Проблема/Завдання</vt:lpstr>
      <vt:lpstr>Загальний / Спільний</vt:lpstr>
      <vt:lpstr>Положення / Становище / Стан</vt:lpstr>
      <vt:lpstr>Процент / Відсоток</vt:lpstr>
      <vt:lpstr>Правописна порада</vt:lpstr>
      <vt:lpstr>Зредагувати словосполучення</vt:lpstr>
      <vt:lpstr>Оманливі пароніми</vt:lpstr>
      <vt:lpstr>Військовий/воєнний</vt:lpstr>
      <vt:lpstr>Пароніми</vt:lpstr>
      <vt:lpstr>Пароніми</vt:lpstr>
      <vt:lpstr>Знайдімо помилки й відредагуймо речення</vt:lpstr>
      <vt:lpstr>Знайдімо помилки й відредагуймо </vt:lpstr>
      <vt:lpstr>Відредагуйте словосполучення й виправте помилки: </vt:lpstr>
      <vt:lpstr>Як правильно?</vt:lpstr>
      <vt:lpstr>Підступні дрібні слова (про прийменники)</vt:lpstr>
      <vt:lpstr>ВИПРАВТЕ  ПОМИЛКИ У ВЖИВАННІ ПРИЙМЕННИКІВ </vt:lpstr>
      <vt:lpstr>Правописна порада</vt:lpstr>
      <vt:lpstr>Як написати?разом-1; окремо-2; через дефіс -3</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Ділова українська мова на щодень</dc:title>
  <dc:creator>admin</dc:creator>
  <cp:lastModifiedBy>admin</cp:lastModifiedBy>
  <cp:revision>227</cp:revision>
  <dcterms:created xsi:type="dcterms:W3CDTF">2022-12-14T09:09:11Z</dcterms:created>
  <dcterms:modified xsi:type="dcterms:W3CDTF">2025-10-01T08:18:41Z</dcterms:modified>
</cp:coreProperties>
</file>