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6" r:id="rId20"/>
    <p:sldId id="287" r:id="rId21"/>
    <p:sldId id="288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6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A4796-34B3-4623-ABC5-A21A16518368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AD31A-310F-418B-AA93-341BAC2596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E5918C-F293-4B7C-B9B1-9C44705EEAA9}" type="slidenum">
              <a:rPr lang="ru-RU" smtClean="0">
                <a:latin typeface="Arial" charset="0"/>
                <a:cs typeface="Arial" charset="0"/>
              </a:rPr>
              <a:pPr/>
              <a:t>25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F9B94-E5C3-4613-A1E0-2DC73CF2022B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31D95-A6E3-4CEC-AC61-212663027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7661275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9325" y="4114800"/>
            <a:ext cx="7661275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B337-292D-483A-9677-7621766B9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3EF9E-ABE4-4AAB-BCA7-44133F75E62B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6F812-C90A-49AC-AAD8-031C4A458D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jpe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zooclub.ru/fotogal/clip/birds/227a.s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hyperlink" Target="http://ru.wikipedia.org/wiki/%D0%A4%D0%B0%D0%B9%D0%BB:Afrikanischer_straus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A4%D0%B0%D0%B9%D0%BB:Gaense.jpg" TargetMode="External"/><Relationship Id="rId5" Type="http://schemas.openxmlformats.org/officeDocument/2006/relationships/image" Target="../media/image65.jpeg"/><Relationship Id="rId4" Type="http://schemas.openxmlformats.org/officeDocument/2006/relationships/hyperlink" Target="http://ru.wikipedia.org/wiki/%D0%A4%D0%B0%D0%B9%D0%BB:Chickens_feeding.jpg" TargetMode="External"/><Relationship Id="rId9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Широкоэкранные обои - Птицы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>
          <a:xfrm>
            <a:off x="3348038" y="2708275"/>
            <a:ext cx="5795962" cy="36163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Загальна характеристика</a:t>
            </a:r>
            <a:b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   класу</a:t>
            </a:r>
            <a:b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          ПТАХИ </a:t>
            </a:r>
            <a:b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 або ПЕРНАТІ</a:t>
            </a:r>
            <a:endParaRPr lang="ru-RU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603750" y="1628775"/>
          <a:ext cx="4540250" cy="5229225"/>
        </p:xfrm>
        <a:graphic>
          <a:graphicData uri="http://schemas.openxmlformats.org/presentationml/2006/ole">
            <p:oleObj spid="_x0000_s6146" name="Точечный рисунок" r:id="rId3" imgW="5001323" imgH="6335009" progId="PBrush">
              <p:embed/>
            </p:oleObj>
          </a:graphicData>
        </a:graphic>
      </p:graphicFrame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3384550"/>
          </a:xfrm>
        </p:spPr>
        <p:txBody>
          <a:bodyPr/>
          <a:lstStyle/>
          <a:p>
            <a:pPr algn="l" eaLnBrk="1" hangingPunct="1">
              <a:defRPr/>
            </a:pPr>
            <a:r>
              <a:rPr lang="uk-UA" sz="4000" b="1" i="1" dirty="0" smtClean="0">
                <a:solidFill>
                  <a:srgbClr val="996633"/>
                </a:solidFill>
                <a:latin typeface="Verdana" pitchFamily="34" charset="0"/>
              </a:rPr>
              <a:t>           </a:t>
            </a:r>
            <a:r>
              <a:rPr lang="uk-UA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ВНУТРІШНЯ БУДОВА </a:t>
            </a:r>
            <a:br>
              <a:rPr lang="uk-UA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            Й ОСОБЛИВОСТІ </a:t>
            </a:r>
            <a:br>
              <a:rPr lang="uk-UA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               ПРОЦЕСІВ ЖИТТЄДІЯЛЬНОСТІ</a:t>
            </a:r>
            <a:br>
              <a:rPr lang="uk-UA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             ПТАХІВ</a:t>
            </a:r>
            <a:endParaRPr lang="ru-RU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5124" name="Picture 8" descr="resC4EB86F2-0A01-022A-014C-02D4DC3624ED"/>
          <p:cNvPicPr>
            <a:picLocks noChangeAspect="1" noChangeArrowheads="1"/>
          </p:cNvPicPr>
          <p:nvPr/>
        </p:nvPicPr>
        <p:blipFill>
          <a:blip r:embed="rId4">
            <a:lum bright="-12000" contrast="24000"/>
          </a:blip>
          <a:srcRect/>
          <a:stretch>
            <a:fillRect/>
          </a:stretch>
        </p:blipFill>
        <p:spPr bwMode="auto">
          <a:xfrm>
            <a:off x="611188" y="3452813"/>
            <a:ext cx="3816350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0" y="1289050"/>
            <a:ext cx="914400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b="1" i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ВНУТРІШНЯ БУДОВА</a:t>
            </a:r>
            <a:endParaRPr lang="ru-RU" b="1" i="1" smtClean="0">
              <a:solidFill>
                <a:srgbClr val="9966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865187"/>
          </a:xfrm>
        </p:spPr>
        <p:txBody>
          <a:bodyPr/>
          <a:lstStyle/>
          <a:p>
            <a:pPr eaLnBrk="1" hangingPunct="1">
              <a:defRPr/>
            </a:pPr>
            <a:r>
              <a:rPr lang="uk-UA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Опорно-рухова система</a:t>
            </a:r>
            <a:endParaRPr lang="ru-RU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0" y="1196975"/>
            <a:ext cx="9144000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52513"/>
          </a:xfrm>
        </p:spPr>
        <p:txBody>
          <a:bodyPr/>
          <a:lstStyle/>
          <a:p>
            <a:pPr eaLnBrk="1" hangingPunct="1">
              <a:defRPr/>
            </a:pPr>
            <a:r>
              <a:rPr lang="uk-UA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ТРАВНА СИСТЕМА</a:t>
            </a:r>
            <a:endParaRPr lang="ru-RU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0" y="1125538"/>
            <a:ext cx="9144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КРОВОНОСНА СИСТЕМА</a:t>
            </a:r>
            <a:endParaRPr lang="ru-RU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0" y="1412875"/>
            <a:ext cx="914400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ДИХАЛЬНА СИСТЕМА</a:t>
            </a:r>
            <a:endParaRPr lang="ru-RU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0" y="1196975"/>
            <a:ext cx="9144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НЕРВОВА СИСТЕМА</a:t>
            </a:r>
            <a:endParaRPr lang="ru-RU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0825" y="1187391"/>
          <a:ext cx="4821241" cy="5553134"/>
        </p:xfrm>
        <a:graphic>
          <a:graphicData uri="http://schemas.openxmlformats.org/presentationml/2006/ole">
            <p:oleObj spid="_x0000_s7170" name="Точечный рисунок" r:id="rId3" imgW="3076190" imgH="3543795" progId="PBrush">
              <p:embed/>
            </p:oleObj>
          </a:graphicData>
        </a:graphic>
      </p:graphicFrame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5000636"/>
            <a:ext cx="24765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357422" y="285728"/>
            <a:ext cx="4739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ГОЛОВНИЙ МОЗОК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4"/>
          <p:cNvSpPr>
            <a:spLocks noChangeArrowheads="1" noChangeShapeType="1" noTextEdit="1"/>
          </p:cNvSpPr>
          <p:nvPr/>
        </p:nvSpPr>
        <p:spPr bwMode="auto">
          <a:xfrm>
            <a:off x="395288" y="549275"/>
            <a:ext cx="8353425" cy="4967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57166"/>
            <a:ext cx="9144000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kern="10" dirty="0" err="1">
                <a:ln/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Розмноження</a:t>
            </a:r>
            <a:r>
              <a:rPr lang="ru-RU" sz="5400" b="1" kern="10" dirty="0">
                <a:ln/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та </a:t>
            </a:r>
          </a:p>
          <a:p>
            <a:pPr algn="ctr">
              <a:defRPr/>
            </a:pPr>
            <a:r>
              <a:rPr lang="ru-RU" sz="5400" b="1" kern="10" dirty="0">
                <a:ln/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5400" b="1" kern="10" dirty="0" err="1">
                <a:ln/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розвиток</a:t>
            </a:r>
            <a:r>
              <a:rPr lang="ru-RU" sz="5400" b="1" kern="10" dirty="0">
                <a:ln/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5400" b="1" kern="10" dirty="0" err="1">
                <a:ln/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птахів</a:t>
            </a:r>
            <a:endParaRPr lang="ru-RU" sz="5400" b="1" dirty="0">
              <a:ln/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14554"/>
            <a:ext cx="8715436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1285875"/>
            <a:ext cx="3816350" cy="5400675"/>
          </a:xfrm>
        </p:spPr>
        <p:txBody>
          <a:bodyPr/>
          <a:lstStyle/>
          <a:p>
            <a:pPr eaLnBrk="1" hangingPunct="1"/>
            <a:r>
              <a:rPr lang="ru-RU" sz="3600" b="1" smtClean="0">
                <a:latin typeface="Times New Roman" pitchFamily="18" charset="0"/>
              </a:rPr>
              <a:t>ТОКУВАННЯ </a:t>
            </a:r>
            <a:r>
              <a:rPr lang="ru-RU" sz="3600" smtClean="0">
                <a:latin typeface="Times New Roman" pitchFamily="18" charset="0"/>
              </a:rPr>
              <a:t>-  поведінка птахів  під час шлюбного періоду.</a:t>
            </a:r>
          </a:p>
          <a:p>
            <a:pPr eaLnBrk="1" hangingPunct="1"/>
            <a:r>
              <a:rPr lang="ru-RU" sz="3600" smtClean="0">
                <a:latin typeface="Times New Roman" pitchFamily="18" charset="0"/>
              </a:rPr>
              <a:t>Токування сприяє приваблюванню самки або самця  </a:t>
            </a:r>
            <a:endParaRPr lang="ru-RU" smtClean="0">
              <a:latin typeface="Times New Roman" pitchFamily="18" charset="0"/>
            </a:endParaRPr>
          </a:p>
        </p:txBody>
      </p:sp>
      <p:sp>
        <p:nvSpPr>
          <p:cNvPr id="19459" name="WordArt 4"/>
          <p:cNvSpPr>
            <a:spLocks noChangeArrowheads="1" noChangeShapeType="1" noTextEdit="1"/>
          </p:cNvSpPr>
          <p:nvPr/>
        </p:nvSpPr>
        <p:spPr bwMode="auto">
          <a:xfrm>
            <a:off x="500034" y="404813"/>
            <a:ext cx="7929618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Поведінка</a:t>
            </a:r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птахів</a:t>
            </a:r>
            <a:endParaRPr lang="ru-RU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1557338"/>
            <a:ext cx="4752975" cy="475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370013" y="2565400"/>
            <a:ext cx="6731000" cy="2663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Є багато пташок голосних,</a:t>
            </a:r>
            <a:br>
              <a:rPr lang="uk-UA" sz="3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любі, милі нам співи пташині.</a:t>
            </a:r>
            <a:br>
              <a:rPr lang="uk-UA" sz="3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Та завжди наймилішими з них</a:t>
            </a:r>
            <a:br>
              <a:rPr lang="uk-UA" sz="3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3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будуть ті, що у рідній країні.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endParaRPr lang="ru-RU" sz="3200" dirty="0" smtClean="0"/>
          </a:p>
        </p:txBody>
      </p:sp>
      <p:pic>
        <p:nvPicPr>
          <p:cNvPr id="1029" name="Picture 5" descr="d981413f24a133328a7342cc7bd6ddb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25413"/>
            <a:ext cx="2376488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5638" y="4581525"/>
            <a:ext cx="19923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great_tit"/>
          <p:cNvPicPr>
            <a:picLocks noChangeAspect="1" noChangeArrowheads="1"/>
          </p:cNvPicPr>
          <p:nvPr/>
        </p:nvPicPr>
        <p:blipFill>
          <a:blip r:embed="rId5">
            <a:lum bright="-18000"/>
          </a:blip>
          <a:srcRect/>
          <a:stretch>
            <a:fillRect/>
          </a:stretch>
        </p:blipFill>
        <p:spPr bwMode="auto">
          <a:xfrm>
            <a:off x="107950" y="4668838"/>
            <a:ext cx="223202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8"/>
          <p:cNvGraphicFramePr>
            <a:graphicFrameLocks noChangeAspect="1"/>
          </p:cNvGraphicFramePr>
          <p:nvPr/>
        </p:nvGraphicFramePr>
        <p:xfrm>
          <a:off x="7245350" y="115888"/>
          <a:ext cx="1790700" cy="2449512"/>
        </p:xfrm>
        <a:graphic>
          <a:graphicData uri="http://schemas.openxmlformats.org/presentationml/2006/ole">
            <p:oleObj spid="_x0000_s1026" name="Точечный рисунок" r:id="rId6" imgW="2066667" imgH="3715269" progId="PBrush">
              <p:embed/>
            </p:oleObj>
          </a:graphicData>
        </a:graphic>
      </p:graphicFrame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2555875" y="115888"/>
          <a:ext cx="2278063" cy="2065337"/>
        </p:xfrm>
        <a:graphic>
          <a:graphicData uri="http://schemas.openxmlformats.org/presentationml/2006/ole">
            <p:oleObj spid="_x0000_s1027" name="Точечный рисунок" r:id="rId7" imgW="2857899" imgH="2991268" progId="PBrush">
              <p:embed/>
            </p:oleObj>
          </a:graphicData>
        </a:graphic>
      </p:graphicFrame>
      <p:pic>
        <p:nvPicPr>
          <p:cNvPr id="1032" name="Picture 12" descr="resC4EB86DE-0A01-022A-00C3-93A1DB775F84"/>
          <p:cNvPicPr>
            <a:picLocks noChangeAspect="1" noChangeArrowheads="1"/>
          </p:cNvPicPr>
          <p:nvPr/>
        </p:nvPicPr>
        <p:blipFill>
          <a:blip r:embed="rId8">
            <a:lum bright="-12000"/>
          </a:blip>
          <a:srcRect/>
          <a:stretch>
            <a:fillRect/>
          </a:stretch>
        </p:blipFill>
        <p:spPr bwMode="auto">
          <a:xfrm>
            <a:off x="2484438" y="4508500"/>
            <a:ext cx="266382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5" descr="resC4EB8760-0A01-022A-0169-DA748C56AED5"/>
          <p:cNvPicPr>
            <a:picLocks noChangeAspect="1" noChangeArrowheads="1"/>
          </p:cNvPicPr>
          <p:nvPr/>
        </p:nvPicPr>
        <p:blipFill>
          <a:blip r:embed="rId9">
            <a:lum bright="-12000"/>
          </a:blip>
          <a:srcRect/>
          <a:stretch>
            <a:fillRect/>
          </a:stretch>
        </p:blipFill>
        <p:spPr bwMode="auto">
          <a:xfrm>
            <a:off x="4876800" y="0"/>
            <a:ext cx="22272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8" descr="resC4EB86FA-0A01-022A-0031-50681CDAED79"/>
          <p:cNvPicPr>
            <a:picLocks noChangeAspect="1" noChangeArrowheads="1"/>
          </p:cNvPicPr>
          <p:nvPr/>
        </p:nvPicPr>
        <p:blipFill>
          <a:blip r:embed="rId10">
            <a:lum bright="-6000"/>
          </a:blip>
          <a:srcRect/>
          <a:stretch>
            <a:fillRect/>
          </a:stretch>
        </p:blipFill>
        <p:spPr bwMode="auto">
          <a:xfrm>
            <a:off x="7543800" y="2667000"/>
            <a:ext cx="143827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1" descr="resC4EB870F-0A01-022A-01EB-139EA674AB23"/>
          <p:cNvPicPr>
            <a:picLocks noChangeAspect="1" noChangeArrowheads="1"/>
          </p:cNvPicPr>
          <p:nvPr/>
        </p:nvPicPr>
        <p:blipFill>
          <a:blip r:embed="rId11">
            <a:lum bright="-12000"/>
          </a:blip>
          <a:srcRect/>
          <a:stretch>
            <a:fillRect/>
          </a:stretch>
        </p:blipFill>
        <p:spPr bwMode="auto">
          <a:xfrm>
            <a:off x="152400" y="2514600"/>
            <a:ext cx="1600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24" descr="resD3AF580A-0A01-022A-00FB-21977C9A9899"/>
          <p:cNvPicPr>
            <a:picLocks noChangeAspect="1" noChangeArrowheads="1"/>
          </p:cNvPicPr>
          <p:nvPr/>
        </p:nvPicPr>
        <p:blipFill>
          <a:blip r:embed="rId12">
            <a:lum bright="-12000"/>
          </a:blip>
          <a:srcRect/>
          <a:stretch>
            <a:fillRect/>
          </a:stretch>
        </p:blipFill>
        <p:spPr bwMode="auto">
          <a:xfrm>
            <a:off x="5219700" y="4508500"/>
            <a:ext cx="1633538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6"/>
          <p:cNvSpPr>
            <a:spLocks noChangeArrowheads="1"/>
          </p:cNvSpPr>
          <p:nvPr/>
        </p:nvSpPr>
        <p:spPr bwMode="auto">
          <a:xfrm>
            <a:off x="428625" y="642938"/>
            <a:ext cx="3097213" cy="5746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2800" b="1">
                <a:solidFill>
                  <a:srgbClr val="FF0000"/>
                </a:solidFill>
                <a:latin typeface="Times New Roman" pitchFamily="18" charset="0"/>
              </a:rPr>
              <a:t>Шлюбні танці</a:t>
            </a:r>
          </a:p>
        </p:txBody>
      </p:sp>
      <p:pic>
        <p:nvPicPr>
          <p:cNvPr id="20483" name="Picture 12" descr="plane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643063"/>
            <a:ext cx="2779713" cy="417671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484" name="Picture 15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3429000"/>
            <a:ext cx="34559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7" descr="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785813"/>
            <a:ext cx="3336925" cy="23463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487" name="AutoShape 20"/>
          <p:cNvSpPr>
            <a:spLocks noChangeArrowheads="1"/>
          </p:cNvSpPr>
          <p:nvPr/>
        </p:nvSpPr>
        <p:spPr bwMode="auto">
          <a:xfrm>
            <a:off x="5072066" y="6065838"/>
            <a:ext cx="3600450" cy="79216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FF0000"/>
                </a:solidFill>
                <a:latin typeface="Times New Roman" pitchFamily="18" charset="0"/>
              </a:rPr>
              <a:t>Бійки (турніри</a:t>
            </a:r>
            <a:r>
              <a:rPr lang="ru-RU" sz="2000" b="1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95325"/>
            <a:ext cx="8286808" cy="5850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708275"/>
            <a:ext cx="8229600" cy="3417888"/>
          </a:xfrm>
        </p:spPr>
        <p:txBody>
          <a:bodyPr/>
          <a:lstStyle/>
          <a:p>
            <a:pPr eaLnBrk="1" hangingPunct="1"/>
            <a:r>
              <a:rPr lang="uk-UA" sz="4000" b="1" dirty="0" smtClean="0">
                <a:latin typeface="Times New Roman" pitchFamily="18" charset="0"/>
              </a:rPr>
              <a:t>від</a:t>
            </a:r>
            <a:r>
              <a:rPr lang="ru-RU" sz="4000" b="1" dirty="0" smtClean="0">
                <a:latin typeface="Times New Roman" pitchFamily="18" charset="0"/>
              </a:rPr>
              <a:t> лат. </a:t>
            </a:r>
            <a:r>
              <a:rPr lang="ru-RU" sz="4000" b="1" i="1" dirty="0" err="1" smtClean="0">
                <a:latin typeface="Times New Roman" pitchFamily="18" charset="0"/>
              </a:rPr>
              <a:t>di</a:t>
            </a:r>
            <a:r>
              <a:rPr lang="ru-RU" sz="4000" b="1" dirty="0" smtClean="0">
                <a:latin typeface="Times New Roman" pitchFamily="18" charset="0"/>
              </a:rPr>
              <a:t> — два, </a:t>
            </a:r>
            <a:r>
              <a:rPr lang="ru-RU" sz="4000" b="1" i="1" dirty="0" err="1" smtClean="0">
                <a:latin typeface="Times New Roman" pitchFamily="18" charset="0"/>
              </a:rPr>
              <a:t>morphe</a:t>
            </a:r>
            <a:r>
              <a:rPr lang="ru-RU" sz="4000" b="1" dirty="0" smtClean="0">
                <a:latin typeface="Times New Roman" pitchFamily="18" charset="0"/>
              </a:rPr>
              <a:t> — форма) — </a:t>
            </a:r>
            <a:r>
              <a:rPr lang="ru-RU" sz="4000" b="1" dirty="0" err="1" smtClean="0">
                <a:latin typeface="Times New Roman" pitchFamily="18" charset="0"/>
              </a:rPr>
              <a:t>анатомічні</a:t>
            </a:r>
            <a:r>
              <a:rPr lang="ru-RU" sz="4000" b="1" dirty="0" smtClean="0">
                <a:latin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</a:rPr>
              <a:t>відмінності</a:t>
            </a:r>
            <a:r>
              <a:rPr lang="ru-RU" sz="4000" b="1" dirty="0" smtClean="0">
                <a:latin typeface="Times New Roman" pitchFamily="18" charset="0"/>
              </a:rPr>
              <a:t>  </a:t>
            </a:r>
            <a:r>
              <a:rPr lang="ru-RU" sz="4000" b="1" dirty="0" err="1" smtClean="0">
                <a:latin typeface="Times New Roman" pitchFamily="18" charset="0"/>
              </a:rPr>
              <a:t>між</a:t>
            </a:r>
            <a:r>
              <a:rPr lang="ru-RU" sz="4000" b="1" dirty="0" smtClean="0">
                <a:latin typeface="Times New Roman" pitchFamily="18" charset="0"/>
              </a:rPr>
              <a:t>  </a:t>
            </a:r>
            <a:r>
              <a:rPr lang="ru-RU" sz="4000" b="1" dirty="0" err="1" smtClean="0">
                <a:latin typeface="Times New Roman" pitchFamily="18" charset="0"/>
              </a:rPr>
              <a:t>самцями</a:t>
            </a:r>
            <a:r>
              <a:rPr lang="ru-RU" sz="4000" b="1" dirty="0" smtClean="0">
                <a:latin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</a:rPr>
              <a:t>і</a:t>
            </a:r>
            <a:r>
              <a:rPr lang="ru-RU" sz="4000" b="1" dirty="0" smtClean="0">
                <a:latin typeface="Times New Roman" pitchFamily="18" charset="0"/>
              </a:rPr>
              <a:t> самками одного </a:t>
            </a:r>
            <a:r>
              <a:rPr lang="ru-RU" sz="4000" b="1" dirty="0" err="1" smtClean="0">
                <a:latin typeface="Times New Roman" pitchFamily="18" charset="0"/>
              </a:rPr>
              <a:t>і</a:t>
            </a:r>
            <a:r>
              <a:rPr lang="ru-RU" sz="4000" b="1" dirty="0" smtClean="0">
                <a:latin typeface="Times New Roman" pitchFamily="18" charset="0"/>
              </a:rPr>
              <a:t> того ж  </a:t>
            </a:r>
            <a:r>
              <a:rPr lang="ru-RU" sz="4000" b="1" dirty="0" err="1" smtClean="0">
                <a:latin typeface="Times New Roman" pitchFamily="18" charset="0"/>
              </a:rPr>
              <a:t>біологічного</a:t>
            </a:r>
            <a:r>
              <a:rPr lang="ru-RU" sz="4000" b="1" dirty="0" smtClean="0">
                <a:latin typeface="Times New Roman" pitchFamily="18" charset="0"/>
              </a:rPr>
              <a:t> виду (</a:t>
            </a:r>
            <a:r>
              <a:rPr lang="ru-RU" sz="4000" b="1" dirty="0" err="1" smtClean="0">
                <a:latin typeface="Times New Roman" pitchFamily="18" charset="0"/>
              </a:rPr>
              <a:t>крім</a:t>
            </a:r>
            <a:r>
              <a:rPr lang="ru-RU" sz="4000" b="1" dirty="0" smtClean="0">
                <a:latin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</a:rPr>
              <a:t>будови</a:t>
            </a:r>
            <a:r>
              <a:rPr lang="ru-RU" sz="4000" b="1" dirty="0" smtClean="0">
                <a:latin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</a:rPr>
              <a:t>статевих</a:t>
            </a:r>
            <a:r>
              <a:rPr lang="ru-RU" sz="4000" b="1" dirty="0" smtClean="0">
                <a:latin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</a:rPr>
              <a:t>органів</a:t>
            </a:r>
            <a:r>
              <a:rPr lang="ru-RU" sz="4000" b="1" dirty="0" smtClean="0">
                <a:latin typeface="Times New Roman" pitchFamily="18" charset="0"/>
              </a:rPr>
              <a:t>)</a:t>
            </a:r>
          </a:p>
          <a:p>
            <a:pPr eaLnBrk="1" hangingPunct="1">
              <a:buFont typeface="Georgia" pitchFamily="18" charset="0"/>
              <a:buNone/>
            </a:pPr>
            <a:endParaRPr lang="ru-RU" sz="4000" dirty="0" smtClean="0">
              <a:latin typeface="Times New Roman" pitchFamily="18" charset="0"/>
            </a:endParaRPr>
          </a:p>
        </p:txBody>
      </p:sp>
      <p:sp>
        <p:nvSpPr>
          <p:cNvPr id="6147" name="WordArt 4"/>
          <p:cNvSpPr>
            <a:spLocks noChangeArrowheads="1" noChangeShapeType="1" noTextEdit="1"/>
          </p:cNvSpPr>
          <p:nvPr/>
        </p:nvSpPr>
        <p:spPr bwMode="auto">
          <a:xfrm>
            <a:off x="3929063" y="714375"/>
            <a:ext cx="4786312" cy="1365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Статевий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</a:p>
          <a:p>
            <a:r>
              <a:rPr lang="ru-RU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диморфізм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</a:t>
            </a:r>
          </a:p>
        </p:txBody>
      </p:sp>
      <p:pic>
        <p:nvPicPr>
          <p:cNvPr id="6148" name="Picture 6" descr="ворона, клипарт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836613"/>
            <a:ext cx="2735263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5"/>
          <p:cNvGrpSpPr/>
          <p:nvPr/>
        </p:nvGrpSpPr>
        <p:grpSpPr>
          <a:xfrm>
            <a:off x="468313" y="1412875"/>
            <a:ext cx="8423275" cy="4967288"/>
            <a:chOff x="468313" y="1412875"/>
            <a:chExt cx="8423275" cy="4967288"/>
          </a:xfrm>
        </p:grpSpPr>
        <p:sp>
          <p:nvSpPr>
            <p:cNvPr id="7170" name="AutoShape 5"/>
            <p:cNvSpPr>
              <a:spLocks noChangeArrowheads="1"/>
            </p:cNvSpPr>
            <p:nvPr/>
          </p:nvSpPr>
          <p:spPr bwMode="auto">
            <a:xfrm>
              <a:off x="1258888" y="1412875"/>
              <a:ext cx="6913562" cy="792163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3600" b="1" dirty="0">
                  <a:solidFill>
                    <a:srgbClr val="FF0000"/>
                  </a:solidFill>
                  <a:latin typeface="Times New Roman" pitchFamily="18" charset="0"/>
                </a:rPr>
                <a:t>ФОРМИ ПРОЯВУ</a:t>
              </a:r>
            </a:p>
          </p:txBody>
        </p:sp>
        <p:sp>
          <p:nvSpPr>
            <p:cNvPr id="7171" name="AutoShape 6"/>
            <p:cNvSpPr>
              <a:spLocks noChangeArrowheads="1"/>
            </p:cNvSpPr>
            <p:nvPr/>
          </p:nvSpPr>
          <p:spPr bwMode="auto">
            <a:xfrm>
              <a:off x="468313" y="2565400"/>
              <a:ext cx="2447925" cy="719138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 b="1">
                  <a:solidFill>
                    <a:srgbClr val="FF0000"/>
                  </a:solidFill>
                  <a:latin typeface="Times New Roman" pitchFamily="18" charset="0"/>
                </a:rPr>
                <a:t>РОЗМІР</a:t>
              </a:r>
            </a:p>
          </p:txBody>
        </p:sp>
        <p:sp>
          <p:nvSpPr>
            <p:cNvPr id="7172" name="AutoShape 7"/>
            <p:cNvSpPr>
              <a:spLocks noChangeArrowheads="1"/>
            </p:cNvSpPr>
            <p:nvPr/>
          </p:nvSpPr>
          <p:spPr bwMode="auto">
            <a:xfrm>
              <a:off x="3419475" y="2565400"/>
              <a:ext cx="2447925" cy="719138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 b="1">
                  <a:solidFill>
                    <a:srgbClr val="FF0000"/>
                  </a:solidFill>
                  <a:latin typeface="Times New Roman" pitchFamily="18" charset="0"/>
                </a:rPr>
                <a:t>ЗАБАРВЛЕННЯ</a:t>
              </a:r>
            </a:p>
          </p:txBody>
        </p:sp>
        <p:sp>
          <p:nvSpPr>
            <p:cNvPr id="7173" name="AutoShape 8"/>
            <p:cNvSpPr>
              <a:spLocks noChangeArrowheads="1"/>
            </p:cNvSpPr>
            <p:nvPr/>
          </p:nvSpPr>
          <p:spPr bwMode="auto">
            <a:xfrm>
              <a:off x="6443663" y="2492375"/>
              <a:ext cx="2447925" cy="719138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 b="1">
                  <a:solidFill>
                    <a:srgbClr val="FF0000"/>
                  </a:solidFill>
                  <a:latin typeface="Times New Roman" pitchFamily="18" charset="0"/>
                </a:rPr>
                <a:t>ШКІРА </a:t>
              </a:r>
            </a:p>
          </p:txBody>
        </p:sp>
        <p:sp>
          <p:nvSpPr>
            <p:cNvPr id="7174" name="AutoShape 9"/>
            <p:cNvSpPr>
              <a:spLocks noChangeArrowheads="1"/>
            </p:cNvSpPr>
            <p:nvPr/>
          </p:nvSpPr>
          <p:spPr bwMode="auto">
            <a:xfrm>
              <a:off x="468313" y="3500438"/>
              <a:ext cx="2590800" cy="194468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ru-RU" sz="2400" b="1">
                  <a:latin typeface="Times New Roman" pitchFamily="18" charset="0"/>
                </a:rPr>
                <a:t>У багатьох видів</a:t>
              </a:r>
            </a:p>
            <a:p>
              <a:r>
                <a:rPr lang="ru-RU" sz="2400" b="1">
                  <a:latin typeface="Times New Roman" pitchFamily="18" charset="0"/>
                </a:rPr>
                <a:t>самці важчі </a:t>
              </a:r>
            </a:p>
            <a:p>
              <a:r>
                <a:rPr lang="ru-RU" sz="2400" b="1">
                  <a:latin typeface="Times New Roman" pitchFamily="18" charset="0"/>
                </a:rPr>
                <a:t>та більші  за </a:t>
              </a:r>
            </a:p>
            <a:p>
              <a:r>
                <a:rPr lang="ru-RU" sz="2400" b="1">
                  <a:latin typeface="Times New Roman" pitchFamily="18" charset="0"/>
                </a:rPr>
                <a:t> самок</a:t>
              </a:r>
            </a:p>
          </p:txBody>
        </p:sp>
        <p:sp>
          <p:nvSpPr>
            <p:cNvPr id="7175" name="AutoShape 10"/>
            <p:cNvSpPr>
              <a:spLocks noChangeArrowheads="1"/>
            </p:cNvSpPr>
            <p:nvPr/>
          </p:nvSpPr>
          <p:spPr bwMode="auto">
            <a:xfrm>
              <a:off x="3348038" y="3500438"/>
              <a:ext cx="2592387" cy="194468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ru-RU" sz="2400" b="1">
                  <a:latin typeface="Times New Roman" pitchFamily="18" charset="0"/>
                </a:rPr>
                <a:t>Самці частіше</a:t>
              </a:r>
            </a:p>
            <a:p>
              <a:r>
                <a:rPr lang="ru-RU" sz="2400" b="1">
                  <a:latin typeface="Times New Roman" pitchFamily="18" charset="0"/>
                </a:rPr>
                <a:t> яскраво </a:t>
              </a:r>
            </a:p>
            <a:p>
              <a:r>
                <a:rPr lang="ru-RU" sz="2400" b="1">
                  <a:latin typeface="Times New Roman" pitchFamily="18" charset="0"/>
                </a:rPr>
                <a:t>забарвлені</a:t>
              </a:r>
            </a:p>
          </p:txBody>
        </p:sp>
        <p:sp>
          <p:nvSpPr>
            <p:cNvPr id="7176" name="AutoShape 11"/>
            <p:cNvSpPr>
              <a:spLocks noChangeArrowheads="1"/>
            </p:cNvSpPr>
            <p:nvPr/>
          </p:nvSpPr>
          <p:spPr bwMode="auto">
            <a:xfrm>
              <a:off x="6227763" y="3500438"/>
              <a:ext cx="2592387" cy="18732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ru-RU" sz="2400" b="1">
                  <a:latin typeface="Times New Roman" pitchFamily="18" charset="0"/>
                </a:rPr>
                <a:t>Характерні</a:t>
              </a:r>
            </a:p>
            <a:p>
              <a:r>
                <a:rPr lang="ru-RU" sz="2400" b="1">
                  <a:latin typeface="Times New Roman" pitchFamily="18" charset="0"/>
                </a:rPr>
                <a:t>нарости  </a:t>
              </a:r>
            </a:p>
            <a:p>
              <a:r>
                <a:rPr lang="ru-RU" sz="2400" b="1">
                  <a:latin typeface="Times New Roman" pitchFamily="18" charset="0"/>
                </a:rPr>
                <a:t>(гребені</a:t>
              </a:r>
              <a:r>
                <a:rPr lang="ru-RU" sz="2400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7177" name="AutoShape 12"/>
            <p:cNvSpPr>
              <a:spLocks noChangeArrowheads="1"/>
            </p:cNvSpPr>
            <p:nvPr/>
          </p:nvSpPr>
          <p:spPr bwMode="auto">
            <a:xfrm rot="5400000">
              <a:off x="1222375" y="2170113"/>
              <a:ext cx="504825" cy="431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8" name="AutoShape 13"/>
            <p:cNvSpPr>
              <a:spLocks noChangeArrowheads="1"/>
            </p:cNvSpPr>
            <p:nvPr/>
          </p:nvSpPr>
          <p:spPr bwMode="auto">
            <a:xfrm rot="5400000">
              <a:off x="4319587" y="2170113"/>
              <a:ext cx="504825" cy="431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9" name="AutoShape 14"/>
            <p:cNvSpPr>
              <a:spLocks noChangeArrowheads="1"/>
            </p:cNvSpPr>
            <p:nvPr/>
          </p:nvSpPr>
          <p:spPr bwMode="auto">
            <a:xfrm rot="5400000">
              <a:off x="7559675" y="2170113"/>
              <a:ext cx="504825" cy="4318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0" name="AutoShape 15"/>
            <p:cNvSpPr>
              <a:spLocks noChangeArrowheads="1"/>
            </p:cNvSpPr>
            <p:nvPr/>
          </p:nvSpPr>
          <p:spPr bwMode="auto">
            <a:xfrm>
              <a:off x="539750" y="5661025"/>
              <a:ext cx="2447925" cy="719138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ru-RU" sz="2400" b="1">
                  <a:solidFill>
                    <a:srgbClr val="FF0000"/>
                  </a:solidFill>
                  <a:latin typeface="Times New Roman" pitchFamily="18" charset="0"/>
                </a:rPr>
                <a:t>Глухарі, страуси</a:t>
              </a:r>
            </a:p>
          </p:txBody>
        </p:sp>
        <p:sp>
          <p:nvSpPr>
            <p:cNvPr id="7181" name="AutoShape 16"/>
            <p:cNvSpPr>
              <a:spLocks noChangeArrowheads="1"/>
            </p:cNvSpPr>
            <p:nvPr/>
          </p:nvSpPr>
          <p:spPr bwMode="auto">
            <a:xfrm>
              <a:off x="3348038" y="5661025"/>
              <a:ext cx="2592387" cy="719138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ru-RU" sz="2400" b="1">
                  <a:solidFill>
                    <a:srgbClr val="FF0000"/>
                  </a:solidFill>
                  <a:latin typeface="Times New Roman" pitchFamily="18" charset="0"/>
                </a:rPr>
                <a:t>Снігурі, павлини</a:t>
              </a:r>
            </a:p>
          </p:txBody>
        </p:sp>
        <p:sp>
          <p:nvSpPr>
            <p:cNvPr id="7182" name="AutoShape 17"/>
            <p:cNvSpPr>
              <a:spLocks noChangeArrowheads="1"/>
            </p:cNvSpPr>
            <p:nvPr/>
          </p:nvSpPr>
          <p:spPr bwMode="auto">
            <a:xfrm>
              <a:off x="6300788" y="5661025"/>
              <a:ext cx="2447925" cy="719138"/>
            </a:xfrm>
            <a:prstGeom prst="roundRect">
              <a:avLst>
                <a:gd name="adj" fmla="val 16667"/>
              </a:avLst>
            </a:prstGeom>
            <a:solidFill>
              <a:srgbClr val="CCFFCC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ru-RU" sz="2400" b="1">
                  <a:solidFill>
                    <a:srgbClr val="FF0000"/>
                  </a:solidFill>
                  <a:latin typeface="Times New Roman" pitchFamily="18" charset="0"/>
                </a:rPr>
                <a:t>Півні, тетерева</a:t>
              </a:r>
            </a:p>
          </p:txBody>
        </p:sp>
      </p:grpSp>
      <p:sp>
        <p:nvSpPr>
          <p:cNvPr id="7183" name="WordArt 4"/>
          <p:cNvSpPr>
            <a:spLocks noChangeArrowheads="1" noChangeShapeType="1" noTextEdit="1"/>
          </p:cNvSpPr>
          <p:nvPr/>
        </p:nvSpPr>
        <p:spPr bwMode="auto">
          <a:xfrm>
            <a:off x="1285875" y="428625"/>
            <a:ext cx="6696075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Статевий диморфізм  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6" y="765174"/>
            <a:ext cx="8526460" cy="5664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33375"/>
            <a:ext cx="8001056" cy="641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24876"/>
            <a:ext cx="7929618" cy="597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lum bright="-24000"/>
          </a:blip>
          <a:srcRect/>
          <a:stretch>
            <a:fillRect/>
          </a:stretch>
        </p:blipFill>
        <p:spPr bwMode="auto">
          <a:xfrm>
            <a:off x="2071688" y="1428750"/>
            <a:ext cx="4964112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1928813" y="428625"/>
            <a:ext cx="5214937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Статева</a:t>
            </a:r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система  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900113" y="4724400"/>
            <a:ext cx="75596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dirty="0"/>
              <a:t>1 – сім'яники			</a:t>
            </a:r>
            <a:r>
              <a:rPr lang="uk-UA" sz="2400" b="1" dirty="0" smtClean="0"/>
              <a:t>              4 </a:t>
            </a:r>
            <a:r>
              <a:rPr lang="uk-UA" sz="2400" b="1" dirty="0"/>
              <a:t>- яєчник</a:t>
            </a:r>
          </a:p>
          <a:p>
            <a:pPr>
              <a:spcBef>
                <a:spcPct val="50000"/>
              </a:spcBef>
            </a:pPr>
            <a:r>
              <a:rPr lang="uk-UA" sz="2400" b="1" dirty="0"/>
              <a:t>2 – сім'япроводи			5 - яйцепровід  </a:t>
            </a:r>
          </a:p>
          <a:p>
            <a:pPr>
              <a:spcBef>
                <a:spcPct val="50000"/>
              </a:spcBef>
            </a:pPr>
            <a:r>
              <a:rPr lang="uk-UA" sz="2400" b="1" dirty="0"/>
              <a:t>3 – клоака</a:t>
            </a:r>
            <a:r>
              <a:rPr lang="uk-UA" sz="2400" dirty="0"/>
              <a:t>				</a:t>
            </a:r>
            <a:r>
              <a:rPr lang="uk-UA" sz="2400" b="1" dirty="0"/>
              <a:t>6 – редукований 						яйцепровід     </a:t>
            </a:r>
            <a:endParaRPr lang="ru-RU" sz="2400" b="1" dirty="0"/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 flipH="1">
            <a:off x="3995738" y="39338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/>
          <p:cNvSpPr>
            <a:spLocks noChangeArrowheads="1"/>
          </p:cNvSpPr>
          <p:nvPr/>
        </p:nvSpPr>
        <p:spPr bwMode="auto">
          <a:xfrm>
            <a:off x="500063" y="1000125"/>
            <a:ext cx="2592387" cy="7921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 dirty="0" err="1">
                <a:solidFill>
                  <a:srgbClr val="FF0000"/>
                </a:solidFill>
                <a:latin typeface="Verdana" pitchFamily="34" charset="0"/>
              </a:rPr>
              <a:t>Спів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4579" name="Picture 8" descr="8723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9806" y="857232"/>
            <a:ext cx="4080823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AutoShape 17"/>
          <p:cNvSpPr>
            <a:spLocks noChangeArrowheads="1"/>
          </p:cNvSpPr>
          <p:nvPr/>
        </p:nvSpPr>
        <p:spPr bwMode="auto">
          <a:xfrm>
            <a:off x="214313" y="3071813"/>
            <a:ext cx="4500562" cy="2867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FontTx/>
              <a:buChar char="•"/>
            </a:pPr>
            <a:r>
              <a:rPr lang="ru-RU" sz="2400" b="1" dirty="0" err="1">
                <a:latin typeface="Verdana" pitchFamily="34" charset="0"/>
              </a:rPr>
              <a:t>Пісня</a:t>
            </a:r>
            <a:r>
              <a:rPr lang="ru-RU" sz="2400" b="1" dirty="0">
                <a:latin typeface="Verdana" pitchFamily="34" charset="0"/>
              </a:rPr>
              <a:t> </a:t>
            </a:r>
            <a:r>
              <a:rPr lang="ru-RU" sz="2400" b="1" dirty="0" err="1">
                <a:latin typeface="Verdana" pitchFamily="34" charset="0"/>
              </a:rPr>
              <a:t>повідомляє</a:t>
            </a:r>
            <a:r>
              <a:rPr lang="ru-RU" sz="2400" b="1" dirty="0">
                <a:latin typeface="Verdana" pitchFamily="34" charset="0"/>
              </a:rPr>
              <a:t>, </a:t>
            </a:r>
            <a:r>
              <a:rPr lang="ru-RU" sz="2400" b="1" dirty="0" err="1">
                <a:latin typeface="Verdana" pitchFamily="34" charset="0"/>
              </a:rPr>
              <a:t>що</a:t>
            </a:r>
            <a:endParaRPr lang="ru-RU" sz="2400" b="1" dirty="0">
              <a:latin typeface="Verdana" pitchFamily="34" charset="0"/>
            </a:endParaRPr>
          </a:p>
          <a:p>
            <a:r>
              <a:rPr lang="ru-RU" sz="2400" b="1" dirty="0" err="1">
                <a:latin typeface="Verdana" pitchFamily="34" charset="0"/>
              </a:rPr>
              <a:t>територія</a:t>
            </a:r>
            <a:r>
              <a:rPr lang="ru-RU" sz="2400" b="1" dirty="0">
                <a:latin typeface="Verdana" pitchFamily="34" charset="0"/>
              </a:rPr>
              <a:t> </a:t>
            </a:r>
            <a:r>
              <a:rPr lang="ru-RU" sz="2400" b="1" dirty="0" err="1">
                <a:latin typeface="Verdana" pitchFamily="34" charset="0"/>
              </a:rPr>
              <a:t>зайнята</a:t>
            </a:r>
            <a:r>
              <a:rPr lang="ru-RU" sz="2400" b="1" dirty="0">
                <a:latin typeface="Verdana" pitchFamily="34" charset="0"/>
              </a:rPr>
              <a:t>;</a:t>
            </a:r>
          </a:p>
          <a:p>
            <a:pPr>
              <a:buFontTx/>
              <a:buChar char="•"/>
            </a:pPr>
            <a:r>
              <a:rPr lang="ru-RU" sz="2400" b="1" dirty="0" err="1">
                <a:latin typeface="Verdana" pitchFamily="34" charset="0"/>
              </a:rPr>
              <a:t>Приваблює</a:t>
            </a:r>
            <a:r>
              <a:rPr lang="ru-RU" sz="2400" b="1" dirty="0">
                <a:latin typeface="Verdana" pitchFamily="34" charset="0"/>
              </a:rPr>
              <a:t> самок;  </a:t>
            </a:r>
          </a:p>
          <a:p>
            <a:pPr>
              <a:buFontTx/>
              <a:buChar char="•"/>
            </a:pPr>
            <a:r>
              <a:rPr lang="ru-RU" sz="2400" b="1" dirty="0" err="1">
                <a:latin typeface="Verdana" pitchFamily="34" charset="0"/>
              </a:rPr>
              <a:t>Сприяє</a:t>
            </a:r>
            <a:r>
              <a:rPr lang="ru-RU" sz="2400" b="1" dirty="0">
                <a:latin typeface="Verdana" pitchFamily="34" charset="0"/>
              </a:rPr>
              <a:t> </a:t>
            </a:r>
          </a:p>
          <a:p>
            <a:r>
              <a:rPr lang="ru-RU" sz="2400" b="1" dirty="0">
                <a:latin typeface="Verdana" pitchFamily="34" charset="0"/>
              </a:rPr>
              <a:t> </a:t>
            </a:r>
            <a:r>
              <a:rPr lang="ru-RU" sz="2400" b="1" dirty="0" err="1">
                <a:latin typeface="Verdana" pitchFamily="34" charset="0"/>
              </a:rPr>
              <a:t>фізіологічній</a:t>
            </a:r>
            <a:r>
              <a:rPr lang="ru-RU" sz="2400" b="1" dirty="0">
                <a:latin typeface="Verdana" pitchFamily="34" charset="0"/>
              </a:rPr>
              <a:t> </a:t>
            </a:r>
            <a:r>
              <a:rPr lang="ru-RU" sz="2400" b="1" dirty="0" err="1">
                <a:latin typeface="Verdana" pitchFamily="34" charset="0"/>
              </a:rPr>
              <a:t>зрілості</a:t>
            </a:r>
            <a:endParaRPr lang="ru-RU" sz="2400" b="1" dirty="0">
              <a:latin typeface="Verdana" pitchFamily="34" charset="0"/>
            </a:endParaRPr>
          </a:p>
          <a:p>
            <a:endParaRPr lang="ru-RU" sz="2000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4"/>
          <p:cNvSpPr>
            <a:spLocks noChangeArrowheads="1" noChangeShapeType="1" noTextEdit="1"/>
          </p:cNvSpPr>
          <p:nvPr/>
        </p:nvSpPr>
        <p:spPr bwMode="auto">
          <a:xfrm>
            <a:off x="1403350" y="1268413"/>
            <a:ext cx="6769100" cy="36004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Гнізда 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547813" y="1071546"/>
          <a:ext cx="6232525" cy="5786454"/>
        </p:xfrm>
        <a:graphic>
          <a:graphicData uri="http://schemas.openxmlformats.org/presentationml/2006/ole">
            <p:oleObj spid="_x0000_s2050" name="Точечный рисунок" r:id="rId3" imgW="4896533" imgH="5934903" progId="PBrush">
              <p:embed/>
            </p:oleObj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Різноманіття птахів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/>
          </p:cNvSpPr>
          <p:nvPr>
            <p:ph type="title"/>
          </p:nvPr>
        </p:nvSpPr>
        <p:spPr>
          <a:xfrm>
            <a:off x="395288" y="476250"/>
            <a:ext cx="8218487" cy="1373188"/>
          </a:xfrm>
        </p:spPr>
        <p:txBody>
          <a:bodyPr/>
          <a:lstStyle/>
          <a:p>
            <a:pPr algn="ctr"/>
            <a:r>
              <a:rPr lang="uk-UA" smtClean="0"/>
              <a:t>Співочий дрозд</a:t>
            </a:r>
            <a:endParaRPr lang="ru-RU" smtClean="0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/>
          <a:srcRect t="11028"/>
          <a:stretch>
            <a:fillRect/>
          </a:stretch>
        </p:blipFill>
        <p:spPr bwMode="auto">
          <a:xfrm>
            <a:off x="611188" y="1484313"/>
            <a:ext cx="76200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341438"/>
            <a:ext cx="6169046" cy="5387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9" name="Rectangle 5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066800"/>
          </a:xfrm>
        </p:spPr>
        <p:txBody>
          <a:bodyPr/>
          <a:lstStyle/>
          <a:p>
            <a:pPr algn="ctr"/>
            <a:r>
              <a:rPr lang="uk-UA" smtClean="0"/>
              <a:t>Синиця гаєчка</a:t>
            </a:r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/>
          </p:cNvSpPr>
          <p:nvPr>
            <p:ph type="title"/>
          </p:nvPr>
        </p:nvSpPr>
        <p:spPr>
          <a:xfrm>
            <a:off x="250825" y="476250"/>
            <a:ext cx="8229600" cy="1066800"/>
          </a:xfrm>
        </p:spPr>
        <p:txBody>
          <a:bodyPr/>
          <a:lstStyle/>
          <a:p>
            <a:pPr algn="ctr"/>
            <a:r>
              <a:rPr lang="uk-UA" smtClean="0"/>
              <a:t>Куроподібні </a:t>
            </a:r>
            <a:endParaRPr lang="ru-RU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700213"/>
            <a:ext cx="4733925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628775"/>
            <a:ext cx="6480175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5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720725"/>
          </a:xfrm>
        </p:spPr>
        <p:txBody>
          <a:bodyPr>
            <a:normAutofit fontScale="90000"/>
          </a:bodyPr>
          <a:lstStyle/>
          <a:p>
            <a:pPr algn="ctr"/>
            <a:r>
              <a:rPr lang="uk-UA" smtClean="0"/>
              <a:t>Качині </a:t>
            </a:r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936625"/>
          </a:xfrm>
        </p:spPr>
        <p:txBody>
          <a:bodyPr/>
          <a:lstStyle/>
          <a:p>
            <a:pPr algn="ctr"/>
            <a:r>
              <a:rPr lang="uk-UA" smtClean="0"/>
              <a:t>Вівчарик </a:t>
            </a:r>
            <a:endParaRPr lang="ru-RU" smtClean="0"/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628775"/>
            <a:ext cx="7632700" cy="4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73200"/>
            <a:ext cx="8110538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692275" y="549275"/>
            <a:ext cx="52562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6000"/>
              <a:t>Соловей </a:t>
            </a:r>
            <a:endParaRPr lang="ru-RU" sz="600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/>
          </p:cNvSpPr>
          <p:nvPr>
            <p:ph type="title"/>
          </p:nvPr>
        </p:nvSpPr>
        <p:spPr>
          <a:xfrm>
            <a:off x="5616575" y="1285875"/>
            <a:ext cx="3527425" cy="2717800"/>
          </a:xfrm>
        </p:spPr>
        <p:txBody>
          <a:bodyPr/>
          <a:lstStyle/>
          <a:p>
            <a:pPr algn="ctr"/>
            <a:r>
              <a:rPr lang="uk-UA" b="1" smtClean="0"/>
              <a:t>Синиця </a:t>
            </a:r>
            <a:br>
              <a:rPr lang="uk-UA" b="1" smtClean="0"/>
            </a:br>
            <a:r>
              <a:rPr lang="uk-UA" b="1" smtClean="0"/>
              <a:t>ремез</a:t>
            </a:r>
            <a:endParaRPr lang="ru-RU" b="1" smtClean="0"/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642938"/>
            <a:ext cx="4513263" cy="601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700213"/>
            <a:ext cx="6148388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5"/>
          <p:cNvSpPr>
            <a:spLocks noGrp="1"/>
          </p:cNvSpPr>
          <p:nvPr>
            <p:ph type="title"/>
          </p:nvPr>
        </p:nvSpPr>
        <p:spPr>
          <a:xfrm>
            <a:off x="539750" y="692150"/>
            <a:ext cx="8229600" cy="1066800"/>
          </a:xfrm>
        </p:spPr>
        <p:txBody>
          <a:bodyPr/>
          <a:lstStyle/>
          <a:p>
            <a:pPr algn="ctr"/>
            <a:r>
              <a:rPr lang="uk-UA" smtClean="0"/>
              <a:t>Вивільга </a:t>
            </a:r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8842375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7" name="Rectangle 4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066800"/>
          </a:xfrm>
        </p:spPr>
        <p:txBody>
          <a:bodyPr/>
          <a:lstStyle/>
          <a:p>
            <a:pPr algn="ctr"/>
            <a:r>
              <a:rPr lang="uk-UA" smtClean="0"/>
              <a:t>Очеретянка </a:t>
            </a:r>
            <a:endParaRPr lang="ru-R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000240"/>
            <a:ext cx="888365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0" name="WordArt 4"/>
          <p:cNvSpPr>
            <a:spLocks noChangeArrowheads="1" noChangeShapeType="1" noTextEdit="1"/>
          </p:cNvSpPr>
          <p:nvPr/>
        </p:nvSpPr>
        <p:spPr bwMode="auto">
          <a:xfrm>
            <a:off x="1403350" y="0"/>
            <a:ext cx="6169025" cy="6858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Будова</a:t>
            </a:r>
          </a:p>
          <a:p>
            <a:pPr algn="ctr"/>
            <a:endParaRPr lang="uk-UA" sz="3600" kern="10" dirty="0" smtClean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endParaRPr lang="ru-RU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36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яйця</a:t>
            </a:r>
            <a:endParaRPr lang="ru-RU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787900" cy="3644900"/>
          </a:xfrm>
        </p:spPr>
        <p:txBody>
          <a:bodyPr/>
          <a:lstStyle/>
          <a:p>
            <a:pPr eaLnBrk="1" hangingPunct="1">
              <a:defRPr/>
            </a:pP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Систематичне </a:t>
            </a:r>
            <a:br>
              <a:rPr lang="uk-UA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положення </a:t>
            </a:r>
            <a:br>
              <a:rPr lang="uk-UA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птахів</a:t>
            </a:r>
            <a:endParaRPr lang="ru-RU" sz="5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876800" y="785794"/>
            <a:ext cx="4267200" cy="6072206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uk-UA" sz="4000" b="1" dirty="0" smtClean="0">
                <a:solidFill>
                  <a:srgbClr val="FF0000"/>
                </a:solidFill>
              </a:rPr>
              <a:t>ІМПЕРІЯ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4000" b="1" dirty="0" smtClean="0">
                <a:solidFill>
                  <a:srgbClr val="FF0000"/>
                </a:solidFill>
              </a:rPr>
              <a:t>НАДЦАРСТВО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4000" b="1" dirty="0" smtClean="0">
                <a:solidFill>
                  <a:srgbClr val="FF0000"/>
                </a:solidFill>
              </a:rPr>
              <a:t>ЦАРСТВО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4000" b="1" dirty="0" smtClean="0">
                <a:solidFill>
                  <a:srgbClr val="FF0000"/>
                </a:solidFill>
              </a:rPr>
              <a:t>ПІДЦАРСТВО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4000" b="1" dirty="0" smtClean="0">
                <a:solidFill>
                  <a:srgbClr val="FF0000"/>
                </a:solidFill>
              </a:rPr>
              <a:t>ТИП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4000" b="1" dirty="0" smtClean="0">
                <a:solidFill>
                  <a:srgbClr val="FF0000"/>
                </a:solidFill>
              </a:rPr>
              <a:t>ПІДТИП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uk-UA" sz="4000" b="1" dirty="0" smtClean="0">
                <a:solidFill>
                  <a:srgbClr val="FF0000"/>
                </a:solidFill>
              </a:rPr>
              <a:t>КЛАС</a:t>
            </a:r>
            <a:endParaRPr lang="ru-RU" sz="40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074" name="Object 16"/>
          <p:cNvGraphicFramePr>
            <a:graphicFrameLocks noChangeAspect="1"/>
          </p:cNvGraphicFramePr>
          <p:nvPr/>
        </p:nvGraphicFramePr>
        <p:xfrm>
          <a:off x="533400" y="3200400"/>
          <a:ext cx="3429000" cy="3287713"/>
        </p:xfrm>
        <a:graphic>
          <a:graphicData uri="http://schemas.openxmlformats.org/presentationml/2006/ole">
            <p:oleObj spid="_x0000_s3074" name="Точечный рисунок" r:id="rId3" imgW="1380952" imgH="1324160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eg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268413"/>
            <a:ext cx="38131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4714875" y="1785938"/>
            <a:ext cx="4000500" cy="3371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Розмыр</a:t>
            </a:r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та</a:t>
            </a:r>
            <a:endParaRPr lang="ru-RU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/>
            <a:r>
              <a:rPr lang="ru-RU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колір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</a:t>
            </a:r>
            <a:r>
              <a:rPr lang="ru-RU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яєць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?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5" descr="Белый мрамор"/>
          <p:cNvSpPr>
            <a:spLocks noChangeArrowheads="1" noChangeShapeType="1" noTextEdit="1"/>
          </p:cNvSpPr>
          <p:nvPr/>
        </p:nvSpPr>
        <p:spPr bwMode="auto">
          <a:xfrm>
            <a:off x="1000100" y="285728"/>
            <a:ext cx="6337300" cy="3960813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Розвиток</a:t>
            </a:r>
            <a:r>
              <a:rPr lang="ru-RU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</a:t>
            </a:r>
          </a:p>
          <a:p>
            <a:pPr algn="ctr"/>
            <a:r>
              <a:rPr lang="ru-RU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пташенят</a:t>
            </a:r>
            <a:endParaRPr lang="ru-RU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/>
              <a:cs typeface="Arial"/>
            </a:endParaRPr>
          </a:p>
        </p:txBody>
      </p:sp>
      <p:pic>
        <p:nvPicPr>
          <p:cNvPr id="15365" name="Picture 5" descr="скан_0001"/>
          <p:cNvPicPr>
            <a:picLocks noChangeAspect="1" noChangeArrowheads="1"/>
          </p:cNvPicPr>
          <p:nvPr/>
        </p:nvPicPr>
        <p:blipFill>
          <a:blip r:embed="rId3"/>
          <a:srcRect r="9"/>
          <a:stretch>
            <a:fillRect/>
          </a:stretch>
        </p:blipFill>
        <p:spPr bwMode="auto">
          <a:xfrm>
            <a:off x="4716463" y="3971181"/>
            <a:ext cx="3927503" cy="267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>
          <a:xfrm>
            <a:off x="5076825" y="2060575"/>
            <a:ext cx="3763963" cy="43211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 b="1" smtClean="0">
                <a:latin typeface="Times New Roman" pitchFamily="18" charset="0"/>
              </a:rPr>
              <a:t>Насиджування</a:t>
            </a:r>
            <a:r>
              <a:rPr lang="ru-RU" sz="3200" smtClean="0">
                <a:latin typeface="Times New Roman" pitchFamily="18" charset="0"/>
              </a:rPr>
              <a:t> –це період між  відкладанням першого яйця і вилуплюванням останнього пташеняти  </a:t>
            </a:r>
          </a:p>
        </p:txBody>
      </p:sp>
      <p:sp>
        <p:nvSpPr>
          <p:cNvPr id="37891" name="WordArt 4"/>
          <p:cNvSpPr>
            <a:spLocks noChangeArrowheads="1" noChangeShapeType="1" noTextEdit="1"/>
          </p:cNvSpPr>
          <p:nvPr/>
        </p:nvSpPr>
        <p:spPr bwMode="auto">
          <a:xfrm>
            <a:off x="755650" y="404813"/>
            <a:ext cx="7900988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Насиджування </a:t>
            </a:r>
          </a:p>
        </p:txBody>
      </p:sp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2"/>
          <a:srcRect r="16478"/>
          <a:stretch>
            <a:fillRect/>
          </a:stretch>
        </p:blipFill>
        <p:spPr bwMode="auto">
          <a:xfrm>
            <a:off x="0" y="1341438"/>
            <a:ext cx="49323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14313"/>
            <a:ext cx="8858250" cy="1198562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курчати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6502" name="Picture 6" descr="РАЗВИТИ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26034" y="1571612"/>
            <a:ext cx="9017966" cy="4427084"/>
          </a:xfrm>
          <a:blipFill>
            <a:blip r:embed="rId3"/>
            <a:tile tx="0" ty="0" sx="100000" sy="100000" flip="none" algn="tl"/>
          </a:blip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2987675" y="2060575"/>
            <a:ext cx="217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1600"/>
          </a:p>
        </p:txBody>
      </p:sp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755650" y="2060575"/>
            <a:ext cx="360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/>
              <a:t>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4" descr="Белый мрамор"/>
          <p:cNvSpPr>
            <a:spLocks noChangeArrowheads="1" noChangeShapeType="1" noTextEdit="1"/>
          </p:cNvSpPr>
          <p:nvPr/>
        </p:nvSpPr>
        <p:spPr bwMode="auto">
          <a:xfrm>
            <a:off x="684213" y="333375"/>
            <a:ext cx="818832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r>
              <a:rPr lang="ru-RU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Типи</a:t>
            </a:r>
            <a:r>
              <a:rPr lang="ru-RU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</a:t>
            </a:r>
            <a:r>
              <a:rPr lang="ru-RU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розвитку</a:t>
            </a:r>
            <a:r>
              <a:rPr lang="ru-RU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</a:t>
            </a:r>
            <a:r>
              <a:rPr lang="ru-RU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птахів</a:t>
            </a:r>
            <a:endParaRPr lang="ru-RU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/>
              <a:cs typeface="Arial"/>
            </a:endParaRPr>
          </a:p>
        </p:txBody>
      </p:sp>
      <p:sp>
        <p:nvSpPr>
          <p:cNvPr id="40963" name="AutoShape 5"/>
          <p:cNvSpPr>
            <a:spLocks noChangeArrowheads="1"/>
          </p:cNvSpPr>
          <p:nvPr/>
        </p:nvSpPr>
        <p:spPr bwMode="auto">
          <a:xfrm>
            <a:off x="971550" y="1214438"/>
            <a:ext cx="7386638" cy="12858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За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ступенем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фізичної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зрілості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/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пташенят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поділяють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на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40964" name="AutoShape 7"/>
          <p:cNvSpPr>
            <a:spLocks noChangeArrowheads="1"/>
          </p:cNvSpPr>
          <p:nvPr/>
        </p:nvSpPr>
        <p:spPr bwMode="auto">
          <a:xfrm>
            <a:off x="928688" y="3000375"/>
            <a:ext cx="3097212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sz="3600" b="1" dirty="0" smtClean="0">
                <a:latin typeface="Times New Roman" pitchFamily="18" charset="0"/>
              </a:rPr>
              <a:t>НАГНІЗДНІ</a:t>
            </a:r>
            <a:endParaRPr lang="ru-RU" sz="3600" b="1" dirty="0">
              <a:latin typeface="Times New Roman" pitchFamily="18" charset="0"/>
            </a:endParaRPr>
          </a:p>
        </p:txBody>
      </p:sp>
      <p:sp>
        <p:nvSpPr>
          <p:cNvPr id="40965" name="AutoShape 8"/>
          <p:cNvSpPr>
            <a:spLocks noChangeArrowheads="1"/>
          </p:cNvSpPr>
          <p:nvPr/>
        </p:nvSpPr>
        <p:spPr bwMode="auto">
          <a:xfrm>
            <a:off x="5000625" y="3071813"/>
            <a:ext cx="3311525" cy="5032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3600" b="1" dirty="0" smtClean="0">
                <a:latin typeface="Times New Roman" pitchFamily="18" charset="0"/>
              </a:rPr>
              <a:t>ВИВОДКОВІ</a:t>
            </a:r>
            <a:endParaRPr lang="ru-RU" sz="3600" b="1" dirty="0">
              <a:latin typeface="Times New Roman" pitchFamily="18" charset="0"/>
            </a:endParaRPr>
          </a:p>
        </p:txBody>
      </p:sp>
      <p:sp>
        <p:nvSpPr>
          <p:cNvPr id="40966" name="AutoShape 10"/>
          <p:cNvSpPr>
            <a:spLocks noChangeArrowheads="1"/>
          </p:cNvSpPr>
          <p:nvPr/>
        </p:nvSpPr>
        <p:spPr bwMode="auto">
          <a:xfrm rot="5400000">
            <a:off x="2178050" y="2536826"/>
            <a:ext cx="504825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/>
          </a:p>
        </p:txBody>
      </p:sp>
      <p:sp>
        <p:nvSpPr>
          <p:cNvPr id="40967" name="AutoShape 11"/>
          <p:cNvSpPr>
            <a:spLocks noChangeArrowheads="1"/>
          </p:cNvSpPr>
          <p:nvPr/>
        </p:nvSpPr>
        <p:spPr bwMode="auto">
          <a:xfrm rot="5400000">
            <a:off x="6392862" y="2608263"/>
            <a:ext cx="504825" cy="431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ru-RU"/>
          </a:p>
        </p:txBody>
      </p:sp>
      <p:pic>
        <p:nvPicPr>
          <p:cNvPr id="14349" name="Picture 13" descr="ПТАШЕНЯ1"/>
          <p:cNvPicPr>
            <a:picLocks noChangeAspect="1" noChangeArrowheads="1"/>
          </p:cNvPicPr>
          <p:nvPr/>
        </p:nvPicPr>
        <p:blipFill>
          <a:blip r:embed="rId3">
            <a:lum bright="-14000"/>
          </a:blip>
          <a:srcRect/>
          <a:stretch>
            <a:fillRect/>
          </a:stretch>
        </p:blipFill>
        <p:spPr bwMode="auto">
          <a:xfrm>
            <a:off x="1000100" y="3789362"/>
            <a:ext cx="2690812" cy="3068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50" name="Picture 14" descr="ПТАШЕНЯ2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5143504" y="3789363"/>
            <a:ext cx="3001963" cy="3068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WordArt 4"/>
          <p:cNvSpPr>
            <a:spLocks noChangeArrowheads="1" noChangeShapeType="1" noTextEdit="1"/>
          </p:cNvSpPr>
          <p:nvPr/>
        </p:nvSpPr>
        <p:spPr bwMode="auto">
          <a:xfrm>
            <a:off x="2843213" y="404813"/>
            <a:ext cx="4586287" cy="86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Виводкові  птахи</a:t>
            </a:r>
          </a:p>
        </p:txBody>
      </p:sp>
      <p:pic>
        <p:nvPicPr>
          <p:cNvPr id="16387" name="Picture 6" descr="Страус">
            <a:hlinkClick r:id="rId2" tooltip="Страус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6613"/>
            <a:ext cx="2619375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8" descr="Куры — украшение любого двора">
            <a:hlinkClick r:id="rId4" tooltip="Куры — украшение любого двора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4221163"/>
            <a:ext cx="3527425" cy="2347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9" name="Picture 10" descr="Гуси">
            <a:hlinkClick r:id="rId6" tooltip="Гуси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16238" y="1412875"/>
            <a:ext cx="3167062" cy="237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3" name="Picture 9" descr="06060402"/>
          <p:cNvPicPr>
            <a:picLocks noChangeAspect="1" noChangeArrowheads="1"/>
          </p:cNvPicPr>
          <p:nvPr/>
        </p:nvPicPr>
        <p:blipFill>
          <a:blip r:embed="rId8"/>
          <a:srcRect r="50000"/>
          <a:stretch>
            <a:fillRect/>
          </a:stretch>
        </p:blipFill>
        <p:spPr bwMode="auto">
          <a:xfrm>
            <a:off x="5143504" y="4357694"/>
            <a:ext cx="3095625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5" name="Picture 11" descr="http://fauntastic.net/wp-content/uploads/2010/11/%D0%BB%D0%B5%D0%B1%D0%B5%D0%B4%D0%B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3636" y="1071546"/>
            <a:ext cx="285748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Фотографии животных :: Птиц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7650" y="3995738"/>
            <a:ext cx="3816350" cy="2862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5" name="Picture 5" descr="Фотографии животных :: Птиц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105275"/>
            <a:ext cx="3744913" cy="275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2" name="WordArt 4"/>
          <p:cNvSpPr>
            <a:spLocks noChangeArrowheads="1" noChangeShapeType="1" noTextEdit="1"/>
          </p:cNvSpPr>
          <p:nvPr/>
        </p:nvSpPr>
        <p:spPr bwMode="auto">
          <a:xfrm>
            <a:off x="1116013" y="404813"/>
            <a:ext cx="648017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5794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нагніздні птахи</a:t>
            </a:r>
          </a:p>
        </p:txBody>
      </p:sp>
      <p:pic>
        <p:nvPicPr>
          <p:cNvPr id="66570" name="Picture 10" descr="http://viki.rdf.ru/media/upload/preview/ptisi_zim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428736"/>
            <a:ext cx="3810000" cy="2886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72" name="Picture 12" descr="http://fotoparus.com/photogalery/animals/wild_animals/aves/21_PASSERIFORMES_CORVIDAE_Corvus_corax/slides/nestling_Corvus_corax2005043016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428736"/>
            <a:ext cx="442915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1357290" y="142852"/>
            <a:ext cx="65646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kumimoji="0" lang="ru-RU" sz="4400" b="1" i="0" u="none" strike="noStrike" cap="none" normalizeH="0" baseline="0" dirty="0" err="1" smtClean="0" bmk="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оходження</a:t>
            </a:r>
            <a:r>
              <a:rPr kumimoji="0" lang="ru-RU" sz="4400" b="1" i="0" u="none" strike="noStrike" cap="none" normalizeH="0" baseline="0" dirty="0" smtClean="0" bmk="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1" i="0" u="none" strike="noStrike" cap="none" normalizeH="0" baseline="0" dirty="0" err="1" smtClean="0" bmk="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4400" b="1" i="0" u="none" strike="noStrike" cap="none" normalizeH="0" baseline="0" dirty="0" smtClean="0" bmk="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400" b="1" i="0" u="none" strike="noStrike" cap="none" normalizeH="0" baseline="0" dirty="0" err="1" smtClean="0" bmk="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еволюція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www.raptor.in.ua/images/stories/archaeopteryx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143380"/>
            <a:ext cx="2106312" cy="189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85720" y="6000768"/>
            <a:ext cx="1701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/>
              <a:t>Archaeopteryx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" name="Рисунок 4" descr="http://www.raptor.in.ua/images/stories/ichthyorni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3786190"/>
            <a:ext cx="2026766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286644" y="5857892"/>
            <a:ext cx="1293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/>
              <a:t>Ichthyornis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http://www.raptor.in.ua/images/stories/hesperornis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4214818"/>
            <a:ext cx="3286148" cy="213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29058" y="6286520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 smtClean="0"/>
              <a:t>Hesperornis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785794"/>
            <a:ext cx="2147501" cy="252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42844" y="3357562"/>
            <a:ext cx="3926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Археоптерикс — один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можливих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предків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птахів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000108"/>
            <a:ext cx="2435826" cy="182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5399705" y="2857496"/>
            <a:ext cx="37442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Конфуціусорніси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перші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птахи,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були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беззубими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мали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дзьоб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uk-UA" b="1" dirty="0" err="1" smtClean="0">
                <a:solidFill>
                  <a:srgbClr val="FF0000"/>
                </a:solidFill>
              </a:rPr>
              <a:t>Зонішня</a:t>
            </a:r>
            <a:r>
              <a:rPr lang="uk-UA" b="1" dirty="0" smtClean="0">
                <a:solidFill>
                  <a:srgbClr val="FF0000"/>
                </a:solidFill>
              </a:rPr>
              <a:t> будова птахів</a:t>
            </a:r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643050"/>
            <a:ext cx="914816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0"/>
          <p:cNvGraphicFramePr>
            <a:graphicFrameLocks noChangeAspect="1"/>
          </p:cNvGraphicFramePr>
          <p:nvPr/>
        </p:nvGraphicFramePr>
        <p:xfrm>
          <a:off x="0" y="0"/>
          <a:ext cx="9144000" cy="6837362"/>
        </p:xfrm>
        <a:graphic>
          <a:graphicData uri="http://schemas.openxmlformats.org/presentationml/2006/ole">
            <p:oleObj spid="_x0000_s4098" name="Точечный рисунок" r:id="rId3" imgW="6542857" imgH="5630061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2867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5400" b="1" dirty="0" smtClean="0">
                <a:solidFill>
                  <a:srgbClr val="FF0000"/>
                </a:solidFill>
              </a:rPr>
              <a:t>Покриви тіла птахів: </a:t>
            </a:r>
            <a:r>
              <a:rPr lang="uk-UA" sz="5400" b="1" dirty="0" smtClean="0"/>
              <a:t>шкіра, пір</a:t>
            </a:r>
            <a:r>
              <a:rPr lang="uk-UA" sz="5400" b="1" dirty="0" smtClean="0">
                <a:latin typeface="Calibri"/>
                <a:cs typeface="Calibri"/>
              </a:rPr>
              <a:t>'</a:t>
            </a:r>
            <a:r>
              <a:rPr lang="uk-UA" sz="5400" b="1" dirty="0" smtClean="0"/>
              <a:t>я</a:t>
            </a:r>
            <a:br>
              <a:rPr lang="uk-UA" sz="5400" b="1" dirty="0" smtClean="0"/>
            </a:br>
            <a:r>
              <a:rPr lang="uk-UA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Різноманітність та будова пер:</a:t>
            </a:r>
            <a:r>
              <a:rPr lang="uk-UA" sz="5400" b="1" dirty="0" smtClean="0"/>
              <a:t/>
            </a:r>
            <a:br>
              <a:rPr lang="uk-UA" sz="5400" b="1" dirty="0" smtClean="0"/>
            </a:br>
            <a:r>
              <a:rPr lang="uk-UA" sz="5400" b="1" dirty="0" smtClean="0"/>
              <a:t/>
            </a:r>
            <a:br>
              <a:rPr lang="uk-UA" sz="5400" b="1" dirty="0" smtClean="0"/>
            </a:br>
            <a:r>
              <a:rPr lang="uk-UA" sz="5400" b="1" dirty="0" smtClean="0"/>
              <a:t> </a:t>
            </a:r>
            <a:endParaRPr lang="ru-RU" sz="5400" b="1" dirty="0" smtClean="0"/>
          </a:p>
        </p:txBody>
      </p:sp>
      <p:pic>
        <p:nvPicPr>
          <p:cNvPr id="23554" name="Picture 2" descr="http://byology.ru/wp-content/uploads/2010/11/skel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90473" cy="42148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4747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uk-UA" sz="3600" b="1" dirty="0" smtClean="0">
                <a:solidFill>
                  <a:srgbClr val="FF0000"/>
                </a:solidFill>
              </a:rPr>
              <a:t>Різноманітність забарвлення покривів птахів нашої планети</a:t>
            </a:r>
            <a:r>
              <a:rPr lang="uk-UA" sz="3600" dirty="0" smtClean="0">
                <a:solidFill>
                  <a:srgbClr val="FFFF00"/>
                </a:solidFill>
              </a:rPr>
              <a:t/>
            </a:r>
            <a:br>
              <a:rPr lang="uk-UA" sz="3600" dirty="0" smtClean="0">
                <a:solidFill>
                  <a:srgbClr val="FFFF00"/>
                </a:solidFill>
              </a:rPr>
            </a:br>
            <a:endParaRPr lang="ru-RU" sz="3600" dirty="0" smtClean="0">
              <a:solidFill>
                <a:srgbClr val="FFFF00"/>
              </a:solidFill>
            </a:endParaRPr>
          </a:p>
        </p:txBody>
      </p:sp>
      <p:graphicFrame>
        <p:nvGraphicFramePr>
          <p:cNvPr id="14338" name="Object 1024"/>
          <p:cNvGraphicFramePr>
            <a:graphicFrameLocks noChangeAspect="1"/>
          </p:cNvGraphicFramePr>
          <p:nvPr/>
        </p:nvGraphicFramePr>
        <p:xfrm>
          <a:off x="1295400" y="1371600"/>
          <a:ext cx="6629400" cy="5486400"/>
        </p:xfrm>
        <a:graphic>
          <a:graphicData uri="http://schemas.openxmlformats.org/presentationml/2006/ole">
            <p:oleObj spid="_x0000_s5122" name="Точечный рисунок" r:id="rId3" imgW="4667902" imgH="4447619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222</Words>
  <Application>Microsoft Office PowerPoint</Application>
  <PresentationFormat>Экран (4:3)</PresentationFormat>
  <Paragraphs>100</Paragraphs>
  <Slides>46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Тема Office</vt:lpstr>
      <vt:lpstr>Точечный рисунок</vt:lpstr>
      <vt:lpstr>           Загальна характеристика                 класу              ПТАХИ     або ПЕРНАТІ</vt:lpstr>
      <vt:lpstr>Є багато пташок голосних, любі, милі нам співи пташині. Та завжди наймилішими з них будуть ті, що у рідній країні.   </vt:lpstr>
      <vt:lpstr>Різноманіття птахів</vt:lpstr>
      <vt:lpstr>Систематичне  положення  птахів</vt:lpstr>
      <vt:lpstr>Слайд 5</vt:lpstr>
      <vt:lpstr>Зонішня будова птахів</vt:lpstr>
      <vt:lpstr>Слайд 7</vt:lpstr>
      <vt:lpstr>Покриви тіла птахів: шкіра, пір'я Різноманітність та будова пер:   </vt:lpstr>
      <vt:lpstr>Різноманітність забарвлення покривів птахів нашої планети </vt:lpstr>
      <vt:lpstr>           ВНУТРІШНЯ БУДОВА                 Й ОСОБЛИВОСТІ                    ПРОЦЕСІВ ЖИТТЄДІЯЛЬНОСТІ                 ПТАХІВ</vt:lpstr>
      <vt:lpstr>ВНУТРІШНЯ БУДОВА</vt:lpstr>
      <vt:lpstr>Опорно-рухова система</vt:lpstr>
      <vt:lpstr>ТРАВНА СИСТЕМА</vt:lpstr>
      <vt:lpstr>КРОВОНОСНА СИСТЕМА</vt:lpstr>
      <vt:lpstr>ДИХАЛЬНА СИСТЕМА</vt:lpstr>
      <vt:lpstr>НЕРВОВА СИСТЕМА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Співочий дрозд</vt:lpstr>
      <vt:lpstr>Синиця гаєчка</vt:lpstr>
      <vt:lpstr>Куроподібні </vt:lpstr>
      <vt:lpstr>Качині </vt:lpstr>
      <vt:lpstr>Вівчарик </vt:lpstr>
      <vt:lpstr>Слайд 35</vt:lpstr>
      <vt:lpstr>Синиця  ремез</vt:lpstr>
      <vt:lpstr>Вивільга </vt:lpstr>
      <vt:lpstr>Очеретянка </vt:lpstr>
      <vt:lpstr>Слайд 39</vt:lpstr>
      <vt:lpstr>Слайд 40</vt:lpstr>
      <vt:lpstr>Слайд 41</vt:lpstr>
      <vt:lpstr>Слайд 42</vt:lpstr>
      <vt:lpstr>Розвиток курчати</vt:lpstr>
      <vt:lpstr>Слайд 44</vt:lpstr>
      <vt:lpstr>Слайд 45</vt:lpstr>
      <vt:lpstr>Слайд 46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Загальна характеристика                 класу              ПТАХИ     або ПЕРНАТІ</dc:title>
  <dc:creator>User</dc:creator>
  <cp:lastModifiedBy>User</cp:lastModifiedBy>
  <cp:revision>3</cp:revision>
  <dcterms:created xsi:type="dcterms:W3CDTF">2021-04-06T11:09:08Z</dcterms:created>
  <dcterms:modified xsi:type="dcterms:W3CDTF">2023-10-25T12:05:17Z</dcterms:modified>
</cp:coreProperties>
</file>