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79E3C4-BB09-4441-9E2A-2F8C293EA23C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AF387E1-B4AC-4E0B-8B63-6679903C53F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earnenglish-central-grammar-330x2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2413000"/>
            <a:ext cx="7572428" cy="358776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/>
          <a:lstStyle/>
          <a:p>
            <a:r>
              <a:rPr lang="uk-UA" dirty="0" smtClean="0"/>
              <a:t>Граматика і граматичні категорії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Словозмінні (релятивні) категорії - граматичні категорії, яких слово може набувати залежно від іншого слова, з яким воно поєднується в реченні. </a:t>
            </a:r>
          </a:p>
          <a:p>
            <a:r>
              <a:rPr lang="ru-RU" smtClean="0"/>
              <a:t>    До словозмінних належить категорія роду прикметників, бо прикметники не класифікуються, а відмінюються за родами і родова форма прикметника залежить від поєднуваного з ним іменника (великий успіх, велика справа, велике враження).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Морфологічні категорії:</a:t>
            </a:r>
            <a:br>
              <a:rPr lang="ru-RU" smtClean="0"/>
            </a:br>
            <a:r>
              <a:rPr lang="ru-RU" smtClean="0"/>
              <a:t>словозмінні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Класифікаційні (словотворчі, дериваційні) категорії - це такі, члени яких виступають як рубрики класифікації слів. </a:t>
            </a:r>
          </a:p>
          <a:p>
            <a:r>
              <a:rPr lang="ru-RU" smtClean="0"/>
              <a:t>    Так, зокрема, класифікаційною є категорія роду іменників і категорія виду дієслова, бо іменники не відмінюються, а класифікуються за родами (кожен іменник належить до одного певного роду), а дієслова розподіляються між трьома видовими групами - дієсловами доконаного чи недоконаного виду або двовидовими.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Морфологічні категорії:</a:t>
            </a:r>
            <a:br>
              <a:rPr lang="ru-RU" smtClean="0"/>
            </a:br>
            <a:r>
              <a:rPr lang="ru-RU" smtClean="0"/>
              <a:t> класифікаційні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Від граматичних категорій треба відрізняти лексико-граматичні розряди, які нерідко називають лексико-граматичними категоріями.</a:t>
            </a:r>
          </a:p>
          <a:p>
            <a:r>
              <a:rPr lang="ru-RU" smtClean="0"/>
              <a:t>   Лексико-граматичні розряди (категорії) - це граматично важливі групи слів у межах певної частини мови.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 </a:t>
            </a:r>
            <a:br>
              <a:rPr lang="ru-RU" smtClean="0"/>
            </a:br>
            <a:r>
              <a:rPr lang="ru-RU" smtClean="0"/>
              <a:t>Лексико-граматичні розряди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1) об'єднуються за спільною семантичною ознакою. </a:t>
            </a:r>
          </a:p>
          <a:p>
            <a:r>
              <a:rPr lang="ru-RU" smtClean="0"/>
              <a:t>    Наприклад, лексико-граматичні розряди становлять збірні іменники, речовинні іменники, іменники - назви істот, іменники - назви неістот, власні назви, загальні назви, зворотні дієслова, бо кожна така група має спільну семантичну ознаку - збірність, речовинність тощо.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Лексико-граматичні розряди</a:t>
            </a:r>
            <a:br>
              <a:rPr lang="ru-RU" smtClean="0"/>
            </a:br>
            <a:r>
              <a:rPr lang="ru-RU" smtClean="0"/>
              <a:t>м</a:t>
            </a:r>
            <a:r>
              <a:rPr lang="ru-RU" smtClean="0"/>
              <a:t>ають такі властивості: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2) можуть мати і можуть не мати формальне морфологічне вираження. Якщо, скажімо, деякі збірні іменники мають формальне вираження - суфікси -ств(о),студентство, ганчір'я), зворотні дієслова - постфікс -ся (умиватися, листуватися, обніматися), то власні та загальні назви, речовинні назви, назви істот/неістот формальних показників не мають (місто Орел і летить орел, масло і вікно, ворона і корона);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Лексико-граматичні розряди</a:t>
            </a:r>
            <a:br>
              <a:rPr lang="ru-RU" smtClean="0"/>
            </a:br>
            <a:r>
              <a:rPr lang="ru-RU" smtClean="0"/>
              <a:t>мають такі властивості: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mtClean="0"/>
              <a:t>3) взаємодіють із пов'язаними з ними граматичними категоріями. </a:t>
            </a:r>
          </a:p>
          <a:p>
            <a:r>
              <a:rPr lang="ru-RU" smtClean="0"/>
              <a:t>    Так, від зворотності дієслів залежить категорія стану (зворотні дієслова не належать до активного стану); від істоти/неістоти - категорія відмінка (у назвах істот форма знахідного відмінка збігається з формою родового, у назвах неістот форма знахідного відмінка збігається з формою називного); від особи/неособи - категорія роду (назви осіб мають, як правило, категорію чоловічого або жіночого роду, назви неосіб - усі три роди).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Лексико-граматичні розряди</a:t>
            </a:r>
            <a:br>
              <a:rPr lang="ru-RU" smtClean="0"/>
            </a:br>
            <a:r>
              <a:rPr lang="ru-RU" smtClean="0"/>
              <a:t>мають такі властивості: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4) можуть мати і можуть не мати протиставлені всередині розряду ряди форм. Якщо, наприклад, власні назви протиставляються загальним, назви істот - назвам неістот, перехідні дієслова - неперехідним дієсловам, то всередині речовинних і збірних іменників подібного протиставлення немає.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Лексико-граматичні розряди</a:t>
            </a:r>
            <a:br>
              <a:rPr lang="ru-RU" smtClean="0"/>
            </a:br>
            <a:r>
              <a:rPr lang="ru-RU" smtClean="0"/>
              <a:t>мають такі властивості: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В сучасній англійській мові, як і в українській, слова за їх значенням і граматичними ознаками поділяються на класи, що звуться частинами мови (parts of speech).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Частини мови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Іменник (the noun), прикметник (the adjective), займенник (the pronoun), числівник (the numeral), дієслово (the verb) і прислівник (the adverb) – самостійні частини мови (notional parts of speech).</a:t>
            </a:r>
            <a:br>
              <a:rPr lang="ru-RU" smtClean="0"/>
            </a:br>
            <a:r>
              <a:rPr lang="ru-RU" smtClean="0"/>
              <a:t>Прийменник (the preposition), сполучник (the conjunction), частка (the particle), артикль (the article) –службові частини мови (function words). В окрему частину мови виділяються вигуки (interjections), які не належать ні до самостійних, ні до службових слів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Частини мови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mtClean="0"/>
              <a:t>Самостійні частини мови, в свою чергу, можна поділити на іменні (іменник та прикметник) – ті, що позначають предмети, речовини, явища, абстрактні поняття та їхні якості, займенник, що власного значення не має, але вказує на предмети, явища тощо та числівник, що позначає їхню кількість, і дієслово та його неособові форми із значенням дії чи процесу. </a:t>
            </a:r>
          </a:p>
          <a:p>
            <a:r>
              <a:rPr lang="ru-RU" smtClean="0"/>
              <a:t>В українській мові іменні частини мови мають розгалужену систему форм, що оформляються закінченнями. Ці форми визначають функцію цієї частини мови у реченні і вказують на її зв’язок з іншими словами у реченні. Система форм іменних частин мови в англійській мові суттєво простіша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Іменні частини мови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Граматика (від лат. grammatike techne "письмове мистецтво")  </a:t>
            </a:r>
          </a:p>
          <a:p>
            <a:r>
              <a:rPr lang="ru-RU" smtClean="0"/>
              <a:t>1) будова мови (система морфологічних категорій і форм, синтаксичних категорій і конструкцій); </a:t>
            </a:r>
          </a:p>
          <a:p>
            <a:r>
              <a:rPr lang="ru-RU" smtClean="0"/>
              <a:t>2) наука, яка вивчає будову мови.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Граматика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Функції та класи службових частин мови – прийменника, сполучника, частки та вигуку в основному співпадають у англійській та українській мові, проте в англійській мові іменник мас при собі ще один клас службових слів – артиклі, що не мас українського відповідника.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Службові частини мови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Український іменник  має рід (чоловічий, жіночий та середній), 7 відмінкових форм, закінчення яких залежать від того, до якої з трьох відмін належить іменник, та число. </a:t>
            </a:r>
          </a:p>
          <a:p>
            <a:r>
              <a:rPr lang="ru-RU" smtClean="0"/>
              <a:t>    Англійський іменник не поділяється на граматичні роди, присвійний відмінок, що традиційно визнається граматистами, має обмеження у вживанні, а відмінності в утворенні множини мають характер правила та винятків.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Іменник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Прикметник – частина мови, що позначає на якість предмета. Узгоджуючись із іменником у роді, числі і відмінку, та маючі власне прикметникові категорії – ступені порівнення – ця частина мови теж посідає значне місце в українській граматиці і займає значний час навчального часу у вивченні мови.</a:t>
            </a:r>
          </a:p>
          <a:p>
            <a:r>
              <a:rPr lang="ru-RU" smtClean="0"/>
              <a:t>    Англійський прикметник не має ніякого узгодження з іменником, і єдиною формою, що має граматичне вираження, є ступені порівняння, утворення яких має доволі регулярний характер із незначною кількістю винятків.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Прикметник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ru-RU" dirty="0" err="1"/>
              <a:t>Займенник</a:t>
            </a:r>
            <a:r>
              <a:rPr lang="ru-RU" dirty="0"/>
              <a:t>, </a:t>
            </a:r>
            <a:r>
              <a:rPr lang="ru-RU" dirty="0" err="1"/>
              <a:t>утворюючи</a:t>
            </a:r>
            <a:r>
              <a:rPr lang="ru-RU" dirty="0"/>
              <a:t> разом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іменником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у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підмета</a:t>
            </a:r>
            <a:r>
              <a:rPr lang="ru-RU" dirty="0"/>
              <a:t> та </a:t>
            </a:r>
            <a:r>
              <a:rPr lang="ru-RU" dirty="0" err="1"/>
              <a:t>додатка</a:t>
            </a:r>
            <a:r>
              <a:rPr lang="ru-RU" dirty="0"/>
              <a:t>, </a:t>
            </a:r>
            <a:r>
              <a:rPr lang="ru-RU" dirty="0" err="1"/>
              <a:t>логічно</a:t>
            </a:r>
            <a:r>
              <a:rPr lang="ru-RU" dirty="0"/>
              <a:t> входить у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іменних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</a:t>
            </a:r>
            <a:r>
              <a:rPr lang="ru-RU" dirty="0" err="1"/>
              <a:t>Кількість</a:t>
            </a:r>
            <a:r>
              <a:rPr lang="ru-RU" dirty="0"/>
              <a:t> форм у </a:t>
            </a:r>
            <a:r>
              <a:rPr lang="ru-RU" dirty="0" err="1"/>
              <a:t>англійського</a:t>
            </a:r>
            <a:r>
              <a:rPr lang="ru-RU" dirty="0"/>
              <a:t> </a:t>
            </a:r>
            <a:r>
              <a:rPr lang="ru-RU" dirty="0" err="1"/>
              <a:t>займенника</a:t>
            </a:r>
            <a:r>
              <a:rPr lang="ru-RU" dirty="0"/>
              <a:t>, </a:t>
            </a:r>
            <a:r>
              <a:rPr lang="ru-RU" dirty="0" err="1"/>
              <a:t>безумовно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меншою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, 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менша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іменника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не </a:t>
            </a:r>
            <a:r>
              <a:rPr lang="ru-RU" dirty="0" err="1"/>
              <a:t>ставлять</a:t>
            </a:r>
            <a:r>
              <a:rPr lang="ru-RU" dirty="0"/>
              <a:t> </a:t>
            </a:r>
            <a:r>
              <a:rPr lang="ru-RU" dirty="0" err="1"/>
              <a:t>займенник</a:t>
            </a:r>
            <a:r>
              <a:rPr lang="ru-RU" dirty="0"/>
              <a:t> на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могло б </a:t>
            </a:r>
            <a:r>
              <a:rPr lang="ru-RU" dirty="0" err="1"/>
              <a:t>передувати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, </a:t>
            </a:r>
            <a:r>
              <a:rPr lang="ru-RU" dirty="0" err="1"/>
              <a:t>центральній</a:t>
            </a:r>
            <a:r>
              <a:rPr lang="ru-RU" dirty="0"/>
              <a:t> для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граматики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Займенник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mtClean="0"/>
              <a:t>Особливі труднощі становлять ті граматичні форми, що не мають українських відповідників. При співставленні часових форм, форм виду, стану, способу значні неспівпадіння не тільки обсягу граматичних форм, а і самої сутності категорій (так, в українській мові категорія виду відображає протиставлення доконаного і недоконаного виду, а англійський вид – це протиставлення дії, тривалої у часі, дії, позбавленної ознаки подовженості), та наявність категорій вже і зовсім нехарактерних для української мови (перфект, майбутній час з точки зору минулого) ставить дієслово на перше місце у вивченні англійської граматики.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Дієслово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mtClean="0"/>
              <a:t>Неособові форми українського дієслова – інфінітив, дієприкметник та дієприслівник – набагато менше, ніж в англійській мові.Українські інфінітив та дієприслівник – таки відображають видові відмінності, а дієприкметник майже повторює парадигму прикметника. </a:t>
            </a:r>
          </a:p>
          <a:p>
            <a:r>
              <a:rPr lang="ru-RU" smtClean="0"/>
              <a:t>    На відміну від української мови неособові форми англійського дієслова (інфінітив, дієприкметник та герундій) мають значну кількість дієслівних граматичних категорій, що нерідко приводить до того, що українські відповідники неособових форм – це особові форми українського дієслова.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Неособові форми дієслова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229600" cy="2571768"/>
          </a:xfrm>
        </p:spPr>
        <p:txBody>
          <a:bodyPr/>
          <a:lstStyle/>
          <a:p>
            <a:pPr algn="ctr"/>
            <a:r>
              <a:rPr lang="uk-UA" sz="7200" dirty="0" smtClean="0"/>
              <a:t>Дякую за увагу!!!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Що стосується граматики як науки, то розрізняють: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mtClean="0"/>
              <a:t>1) формальну, яка вивчає граматичні форми та їх структуру, і контенсивну (семантичну), яка вивчає значення цих форм і структур;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mtClean="0"/>
              <a:t>2) синхронічну, що вивчає будову мови на певному умовно виділеному часовому етапі, і діахронічну, яка вивчає мовну будову в її історичному розвитку.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Граматичне значення - узагальнене (абстрактне) мовне значення, яке властиве рядам слів, словоформ, синтаксичних конструкцій і яке має в мові регулярне (стандартне) вираження.</a:t>
            </a:r>
          </a:p>
          <a:p>
            <a:r>
              <a:rPr lang="ru-RU" smtClean="0"/>
              <a:t>   Граматичне значення відрізняється від лексичного масовістю, груповим характером свого виявлення, тобто воно властиве великим групам слів.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Граматичне значення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mtClean="0"/>
              <a:t>Дериваційні значення - це незмінні, постійні показники слова, що дають йому певну граматичну класифікацію. </a:t>
            </a:r>
          </a:p>
          <a:p>
            <a:r>
              <a:rPr lang="ru-RU" smtClean="0"/>
              <a:t>Реляційні значення (від лат. relatio "відношення") є змінними. Вони видозмінюються від однієї словоформи до іншої. Реляційні значення використовуються мовою для зв'язку слів у реченні. </a:t>
            </a:r>
          </a:p>
          <a:p>
            <a:r>
              <a:rPr lang="ru-RU" smtClean="0"/>
              <a:t>Модальні значення виражають відношення людини до висловленої думки і до об'єктивного світу - ствердження, заперечення, умовність, бажаність, запитання, волевиявлення тощо.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Граматичні значення бувають трьох типів: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Граматична   форма   слова - це   єднiсть</a:t>
            </a:r>
            <a:br>
              <a:rPr lang="ru-RU" smtClean="0"/>
            </a:br>
            <a:r>
              <a:rPr lang="ru-RU" smtClean="0"/>
              <a:t>граматичного  значення  i  вiдповiдного  за-собу  вираження   його   у конкретному ви-падку вживання слова. Слово в рiзних формах </a:t>
            </a:r>
          </a:p>
          <a:p>
            <a:r>
              <a:rPr lang="ru-RU" smtClean="0"/>
              <a:t>   може  виражати одне або кiлька граматичних </a:t>
            </a:r>
          </a:p>
          <a:p>
            <a:r>
              <a:rPr lang="ru-RU" smtClean="0"/>
              <a:t>   значень, в останньому  випадку  за допомогою </a:t>
            </a:r>
          </a:p>
          <a:p>
            <a:r>
              <a:rPr lang="ru-RU" smtClean="0"/>
              <a:t>   якогось  одного  формального  показника.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Граматична форма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Граматичн</a:t>
            </a:r>
            <a:r>
              <a:rPr lang="en-US" smtClean="0"/>
              <a:t>i  </a:t>
            </a:r>
            <a:r>
              <a:rPr lang="ru-RU" smtClean="0"/>
              <a:t>форми  є  морфолог</a:t>
            </a:r>
            <a:r>
              <a:rPr lang="en-US" smtClean="0"/>
              <a:t>i</a:t>
            </a:r>
            <a:r>
              <a:rPr lang="ru-RU" smtClean="0"/>
              <a:t>чн</a:t>
            </a:r>
            <a:r>
              <a:rPr lang="en-US" smtClean="0"/>
              <a:t>i  i  </a:t>
            </a:r>
            <a:r>
              <a:rPr lang="ru-RU" smtClean="0"/>
              <a:t>синтаксичн</a:t>
            </a:r>
            <a:r>
              <a:rPr lang="en-US" smtClean="0"/>
              <a:t>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mtClean="0"/>
              <a:t>Морфолог</a:t>
            </a:r>
            <a:r>
              <a:rPr lang="en-US" smtClean="0"/>
              <a:t>i</a:t>
            </a:r>
            <a:r>
              <a:rPr lang="ru-RU" smtClean="0"/>
              <a:t>чн</a:t>
            </a:r>
            <a:r>
              <a:rPr lang="en-US" smtClean="0"/>
              <a:t>i </a:t>
            </a:r>
            <a:r>
              <a:rPr lang="ru-RU" smtClean="0"/>
              <a:t>форми - це видозм</a:t>
            </a:r>
            <a:r>
              <a:rPr lang="en-US" smtClean="0"/>
              <a:t>i</a:t>
            </a:r>
            <a:r>
              <a:rPr lang="ru-RU" smtClean="0"/>
              <a:t>ни повнозначного слова для вираження властивих певному класу сл</a:t>
            </a:r>
            <a:r>
              <a:rPr lang="en-US" smtClean="0"/>
              <a:t>i</a:t>
            </a:r>
            <a:r>
              <a:rPr lang="ru-RU" smtClean="0"/>
              <a:t>вв</a:t>
            </a:r>
            <a:r>
              <a:rPr lang="en-US" smtClean="0"/>
              <a:t>i</a:t>
            </a:r>
            <a:r>
              <a:rPr lang="ru-RU" smtClean="0"/>
              <a:t>дношень  до  </a:t>
            </a:r>
            <a:r>
              <a:rPr lang="en-US" smtClean="0"/>
              <a:t>i</a:t>
            </a:r>
            <a:r>
              <a:rPr lang="ru-RU" smtClean="0"/>
              <a:t>нших  повнозначних  сл</a:t>
            </a:r>
            <a:r>
              <a:rPr lang="en-US" smtClean="0"/>
              <a:t>i</a:t>
            </a:r>
            <a:r>
              <a:rPr lang="ru-RU" smtClean="0"/>
              <a:t>в  або для вираження  р</a:t>
            </a:r>
            <a:r>
              <a:rPr lang="en-US" smtClean="0"/>
              <a:t>i</a:t>
            </a:r>
            <a:r>
              <a:rPr lang="ru-RU" smtClean="0"/>
              <a:t>зних  </a:t>
            </a:r>
          </a:p>
          <a:p>
            <a:r>
              <a:rPr lang="ru-RU" smtClean="0"/>
              <a:t>     абстракц</a:t>
            </a:r>
            <a:r>
              <a:rPr lang="en-US" smtClean="0"/>
              <a:t>i</a:t>
            </a:r>
            <a:r>
              <a:rPr lang="ru-RU" smtClean="0"/>
              <a:t>й (завершеност</a:t>
            </a:r>
            <a:r>
              <a:rPr lang="en-US" smtClean="0"/>
              <a:t>i/</a:t>
            </a:r>
            <a:endParaRPr lang="uk-UA" smtClean="0"/>
          </a:p>
          <a:p>
            <a:r>
              <a:rPr lang="uk-UA" smtClean="0"/>
              <a:t>     </a:t>
            </a:r>
            <a:r>
              <a:rPr lang="ru-RU" smtClean="0"/>
              <a:t>незавершеност</a:t>
            </a:r>
            <a:r>
              <a:rPr lang="en-US" smtClean="0"/>
              <a:t>i  </a:t>
            </a:r>
            <a:r>
              <a:rPr lang="ru-RU" smtClean="0"/>
              <a:t>д</a:t>
            </a:r>
            <a:r>
              <a:rPr lang="en-US" smtClean="0"/>
              <a:t>iï,</a:t>
            </a:r>
            <a:br>
              <a:rPr lang="en-US" smtClean="0"/>
            </a:br>
            <a:r>
              <a:rPr lang="en-US" smtClean="0"/>
              <a:t>i</a:t>
            </a:r>
            <a:r>
              <a:rPr lang="ru-RU" smtClean="0"/>
              <a:t>нтенсивост</a:t>
            </a:r>
            <a:r>
              <a:rPr lang="en-US" smtClean="0"/>
              <a:t>i  </a:t>
            </a:r>
            <a:r>
              <a:rPr lang="ru-RU" smtClean="0"/>
              <a:t>виявлення  </a:t>
            </a:r>
          </a:p>
          <a:p>
            <a:r>
              <a:rPr lang="ru-RU" smtClean="0"/>
              <a:t>     ознаки  та   </a:t>
            </a:r>
            <a:r>
              <a:rPr lang="en-US" smtClean="0"/>
              <a:t>i</a:t>
            </a:r>
            <a:r>
              <a:rPr lang="ru-RU" smtClean="0"/>
              <a:t>н.).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mtClean="0"/>
              <a:t> У   синтаксичних   формах</a:t>
            </a:r>
            <a:br>
              <a:rPr lang="ru-RU" smtClean="0"/>
            </a:br>
            <a:r>
              <a:rPr lang="ru-RU" smtClean="0"/>
              <a:t>виражаються р</a:t>
            </a:r>
            <a:r>
              <a:rPr lang="en-US" smtClean="0"/>
              <a:t>i</a:t>
            </a:r>
            <a:r>
              <a:rPr lang="ru-RU" smtClean="0"/>
              <a:t>зн</a:t>
            </a:r>
            <a:r>
              <a:rPr lang="en-US" smtClean="0"/>
              <a:t>i </a:t>
            </a:r>
            <a:r>
              <a:rPr lang="ru-RU" smtClean="0"/>
              <a:t>типи поєднунаност</a:t>
            </a:r>
            <a:r>
              <a:rPr lang="en-US" smtClean="0"/>
              <a:t>i</a:t>
            </a:r>
            <a:r>
              <a:rPr lang="uk-UA" smtClean="0"/>
              <a:t> </a:t>
            </a:r>
            <a:r>
              <a:rPr lang="ru-RU" smtClean="0"/>
              <a:t>сл</a:t>
            </a:r>
            <a:r>
              <a:rPr lang="en-US" smtClean="0"/>
              <a:t>i</a:t>
            </a:r>
            <a:r>
              <a:rPr lang="ru-RU" smtClean="0"/>
              <a:t>в.  </a:t>
            </a:r>
          </a:p>
          <a:p>
            <a:r>
              <a:rPr lang="ru-RU" smtClean="0"/>
              <a:t>     Частков</a:t>
            </a:r>
            <a:r>
              <a:rPr lang="en-US" smtClean="0"/>
              <a:t>i  </a:t>
            </a:r>
            <a:r>
              <a:rPr lang="ru-RU" smtClean="0"/>
              <a:t>граматичн</a:t>
            </a:r>
            <a:r>
              <a:rPr lang="en-US" smtClean="0"/>
              <a:t>i</a:t>
            </a:r>
            <a:br>
              <a:rPr lang="en-US" smtClean="0"/>
            </a:br>
            <a:r>
              <a:rPr lang="ru-RU" smtClean="0"/>
              <a:t>значення  сл</a:t>
            </a:r>
            <a:r>
              <a:rPr lang="en-US" smtClean="0"/>
              <a:t>i</a:t>
            </a:r>
            <a:r>
              <a:rPr lang="ru-RU" smtClean="0"/>
              <a:t>в,  що  знаходять  св</a:t>
            </a:r>
            <a:r>
              <a:rPr lang="en-US" smtClean="0"/>
              <a:t>i</a:t>
            </a:r>
            <a:r>
              <a:rPr lang="ru-RU" smtClean="0"/>
              <a:t>й  вияв  у   в</a:t>
            </a:r>
            <a:r>
              <a:rPr lang="en-US" smtClean="0"/>
              <a:t>i</a:t>
            </a:r>
            <a:r>
              <a:rPr lang="ru-RU" smtClean="0"/>
              <a:t>дпов</a:t>
            </a:r>
            <a:r>
              <a:rPr lang="en-US" smtClean="0"/>
              <a:t>i</a:t>
            </a:r>
            <a:r>
              <a:rPr lang="ru-RU" smtClean="0"/>
              <a:t>дних   формальних</a:t>
            </a:r>
            <a:br>
              <a:rPr lang="ru-RU" smtClean="0"/>
            </a:br>
            <a:r>
              <a:rPr lang="ru-RU" smtClean="0"/>
              <a:t>показниках, об'єднуються у граматичн</a:t>
            </a:r>
            <a:r>
              <a:rPr lang="en-US" smtClean="0"/>
              <a:t>i </a:t>
            </a:r>
            <a:r>
              <a:rPr lang="ru-RU" smtClean="0"/>
              <a:t>категор</a:t>
            </a:r>
            <a:r>
              <a:rPr lang="en-US" smtClean="0"/>
              <a:t>iï.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   Граматична категорія – це система протиставлених одна одній однорідних граматичних величин (граматичних форм із однорідним значенням).</a:t>
            </a:r>
          </a:p>
          <a:p>
            <a:r>
              <a:rPr lang="ru-RU" smtClean="0"/>
              <a:t>    Формальне вираження - дуже важлива ознака граматичної категорії, бо саме її наявність чи відсутність є основним критерієм виділення граматичної категорії.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Граматична категорія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ru-RU" smtClean="0"/>
              <a:t>Граматичні категорії поділяють на морфологічні й синтаксичні.</a:t>
            </a:r>
          </a:p>
          <a:p>
            <a:r>
              <a:rPr lang="ru-RU" smtClean="0"/>
              <a:t> До морфологічних належать категорія роду, числа, відмінка, виду, часу, способу, особи; </a:t>
            </a:r>
          </a:p>
          <a:p>
            <a:pPr>
              <a:buNone/>
            </a:pPr>
            <a:r>
              <a:rPr lang="ru-RU" smtClean="0"/>
              <a:t>     До синтаксичних  належать категорія активності/пасивності, комунікативної спрямованості (розповідність, питальність, спонукальність), стверджуваності/</a:t>
            </a:r>
          </a:p>
          <a:p>
            <a:pPr>
              <a:buNone/>
            </a:pPr>
            <a:r>
              <a:rPr lang="ru-RU" smtClean="0"/>
              <a:t>    залеречуваності, синтаксичного часу й синтак-сичного способу.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Граматична категорія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98</TotalTime>
  <Words>1309</Words>
  <Application>Microsoft Office PowerPoint</Application>
  <PresentationFormat>Экран (4:3)</PresentationFormat>
  <Paragraphs>77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Бумажная</vt:lpstr>
      <vt:lpstr>Граматика і граматичні категорії</vt:lpstr>
      <vt:lpstr>Граматика</vt:lpstr>
      <vt:lpstr>Що стосується граматики як науки, то розрізняють: </vt:lpstr>
      <vt:lpstr>Граматичне значення</vt:lpstr>
      <vt:lpstr>Граматичні значення бувають трьох типів: </vt:lpstr>
      <vt:lpstr>Граматична форма</vt:lpstr>
      <vt:lpstr>Граматичнi  форми  є  морфологiчнi  i  синтаксичнi</vt:lpstr>
      <vt:lpstr>Граматична категорія</vt:lpstr>
      <vt:lpstr>Граматична категорія</vt:lpstr>
      <vt:lpstr>Морфологічні категорії: словозмінні</vt:lpstr>
      <vt:lpstr>Морфологічні категорії:  класифікаційні</vt:lpstr>
      <vt:lpstr>  Лексико-граматичні розряди</vt:lpstr>
      <vt:lpstr>Лексико-граматичні розряди мають такі властивості:</vt:lpstr>
      <vt:lpstr>Лексико-граматичні розряди мають такі властивості:</vt:lpstr>
      <vt:lpstr>Лексико-граматичні розряди мають такі властивості:</vt:lpstr>
      <vt:lpstr>Лексико-граматичні розряди мають такі властивості:</vt:lpstr>
      <vt:lpstr>Частини мови</vt:lpstr>
      <vt:lpstr>Частини мови</vt:lpstr>
      <vt:lpstr>Іменні частини мови</vt:lpstr>
      <vt:lpstr>Службові частини мови</vt:lpstr>
      <vt:lpstr>Іменник</vt:lpstr>
      <vt:lpstr>Прикметник</vt:lpstr>
      <vt:lpstr>Займенник</vt:lpstr>
      <vt:lpstr>Дієслово</vt:lpstr>
      <vt:lpstr>Неособові форми дієслова</vt:lpstr>
      <vt:lpstr>Дякую за увагу!!!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Граматика і граматичні категорії</dc:title>
  <dc:creator>user</dc:creator>
  <cp:lastModifiedBy>user</cp:lastModifiedBy>
  <cp:revision>11</cp:revision>
  <dcterms:created xsi:type="dcterms:W3CDTF">2013-11-14T15:25:43Z</dcterms:created>
  <dcterms:modified xsi:type="dcterms:W3CDTF">2013-11-14T17:04:16Z</dcterms:modified>
</cp:coreProperties>
</file>