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2/17/2021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94139" y="242798"/>
            <a:ext cx="8791575" cy="2387600"/>
          </a:xfrm>
        </p:spPr>
        <p:txBody>
          <a:bodyPr/>
          <a:lstStyle/>
          <a:p>
            <a:r>
              <a:rPr lang="ru-RU" b="1" i="1" dirty="0" err="1">
                <a:solidFill>
                  <a:srgbClr val="FFFF00"/>
                </a:solidFill>
              </a:rPr>
              <a:t>Методологія</a:t>
            </a:r>
            <a:r>
              <a:rPr lang="ru-RU" b="1" i="1" dirty="0">
                <a:solidFill>
                  <a:srgbClr val="FFFF00"/>
                </a:solidFill>
              </a:rPr>
              <a:t> і </a:t>
            </a:r>
            <a:r>
              <a:rPr lang="ru-RU" b="1" i="1" dirty="0" err="1">
                <a:solidFill>
                  <a:srgbClr val="FFFF00"/>
                </a:solidFill>
              </a:rPr>
              <a:t>методи</a:t>
            </a:r>
            <a:r>
              <a:rPr lang="ru-RU" b="1" i="1" dirty="0">
                <a:solidFill>
                  <a:srgbClr val="FFFF00"/>
                </a:solidFill>
              </a:rPr>
              <a:t> </a:t>
            </a:r>
            <a:r>
              <a:rPr lang="ru-RU" b="1" i="1" dirty="0" err="1">
                <a:solidFill>
                  <a:srgbClr val="FFFF00"/>
                </a:solidFill>
              </a:rPr>
              <a:t>наукових</a:t>
            </a:r>
            <a:r>
              <a:rPr lang="ru-RU" b="1" i="1" dirty="0">
                <a:solidFill>
                  <a:srgbClr val="FFFF00"/>
                </a:solidFill>
              </a:rPr>
              <a:t> </a:t>
            </a:r>
            <a:r>
              <a:rPr lang="ru-RU" b="1" i="1" dirty="0" err="1">
                <a:solidFill>
                  <a:srgbClr val="FFFF00"/>
                </a:solidFill>
              </a:rPr>
              <a:t>досліджень</a:t>
            </a:r>
            <a:endParaRPr lang="ru-RU" b="1" i="1" dirty="0">
              <a:solidFill>
                <a:srgbClr val="FFFF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cap="none" dirty="0"/>
              <a:t>Лектор: доктор </a:t>
            </a:r>
            <a:r>
              <a:rPr lang="ru-RU" cap="none" dirty="0" err="1"/>
              <a:t>педаго</a:t>
            </a:r>
            <a:r>
              <a:rPr lang="uk-UA" cap="none" dirty="0" err="1"/>
              <a:t>гічних</a:t>
            </a:r>
            <a:r>
              <a:rPr lang="uk-UA" cap="none" dirty="0"/>
              <a:t> наук, професор,</a:t>
            </a:r>
          </a:p>
          <a:p>
            <a:r>
              <a:rPr lang="uk-UA" cap="none" dirty="0"/>
              <a:t>Клопов Р.В.</a:t>
            </a:r>
            <a:endParaRPr lang="ru-RU" cap="none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13242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1413" y="261467"/>
            <a:ext cx="9905998" cy="1478570"/>
          </a:xfrm>
        </p:spPr>
        <p:txBody>
          <a:bodyPr>
            <a:normAutofit/>
          </a:bodyPr>
          <a:lstStyle/>
          <a:p>
            <a:r>
              <a:rPr lang="ru-RU" b="1" i="1" dirty="0" err="1">
                <a:solidFill>
                  <a:srgbClr val="FFFF00"/>
                </a:solidFill>
              </a:rPr>
              <a:t>Методи</a:t>
            </a:r>
            <a:r>
              <a:rPr lang="ru-RU" b="1" i="1" dirty="0">
                <a:solidFill>
                  <a:srgbClr val="FFFF00"/>
                </a:solidFill>
              </a:rPr>
              <a:t> </a:t>
            </a:r>
            <a:r>
              <a:rPr lang="ru-RU" b="1" i="1" dirty="0" err="1">
                <a:solidFill>
                  <a:srgbClr val="FFFF00"/>
                </a:solidFill>
              </a:rPr>
              <a:t>емпіричного</a:t>
            </a:r>
            <a:r>
              <a:rPr lang="ru-RU" b="1" i="1" dirty="0">
                <a:solidFill>
                  <a:srgbClr val="FFFF00"/>
                </a:solidFill>
              </a:rPr>
              <a:t> дослідження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4400" y="1332411"/>
            <a:ext cx="10133011" cy="4458790"/>
          </a:xfrm>
        </p:spPr>
        <p:txBody>
          <a:bodyPr>
            <a:normAutofit/>
          </a:bodyPr>
          <a:lstStyle/>
          <a:p>
            <a:r>
              <a:rPr lang="ru-RU" sz="3200" b="1" i="1" dirty="0" err="1">
                <a:solidFill>
                  <a:srgbClr val="FFFF00"/>
                </a:solidFill>
              </a:rPr>
              <a:t>Опис</a:t>
            </a:r>
            <a:r>
              <a:rPr lang="ru-RU" sz="3200" dirty="0"/>
              <a:t> — </a:t>
            </a:r>
            <a:r>
              <a:rPr lang="ru-RU" sz="3200" dirty="0" err="1"/>
              <a:t>пізнавальна</a:t>
            </a:r>
            <a:r>
              <a:rPr lang="ru-RU" sz="3200" dirty="0"/>
              <a:t> </a:t>
            </a:r>
            <a:r>
              <a:rPr lang="ru-RU" sz="3200" dirty="0" err="1"/>
              <a:t>операція</a:t>
            </a:r>
            <a:r>
              <a:rPr lang="ru-RU" sz="3200" dirty="0"/>
              <a:t>, </a:t>
            </a:r>
            <a:r>
              <a:rPr lang="ru-RU" sz="3200" dirty="0" err="1"/>
              <a:t>що</a:t>
            </a:r>
            <a:r>
              <a:rPr lang="ru-RU" sz="3200" dirty="0"/>
              <a:t> </a:t>
            </a:r>
            <a:r>
              <a:rPr lang="ru-RU" sz="3200" dirty="0" err="1"/>
              <a:t>полягає</a:t>
            </a:r>
            <a:r>
              <a:rPr lang="ru-RU" sz="3200" dirty="0"/>
              <a:t> у </a:t>
            </a:r>
            <a:r>
              <a:rPr lang="ru-RU" sz="3200" dirty="0" err="1"/>
              <a:t>фіксуванні</a:t>
            </a:r>
            <a:r>
              <a:rPr lang="ru-RU" sz="3200" dirty="0"/>
              <a:t> </a:t>
            </a:r>
            <a:r>
              <a:rPr lang="ru-RU" sz="3200" dirty="0" err="1"/>
              <a:t>результатів</a:t>
            </a:r>
            <a:r>
              <a:rPr lang="ru-RU" sz="3200" dirty="0"/>
              <a:t> </a:t>
            </a:r>
            <a:r>
              <a:rPr lang="ru-RU" sz="3200" dirty="0" err="1"/>
              <a:t>досліду</a:t>
            </a:r>
            <a:r>
              <a:rPr lang="ru-RU" sz="3200" dirty="0"/>
              <a:t> (</a:t>
            </a:r>
            <a:r>
              <a:rPr lang="ru-RU" sz="3200" dirty="0" err="1"/>
              <a:t>спостереження</a:t>
            </a:r>
            <a:r>
              <a:rPr lang="ru-RU" sz="3200" dirty="0"/>
              <a:t> </a:t>
            </a:r>
            <a:r>
              <a:rPr lang="ru-RU" sz="3200" dirty="0" err="1"/>
              <a:t>чи</a:t>
            </a:r>
            <a:r>
              <a:rPr lang="ru-RU" sz="3200" dirty="0"/>
              <a:t> </a:t>
            </a:r>
            <a:r>
              <a:rPr lang="ru-RU" sz="3200" dirty="0" err="1"/>
              <a:t>експерименту</a:t>
            </a:r>
            <a:r>
              <a:rPr lang="ru-RU" sz="3200" dirty="0"/>
              <a:t>) за </a:t>
            </a:r>
            <a:r>
              <a:rPr lang="ru-RU" sz="3200" dirty="0" err="1"/>
              <a:t>допомогою</a:t>
            </a:r>
            <a:r>
              <a:rPr lang="ru-RU" sz="3200" dirty="0"/>
              <a:t> </a:t>
            </a:r>
            <a:r>
              <a:rPr lang="ru-RU" sz="3200" dirty="0" err="1"/>
              <a:t>певних</a:t>
            </a:r>
            <a:r>
              <a:rPr lang="ru-RU" sz="3200" dirty="0"/>
              <a:t> систем </a:t>
            </a:r>
            <a:r>
              <a:rPr lang="ru-RU" sz="3200" dirty="0" err="1"/>
              <a:t>позначень</a:t>
            </a:r>
            <a:r>
              <a:rPr lang="ru-RU" sz="3200" dirty="0"/>
              <a:t>, </a:t>
            </a:r>
            <a:r>
              <a:rPr lang="ru-RU" sz="3200" dirty="0" err="1"/>
              <a:t>що</a:t>
            </a:r>
            <a:r>
              <a:rPr lang="ru-RU" sz="3200" dirty="0"/>
              <a:t> </a:t>
            </a:r>
            <a:r>
              <a:rPr lang="ru-RU" sz="3200" dirty="0" err="1"/>
              <a:t>прийняті</a:t>
            </a:r>
            <a:r>
              <a:rPr lang="ru-RU" sz="3200" dirty="0"/>
              <a:t> у </a:t>
            </a:r>
            <a:r>
              <a:rPr lang="ru-RU" sz="3200" dirty="0" err="1"/>
              <a:t>науці</a:t>
            </a:r>
            <a:r>
              <a:rPr lang="ru-RU" sz="3200" dirty="0"/>
              <a:t>. </a:t>
            </a:r>
            <a:r>
              <a:rPr lang="ru-RU" sz="3200" dirty="0" err="1"/>
              <a:t>Вимірювання</a:t>
            </a:r>
            <a:r>
              <a:rPr lang="ru-RU" sz="3200" dirty="0"/>
              <a:t> — </a:t>
            </a:r>
            <a:r>
              <a:rPr lang="ru-RU" sz="3200" dirty="0" err="1"/>
              <a:t>це</a:t>
            </a:r>
            <a:r>
              <a:rPr lang="ru-RU" sz="3200" dirty="0"/>
              <a:t> </a:t>
            </a:r>
            <a:r>
              <a:rPr lang="ru-RU" sz="3200" dirty="0" err="1"/>
              <a:t>сукупність</a:t>
            </a:r>
            <a:r>
              <a:rPr lang="ru-RU" sz="3200" dirty="0"/>
              <a:t> </a:t>
            </a:r>
            <a:r>
              <a:rPr lang="ru-RU" sz="3200" dirty="0" err="1"/>
              <a:t>дій</a:t>
            </a:r>
            <a:r>
              <a:rPr lang="ru-RU" sz="3200" dirty="0"/>
              <a:t>, </a:t>
            </a:r>
            <a:r>
              <a:rPr lang="ru-RU" sz="3200" dirty="0" err="1"/>
              <a:t>що</a:t>
            </a:r>
            <a:r>
              <a:rPr lang="ru-RU" sz="3200" dirty="0"/>
              <a:t> </a:t>
            </a:r>
            <a:r>
              <a:rPr lang="ru-RU" sz="3200" dirty="0" err="1"/>
              <a:t>виконуються</a:t>
            </a:r>
            <a:r>
              <a:rPr lang="ru-RU" sz="3200" dirty="0"/>
              <a:t> за </a:t>
            </a:r>
            <a:r>
              <a:rPr lang="ru-RU" sz="3200" dirty="0" err="1"/>
              <a:t>допомогою</a:t>
            </a:r>
            <a:r>
              <a:rPr lang="ru-RU" sz="3200" dirty="0"/>
              <a:t> </a:t>
            </a:r>
            <a:r>
              <a:rPr lang="ru-RU" sz="3200" dirty="0" err="1"/>
              <a:t>засобів</a:t>
            </a:r>
            <a:r>
              <a:rPr lang="ru-RU" sz="3200" dirty="0"/>
              <a:t> </a:t>
            </a:r>
            <a:r>
              <a:rPr lang="ru-RU" sz="3200" dirty="0" err="1"/>
              <a:t>вимірювання</a:t>
            </a:r>
            <a:r>
              <a:rPr lang="ru-RU" sz="3200" dirty="0"/>
              <a:t> з метою </a:t>
            </a:r>
            <a:r>
              <a:rPr lang="ru-RU" sz="3200" dirty="0" err="1"/>
              <a:t>знаходження</a:t>
            </a:r>
            <a:r>
              <a:rPr lang="ru-RU" sz="3200" dirty="0"/>
              <a:t> числового </a:t>
            </a:r>
            <a:r>
              <a:rPr lang="ru-RU" sz="3200" dirty="0" err="1"/>
              <a:t>значення</a:t>
            </a:r>
            <a:r>
              <a:rPr lang="ru-RU" sz="3200" dirty="0"/>
              <a:t> </a:t>
            </a:r>
            <a:r>
              <a:rPr lang="ru-RU" sz="3200" dirty="0" err="1"/>
              <a:t>вимірюваної</a:t>
            </a:r>
            <a:r>
              <a:rPr lang="ru-RU" sz="3200" dirty="0"/>
              <a:t> </a:t>
            </a:r>
            <a:r>
              <a:rPr lang="ru-RU" sz="3200" dirty="0" err="1"/>
              <a:t>величини</a:t>
            </a:r>
            <a:r>
              <a:rPr lang="ru-RU" sz="3200" dirty="0"/>
              <a:t> у </a:t>
            </a:r>
            <a:r>
              <a:rPr lang="ru-RU" sz="3200" dirty="0" err="1"/>
              <a:t>прийнятих</a:t>
            </a:r>
            <a:r>
              <a:rPr lang="ru-RU" sz="3200" dirty="0"/>
              <a:t> </a:t>
            </a:r>
            <a:r>
              <a:rPr lang="ru-RU" sz="3200" dirty="0" err="1"/>
              <a:t>одиницях</a:t>
            </a:r>
            <a:r>
              <a:rPr lang="ru-RU" sz="3200" dirty="0"/>
              <a:t> </a:t>
            </a:r>
            <a:r>
              <a:rPr lang="ru-RU" sz="3200" dirty="0" err="1"/>
              <a:t>виміру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194765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err="1">
                <a:solidFill>
                  <a:srgbClr val="FFFF00"/>
                </a:solidFill>
              </a:rPr>
              <a:t>Методи</a:t>
            </a:r>
            <a:r>
              <a:rPr lang="ru-RU" b="1" i="1" dirty="0">
                <a:solidFill>
                  <a:srgbClr val="FFFF00"/>
                </a:solidFill>
              </a:rPr>
              <a:t> </a:t>
            </a:r>
            <a:r>
              <a:rPr lang="ru-RU" b="1" i="1" dirty="0" err="1">
                <a:solidFill>
                  <a:srgbClr val="FFFF00"/>
                </a:solidFill>
              </a:rPr>
              <a:t>емпіричного</a:t>
            </a:r>
            <a:r>
              <a:rPr lang="ru-RU" b="1" i="1" dirty="0">
                <a:solidFill>
                  <a:srgbClr val="FFFF00"/>
                </a:solidFill>
              </a:rPr>
              <a:t> дослідження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b="1" i="1" dirty="0" err="1">
                <a:solidFill>
                  <a:srgbClr val="FFFF00"/>
                </a:solidFill>
              </a:rPr>
              <a:t>Вимірювання</a:t>
            </a:r>
            <a:r>
              <a:rPr lang="ru-RU" sz="3600" dirty="0"/>
              <a:t> — </a:t>
            </a:r>
            <a:r>
              <a:rPr lang="ru-RU" sz="3600" dirty="0" err="1"/>
              <a:t>це</a:t>
            </a:r>
            <a:r>
              <a:rPr lang="ru-RU" sz="3600" dirty="0"/>
              <a:t> </a:t>
            </a:r>
            <a:r>
              <a:rPr lang="ru-RU" sz="3600" dirty="0" err="1"/>
              <a:t>сукупність</a:t>
            </a:r>
            <a:r>
              <a:rPr lang="ru-RU" sz="3600" dirty="0"/>
              <a:t> </a:t>
            </a:r>
            <a:r>
              <a:rPr lang="ru-RU" sz="3600" dirty="0" err="1"/>
              <a:t>дій</a:t>
            </a:r>
            <a:r>
              <a:rPr lang="ru-RU" sz="3600" dirty="0"/>
              <a:t>, </a:t>
            </a:r>
            <a:r>
              <a:rPr lang="ru-RU" sz="3600" dirty="0" err="1"/>
              <a:t>що</a:t>
            </a:r>
            <a:r>
              <a:rPr lang="ru-RU" sz="3600" dirty="0"/>
              <a:t> </a:t>
            </a:r>
            <a:r>
              <a:rPr lang="ru-RU" sz="3600" dirty="0" err="1"/>
              <a:t>виконуються</a:t>
            </a:r>
            <a:r>
              <a:rPr lang="ru-RU" sz="3600" dirty="0"/>
              <a:t> за </a:t>
            </a:r>
            <a:r>
              <a:rPr lang="ru-RU" sz="3600" dirty="0" err="1"/>
              <a:t>допомогою</a:t>
            </a:r>
            <a:r>
              <a:rPr lang="ru-RU" sz="3600" dirty="0"/>
              <a:t> </a:t>
            </a:r>
            <a:r>
              <a:rPr lang="ru-RU" sz="3600" dirty="0" err="1"/>
              <a:t>засобів</a:t>
            </a:r>
            <a:r>
              <a:rPr lang="ru-RU" sz="3600" dirty="0"/>
              <a:t> </a:t>
            </a:r>
            <a:r>
              <a:rPr lang="ru-RU" sz="3600" dirty="0" err="1"/>
              <a:t>вимірювання</a:t>
            </a:r>
            <a:r>
              <a:rPr lang="ru-RU" sz="3600" dirty="0"/>
              <a:t> з метою </a:t>
            </a:r>
            <a:r>
              <a:rPr lang="ru-RU" sz="3600" dirty="0" err="1"/>
              <a:t>знаходження</a:t>
            </a:r>
            <a:r>
              <a:rPr lang="ru-RU" sz="3600" dirty="0"/>
              <a:t> числового </a:t>
            </a:r>
            <a:r>
              <a:rPr lang="ru-RU" sz="3600" dirty="0" err="1"/>
              <a:t>значення</a:t>
            </a:r>
            <a:r>
              <a:rPr lang="ru-RU" sz="3600" dirty="0"/>
              <a:t> </a:t>
            </a:r>
            <a:r>
              <a:rPr lang="ru-RU" sz="3600" dirty="0" err="1"/>
              <a:t>вимірюваної</a:t>
            </a:r>
            <a:r>
              <a:rPr lang="ru-RU" sz="3600" dirty="0"/>
              <a:t> </a:t>
            </a:r>
            <a:r>
              <a:rPr lang="ru-RU" sz="3600" dirty="0" err="1"/>
              <a:t>величини</a:t>
            </a:r>
            <a:r>
              <a:rPr lang="ru-RU" sz="3600" dirty="0"/>
              <a:t> у </a:t>
            </a:r>
            <a:r>
              <a:rPr lang="ru-RU" sz="3600" dirty="0" err="1"/>
              <a:t>прийнятих</a:t>
            </a:r>
            <a:r>
              <a:rPr lang="ru-RU" sz="3600" dirty="0"/>
              <a:t> </a:t>
            </a:r>
            <a:r>
              <a:rPr lang="ru-RU" sz="3600" dirty="0" err="1"/>
              <a:t>одиницях</a:t>
            </a:r>
            <a:r>
              <a:rPr lang="ru-RU" sz="3600" dirty="0"/>
              <a:t> </a:t>
            </a:r>
            <a:r>
              <a:rPr lang="ru-RU" sz="3600" dirty="0" err="1"/>
              <a:t>виміру</a:t>
            </a:r>
            <a:r>
              <a:rPr lang="ru-RU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576605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1412" y="270175"/>
            <a:ext cx="9905998" cy="1478570"/>
          </a:xfrm>
        </p:spPr>
        <p:txBody>
          <a:bodyPr/>
          <a:lstStyle/>
          <a:p>
            <a:r>
              <a:rPr lang="ru-RU" b="1" i="1" dirty="0" err="1">
                <a:solidFill>
                  <a:srgbClr val="FFFF00"/>
                </a:solidFill>
              </a:rPr>
              <a:t>Специфіка</a:t>
            </a:r>
            <a:r>
              <a:rPr lang="ru-RU" b="1" i="1" dirty="0">
                <a:solidFill>
                  <a:srgbClr val="FFFF00"/>
                </a:solidFill>
              </a:rPr>
              <a:t> </a:t>
            </a:r>
            <a:r>
              <a:rPr lang="ru-RU" b="1" i="1" dirty="0" err="1">
                <a:solidFill>
                  <a:srgbClr val="FFFF00"/>
                </a:solidFill>
              </a:rPr>
              <a:t>наукової</a:t>
            </a:r>
            <a:r>
              <a:rPr lang="ru-RU" b="1" i="1" dirty="0">
                <a:solidFill>
                  <a:srgbClr val="FFFF00"/>
                </a:solidFill>
              </a:rPr>
              <a:t> </a:t>
            </a:r>
            <a:r>
              <a:rPr lang="ru-RU" b="1" i="1" dirty="0" err="1">
                <a:solidFill>
                  <a:srgbClr val="FFFF00"/>
                </a:solidFill>
              </a:rPr>
              <a:t>діяльності</a:t>
            </a:r>
            <a:endParaRPr lang="ru-RU" b="1" i="1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10783" y="1448298"/>
            <a:ext cx="10136188" cy="5170215"/>
          </a:xfrm>
        </p:spPr>
        <p:txBody>
          <a:bodyPr>
            <a:normAutofit fontScale="92500"/>
          </a:bodyPr>
          <a:lstStyle/>
          <a:p>
            <a:r>
              <a:rPr lang="ru-RU" dirty="0" err="1"/>
              <a:t>Специфіка</a:t>
            </a:r>
            <a:r>
              <a:rPr lang="ru-RU" dirty="0"/>
              <a:t> </a:t>
            </a:r>
            <a:r>
              <a:rPr lang="ru-RU" dirty="0" err="1"/>
              <a:t>наукової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в </a:t>
            </a:r>
            <a:r>
              <a:rPr lang="ru-RU" dirty="0" err="1"/>
              <a:t>значній</a:t>
            </a:r>
            <a:r>
              <a:rPr lang="ru-RU" dirty="0"/>
              <a:t> </a:t>
            </a:r>
            <a:r>
              <a:rPr lang="ru-RU" dirty="0" err="1"/>
              <a:t>мірі</a:t>
            </a:r>
            <a:r>
              <a:rPr lang="ru-RU" dirty="0"/>
              <a:t> </a:t>
            </a:r>
            <a:r>
              <a:rPr lang="ru-RU" dirty="0" err="1"/>
              <a:t>визначається</a:t>
            </a:r>
            <a:r>
              <a:rPr lang="ru-RU" dirty="0"/>
              <a:t> методами. </a:t>
            </a:r>
            <a:endParaRPr lang="ru-RU" dirty="0" smtClean="0"/>
          </a:p>
          <a:p>
            <a:r>
              <a:rPr lang="ru-RU" b="1" i="1" dirty="0" smtClean="0">
                <a:solidFill>
                  <a:srgbClr val="FFFF00"/>
                </a:solidFill>
              </a:rPr>
              <a:t>Метод</a:t>
            </a:r>
            <a:r>
              <a:rPr lang="ru-RU" dirty="0" smtClean="0"/>
              <a:t> </a:t>
            </a:r>
            <a:r>
              <a:rPr lang="ru-RU" dirty="0"/>
              <a:t>(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грецької</a:t>
            </a:r>
            <a:r>
              <a:rPr lang="ru-RU" dirty="0"/>
              <a:t> </a:t>
            </a:r>
            <a:r>
              <a:rPr lang="en-US" dirty="0" err="1"/>
              <a:t>metodos</a:t>
            </a:r>
            <a:r>
              <a:rPr lang="en-US" dirty="0"/>
              <a:t>) </a:t>
            </a:r>
            <a:r>
              <a:rPr lang="ru-RU" dirty="0"/>
              <a:t>у широкому </a:t>
            </a:r>
            <a:r>
              <a:rPr lang="ru-RU" dirty="0" err="1"/>
              <a:t>розумінні</a:t>
            </a:r>
            <a:r>
              <a:rPr lang="ru-RU" dirty="0"/>
              <a:t> слова — «шлях до </a:t>
            </a:r>
            <a:r>
              <a:rPr lang="ru-RU" dirty="0" err="1"/>
              <a:t>чогось</a:t>
            </a:r>
            <a:r>
              <a:rPr lang="ru-RU" dirty="0"/>
              <a:t>», шлях дослідження, шлях </a:t>
            </a:r>
            <a:r>
              <a:rPr lang="ru-RU" dirty="0" err="1"/>
              <a:t>пізнання</a:t>
            </a:r>
            <a:r>
              <a:rPr lang="ru-RU" dirty="0"/>
              <a:t>, </a:t>
            </a:r>
            <a:r>
              <a:rPr lang="ru-RU" dirty="0" err="1"/>
              <a:t>теорія</a:t>
            </a:r>
            <a:r>
              <a:rPr lang="ru-RU" dirty="0"/>
              <a:t>, </a:t>
            </a:r>
            <a:r>
              <a:rPr lang="ru-RU" dirty="0" err="1"/>
              <a:t>вчення</a:t>
            </a:r>
            <a:r>
              <a:rPr lang="ru-RU" dirty="0"/>
              <a:t>, </a:t>
            </a:r>
            <a:r>
              <a:rPr lang="ru-RU" dirty="0" err="1"/>
              <a:t>свідомий</a:t>
            </a:r>
            <a:r>
              <a:rPr lang="ru-RU" dirty="0"/>
              <a:t> </a:t>
            </a:r>
            <a:r>
              <a:rPr lang="ru-RU" dirty="0" err="1"/>
              <a:t>спосіб</a:t>
            </a:r>
            <a:r>
              <a:rPr lang="ru-RU" dirty="0"/>
              <a:t> </a:t>
            </a:r>
            <a:r>
              <a:rPr lang="ru-RU" dirty="0" err="1"/>
              <a:t>досягнення</a:t>
            </a:r>
            <a:r>
              <a:rPr lang="ru-RU" dirty="0"/>
              <a:t> </a:t>
            </a:r>
            <a:r>
              <a:rPr lang="ru-RU" dirty="0" err="1"/>
              <a:t>певного</a:t>
            </a:r>
            <a:r>
              <a:rPr lang="ru-RU" dirty="0"/>
              <a:t> результату,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певної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, </a:t>
            </a:r>
            <a:r>
              <a:rPr lang="ru-RU" dirty="0" err="1"/>
              <a:t>вирішення</a:t>
            </a:r>
            <a:r>
              <a:rPr lang="ru-RU" dirty="0"/>
              <a:t> </a:t>
            </a:r>
            <a:r>
              <a:rPr lang="ru-RU" dirty="0" err="1"/>
              <a:t>певних</a:t>
            </a:r>
            <a:r>
              <a:rPr lang="ru-RU" dirty="0"/>
              <a:t> задач.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виступає</a:t>
            </a:r>
            <a:r>
              <a:rPr lang="ru-RU" dirty="0"/>
              <a:t> як </a:t>
            </a:r>
            <a:r>
              <a:rPr lang="ru-RU" dirty="0" err="1"/>
              <a:t>сукупність</a:t>
            </a:r>
            <a:r>
              <a:rPr lang="ru-RU" dirty="0"/>
              <a:t> </a:t>
            </a:r>
            <a:r>
              <a:rPr lang="ru-RU" dirty="0" err="1"/>
              <a:t>певних</a:t>
            </a:r>
            <a:r>
              <a:rPr lang="ru-RU" dirty="0"/>
              <a:t> правил, </a:t>
            </a:r>
            <a:r>
              <a:rPr lang="ru-RU" dirty="0" err="1"/>
              <a:t>прийомів</a:t>
            </a:r>
            <a:r>
              <a:rPr lang="ru-RU" dirty="0"/>
              <a:t>, </a:t>
            </a:r>
            <a:r>
              <a:rPr lang="ru-RU" dirty="0" err="1"/>
              <a:t>способів</a:t>
            </a:r>
            <a:r>
              <a:rPr lang="ru-RU" dirty="0"/>
              <a:t>, норм </a:t>
            </a:r>
            <a:r>
              <a:rPr lang="ru-RU" dirty="0" err="1"/>
              <a:t>пізнання</a:t>
            </a:r>
            <a:r>
              <a:rPr lang="ru-RU" dirty="0"/>
              <a:t> і </a:t>
            </a:r>
            <a:r>
              <a:rPr lang="ru-RU" dirty="0" err="1"/>
              <a:t>дії</a:t>
            </a:r>
            <a:r>
              <a:rPr lang="ru-RU" dirty="0"/>
              <a:t>. </a:t>
            </a:r>
            <a:r>
              <a:rPr lang="ru-RU" dirty="0" err="1"/>
              <a:t>Він</a:t>
            </a:r>
            <a:r>
              <a:rPr lang="ru-RU" dirty="0"/>
              <a:t> є системою </a:t>
            </a:r>
            <a:r>
              <a:rPr lang="ru-RU" dirty="0" err="1"/>
              <a:t>приписів</a:t>
            </a:r>
            <a:r>
              <a:rPr lang="ru-RU" dirty="0"/>
              <a:t>, </a:t>
            </a:r>
            <a:r>
              <a:rPr lang="ru-RU" dirty="0" err="1"/>
              <a:t>принципів</a:t>
            </a:r>
            <a:r>
              <a:rPr lang="ru-RU" dirty="0"/>
              <a:t>, </a:t>
            </a:r>
            <a:r>
              <a:rPr lang="ru-RU" dirty="0" err="1"/>
              <a:t>вимог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орієнтують</a:t>
            </a:r>
            <a:r>
              <a:rPr lang="ru-RU" dirty="0"/>
              <a:t> </a:t>
            </a:r>
            <a:r>
              <a:rPr lang="ru-RU" dirty="0" err="1"/>
              <a:t>суб’єкта</a:t>
            </a:r>
            <a:r>
              <a:rPr lang="ru-RU" dirty="0"/>
              <a:t> у </a:t>
            </a:r>
            <a:r>
              <a:rPr lang="ru-RU" dirty="0" err="1"/>
              <a:t>вирішенні</a:t>
            </a:r>
            <a:r>
              <a:rPr lang="ru-RU" dirty="0"/>
              <a:t> </a:t>
            </a:r>
            <a:r>
              <a:rPr lang="ru-RU" dirty="0" err="1" smtClean="0"/>
              <a:t>конкретної</a:t>
            </a:r>
            <a:r>
              <a:rPr lang="ru-RU" dirty="0" smtClean="0"/>
              <a:t> </a:t>
            </a:r>
            <a:r>
              <a:rPr lang="ru-RU" dirty="0" err="1"/>
              <a:t>задачі</a:t>
            </a:r>
            <a:r>
              <a:rPr lang="ru-RU" dirty="0"/>
              <a:t>, </a:t>
            </a:r>
            <a:r>
              <a:rPr lang="ru-RU" dirty="0" err="1"/>
              <a:t>досягненні</a:t>
            </a:r>
            <a:r>
              <a:rPr lang="ru-RU" dirty="0"/>
              <a:t> </a:t>
            </a:r>
            <a:r>
              <a:rPr lang="ru-RU" dirty="0" err="1"/>
              <a:t>певного</a:t>
            </a:r>
            <a:r>
              <a:rPr lang="ru-RU" dirty="0"/>
              <a:t> результату у </a:t>
            </a:r>
            <a:r>
              <a:rPr lang="ru-RU" dirty="0" err="1"/>
              <a:t>певній</a:t>
            </a:r>
            <a:r>
              <a:rPr lang="ru-RU" dirty="0"/>
              <a:t>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. </a:t>
            </a:r>
            <a:r>
              <a:rPr lang="ru-RU" b="1" i="1" dirty="0">
                <a:solidFill>
                  <a:srgbClr val="FFFF00"/>
                </a:solidFill>
              </a:rPr>
              <a:t>Метод </a:t>
            </a:r>
            <a:r>
              <a:rPr lang="ru-RU" dirty="0"/>
              <a:t>—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інструмент</a:t>
            </a:r>
            <a:r>
              <a:rPr lang="ru-RU" dirty="0"/>
              <a:t> для </a:t>
            </a:r>
            <a:r>
              <a:rPr lang="ru-RU" dirty="0" err="1"/>
              <a:t>вирішення</a:t>
            </a:r>
            <a:r>
              <a:rPr lang="ru-RU" dirty="0"/>
              <a:t> головного </a:t>
            </a:r>
            <a:r>
              <a:rPr lang="ru-RU" dirty="0" err="1"/>
              <a:t>завдання</a:t>
            </a:r>
            <a:r>
              <a:rPr lang="ru-RU" dirty="0"/>
              <a:t> науки —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об’єктивних</a:t>
            </a:r>
            <a:r>
              <a:rPr lang="ru-RU" dirty="0"/>
              <a:t> </a:t>
            </a:r>
            <a:r>
              <a:rPr lang="ru-RU" dirty="0" err="1"/>
              <a:t>законів</a:t>
            </a:r>
            <a:r>
              <a:rPr lang="ru-RU" dirty="0"/>
              <a:t> </a:t>
            </a:r>
            <a:r>
              <a:rPr lang="ru-RU" dirty="0" err="1"/>
              <a:t>дійсності</a:t>
            </a:r>
            <a:r>
              <a:rPr lang="ru-RU" dirty="0"/>
              <a:t>. </a:t>
            </a:r>
            <a:r>
              <a:rPr lang="ru-RU" b="1" dirty="0">
                <a:solidFill>
                  <a:srgbClr val="FFFF00"/>
                </a:solidFill>
              </a:rPr>
              <a:t>Метод</a:t>
            </a:r>
            <a:r>
              <a:rPr lang="ru-RU" dirty="0"/>
              <a:t> </a:t>
            </a:r>
            <a:r>
              <a:rPr lang="ru-RU" dirty="0" err="1"/>
              <a:t>визначає</a:t>
            </a:r>
            <a:r>
              <a:rPr lang="ru-RU" dirty="0"/>
              <a:t> </a:t>
            </a:r>
            <a:r>
              <a:rPr lang="ru-RU" dirty="0" err="1"/>
              <a:t>необхідність</a:t>
            </a:r>
            <a:r>
              <a:rPr lang="ru-RU" dirty="0"/>
              <a:t> і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індукції</a:t>
            </a:r>
            <a:r>
              <a:rPr lang="ru-RU" dirty="0"/>
              <a:t> й </a:t>
            </a:r>
            <a:r>
              <a:rPr lang="ru-RU" dirty="0" err="1"/>
              <a:t>дедукції</a:t>
            </a:r>
            <a:r>
              <a:rPr lang="ru-RU" dirty="0"/>
              <a:t>, </a:t>
            </a:r>
            <a:r>
              <a:rPr lang="ru-RU" dirty="0" err="1"/>
              <a:t>аналізу</a:t>
            </a:r>
            <a:r>
              <a:rPr lang="ru-RU" dirty="0"/>
              <a:t> і синтезу, </a:t>
            </a:r>
            <a:r>
              <a:rPr lang="ru-RU" dirty="0" err="1"/>
              <a:t>абстракції</a:t>
            </a:r>
            <a:r>
              <a:rPr lang="ru-RU" dirty="0"/>
              <a:t>, </a:t>
            </a:r>
            <a:r>
              <a:rPr lang="ru-RU" dirty="0" err="1"/>
              <a:t>формалізації</a:t>
            </a:r>
            <a:r>
              <a:rPr lang="ru-RU" dirty="0"/>
              <a:t>, </a:t>
            </a:r>
            <a:r>
              <a:rPr lang="ru-RU" dirty="0" err="1"/>
              <a:t>моделювання</a:t>
            </a:r>
            <a:r>
              <a:rPr lang="ru-RU" dirty="0"/>
              <a:t>, </a:t>
            </a:r>
            <a:r>
              <a:rPr lang="ru-RU" dirty="0" err="1"/>
              <a:t>порівняння</a:t>
            </a:r>
            <a:r>
              <a:rPr lang="ru-RU" dirty="0"/>
              <a:t> </a:t>
            </a:r>
            <a:r>
              <a:rPr lang="ru-RU" dirty="0" err="1"/>
              <a:t>теоретичних</a:t>
            </a:r>
            <a:r>
              <a:rPr lang="ru-RU" dirty="0"/>
              <a:t> та </a:t>
            </a:r>
            <a:r>
              <a:rPr lang="ru-RU" dirty="0" err="1"/>
              <a:t>експериментальних</a:t>
            </a:r>
            <a:r>
              <a:rPr lang="ru-RU" dirty="0"/>
              <a:t> </a:t>
            </a:r>
            <a:r>
              <a:rPr lang="ru-RU" dirty="0" err="1"/>
              <a:t>досліджень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571961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790" y="209215"/>
            <a:ext cx="9905998" cy="1478570"/>
          </a:xfrm>
        </p:spPr>
        <p:txBody>
          <a:bodyPr/>
          <a:lstStyle/>
          <a:p>
            <a:r>
              <a:rPr lang="ru-RU" b="1" i="1" dirty="0" err="1">
                <a:solidFill>
                  <a:srgbClr val="FFFF00"/>
                </a:solidFill>
              </a:rPr>
              <a:t>Методологія</a:t>
            </a:r>
            <a:endParaRPr lang="ru-RU" b="1" i="1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93367" y="1500549"/>
            <a:ext cx="10615159" cy="512667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b="1" i="1" dirty="0" err="1">
                <a:solidFill>
                  <a:srgbClr val="FFFF00"/>
                </a:solidFill>
              </a:rPr>
              <a:t>Методологія</a:t>
            </a:r>
            <a:r>
              <a:rPr lang="ru-RU" dirty="0"/>
              <a:t> — </a:t>
            </a:r>
            <a:r>
              <a:rPr lang="ru-RU" dirty="0" err="1"/>
              <a:t>це</a:t>
            </a:r>
            <a:r>
              <a:rPr lang="ru-RU" dirty="0"/>
              <a:t> тип </a:t>
            </a:r>
            <a:r>
              <a:rPr lang="ru-RU" dirty="0" err="1"/>
              <a:t>раціонально-рефлексивної</a:t>
            </a:r>
            <a:r>
              <a:rPr lang="ru-RU" dirty="0"/>
              <a:t> </a:t>
            </a:r>
            <a:r>
              <a:rPr lang="ru-RU" dirty="0" err="1"/>
              <a:t>свідомості</a:t>
            </a:r>
            <a:r>
              <a:rPr lang="ru-RU" dirty="0"/>
              <a:t>, </a:t>
            </a:r>
            <a:r>
              <a:rPr lang="ru-RU" dirty="0" err="1"/>
              <a:t>спрямований</a:t>
            </a:r>
            <a:r>
              <a:rPr lang="ru-RU" dirty="0"/>
              <a:t> на </a:t>
            </a:r>
            <a:r>
              <a:rPr lang="ru-RU" dirty="0" err="1"/>
              <a:t>вивчення</a:t>
            </a:r>
            <a:r>
              <a:rPr lang="ru-RU" dirty="0"/>
              <a:t>, </a:t>
            </a:r>
            <a:r>
              <a:rPr lang="ru-RU" dirty="0" err="1"/>
              <a:t>удосконалення</a:t>
            </a:r>
            <a:r>
              <a:rPr lang="ru-RU" dirty="0"/>
              <a:t> і </a:t>
            </a:r>
            <a:r>
              <a:rPr lang="ru-RU" dirty="0" err="1"/>
              <a:t>конструювання</a:t>
            </a:r>
            <a:r>
              <a:rPr lang="ru-RU" dirty="0"/>
              <a:t> </a:t>
            </a:r>
            <a:r>
              <a:rPr lang="ru-RU" dirty="0" err="1"/>
              <a:t>методів</a:t>
            </a:r>
            <a:r>
              <a:rPr lang="ru-RU" dirty="0"/>
              <a:t>. </a:t>
            </a:r>
            <a:r>
              <a:rPr lang="ru-RU" dirty="0" err="1"/>
              <a:t>Поняття</a:t>
            </a:r>
            <a:r>
              <a:rPr lang="ru-RU" dirty="0"/>
              <a:t> </a:t>
            </a:r>
            <a:r>
              <a:rPr lang="ru-RU" b="1" i="1" dirty="0">
                <a:solidFill>
                  <a:srgbClr val="FFFF00"/>
                </a:solidFill>
              </a:rPr>
              <a:t>«</a:t>
            </a:r>
            <a:r>
              <a:rPr lang="ru-RU" b="1" i="1" dirty="0" err="1">
                <a:solidFill>
                  <a:srgbClr val="FFFF00"/>
                </a:solidFill>
              </a:rPr>
              <a:t>методологія</a:t>
            </a:r>
            <a:r>
              <a:rPr lang="ru-RU" b="1" i="1" dirty="0">
                <a:solidFill>
                  <a:srgbClr val="FFFF00"/>
                </a:solidFill>
              </a:rPr>
              <a:t>» </a:t>
            </a:r>
            <a:r>
              <a:rPr lang="ru-RU" dirty="0" err="1"/>
              <a:t>має</a:t>
            </a:r>
            <a:r>
              <a:rPr lang="ru-RU" dirty="0"/>
              <a:t> два </a:t>
            </a:r>
            <a:r>
              <a:rPr lang="ru-RU" dirty="0" err="1"/>
              <a:t>основних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: </a:t>
            </a:r>
            <a:r>
              <a:rPr lang="ru-RU" dirty="0" err="1"/>
              <a:t>по-перше</a:t>
            </a:r>
            <a:r>
              <a:rPr lang="ru-RU" dirty="0"/>
              <a:t>, </a:t>
            </a:r>
            <a:r>
              <a:rPr lang="ru-RU" dirty="0" err="1"/>
              <a:t>це</a:t>
            </a:r>
            <a:r>
              <a:rPr lang="ru-RU" dirty="0"/>
              <a:t> — система </a:t>
            </a:r>
            <a:r>
              <a:rPr lang="ru-RU" dirty="0" err="1"/>
              <a:t>певних</a:t>
            </a:r>
            <a:r>
              <a:rPr lang="ru-RU" dirty="0"/>
              <a:t> правил, </a:t>
            </a:r>
            <a:r>
              <a:rPr lang="ru-RU" dirty="0" err="1"/>
              <a:t>принципів</a:t>
            </a:r>
            <a:r>
              <a:rPr lang="ru-RU" dirty="0"/>
              <a:t> і </a:t>
            </a:r>
            <a:r>
              <a:rPr lang="ru-RU" dirty="0" err="1"/>
              <a:t>операцій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застосовуються</a:t>
            </a:r>
            <a:r>
              <a:rPr lang="ru-RU" dirty="0"/>
              <a:t> у </a:t>
            </a:r>
            <a:r>
              <a:rPr lang="ru-RU" dirty="0" err="1"/>
              <a:t>тій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іншій</a:t>
            </a:r>
            <a:r>
              <a:rPr lang="ru-RU" dirty="0"/>
              <a:t>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(в </a:t>
            </a:r>
            <a:r>
              <a:rPr lang="ru-RU" dirty="0" err="1"/>
              <a:t>науці</a:t>
            </a:r>
            <a:r>
              <a:rPr lang="ru-RU" dirty="0"/>
              <a:t>, </a:t>
            </a:r>
            <a:r>
              <a:rPr lang="ru-RU" dirty="0" err="1"/>
              <a:t>політиці</a:t>
            </a:r>
            <a:r>
              <a:rPr lang="ru-RU" dirty="0"/>
              <a:t>, </a:t>
            </a:r>
            <a:r>
              <a:rPr lang="ru-RU" dirty="0" err="1"/>
              <a:t>мистецтві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); подруге, </a:t>
            </a:r>
            <a:r>
              <a:rPr lang="ru-RU" dirty="0" err="1"/>
              <a:t>це</a:t>
            </a:r>
            <a:r>
              <a:rPr lang="ru-RU" dirty="0"/>
              <a:t> — </a:t>
            </a:r>
            <a:r>
              <a:rPr lang="ru-RU" dirty="0" err="1"/>
              <a:t>вчення</a:t>
            </a:r>
            <a:r>
              <a:rPr lang="ru-RU" dirty="0"/>
              <a:t> про </a:t>
            </a:r>
            <a:r>
              <a:rPr lang="ru-RU" dirty="0" err="1"/>
              <a:t>цю</a:t>
            </a:r>
            <a:r>
              <a:rPr lang="ru-RU" dirty="0"/>
              <a:t> систему, </a:t>
            </a:r>
            <a:r>
              <a:rPr lang="ru-RU" dirty="0" err="1"/>
              <a:t>загальна</a:t>
            </a:r>
            <a:r>
              <a:rPr lang="ru-RU" dirty="0"/>
              <a:t> </a:t>
            </a:r>
            <a:r>
              <a:rPr lang="ru-RU" dirty="0" err="1"/>
              <a:t>теорія</a:t>
            </a:r>
            <a:r>
              <a:rPr lang="ru-RU" dirty="0"/>
              <a:t> метода. </a:t>
            </a:r>
            <a:r>
              <a:rPr lang="ru-RU" dirty="0" err="1"/>
              <a:t>Існують</a:t>
            </a:r>
            <a:r>
              <a:rPr lang="ru-RU" dirty="0"/>
              <a:t> </a:t>
            </a:r>
            <a:r>
              <a:rPr lang="ru-RU" dirty="0" err="1"/>
              <a:t>методологічні</a:t>
            </a:r>
            <a:r>
              <a:rPr lang="ru-RU" dirty="0"/>
              <a:t> </a:t>
            </a:r>
            <a:r>
              <a:rPr lang="ru-RU" dirty="0" err="1"/>
              <a:t>уявлення</a:t>
            </a:r>
            <a:r>
              <a:rPr lang="ru-RU" dirty="0"/>
              <a:t> і </a:t>
            </a:r>
            <a:r>
              <a:rPr lang="ru-RU" dirty="0" err="1"/>
              <a:t>концепції</a:t>
            </a:r>
            <a:r>
              <a:rPr lang="ru-RU" dirty="0"/>
              <a:t> </a:t>
            </a:r>
            <a:r>
              <a:rPr lang="ru-RU" dirty="0" err="1"/>
              <a:t>різного</a:t>
            </a:r>
            <a:r>
              <a:rPr lang="ru-RU" dirty="0"/>
              <a:t> </a:t>
            </a:r>
            <a:r>
              <a:rPr lang="ru-RU" dirty="0" err="1"/>
              <a:t>ступеня</a:t>
            </a:r>
            <a:r>
              <a:rPr lang="ru-RU" dirty="0"/>
              <a:t> </a:t>
            </a:r>
            <a:r>
              <a:rPr lang="ru-RU" dirty="0" err="1"/>
              <a:t>розробленості</a:t>
            </a:r>
            <a:r>
              <a:rPr lang="ru-RU" dirty="0"/>
              <a:t> і </a:t>
            </a:r>
            <a:r>
              <a:rPr lang="ru-RU" dirty="0" err="1"/>
              <a:t>конструктивності</a:t>
            </a:r>
            <a:r>
              <a:rPr lang="ru-RU" dirty="0"/>
              <a:t>, </a:t>
            </a:r>
            <a:r>
              <a:rPr lang="ru-RU" dirty="0" err="1"/>
              <a:t>різного</a:t>
            </a:r>
            <a:r>
              <a:rPr lang="ru-RU" dirty="0"/>
              <a:t> </a:t>
            </a:r>
            <a:r>
              <a:rPr lang="ru-RU" dirty="0" err="1"/>
              <a:t>рівня</a:t>
            </a:r>
            <a:r>
              <a:rPr lang="ru-RU" dirty="0"/>
              <a:t> і </a:t>
            </a:r>
            <a:r>
              <a:rPr lang="ru-RU" dirty="0" err="1"/>
              <a:t>широти</a:t>
            </a:r>
            <a:r>
              <a:rPr lang="ru-RU" dirty="0"/>
              <a:t> </a:t>
            </a:r>
            <a:r>
              <a:rPr lang="ru-RU" dirty="0" err="1"/>
              <a:t>охоплення</a:t>
            </a:r>
            <a:r>
              <a:rPr lang="ru-RU" dirty="0"/>
              <a:t> (</a:t>
            </a:r>
            <a:r>
              <a:rPr lang="ru-RU" dirty="0" err="1"/>
              <a:t>методологія</a:t>
            </a:r>
            <a:r>
              <a:rPr lang="ru-RU" dirty="0"/>
              <a:t> на </a:t>
            </a:r>
            <a:r>
              <a:rPr lang="ru-RU" dirty="0" err="1"/>
              <a:t>рівні</a:t>
            </a:r>
            <a:r>
              <a:rPr lang="ru-RU" dirty="0"/>
              <a:t> </a:t>
            </a:r>
            <a:r>
              <a:rPr lang="ru-RU" dirty="0" err="1"/>
              <a:t>філософської</a:t>
            </a:r>
            <a:r>
              <a:rPr lang="ru-RU" dirty="0"/>
              <a:t> </a:t>
            </a:r>
            <a:r>
              <a:rPr lang="ru-RU" dirty="0" err="1"/>
              <a:t>рефлексії</a:t>
            </a:r>
            <a:r>
              <a:rPr lang="ru-RU" dirty="0"/>
              <a:t>, </a:t>
            </a:r>
            <a:r>
              <a:rPr lang="ru-RU" dirty="0" err="1"/>
              <a:t>загальнонаукова</a:t>
            </a:r>
            <a:r>
              <a:rPr lang="ru-RU" dirty="0"/>
              <a:t> </a:t>
            </a:r>
            <a:r>
              <a:rPr lang="ru-RU" dirty="0" err="1"/>
              <a:t>методологія</a:t>
            </a:r>
            <a:r>
              <a:rPr lang="ru-RU" dirty="0"/>
              <a:t> і </a:t>
            </a:r>
            <a:r>
              <a:rPr lang="ru-RU" dirty="0" err="1"/>
              <a:t>методологія</a:t>
            </a:r>
            <a:r>
              <a:rPr lang="ru-RU" dirty="0"/>
              <a:t> науки </a:t>
            </a:r>
            <a:r>
              <a:rPr lang="ru-RU" dirty="0" err="1"/>
              <a:t>міждисциплінарного</a:t>
            </a:r>
            <a:r>
              <a:rPr lang="ru-RU" dirty="0"/>
              <a:t> </a:t>
            </a:r>
            <a:r>
              <a:rPr lang="ru-RU" dirty="0" err="1"/>
              <a:t>рівня</a:t>
            </a:r>
            <a:r>
              <a:rPr lang="ru-RU" dirty="0"/>
              <a:t>, </a:t>
            </a:r>
            <a:r>
              <a:rPr lang="ru-RU" dirty="0" err="1"/>
              <a:t>методологія</a:t>
            </a:r>
            <a:r>
              <a:rPr lang="ru-RU" dirty="0"/>
              <a:t> </a:t>
            </a:r>
            <a:r>
              <a:rPr lang="ru-RU" dirty="0" err="1"/>
              <a:t>окремих</a:t>
            </a:r>
            <a:r>
              <a:rPr lang="ru-RU" dirty="0"/>
              <a:t> наук). Будь-яке </a:t>
            </a:r>
            <a:r>
              <a:rPr lang="ru-RU" dirty="0" err="1"/>
              <a:t>наукове</a:t>
            </a:r>
            <a:r>
              <a:rPr lang="ru-RU" dirty="0"/>
              <a:t> дослідження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враховувати</a:t>
            </a:r>
            <a:r>
              <a:rPr lang="ru-RU" dirty="0"/>
              <a:t> </a:t>
            </a:r>
            <a:r>
              <a:rPr lang="ru-RU" dirty="0" err="1"/>
              <a:t>вимоги</a:t>
            </a:r>
            <a:r>
              <a:rPr lang="ru-RU" dirty="0"/>
              <a:t> </a:t>
            </a:r>
            <a:r>
              <a:rPr lang="ru-RU" dirty="0" err="1"/>
              <a:t>загальної</a:t>
            </a:r>
            <a:r>
              <a:rPr lang="ru-RU" dirty="0"/>
              <a:t> </a:t>
            </a:r>
            <a:r>
              <a:rPr lang="ru-RU" dirty="0" err="1"/>
              <a:t>методології</a:t>
            </a:r>
            <a:r>
              <a:rPr lang="ru-RU" dirty="0"/>
              <a:t>. Конкретна </a:t>
            </a:r>
            <a:r>
              <a:rPr lang="ru-RU" dirty="0" err="1"/>
              <a:t>методологія</a:t>
            </a:r>
            <a:r>
              <a:rPr lang="ru-RU" dirty="0"/>
              <a:t> </a:t>
            </a:r>
            <a:r>
              <a:rPr lang="ru-RU" dirty="0" err="1"/>
              <a:t>ґрунтується</a:t>
            </a:r>
            <a:r>
              <a:rPr lang="ru-RU" dirty="0"/>
              <a:t> на законах </a:t>
            </a:r>
            <a:r>
              <a:rPr lang="ru-RU" dirty="0" err="1"/>
              <a:t>конкретних</a:t>
            </a:r>
            <a:r>
              <a:rPr lang="ru-RU" dirty="0"/>
              <a:t> наук, </a:t>
            </a:r>
            <a:r>
              <a:rPr lang="ru-RU" dirty="0" err="1"/>
              <a:t>особливостях</a:t>
            </a:r>
            <a:r>
              <a:rPr lang="ru-RU" dirty="0"/>
              <a:t> </a:t>
            </a:r>
            <a:r>
              <a:rPr lang="ru-RU" dirty="0" err="1"/>
              <a:t>пізнання</a:t>
            </a:r>
            <a:r>
              <a:rPr lang="ru-RU" dirty="0"/>
              <a:t>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явищ</a:t>
            </a:r>
            <a:r>
              <a:rPr lang="ru-RU" dirty="0"/>
              <a:t>. Вона </a:t>
            </a:r>
            <a:r>
              <a:rPr lang="ru-RU" dirty="0" err="1"/>
              <a:t>зумовлена</a:t>
            </a:r>
            <a:r>
              <a:rPr lang="ru-RU" dirty="0"/>
              <a:t> й </a:t>
            </a:r>
            <a:r>
              <a:rPr lang="ru-RU" dirty="0" err="1"/>
              <a:t>пов’язана</a:t>
            </a:r>
            <a:r>
              <a:rPr lang="ru-RU" dirty="0"/>
              <a:t> з принципами і законами </a:t>
            </a:r>
            <a:r>
              <a:rPr lang="ru-RU" dirty="0" err="1"/>
              <a:t>конкретних</a:t>
            </a:r>
            <a:r>
              <a:rPr lang="ru-RU" dirty="0"/>
              <a:t> наук,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спеціальними</a:t>
            </a:r>
            <a:r>
              <a:rPr lang="ru-RU" dirty="0"/>
              <a:t> методами дослідження.</a:t>
            </a:r>
          </a:p>
        </p:txBody>
      </p:sp>
    </p:spTree>
    <p:extLst>
      <p:ext uri="{BB962C8B-B14F-4D97-AF65-F5344CB8AC3E}">
        <p14:creationId xmlns:p14="http://schemas.microsoft.com/office/powerpoint/2010/main" val="22167720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63333" y="0"/>
            <a:ext cx="9905998" cy="1478570"/>
          </a:xfrm>
        </p:spPr>
        <p:txBody>
          <a:bodyPr/>
          <a:lstStyle/>
          <a:p>
            <a:r>
              <a:rPr lang="ru-RU" b="1" i="1" dirty="0">
                <a:solidFill>
                  <a:srgbClr val="FFFF00"/>
                </a:solidFill>
              </a:rPr>
              <a:t>Методика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01486" y="1288869"/>
            <a:ext cx="10302240" cy="5399314"/>
          </a:xfrm>
        </p:spPr>
        <p:txBody>
          <a:bodyPr>
            <a:normAutofit/>
          </a:bodyPr>
          <a:lstStyle/>
          <a:p>
            <a:r>
              <a:rPr lang="ru-RU" sz="2800" b="1" i="1" dirty="0">
                <a:solidFill>
                  <a:srgbClr val="FFFF00"/>
                </a:solidFill>
              </a:rPr>
              <a:t>Методика</a:t>
            </a:r>
            <a:r>
              <a:rPr lang="ru-RU" sz="2800" dirty="0"/>
              <a:t> — </a:t>
            </a:r>
            <a:r>
              <a:rPr lang="ru-RU" sz="2800" dirty="0" err="1"/>
              <a:t>це</a:t>
            </a:r>
            <a:r>
              <a:rPr lang="ru-RU" sz="2800" dirty="0"/>
              <a:t> </a:t>
            </a:r>
            <a:r>
              <a:rPr lang="ru-RU" sz="2800" dirty="0" err="1"/>
              <a:t>фіксована</a:t>
            </a:r>
            <a:r>
              <a:rPr lang="ru-RU" sz="2800" dirty="0"/>
              <a:t> </a:t>
            </a:r>
            <a:r>
              <a:rPr lang="ru-RU" sz="2800" dirty="0" err="1"/>
              <a:t>сукупність</a:t>
            </a:r>
            <a:r>
              <a:rPr lang="ru-RU" sz="2800" dirty="0"/>
              <a:t> </a:t>
            </a:r>
            <a:r>
              <a:rPr lang="ru-RU" sz="2800" dirty="0" err="1"/>
              <a:t>прийомів</a:t>
            </a:r>
            <a:r>
              <a:rPr lang="ru-RU" sz="2800" dirty="0"/>
              <a:t> </a:t>
            </a:r>
            <a:r>
              <a:rPr lang="ru-RU" sz="2800" dirty="0" err="1"/>
              <a:t>практичної</a:t>
            </a:r>
            <a:r>
              <a:rPr lang="ru-RU" sz="2800" dirty="0"/>
              <a:t> </a:t>
            </a:r>
            <a:r>
              <a:rPr lang="ru-RU" sz="2800" dirty="0" err="1"/>
              <a:t>діяльності</a:t>
            </a:r>
            <a:r>
              <a:rPr lang="ru-RU" sz="2800" dirty="0"/>
              <a:t>, </a:t>
            </a:r>
            <a:r>
              <a:rPr lang="ru-RU" sz="2800" dirty="0" err="1"/>
              <a:t>що</a:t>
            </a:r>
            <a:r>
              <a:rPr lang="ru-RU" sz="2800" dirty="0"/>
              <a:t> </a:t>
            </a:r>
            <a:r>
              <a:rPr lang="ru-RU" sz="2800" dirty="0" err="1"/>
              <a:t>призводить</a:t>
            </a:r>
            <a:r>
              <a:rPr lang="ru-RU" sz="2800" dirty="0"/>
              <a:t> до </a:t>
            </a:r>
            <a:r>
              <a:rPr lang="ru-RU" sz="2800" dirty="0" err="1"/>
              <a:t>заздалегідь</a:t>
            </a:r>
            <a:r>
              <a:rPr lang="ru-RU" sz="2800" dirty="0"/>
              <a:t> </a:t>
            </a:r>
            <a:r>
              <a:rPr lang="ru-RU" sz="2800" dirty="0" err="1"/>
              <a:t>визначеного</a:t>
            </a:r>
            <a:r>
              <a:rPr lang="ru-RU" sz="2800" dirty="0"/>
              <a:t> результату. У </a:t>
            </a:r>
            <a:r>
              <a:rPr lang="ru-RU" sz="2800" dirty="0" err="1"/>
              <a:t>науковому</a:t>
            </a:r>
            <a:r>
              <a:rPr lang="ru-RU" sz="2800" dirty="0"/>
              <a:t> </a:t>
            </a:r>
            <a:r>
              <a:rPr lang="ru-RU" sz="2800" dirty="0" err="1"/>
              <a:t>пізнанні</a:t>
            </a:r>
            <a:r>
              <a:rPr lang="ru-RU" sz="2800" dirty="0"/>
              <a:t> методика </a:t>
            </a:r>
            <a:r>
              <a:rPr lang="ru-RU" sz="2800" dirty="0" err="1"/>
              <a:t>відіграє</a:t>
            </a:r>
            <a:r>
              <a:rPr lang="ru-RU" sz="2800" dirty="0"/>
              <a:t> </a:t>
            </a:r>
            <a:r>
              <a:rPr lang="ru-RU" sz="2800" dirty="0" err="1"/>
              <a:t>значну</a:t>
            </a:r>
            <a:r>
              <a:rPr lang="ru-RU" sz="2800" dirty="0"/>
              <a:t> роль в </a:t>
            </a:r>
            <a:r>
              <a:rPr lang="ru-RU" sz="2800" dirty="0" err="1"/>
              <a:t>емпіричних</a:t>
            </a:r>
            <a:r>
              <a:rPr lang="ru-RU" sz="2800" dirty="0"/>
              <a:t> </a:t>
            </a:r>
            <a:r>
              <a:rPr lang="ru-RU" sz="2800" dirty="0" err="1"/>
              <a:t>дослідженнях</a:t>
            </a:r>
            <a:r>
              <a:rPr lang="ru-RU" sz="2800" dirty="0"/>
              <a:t> (</a:t>
            </a:r>
            <a:r>
              <a:rPr lang="ru-RU" sz="2800" dirty="0" err="1"/>
              <a:t>спостереженні</a:t>
            </a:r>
            <a:r>
              <a:rPr lang="ru-RU" sz="2800" dirty="0"/>
              <a:t> та </a:t>
            </a:r>
            <a:r>
              <a:rPr lang="ru-RU" sz="2800" dirty="0" err="1"/>
              <a:t>експерименті</a:t>
            </a:r>
            <a:r>
              <a:rPr lang="ru-RU" sz="2800" dirty="0"/>
              <a:t>). На </a:t>
            </a:r>
            <a:r>
              <a:rPr lang="ru-RU" sz="2800" dirty="0" err="1"/>
              <a:t>відміну</a:t>
            </a:r>
            <a:r>
              <a:rPr lang="ru-RU" sz="2800" dirty="0"/>
              <a:t> </a:t>
            </a:r>
            <a:r>
              <a:rPr lang="ru-RU" sz="2800" dirty="0" err="1"/>
              <a:t>від</a:t>
            </a:r>
            <a:r>
              <a:rPr lang="ru-RU" sz="2800" dirty="0"/>
              <a:t> методу у </a:t>
            </a:r>
            <a:r>
              <a:rPr lang="ru-RU" sz="2800" dirty="0" err="1"/>
              <a:t>завдання</a:t>
            </a:r>
            <a:r>
              <a:rPr lang="ru-RU" sz="2800" dirty="0"/>
              <a:t> методики не входить </a:t>
            </a:r>
            <a:r>
              <a:rPr lang="ru-RU" sz="2800" dirty="0" err="1"/>
              <a:t>теоретичне</a:t>
            </a:r>
            <a:r>
              <a:rPr lang="ru-RU" sz="2800" dirty="0"/>
              <a:t> </a:t>
            </a:r>
            <a:r>
              <a:rPr lang="ru-RU" sz="2800" dirty="0" err="1"/>
              <a:t>обґрунтування</a:t>
            </a:r>
            <a:r>
              <a:rPr lang="ru-RU" sz="2800" dirty="0"/>
              <a:t> </a:t>
            </a:r>
            <a:r>
              <a:rPr lang="ru-RU" sz="2800" dirty="0" err="1"/>
              <a:t>отриманого</a:t>
            </a:r>
            <a:r>
              <a:rPr lang="ru-RU" sz="2800" dirty="0"/>
              <a:t> результату, вона </a:t>
            </a:r>
            <a:r>
              <a:rPr lang="ru-RU" sz="2800" dirty="0" err="1"/>
              <a:t>концентрується</a:t>
            </a:r>
            <a:r>
              <a:rPr lang="ru-RU" sz="2800" dirty="0"/>
              <a:t> на </a:t>
            </a:r>
            <a:r>
              <a:rPr lang="ru-RU" sz="2800" dirty="0" err="1"/>
              <a:t>технічній</a:t>
            </a:r>
            <a:r>
              <a:rPr lang="ru-RU" sz="2800" dirty="0"/>
              <a:t> </a:t>
            </a:r>
            <a:r>
              <a:rPr lang="ru-RU" sz="2800" dirty="0" err="1"/>
              <a:t>стороні</a:t>
            </a:r>
            <a:r>
              <a:rPr lang="ru-RU" sz="2800" dirty="0"/>
              <a:t> </a:t>
            </a:r>
            <a:r>
              <a:rPr lang="ru-RU" sz="2800" dirty="0" err="1"/>
              <a:t>експерименту</a:t>
            </a:r>
            <a:r>
              <a:rPr lang="ru-RU" sz="2800" dirty="0"/>
              <a:t> і на </a:t>
            </a:r>
            <a:r>
              <a:rPr lang="ru-RU" sz="2800" dirty="0" err="1"/>
              <a:t>регламентації</a:t>
            </a:r>
            <a:r>
              <a:rPr lang="ru-RU" sz="2800" dirty="0"/>
              <a:t> </a:t>
            </a:r>
            <a:r>
              <a:rPr lang="ru-RU" sz="2800" dirty="0" err="1"/>
              <a:t>дій</a:t>
            </a:r>
            <a:r>
              <a:rPr lang="ru-RU" sz="2800" dirty="0"/>
              <a:t> </a:t>
            </a:r>
            <a:r>
              <a:rPr lang="ru-RU" sz="2800" dirty="0" err="1"/>
              <a:t>дослідника</a:t>
            </a:r>
            <a:r>
              <a:rPr lang="ru-RU" sz="2800" dirty="0"/>
              <a:t>. </a:t>
            </a:r>
            <a:r>
              <a:rPr lang="ru-RU" sz="2800" dirty="0" err="1"/>
              <a:t>Хоча</a:t>
            </a:r>
            <a:r>
              <a:rPr lang="ru-RU" sz="2800" dirty="0"/>
              <a:t> в </a:t>
            </a:r>
            <a:r>
              <a:rPr lang="ru-RU" sz="2800" dirty="0" err="1"/>
              <a:t>сучасних</a:t>
            </a:r>
            <a:r>
              <a:rPr lang="ru-RU" sz="2800" dirty="0"/>
              <a:t> </a:t>
            </a:r>
            <a:r>
              <a:rPr lang="ru-RU" sz="2800" dirty="0" err="1"/>
              <a:t>умовах</a:t>
            </a:r>
            <a:r>
              <a:rPr lang="ru-RU" sz="2800" dirty="0"/>
              <a:t>, коли </a:t>
            </a:r>
            <a:r>
              <a:rPr lang="ru-RU" sz="2800" dirty="0" err="1"/>
              <a:t>обладнання</a:t>
            </a:r>
            <a:r>
              <a:rPr lang="ru-RU" sz="2800" dirty="0"/>
              <a:t> і </a:t>
            </a:r>
            <a:r>
              <a:rPr lang="ru-RU" sz="2800" dirty="0" err="1"/>
              <a:t>техніка</a:t>
            </a:r>
            <a:r>
              <a:rPr lang="ru-RU" sz="2800" dirty="0"/>
              <a:t> </a:t>
            </a:r>
            <a:r>
              <a:rPr lang="ru-RU" sz="2800" dirty="0" err="1"/>
              <a:t>експерименту</a:t>
            </a:r>
            <a:r>
              <a:rPr lang="ru-RU" sz="2800" dirty="0"/>
              <a:t> </a:t>
            </a:r>
            <a:r>
              <a:rPr lang="ru-RU" sz="2800" dirty="0" err="1"/>
              <a:t>ускладнились</a:t>
            </a:r>
            <a:r>
              <a:rPr lang="ru-RU" sz="2800" dirty="0"/>
              <a:t>, </a:t>
            </a:r>
            <a:r>
              <a:rPr lang="ru-RU" sz="2800" dirty="0" err="1"/>
              <a:t>велике</a:t>
            </a:r>
            <a:r>
              <a:rPr lang="ru-RU" sz="2800" dirty="0"/>
              <a:t> </a:t>
            </a:r>
            <a:r>
              <a:rPr lang="ru-RU" sz="2800" dirty="0" err="1"/>
              <a:t>значення</a:t>
            </a:r>
            <a:r>
              <a:rPr lang="ru-RU" sz="2800" dirty="0"/>
              <a:t> </a:t>
            </a:r>
            <a:r>
              <a:rPr lang="ru-RU" sz="2800" dirty="0" err="1"/>
              <a:t>набуває</a:t>
            </a:r>
            <a:r>
              <a:rPr lang="ru-RU" sz="2800" dirty="0"/>
              <a:t> </a:t>
            </a:r>
            <a:r>
              <a:rPr lang="ru-RU" sz="2800" dirty="0" err="1"/>
              <a:t>копіткий</a:t>
            </a:r>
            <a:r>
              <a:rPr lang="ru-RU" sz="2800" dirty="0"/>
              <a:t> </a:t>
            </a:r>
            <a:r>
              <a:rPr lang="ru-RU" sz="2800" dirty="0" err="1"/>
              <a:t>опис</a:t>
            </a:r>
            <a:r>
              <a:rPr lang="ru-RU" sz="2800" dirty="0"/>
              <a:t> методичного боку </a:t>
            </a:r>
            <a:r>
              <a:rPr lang="ru-RU" sz="2800" dirty="0" err="1" smtClean="0"/>
              <a:t>досліджень</a:t>
            </a:r>
            <a:r>
              <a:rPr lang="ru-RU" sz="2800" dirty="0" smtClean="0"/>
              <a:t>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0954914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err="1">
                <a:solidFill>
                  <a:srgbClr val="FFFF00"/>
                </a:solidFill>
              </a:rPr>
              <a:t>Загальнонаукові</a:t>
            </a:r>
            <a:r>
              <a:rPr lang="ru-RU" b="1" i="1" dirty="0">
                <a:solidFill>
                  <a:srgbClr val="FFFF00"/>
                </a:solidFill>
              </a:rPr>
              <a:t> </a:t>
            </a:r>
            <a:r>
              <a:rPr lang="ru-RU" b="1" i="1" dirty="0" err="1">
                <a:solidFill>
                  <a:srgbClr val="FFFF00"/>
                </a:solidFill>
              </a:rPr>
              <a:t>методи</a:t>
            </a:r>
            <a:r>
              <a:rPr lang="ru-RU" b="1" i="1" dirty="0">
                <a:solidFill>
                  <a:srgbClr val="FFFF00"/>
                </a:solidFill>
              </a:rPr>
              <a:t> дослідження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1413" y="1811383"/>
            <a:ext cx="9905998" cy="39798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dirty="0"/>
              <a:t>У </a:t>
            </a:r>
            <a:r>
              <a:rPr lang="ru-RU" sz="3200" dirty="0" err="1"/>
              <a:t>структурі</a:t>
            </a:r>
            <a:r>
              <a:rPr lang="ru-RU" sz="3200" dirty="0"/>
              <a:t> </a:t>
            </a:r>
            <a:r>
              <a:rPr lang="ru-RU" sz="3200" dirty="0" err="1"/>
              <a:t>загальнонаукових</a:t>
            </a:r>
            <a:r>
              <a:rPr lang="ru-RU" sz="3200" dirty="0"/>
              <a:t> </a:t>
            </a:r>
            <a:r>
              <a:rPr lang="ru-RU" sz="3200" dirty="0" err="1"/>
              <a:t>методів</a:t>
            </a:r>
            <a:r>
              <a:rPr lang="ru-RU" sz="3200" dirty="0"/>
              <a:t> </a:t>
            </a:r>
            <a:r>
              <a:rPr lang="ru-RU" sz="3200" dirty="0" err="1"/>
              <a:t>можна</a:t>
            </a:r>
            <a:r>
              <a:rPr lang="ru-RU" sz="3200" dirty="0"/>
              <a:t> </a:t>
            </a:r>
            <a:r>
              <a:rPr lang="ru-RU" sz="3200" dirty="0" err="1"/>
              <a:t>виділити</a:t>
            </a:r>
            <a:r>
              <a:rPr lang="ru-RU" sz="3200" dirty="0"/>
              <a:t> </a:t>
            </a:r>
            <a:r>
              <a:rPr lang="ru-RU" sz="3200" dirty="0" err="1"/>
              <a:t>такі</a:t>
            </a:r>
            <a:r>
              <a:rPr lang="ru-RU" sz="3200" dirty="0"/>
              <a:t> три </a:t>
            </a:r>
            <a:r>
              <a:rPr lang="ru-RU" sz="3200" dirty="0" err="1"/>
              <a:t>рівні</a:t>
            </a:r>
            <a:r>
              <a:rPr lang="ru-RU" sz="3200" dirty="0"/>
              <a:t>: </a:t>
            </a:r>
            <a:endParaRPr lang="ru-RU" sz="3200" dirty="0" smtClean="0"/>
          </a:p>
          <a:p>
            <a:pPr marL="457200" indent="-457200">
              <a:buAutoNum type="arabicPeriod"/>
            </a:pPr>
            <a:r>
              <a:rPr lang="ru-RU" sz="3200" dirty="0" err="1" smtClean="0"/>
              <a:t>Методи</a:t>
            </a:r>
            <a:r>
              <a:rPr lang="ru-RU" sz="3200" dirty="0" smtClean="0"/>
              <a:t> </a:t>
            </a:r>
            <a:r>
              <a:rPr lang="ru-RU" sz="3200" dirty="0" err="1"/>
              <a:t>емпіричного</a:t>
            </a:r>
            <a:r>
              <a:rPr lang="ru-RU" sz="3200" dirty="0"/>
              <a:t> дослідження. </a:t>
            </a:r>
            <a:endParaRPr lang="ru-RU" sz="3200" dirty="0" smtClean="0"/>
          </a:p>
          <a:p>
            <a:pPr marL="457200" indent="-457200">
              <a:buAutoNum type="arabicPeriod"/>
            </a:pPr>
            <a:r>
              <a:rPr lang="ru-RU" sz="3200" dirty="0" err="1" smtClean="0"/>
              <a:t>Методи</a:t>
            </a:r>
            <a:r>
              <a:rPr lang="ru-RU" sz="3200" dirty="0" smtClean="0"/>
              <a:t> </a:t>
            </a:r>
            <a:r>
              <a:rPr lang="ru-RU" sz="3200" dirty="0"/>
              <a:t>теоретичного </a:t>
            </a:r>
            <a:r>
              <a:rPr lang="ru-RU" sz="3200" dirty="0" err="1"/>
              <a:t>пізнання</a:t>
            </a:r>
            <a:r>
              <a:rPr lang="ru-RU" sz="3200" dirty="0"/>
              <a:t>. </a:t>
            </a:r>
            <a:endParaRPr lang="ru-RU" sz="3200" dirty="0" smtClean="0"/>
          </a:p>
          <a:p>
            <a:pPr marL="457200" indent="-457200">
              <a:buAutoNum type="arabicPeriod"/>
            </a:pPr>
            <a:r>
              <a:rPr lang="ru-RU" sz="3200" dirty="0" err="1" smtClean="0"/>
              <a:t>Загальнологічні</a:t>
            </a:r>
            <a:r>
              <a:rPr lang="ru-RU" sz="3200" dirty="0" smtClean="0"/>
              <a:t> </a:t>
            </a:r>
            <a:r>
              <a:rPr lang="ru-RU" sz="3200" dirty="0" err="1"/>
              <a:t>методи</a:t>
            </a:r>
            <a:r>
              <a:rPr lang="ru-RU" sz="3200" dirty="0"/>
              <a:t> і </a:t>
            </a:r>
            <a:r>
              <a:rPr lang="ru-RU" sz="3200" dirty="0" err="1"/>
              <a:t>прийоми</a:t>
            </a:r>
            <a:r>
              <a:rPr lang="ru-RU" sz="3200" dirty="0"/>
              <a:t> дослідження.</a:t>
            </a:r>
          </a:p>
        </p:txBody>
      </p:sp>
    </p:spTree>
    <p:extLst>
      <p:ext uri="{BB962C8B-B14F-4D97-AF65-F5344CB8AC3E}">
        <p14:creationId xmlns:p14="http://schemas.microsoft.com/office/powerpoint/2010/main" val="14953797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49824" y="522723"/>
            <a:ext cx="9905998" cy="1478570"/>
          </a:xfrm>
        </p:spPr>
        <p:txBody>
          <a:bodyPr>
            <a:normAutofit/>
          </a:bodyPr>
          <a:lstStyle/>
          <a:p>
            <a:r>
              <a:rPr lang="ru-RU" b="1" i="1" dirty="0" err="1">
                <a:solidFill>
                  <a:srgbClr val="FFFF00"/>
                </a:solidFill>
              </a:rPr>
              <a:t>Методи</a:t>
            </a:r>
            <a:r>
              <a:rPr lang="ru-RU" b="1" i="1" dirty="0">
                <a:solidFill>
                  <a:srgbClr val="FFFF00"/>
                </a:solidFill>
              </a:rPr>
              <a:t> </a:t>
            </a:r>
            <a:r>
              <a:rPr lang="ru-RU" b="1" i="1" dirty="0" err="1">
                <a:solidFill>
                  <a:srgbClr val="FFFF00"/>
                </a:solidFill>
              </a:rPr>
              <a:t>емпіричного</a:t>
            </a:r>
            <a:r>
              <a:rPr lang="ru-RU" b="1" i="1" dirty="0">
                <a:solidFill>
                  <a:srgbClr val="FFFF00"/>
                </a:solidFill>
              </a:rPr>
              <a:t> дослідження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92480" y="1567543"/>
            <a:ext cx="10254931" cy="422365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b="1" i="1" dirty="0" err="1">
                <a:solidFill>
                  <a:srgbClr val="FFFF00"/>
                </a:solidFill>
              </a:rPr>
              <a:t>Спостереження</a:t>
            </a:r>
            <a:r>
              <a:rPr lang="ru-RU" sz="2800" dirty="0"/>
              <a:t> — </a:t>
            </a:r>
            <a:r>
              <a:rPr lang="ru-RU" sz="2800" dirty="0" err="1"/>
              <a:t>це</a:t>
            </a:r>
            <a:r>
              <a:rPr lang="ru-RU" sz="2800" dirty="0"/>
              <a:t> </a:t>
            </a:r>
            <a:r>
              <a:rPr lang="ru-RU" sz="2800" dirty="0" err="1"/>
              <a:t>цілеспрямоване</a:t>
            </a:r>
            <a:r>
              <a:rPr lang="ru-RU" sz="2800" dirty="0"/>
              <a:t> </a:t>
            </a:r>
            <a:r>
              <a:rPr lang="ru-RU" sz="2800" dirty="0" err="1"/>
              <a:t>вивчення</a:t>
            </a:r>
            <a:r>
              <a:rPr lang="ru-RU" sz="2800" dirty="0"/>
              <a:t> </a:t>
            </a:r>
            <a:r>
              <a:rPr lang="ru-RU" sz="2800" dirty="0" err="1"/>
              <a:t>предметів</a:t>
            </a:r>
            <a:r>
              <a:rPr lang="ru-RU" sz="2800" dirty="0"/>
              <a:t>, </a:t>
            </a:r>
            <a:r>
              <a:rPr lang="ru-RU" sz="2800" dirty="0" err="1"/>
              <a:t>що</a:t>
            </a:r>
            <a:r>
              <a:rPr lang="ru-RU" sz="2800" dirty="0"/>
              <a:t> </a:t>
            </a:r>
            <a:r>
              <a:rPr lang="ru-RU" sz="2800" dirty="0" err="1"/>
              <a:t>переважно</a:t>
            </a:r>
            <a:r>
              <a:rPr lang="ru-RU" sz="2800" dirty="0"/>
              <a:t> </a:t>
            </a:r>
            <a:r>
              <a:rPr lang="ru-RU" sz="2800" dirty="0" err="1"/>
              <a:t>спирається</a:t>
            </a:r>
            <a:r>
              <a:rPr lang="ru-RU" sz="2800" dirty="0"/>
              <a:t> на </a:t>
            </a:r>
            <a:r>
              <a:rPr lang="ru-RU" sz="2800" dirty="0" err="1"/>
              <a:t>дані</a:t>
            </a:r>
            <a:r>
              <a:rPr lang="ru-RU" sz="2800" dirty="0"/>
              <a:t> </a:t>
            </a:r>
            <a:r>
              <a:rPr lang="ru-RU" sz="2800" dirty="0" err="1"/>
              <a:t>органів</a:t>
            </a:r>
            <a:r>
              <a:rPr lang="ru-RU" sz="2800" dirty="0"/>
              <a:t> </a:t>
            </a:r>
            <a:r>
              <a:rPr lang="ru-RU" sz="2800" dirty="0" err="1"/>
              <a:t>чуттів</a:t>
            </a:r>
            <a:r>
              <a:rPr lang="ru-RU" sz="2800" dirty="0"/>
              <a:t> (</a:t>
            </a:r>
            <a:r>
              <a:rPr lang="ru-RU" sz="2800" dirty="0" err="1"/>
              <a:t>відчуття</a:t>
            </a:r>
            <a:r>
              <a:rPr lang="ru-RU" sz="2800" dirty="0"/>
              <a:t>, </a:t>
            </a:r>
            <a:r>
              <a:rPr lang="ru-RU" sz="2800" dirty="0" err="1"/>
              <a:t>сприйняття</a:t>
            </a:r>
            <a:r>
              <a:rPr lang="ru-RU" sz="2800" dirty="0"/>
              <a:t>, </a:t>
            </a:r>
            <a:r>
              <a:rPr lang="ru-RU" sz="2800" dirty="0" err="1"/>
              <a:t>уявлення</a:t>
            </a:r>
            <a:r>
              <a:rPr lang="ru-RU" sz="2800" dirty="0"/>
              <a:t>). </a:t>
            </a:r>
            <a:r>
              <a:rPr lang="ru-RU" sz="2800" dirty="0" err="1"/>
              <a:t>Під</a:t>
            </a:r>
            <a:r>
              <a:rPr lang="ru-RU" sz="2800" dirty="0"/>
              <a:t> час </a:t>
            </a:r>
            <a:r>
              <a:rPr lang="ru-RU" sz="2800" dirty="0" err="1"/>
              <a:t>спостереження</a:t>
            </a:r>
            <a:r>
              <a:rPr lang="ru-RU" sz="2800" dirty="0"/>
              <a:t> </a:t>
            </a:r>
            <a:r>
              <a:rPr lang="ru-RU" sz="2800" dirty="0" err="1"/>
              <a:t>отримуються</a:t>
            </a:r>
            <a:r>
              <a:rPr lang="ru-RU" sz="2800" dirty="0"/>
              <a:t> </a:t>
            </a:r>
            <a:r>
              <a:rPr lang="ru-RU" sz="2800" dirty="0" err="1"/>
              <a:t>знання</a:t>
            </a:r>
            <a:r>
              <a:rPr lang="ru-RU" sz="2800" dirty="0"/>
              <a:t> не </a:t>
            </a:r>
            <a:r>
              <a:rPr lang="ru-RU" sz="2800" dirty="0" err="1"/>
              <a:t>лише</a:t>
            </a:r>
            <a:r>
              <a:rPr lang="ru-RU" sz="2800" dirty="0"/>
              <a:t> про </a:t>
            </a:r>
            <a:r>
              <a:rPr lang="ru-RU" sz="2800" dirty="0" err="1"/>
              <a:t>зовнішні</a:t>
            </a:r>
            <a:r>
              <a:rPr lang="ru-RU" sz="2800" dirty="0"/>
              <a:t> </a:t>
            </a:r>
            <a:r>
              <a:rPr lang="ru-RU" sz="2800" dirty="0" err="1"/>
              <a:t>сторони</a:t>
            </a:r>
            <a:r>
              <a:rPr lang="ru-RU" sz="2800" dirty="0"/>
              <a:t> </a:t>
            </a:r>
            <a:r>
              <a:rPr lang="ru-RU" sz="2800" dirty="0" err="1"/>
              <a:t>об’єкту</a:t>
            </a:r>
            <a:r>
              <a:rPr lang="ru-RU" sz="2800" dirty="0"/>
              <a:t> </a:t>
            </a:r>
            <a:r>
              <a:rPr lang="ru-RU" sz="2800" dirty="0" err="1"/>
              <a:t>пізнання</a:t>
            </a:r>
            <a:r>
              <a:rPr lang="ru-RU" sz="2800" dirty="0"/>
              <a:t>, але й про </a:t>
            </a:r>
            <a:r>
              <a:rPr lang="ru-RU" sz="2800" dirty="0" err="1"/>
              <a:t>його</a:t>
            </a:r>
            <a:r>
              <a:rPr lang="ru-RU" sz="2800" dirty="0"/>
              <a:t> </a:t>
            </a:r>
            <a:r>
              <a:rPr lang="ru-RU" sz="2800" dirty="0" err="1"/>
              <a:t>суттєві</a:t>
            </a:r>
            <a:r>
              <a:rPr lang="ru-RU" sz="2800" dirty="0"/>
              <a:t> </a:t>
            </a:r>
            <a:r>
              <a:rPr lang="ru-RU" sz="2800" dirty="0" err="1"/>
              <a:t>властивості</a:t>
            </a:r>
            <a:r>
              <a:rPr lang="ru-RU" sz="2800" dirty="0"/>
              <a:t>. </a:t>
            </a:r>
            <a:r>
              <a:rPr lang="ru-RU" sz="2800" dirty="0" err="1"/>
              <a:t>Спостереження</a:t>
            </a:r>
            <a:r>
              <a:rPr lang="ru-RU" sz="2800" dirty="0"/>
              <a:t> </a:t>
            </a:r>
            <a:r>
              <a:rPr lang="ru-RU" sz="2800" dirty="0" err="1"/>
              <a:t>може</a:t>
            </a:r>
            <a:r>
              <a:rPr lang="ru-RU" sz="2800" dirty="0"/>
              <a:t> бути </a:t>
            </a:r>
            <a:r>
              <a:rPr lang="ru-RU" sz="2800" dirty="0" err="1"/>
              <a:t>безпосереднім</a:t>
            </a:r>
            <a:r>
              <a:rPr lang="ru-RU" sz="2800" dirty="0"/>
              <a:t> та </a:t>
            </a:r>
            <a:r>
              <a:rPr lang="ru-RU" sz="2800" dirty="0" err="1"/>
              <a:t>опосередкованим</a:t>
            </a:r>
            <a:r>
              <a:rPr lang="ru-RU" sz="2800" dirty="0"/>
              <a:t>. </a:t>
            </a:r>
            <a:r>
              <a:rPr lang="ru-RU" sz="2800" dirty="0" err="1"/>
              <a:t>Останнє</a:t>
            </a:r>
            <a:r>
              <a:rPr lang="ru-RU" sz="2800" dirty="0"/>
              <a:t> </a:t>
            </a:r>
            <a:r>
              <a:rPr lang="ru-RU" sz="2800" dirty="0" err="1"/>
              <a:t>здійснюється</a:t>
            </a:r>
            <a:r>
              <a:rPr lang="ru-RU" sz="2800" dirty="0"/>
              <a:t> за </a:t>
            </a:r>
            <a:r>
              <a:rPr lang="ru-RU" sz="2800" dirty="0" err="1"/>
              <a:t>допомогою</a:t>
            </a:r>
            <a:r>
              <a:rPr lang="ru-RU" sz="2800" dirty="0"/>
              <a:t> </a:t>
            </a:r>
            <a:r>
              <a:rPr lang="ru-RU" sz="2800" dirty="0" err="1"/>
              <a:t>різних</a:t>
            </a:r>
            <a:r>
              <a:rPr lang="ru-RU" sz="2800" dirty="0"/>
              <a:t> </a:t>
            </a:r>
            <a:r>
              <a:rPr lang="ru-RU" sz="2800" dirty="0" err="1"/>
              <a:t>приладів</a:t>
            </a:r>
            <a:r>
              <a:rPr lang="ru-RU" sz="2800" dirty="0"/>
              <a:t> і </a:t>
            </a:r>
            <a:r>
              <a:rPr lang="ru-RU" sz="2800" dirty="0" err="1"/>
              <a:t>технічних</a:t>
            </a:r>
            <a:r>
              <a:rPr lang="ru-RU" sz="2800" dirty="0"/>
              <a:t> </a:t>
            </a:r>
            <a:r>
              <a:rPr lang="ru-RU" sz="2800" dirty="0" err="1"/>
              <a:t>засобів</a:t>
            </a:r>
            <a:r>
              <a:rPr lang="ru-RU" sz="2800" dirty="0"/>
              <a:t>, а з </a:t>
            </a:r>
            <a:r>
              <a:rPr lang="ru-RU" sz="2800" dirty="0" err="1"/>
              <a:t>розвитком</a:t>
            </a:r>
            <a:r>
              <a:rPr lang="ru-RU" sz="2800" dirty="0"/>
              <a:t> науки </a:t>
            </a:r>
            <a:r>
              <a:rPr lang="ru-RU" sz="2800" dirty="0" err="1"/>
              <a:t>стає</a:t>
            </a:r>
            <a:r>
              <a:rPr lang="ru-RU" sz="2800" dirty="0"/>
              <a:t> все </a:t>
            </a:r>
            <a:r>
              <a:rPr lang="ru-RU" sz="2800" dirty="0" err="1"/>
              <a:t>більш</a:t>
            </a:r>
            <a:r>
              <a:rPr lang="ru-RU" sz="2800" dirty="0"/>
              <a:t> </a:t>
            </a:r>
            <a:r>
              <a:rPr lang="ru-RU" sz="2800" dirty="0" err="1"/>
              <a:t>складним</a:t>
            </a:r>
            <a:r>
              <a:rPr lang="ru-RU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193851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1413" y="48106"/>
            <a:ext cx="9905998" cy="1478570"/>
          </a:xfrm>
        </p:spPr>
        <p:txBody>
          <a:bodyPr>
            <a:normAutofit/>
          </a:bodyPr>
          <a:lstStyle/>
          <a:p>
            <a:r>
              <a:rPr lang="ru-RU" b="1" i="1" dirty="0" err="1">
                <a:solidFill>
                  <a:srgbClr val="FFFF00"/>
                </a:solidFill>
              </a:rPr>
              <a:t>Методи</a:t>
            </a:r>
            <a:r>
              <a:rPr lang="ru-RU" b="1" i="1" dirty="0">
                <a:solidFill>
                  <a:srgbClr val="FFFF00"/>
                </a:solidFill>
              </a:rPr>
              <a:t> </a:t>
            </a:r>
            <a:r>
              <a:rPr lang="ru-RU" b="1" i="1" dirty="0" err="1">
                <a:solidFill>
                  <a:srgbClr val="FFFF00"/>
                </a:solidFill>
              </a:rPr>
              <a:t>емпіричного</a:t>
            </a:r>
            <a:r>
              <a:rPr lang="ru-RU" b="1" i="1" dirty="0">
                <a:solidFill>
                  <a:srgbClr val="FFFF00"/>
                </a:solidFill>
              </a:rPr>
              <a:t> дослідження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80452" y="1248002"/>
            <a:ext cx="9905999" cy="354171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200" b="1" i="1" dirty="0" err="1" smtClean="0">
                <a:solidFill>
                  <a:srgbClr val="FFFF00"/>
                </a:solidFill>
              </a:rPr>
              <a:t>Експеримент</a:t>
            </a:r>
            <a:r>
              <a:rPr lang="ru-RU" sz="3200" b="1" i="1" dirty="0" smtClean="0">
                <a:solidFill>
                  <a:srgbClr val="FFFF00"/>
                </a:solidFill>
              </a:rPr>
              <a:t> </a:t>
            </a:r>
            <a:r>
              <a:rPr lang="ru-RU" sz="3200" dirty="0" smtClean="0"/>
              <a:t>— </a:t>
            </a:r>
            <a:r>
              <a:rPr lang="ru-RU" sz="3200" dirty="0" err="1"/>
              <a:t>це</a:t>
            </a:r>
            <a:r>
              <a:rPr lang="ru-RU" sz="3200" dirty="0"/>
              <a:t> </a:t>
            </a:r>
            <a:r>
              <a:rPr lang="ru-RU" sz="3200" dirty="0" err="1"/>
              <a:t>цілеспрямоване</a:t>
            </a:r>
            <a:r>
              <a:rPr lang="ru-RU" sz="3200" dirty="0"/>
              <a:t> і </a:t>
            </a:r>
            <a:r>
              <a:rPr lang="ru-RU" sz="3200" dirty="0" err="1"/>
              <a:t>активне</a:t>
            </a:r>
            <a:r>
              <a:rPr lang="ru-RU" sz="3200" dirty="0"/>
              <a:t> </a:t>
            </a:r>
            <a:r>
              <a:rPr lang="ru-RU" sz="3200" dirty="0" err="1"/>
              <a:t>втручання</a:t>
            </a:r>
            <a:r>
              <a:rPr lang="ru-RU" sz="3200" dirty="0"/>
              <a:t> у </a:t>
            </a:r>
            <a:r>
              <a:rPr lang="ru-RU" sz="3200" dirty="0" err="1"/>
              <a:t>хід</a:t>
            </a:r>
            <a:r>
              <a:rPr lang="ru-RU" sz="3200" dirty="0"/>
              <a:t> </a:t>
            </a:r>
            <a:r>
              <a:rPr lang="ru-RU" sz="3200" dirty="0" err="1"/>
              <a:t>процесу</a:t>
            </a:r>
            <a:r>
              <a:rPr lang="ru-RU" sz="3200" dirty="0"/>
              <a:t>, </a:t>
            </a:r>
            <a:r>
              <a:rPr lang="ru-RU" sz="3200" dirty="0" err="1" smtClean="0"/>
              <a:t>що</a:t>
            </a:r>
            <a:r>
              <a:rPr lang="ru-RU" sz="3200" dirty="0" smtClean="0"/>
              <a:t> </a:t>
            </a:r>
            <a:r>
              <a:rPr lang="ru-RU" sz="3200" dirty="0" err="1"/>
              <a:t>вивчається</a:t>
            </a:r>
            <a:r>
              <a:rPr lang="ru-RU" sz="3200" dirty="0"/>
              <a:t>, </a:t>
            </a:r>
            <a:r>
              <a:rPr lang="ru-RU" sz="3200" dirty="0" err="1"/>
              <a:t>відповідні</a:t>
            </a:r>
            <a:r>
              <a:rPr lang="ru-RU" sz="3200" dirty="0"/>
              <a:t> </a:t>
            </a:r>
            <a:r>
              <a:rPr lang="ru-RU" sz="3200" dirty="0" err="1"/>
              <a:t>зміни</a:t>
            </a:r>
            <a:r>
              <a:rPr lang="ru-RU" sz="3200" dirty="0"/>
              <a:t> </a:t>
            </a:r>
            <a:r>
              <a:rPr lang="ru-RU" sz="3200" dirty="0" err="1"/>
              <a:t>об’єкта</a:t>
            </a:r>
            <a:r>
              <a:rPr lang="ru-RU" sz="3200" dirty="0"/>
              <a:t> </a:t>
            </a:r>
            <a:r>
              <a:rPr lang="ru-RU" sz="3200" dirty="0" err="1"/>
              <a:t>чи</a:t>
            </a:r>
            <a:r>
              <a:rPr lang="ru-RU" sz="3200" dirty="0"/>
              <a:t> </a:t>
            </a:r>
            <a:r>
              <a:rPr lang="ru-RU" sz="3200" dirty="0" err="1"/>
              <a:t>його</a:t>
            </a:r>
            <a:r>
              <a:rPr lang="ru-RU" sz="3200" dirty="0"/>
              <a:t> </a:t>
            </a:r>
            <a:r>
              <a:rPr lang="ru-RU" sz="3200" dirty="0" err="1"/>
              <a:t>відтворення</a:t>
            </a:r>
            <a:r>
              <a:rPr lang="ru-RU" sz="3200" dirty="0"/>
              <a:t> у </a:t>
            </a:r>
            <a:r>
              <a:rPr lang="ru-RU" sz="3200" dirty="0" err="1"/>
              <a:t>спеціально</a:t>
            </a:r>
            <a:r>
              <a:rPr lang="ru-RU" sz="3200" dirty="0"/>
              <a:t> </a:t>
            </a:r>
            <a:r>
              <a:rPr lang="ru-RU" sz="3200" dirty="0" err="1"/>
              <a:t>створених</a:t>
            </a:r>
            <a:r>
              <a:rPr lang="ru-RU" sz="3200" dirty="0"/>
              <a:t> і </a:t>
            </a:r>
            <a:r>
              <a:rPr lang="ru-RU" sz="3200" dirty="0" err="1"/>
              <a:t>контрольованих</a:t>
            </a:r>
            <a:r>
              <a:rPr lang="ru-RU" sz="3200" dirty="0"/>
              <a:t> </a:t>
            </a:r>
            <a:r>
              <a:rPr lang="ru-RU" sz="3200" dirty="0" err="1"/>
              <a:t>умовах</a:t>
            </a:r>
            <a:r>
              <a:rPr lang="ru-RU" sz="3200" dirty="0"/>
              <a:t>. </a:t>
            </a:r>
            <a:r>
              <a:rPr lang="ru-RU" sz="3200" dirty="0" err="1"/>
              <a:t>Основними</a:t>
            </a:r>
            <a:r>
              <a:rPr lang="ru-RU" sz="3200" dirty="0"/>
              <a:t> </a:t>
            </a:r>
            <a:r>
              <a:rPr lang="ru-RU" sz="3200" dirty="0" err="1"/>
              <a:t>стадіями</a:t>
            </a:r>
            <a:r>
              <a:rPr lang="ru-RU" sz="3200" dirty="0"/>
              <a:t> </a:t>
            </a:r>
            <a:r>
              <a:rPr lang="ru-RU" sz="3200" dirty="0" err="1"/>
              <a:t>здійснення</a:t>
            </a:r>
            <a:r>
              <a:rPr lang="ru-RU" sz="3200" dirty="0"/>
              <a:t> </a:t>
            </a:r>
            <a:r>
              <a:rPr lang="ru-RU" sz="3200" dirty="0" err="1"/>
              <a:t>експерименту</a:t>
            </a:r>
            <a:r>
              <a:rPr lang="ru-RU" sz="3200" dirty="0"/>
              <a:t> є: </a:t>
            </a:r>
            <a:r>
              <a:rPr lang="ru-RU" sz="3200" dirty="0" err="1"/>
              <a:t>планування</a:t>
            </a:r>
            <a:r>
              <a:rPr lang="ru-RU" sz="3200" dirty="0"/>
              <a:t> і </a:t>
            </a:r>
            <a:r>
              <a:rPr lang="ru-RU" sz="3200" dirty="0" err="1"/>
              <a:t>будова</a:t>
            </a:r>
            <a:r>
              <a:rPr lang="ru-RU" sz="3200" dirty="0"/>
              <a:t>; контроль; </a:t>
            </a:r>
            <a:r>
              <a:rPr lang="ru-RU" sz="3200" dirty="0" err="1"/>
              <a:t>інтерпретація</a:t>
            </a:r>
            <a:r>
              <a:rPr lang="ru-RU" sz="3200" dirty="0"/>
              <a:t> </a:t>
            </a:r>
            <a:r>
              <a:rPr lang="ru-RU" sz="3200" dirty="0" err="1"/>
              <a:t>результатів</a:t>
            </a:r>
            <a:r>
              <a:rPr lang="ru-RU" sz="3200" dirty="0"/>
              <a:t>. </a:t>
            </a:r>
            <a:r>
              <a:rPr lang="ru-RU" sz="3200" dirty="0" err="1"/>
              <a:t>Експеримент</a:t>
            </a:r>
            <a:r>
              <a:rPr lang="ru-RU" sz="3200" dirty="0"/>
              <a:t> </a:t>
            </a:r>
            <a:r>
              <a:rPr lang="ru-RU" sz="3200" dirty="0" err="1"/>
              <a:t>має</a:t>
            </a:r>
            <a:r>
              <a:rPr lang="ru-RU" sz="3200" dirty="0"/>
              <a:t> </a:t>
            </a:r>
            <a:r>
              <a:rPr lang="ru-RU" sz="3200" dirty="0" err="1"/>
              <a:t>дві</a:t>
            </a:r>
            <a:r>
              <a:rPr lang="ru-RU" sz="3200" dirty="0"/>
              <a:t> </a:t>
            </a:r>
            <a:r>
              <a:rPr lang="ru-RU" sz="3200" dirty="0" err="1"/>
              <a:t>взаємопов’язані</a:t>
            </a:r>
            <a:r>
              <a:rPr lang="ru-RU" sz="3200" dirty="0"/>
              <a:t> </a:t>
            </a:r>
            <a:r>
              <a:rPr lang="ru-RU" sz="3200" dirty="0" err="1"/>
              <a:t>функції</a:t>
            </a:r>
            <a:r>
              <a:rPr lang="ru-RU" sz="3200" dirty="0"/>
              <a:t>: </a:t>
            </a:r>
            <a:r>
              <a:rPr lang="ru-RU" sz="3200" dirty="0" err="1"/>
              <a:t>дослідну</a:t>
            </a:r>
            <a:r>
              <a:rPr lang="ru-RU" sz="3200" dirty="0"/>
              <a:t> </a:t>
            </a:r>
            <a:r>
              <a:rPr lang="ru-RU" sz="3200" dirty="0" err="1"/>
              <a:t>перевірку</a:t>
            </a:r>
            <a:r>
              <a:rPr lang="ru-RU" sz="3200" dirty="0"/>
              <a:t> </a:t>
            </a:r>
            <a:r>
              <a:rPr lang="ru-RU" sz="3200" dirty="0" err="1"/>
              <a:t>гіпотез</a:t>
            </a:r>
            <a:r>
              <a:rPr lang="ru-RU" sz="3200" dirty="0"/>
              <a:t> і </a:t>
            </a:r>
            <a:r>
              <a:rPr lang="ru-RU" sz="3200" dirty="0" err="1"/>
              <a:t>теорій</a:t>
            </a:r>
            <a:r>
              <a:rPr lang="ru-RU" sz="3200" dirty="0"/>
              <a:t>, а </a:t>
            </a:r>
            <a:r>
              <a:rPr lang="ru-RU" sz="3200" dirty="0" err="1"/>
              <a:t>також</a:t>
            </a:r>
            <a:r>
              <a:rPr lang="ru-RU" sz="3200" dirty="0"/>
              <a:t> </a:t>
            </a:r>
            <a:r>
              <a:rPr lang="ru-RU" sz="3200" dirty="0" err="1"/>
              <a:t>формування</a:t>
            </a:r>
            <a:r>
              <a:rPr lang="ru-RU" sz="3200" dirty="0"/>
              <a:t> </a:t>
            </a:r>
            <a:r>
              <a:rPr lang="ru-RU" sz="3200" dirty="0" err="1"/>
              <a:t>нових</a:t>
            </a:r>
            <a:r>
              <a:rPr lang="ru-RU" sz="3200" dirty="0"/>
              <a:t> </a:t>
            </a:r>
            <a:r>
              <a:rPr lang="ru-RU" sz="3200" dirty="0" err="1"/>
              <a:t>наукових</a:t>
            </a:r>
            <a:r>
              <a:rPr lang="ru-RU" sz="3200" dirty="0"/>
              <a:t> </a:t>
            </a:r>
            <a:r>
              <a:rPr lang="ru-RU" sz="3200" dirty="0" err="1"/>
              <a:t>концепцій</a:t>
            </a:r>
            <a:r>
              <a:rPr lang="ru-RU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859635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i="1" dirty="0" err="1">
                <a:solidFill>
                  <a:srgbClr val="FFFF00"/>
                </a:solidFill>
              </a:rPr>
              <a:t>Методи</a:t>
            </a:r>
            <a:r>
              <a:rPr lang="ru-RU" b="1" i="1" dirty="0">
                <a:solidFill>
                  <a:srgbClr val="FFFF00"/>
                </a:solidFill>
              </a:rPr>
              <a:t> </a:t>
            </a:r>
            <a:r>
              <a:rPr lang="ru-RU" b="1" i="1" dirty="0" err="1">
                <a:solidFill>
                  <a:srgbClr val="FFFF00"/>
                </a:solidFill>
              </a:rPr>
              <a:t>емпіричного</a:t>
            </a:r>
            <a:r>
              <a:rPr lang="ru-RU" b="1" i="1" dirty="0">
                <a:solidFill>
                  <a:srgbClr val="FFFF00"/>
                </a:solidFill>
              </a:rPr>
              <a:t> дослідження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735" y="1744390"/>
            <a:ext cx="10101354" cy="44996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err="1" smtClean="0"/>
              <a:t>Виділяють</a:t>
            </a:r>
            <a:r>
              <a:rPr lang="ru-RU" dirty="0" smtClean="0"/>
              <a:t> </a:t>
            </a:r>
            <a:r>
              <a:rPr lang="ru-RU" dirty="0" err="1"/>
              <a:t>експерименти</a:t>
            </a:r>
            <a:r>
              <a:rPr lang="ru-RU" dirty="0"/>
              <a:t>: </a:t>
            </a:r>
            <a:r>
              <a:rPr lang="ru-RU" b="1" i="1" dirty="0" err="1">
                <a:solidFill>
                  <a:srgbClr val="FFFF00"/>
                </a:solidFill>
              </a:rPr>
              <a:t>дослідницький</a:t>
            </a:r>
            <a:r>
              <a:rPr lang="ru-RU" b="1" i="1" dirty="0">
                <a:solidFill>
                  <a:srgbClr val="FFFF00"/>
                </a:solidFill>
              </a:rPr>
              <a:t> (</a:t>
            </a:r>
            <a:r>
              <a:rPr lang="ru-RU" b="1" i="1" dirty="0" err="1">
                <a:solidFill>
                  <a:srgbClr val="FFFF00"/>
                </a:solidFill>
              </a:rPr>
              <a:t>пошуковий</a:t>
            </a:r>
            <a:r>
              <a:rPr lang="ru-RU" b="1" i="1" dirty="0">
                <a:solidFill>
                  <a:srgbClr val="FFFF00"/>
                </a:solidFill>
              </a:rPr>
              <a:t>), </a:t>
            </a:r>
            <a:r>
              <a:rPr lang="ru-RU" b="1" i="1" dirty="0" err="1">
                <a:solidFill>
                  <a:srgbClr val="FFFF00"/>
                </a:solidFill>
              </a:rPr>
              <a:t>перевірочний</a:t>
            </a:r>
            <a:r>
              <a:rPr lang="ru-RU" b="1" i="1" dirty="0">
                <a:solidFill>
                  <a:srgbClr val="FFFF00"/>
                </a:solidFill>
              </a:rPr>
              <a:t> (</a:t>
            </a:r>
            <a:r>
              <a:rPr lang="ru-RU" b="1" i="1" dirty="0" err="1">
                <a:solidFill>
                  <a:srgbClr val="FFFF00"/>
                </a:solidFill>
              </a:rPr>
              <a:t>контрольний</a:t>
            </a:r>
            <a:r>
              <a:rPr lang="ru-RU" b="1" i="1" dirty="0">
                <a:solidFill>
                  <a:srgbClr val="FFFF00"/>
                </a:solidFill>
              </a:rPr>
              <a:t>), </a:t>
            </a:r>
            <a:r>
              <a:rPr lang="ru-RU" b="1" i="1" dirty="0" err="1">
                <a:solidFill>
                  <a:srgbClr val="FFFF00"/>
                </a:solidFill>
              </a:rPr>
              <a:t>відтворюючий</a:t>
            </a:r>
            <a:r>
              <a:rPr lang="ru-RU" b="1" i="1" dirty="0">
                <a:solidFill>
                  <a:srgbClr val="FFFF00"/>
                </a:solidFill>
              </a:rPr>
              <a:t>, </a:t>
            </a:r>
            <a:r>
              <a:rPr lang="ru-RU" b="1" i="1" dirty="0" err="1">
                <a:solidFill>
                  <a:srgbClr val="FFFF00"/>
                </a:solidFill>
              </a:rPr>
              <a:t>ізольований</a:t>
            </a:r>
            <a:r>
              <a:rPr lang="ru-RU" b="1" i="1" dirty="0">
                <a:solidFill>
                  <a:srgbClr val="FFFF00"/>
                </a:solidFill>
              </a:rPr>
              <a:t> </a:t>
            </a:r>
            <a:r>
              <a:rPr lang="ru-RU" dirty="0" err="1"/>
              <a:t>тощо</a:t>
            </a:r>
            <a:r>
              <a:rPr lang="ru-RU" dirty="0"/>
              <a:t>, а у </a:t>
            </a:r>
            <a:r>
              <a:rPr lang="ru-RU" dirty="0" err="1"/>
              <a:t>залежності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характеру </a:t>
            </a:r>
            <a:r>
              <a:rPr lang="ru-RU" dirty="0" err="1"/>
              <a:t>об’єктів</a:t>
            </a:r>
            <a:r>
              <a:rPr lang="ru-RU" dirty="0"/>
              <a:t> — </a:t>
            </a:r>
            <a:r>
              <a:rPr lang="ru-RU" dirty="0" err="1"/>
              <a:t>фізичні</a:t>
            </a:r>
            <a:r>
              <a:rPr lang="ru-RU" dirty="0"/>
              <a:t>, </a:t>
            </a:r>
            <a:r>
              <a:rPr lang="ru-RU" dirty="0" err="1"/>
              <a:t>хімічні</a:t>
            </a:r>
            <a:r>
              <a:rPr lang="ru-RU" dirty="0"/>
              <a:t>, </a:t>
            </a:r>
            <a:r>
              <a:rPr lang="ru-RU" dirty="0" err="1"/>
              <a:t>біологічні</a:t>
            </a:r>
            <a:r>
              <a:rPr lang="ru-RU" dirty="0"/>
              <a:t>, </a:t>
            </a:r>
            <a:r>
              <a:rPr lang="ru-RU" dirty="0" err="1"/>
              <a:t>соціальні</a:t>
            </a:r>
            <a:r>
              <a:rPr lang="ru-RU" dirty="0"/>
              <a:t> і </a:t>
            </a:r>
            <a:r>
              <a:rPr lang="ru-RU" dirty="0" err="1"/>
              <a:t>т.ін</a:t>
            </a:r>
            <a:r>
              <a:rPr lang="ru-RU" dirty="0"/>
              <a:t>. </a:t>
            </a:r>
            <a:r>
              <a:rPr lang="ru-RU" dirty="0" err="1"/>
              <a:t>Отже</a:t>
            </a:r>
            <a:r>
              <a:rPr lang="ru-RU" dirty="0"/>
              <a:t>, </a:t>
            </a:r>
            <a:r>
              <a:rPr lang="ru-RU" dirty="0" err="1"/>
              <a:t>експеримент</a:t>
            </a:r>
            <a:r>
              <a:rPr lang="ru-RU" dirty="0"/>
              <a:t> —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загальний</a:t>
            </a:r>
            <a:r>
              <a:rPr lang="ru-RU" dirty="0"/>
              <a:t> </a:t>
            </a:r>
            <a:r>
              <a:rPr lang="ru-RU" dirty="0" err="1"/>
              <a:t>емпіричний</a:t>
            </a:r>
            <a:r>
              <a:rPr lang="ru-RU" dirty="0"/>
              <a:t> метод </a:t>
            </a:r>
            <a:r>
              <a:rPr lang="ru-RU" dirty="0" err="1"/>
              <a:t>пізнання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не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включає</a:t>
            </a:r>
            <a:r>
              <a:rPr lang="ru-RU" dirty="0"/>
              <a:t> </a:t>
            </a:r>
            <a:r>
              <a:rPr lang="ru-RU" dirty="0" err="1"/>
              <a:t>спостереження</a:t>
            </a:r>
            <a:r>
              <a:rPr lang="ru-RU" dirty="0"/>
              <a:t> й </a:t>
            </a:r>
            <a:r>
              <a:rPr lang="ru-RU" dirty="0" err="1"/>
              <a:t>вимірювання</a:t>
            </a:r>
            <a:r>
              <a:rPr lang="ru-RU" dirty="0"/>
              <a:t>, а й </a:t>
            </a:r>
            <a:r>
              <a:rPr lang="ru-RU" dirty="0" err="1"/>
              <a:t>здійснює</a:t>
            </a:r>
            <a:r>
              <a:rPr lang="ru-RU" dirty="0"/>
              <a:t> перестановку, </a:t>
            </a:r>
            <a:r>
              <a:rPr lang="ru-RU" dirty="0" err="1"/>
              <a:t>зміну</a:t>
            </a:r>
            <a:r>
              <a:rPr lang="ru-RU" dirty="0"/>
              <a:t> </a:t>
            </a:r>
            <a:r>
              <a:rPr lang="ru-RU" dirty="0" err="1"/>
              <a:t>об’єкта</a:t>
            </a:r>
            <a:r>
              <a:rPr lang="ru-RU" dirty="0"/>
              <a:t> дослідження </a:t>
            </a:r>
            <a:r>
              <a:rPr lang="ru-RU" dirty="0" err="1"/>
              <a:t>тощо</a:t>
            </a:r>
            <a:r>
              <a:rPr lang="ru-RU" dirty="0"/>
              <a:t>. У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методі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виявити</a:t>
            </a:r>
            <a:r>
              <a:rPr lang="ru-RU" dirty="0"/>
              <a:t> </a:t>
            </a:r>
            <a:r>
              <a:rPr lang="ru-RU" dirty="0" err="1"/>
              <a:t>вплив</a:t>
            </a:r>
            <a:r>
              <a:rPr lang="ru-RU" dirty="0"/>
              <a:t> одного </a:t>
            </a:r>
            <a:r>
              <a:rPr lang="ru-RU" dirty="0" err="1"/>
              <a:t>чинника</a:t>
            </a:r>
            <a:r>
              <a:rPr lang="ru-RU" dirty="0"/>
              <a:t> на </a:t>
            </a:r>
            <a:r>
              <a:rPr lang="ru-RU" dirty="0" err="1"/>
              <a:t>інший</a:t>
            </a:r>
            <a:r>
              <a:rPr lang="ru-RU" dirty="0"/>
              <a:t>. </a:t>
            </a:r>
            <a:r>
              <a:rPr lang="ru-RU" dirty="0" err="1"/>
              <a:t>Емпіричні</a:t>
            </a:r>
            <a:r>
              <a:rPr lang="ru-RU" dirty="0"/>
              <a:t> </a:t>
            </a:r>
            <a:r>
              <a:rPr lang="ru-RU" dirty="0" err="1"/>
              <a:t>методи</a:t>
            </a:r>
            <a:r>
              <a:rPr lang="ru-RU" dirty="0"/>
              <a:t> </a:t>
            </a:r>
            <a:r>
              <a:rPr lang="ru-RU" dirty="0" err="1"/>
              <a:t>пізнання</a:t>
            </a:r>
            <a:r>
              <a:rPr lang="ru-RU" dirty="0"/>
              <a:t> </a:t>
            </a:r>
            <a:r>
              <a:rPr lang="ru-RU" dirty="0" err="1"/>
              <a:t>відіграють</a:t>
            </a:r>
            <a:r>
              <a:rPr lang="ru-RU" dirty="0"/>
              <a:t> </a:t>
            </a:r>
            <a:r>
              <a:rPr lang="ru-RU" dirty="0" err="1"/>
              <a:t>велику</a:t>
            </a:r>
            <a:r>
              <a:rPr lang="ru-RU" dirty="0"/>
              <a:t> роль у </a:t>
            </a:r>
            <a:r>
              <a:rPr lang="ru-RU" dirty="0" err="1"/>
              <a:t>науковому</a:t>
            </a:r>
            <a:r>
              <a:rPr lang="ru-RU" dirty="0"/>
              <a:t> </a:t>
            </a:r>
            <a:r>
              <a:rPr lang="ru-RU" dirty="0" err="1"/>
              <a:t>дослідженні</a:t>
            </a:r>
            <a:r>
              <a:rPr lang="ru-RU" dirty="0"/>
              <a:t>. Вони не </a:t>
            </a:r>
            <a:r>
              <a:rPr lang="ru-RU" dirty="0" err="1"/>
              <a:t>лише</a:t>
            </a:r>
            <a:r>
              <a:rPr lang="ru-RU" dirty="0"/>
              <a:t> є основою для </a:t>
            </a:r>
            <a:r>
              <a:rPr lang="ru-RU" dirty="0" err="1"/>
              <a:t>закріплення</a:t>
            </a:r>
            <a:r>
              <a:rPr lang="ru-RU" dirty="0"/>
              <a:t> </a:t>
            </a:r>
            <a:r>
              <a:rPr lang="ru-RU" dirty="0" err="1"/>
              <a:t>теоретичних</a:t>
            </a:r>
            <a:r>
              <a:rPr lang="ru-RU" dirty="0"/>
              <a:t> </a:t>
            </a:r>
            <a:r>
              <a:rPr lang="ru-RU" dirty="0" err="1"/>
              <a:t>передумов</a:t>
            </a:r>
            <a:r>
              <a:rPr lang="ru-RU" dirty="0"/>
              <a:t>, а й часто </a:t>
            </a:r>
            <a:r>
              <a:rPr lang="ru-RU" dirty="0" err="1"/>
              <a:t>становлять</a:t>
            </a:r>
            <a:r>
              <a:rPr lang="ru-RU" dirty="0"/>
              <a:t> предмет нового </a:t>
            </a:r>
            <a:r>
              <a:rPr lang="ru-RU" dirty="0" err="1"/>
              <a:t>відкриття</a:t>
            </a:r>
            <a:r>
              <a:rPr lang="ru-RU" dirty="0"/>
              <a:t>, нового </a:t>
            </a:r>
            <a:r>
              <a:rPr lang="ru-RU" dirty="0" err="1"/>
              <a:t>наукового</a:t>
            </a:r>
            <a:r>
              <a:rPr lang="ru-RU" dirty="0"/>
              <a:t> дослідження.</a:t>
            </a:r>
          </a:p>
        </p:txBody>
      </p:sp>
    </p:spTree>
    <p:extLst>
      <p:ext uri="{BB962C8B-B14F-4D97-AF65-F5344CB8AC3E}">
        <p14:creationId xmlns:p14="http://schemas.microsoft.com/office/powerpoint/2010/main" val="27222485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34440" y="0"/>
            <a:ext cx="9905998" cy="1478570"/>
          </a:xfrm>
        </p:spPr>
        <p:txBody>
          <a:bodyPr>
            <a:normAutofit/>
          </a:bodyPr>
          <a:lstStyle/>
          <a:p>
            <a:r>
              <a:rPr lang="ru-RU" b="1" i="1" dirty="0" err="1">
                <a:solidFill>
                  <a:srgbClr val="FFFF00"/>
                </a:solidFill>
              </a:rPr>
              <a:t>Методи</a:t>
            </a:r>
            <a:r>
              <a:rPr lang="ru-RU" b="1" i="1" dirty="0">
                <a:solidFill>
                  <a:srgbClr val="FFFF00"/>
                </a:solidFill>
              </a:rPr>
              <a:t> </a:t>
            </a:r>
            <a:r>
              <a:rPr lang="ru-RU" b="1" i="1" dirty="0" err="1">
                <a:solidFill>
                  <a:srgbClr val="FFFF00"/>
                </a:solidFill>
              </a:rPr>
              <a:t>емпіричного</a:t>
            </a:r>
            <a:r>
              <a:rPr lang="ru-RU" b="1" i="1" dirty="0">
                <a:solidFill>
                  <a:srgbClr val="FFFF00"/>
                </a:solidFill>
              </a:rPr>
              <a:t> дослідження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44731" y="1550126"/>
            <a:ext cx="10685417" cy="4990011"/>
          </a:xfrm>
        </p:spPr>
        <p:txBody>
          <a:bodyPr>
            <a:normAutofit fontScale="92500"/>
          </a:bodyPr>
          <a:lstStyle/>
          <a:p>
            <a:r>
              <a:rPr lang="ru-RU" b="1" i="1" dirty="0" err="1">
                <a:solidFill>
                  <a:srgbClr val="FFFF00"/>
                </a:solidFill>
              </a:rPr>
              <a:t>Порівняння</a:t>
            </a:r>
            <a:r>
              <a:rPr lang="ru-RU" b="1" i="1" dirty="0">
                <a:solidFill>
                  <a:srgbClr val="FFFF00"/>
                </a:solidFill>
              </a:rPr>
              <a:t> </a:t>
            </a:r>
            <a:r>
              <a:rPr lang="ru-RU" dirty="0"/>
              <a:t>—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пізнавальна</a:t>
            </a:r>
            <a:r>
              <a:rPr lang="ru-RU" dirty="0"/>
              <a:t> </a:t>
            </a:r>
            <a:r>
              <a:rPr lang="ru-RU" dirty="0" err="1"/>
              <a:t>операція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лежить</a:t>
            </a:r>
            <a:r>
              <a:rPr lang="ru-RU" dirty="0"/>
              <a:t> в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умовиводів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схожості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відмінності</a:t>
            </a:r>
            <a:r>
              <a:rPr lang="ru-RU" dirty="0"/>
              <a:t> </a:t>
            </a:r>
            <a:r>
              <a:rPr lang="ru-RU" dirty="0" err="1"/>
              <a:t>об’єктів</a:t>
            </a:r>
            <a:r>
              <a:rPr lang="ru-RU" dirty="0"/>
              <a:t> (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ступенів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одного й того ж </a:t>
            </a:r>
            <a:r>
              <a:rPr lang="ru-RU" dirty="0" err="1"/>
              <a:t>об’єкта</a:t>
            </a:r>
            <a:r>
              <a:rPr lang="ru-RU" dirty="0"/>
              <a:t>).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порівняння</a:t>
            </a:r>
            <a:r>
              <a:rPr lang="ru-RU" dirty="0"/>
              <a:t> </a:t>
            </a:r>
            <a:r>
              <a:rPr lang="ru-RU" dirty="0" err="1"/>
              <a:t>виявляють</a:t>
            </a:r>
            <a:r>
              <a:rPr lang="ru-RU" dirty="0"/>
              <a:t> </a:t>
            </a:r>
            <a:r>
              <a:rPr lang="ru-RU" dirty="0" err="1"/>
              <a:t>якісні</a:t>
            </a:r>
            <a:r>
              <a:rPr lang="ru-RU" dirty="0"/>
              <a:t> й </a:t>
            </a:r>
            <a:r>
              <a:rPr lang="ru-RU" dirty="0" err="1"/>
              <a:t>кількісні</a:t>
            </a:r>
            <a:r>
              <a:rPr lang="ru-RU" dirty="0"/>
              <a:t> характеристики </a:t>
            </a:r>
            <a:r>
              <a:rPr lang="ru-RU" dirty="0" err="1"/>
              <a:t>предметів</a:t>
            </a:r>
            <a:r>
              <a:rPr lang="ru-RU" dirty="0"/>
              <a:t>. </a:t>
            </a:r>
            <a:r>
              <a:rPr lang="ru-RU" dirty="0" err="1"/>
              <a:t>Найпростішим</a:t>
            </a:r>
            <a:r>
              <a:rPr lang="ru-RU" dirty="0"/>
              <a:t> і </a:t>
            </a:r>
            <a:r>
              <a:rPr lang="ru-RU" dirty="0" err="1"/>
              <a:t>важливим</a:t>
            </a:r>
            <a:r>
              <a:rPr lang="ru-RU" dirty="0"/>
              <a:t> типом </a:t>
            </a:r>
            <a:r>
              <a:rPr lang="ru-RU" dirty="0" err="1"/>
              <a:t>відносин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виявляються</a:t>
            </a:r>
            <a:r>
              <a:rPr lang="ru-RU" dirty="0"/>
              <a:t> у </a:t>
            </a:r>
            <a:r>
              <a:rPr lang="ru-RU" dirty="0" err="1"/>
              <a:t>ході</a:t>
            </a:r>
            <a:r>
              <a:rPr lang="ru-RU" dirty="0"/>
              <a:t> </a:t>
            </a:r>
            <a:r>
              <a:rPr lang="ru-RU" dirty="0" err="1"/>
              <a:t>порівняння</a:t>
            </a:r>
            <a:r>
              <a:rPr lang="ru-RU" dirty="0"/>
              <a:t>, є </a:t>
            </a:r>
            <a:r>
              <a:rPr lang="ru-RU" dirty="0" err="1" smtClean="0"/>
              <a:t>відносини</a:t>
            </a:r>
            <a:r>
              <a:rPr lang="ru-RU" dirty="0" smtClean="0"/>
              <a:t> </a:t>
            </a:r>
            <a:r>
              <a:rPr lang="ru-RU" dirty="0" err="1"/>
              <a:t>тотожності</a:t>
            </a:r>
            <a:r>
              <a:rPr lang="ru-RU" dirty="0"/>
              <a:t> й </a:t>
            </a:r>
            <a:r>
              <a:rPr lang="ru-RU" dirty="0" err="1"/>
              <a:t>відмінності</a:t>
            </a:r>
            <a:r>
              <a:rPr lang="ru-RU" dirty="0"/>
              <a:t>. При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порівняння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смисл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у </a:t>
            </a:r>
            <a:r>
              <a:rPr lang="ru-RU" dirty="0" err="1"/>
              <a:t>сукупності</a:t>
            </a:r>
            <a:r>
              <a:rPr lang="ru-RU" dirty="0"/>
              <a:t> «</a:t>
            </a:r>
            <a:r>
              <a:rPr lang="ru-RU" dirty="0" err="1"/>
              <a:t>однорідних</a:t>
            </a:r>
            <a:r>
              <a:rPr lang="ru-RU" dirty="0"/>
              <a:t>» </a:t>
            </a:r>
            <a:r>
              <a:rPr lang="ru-RU" dirty="0" err="1"/>
              <a:t>предметів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утворюють</a:t>
            </a:r>
            <a:r>
              <a:rPr lang="ru-RU" dirty="0"/>
              <a:t> </a:t>
            </a:r>
            <a:r>
              <a:rPr lang="ru-RU" dirty="0" err="1"/>
              <a:t>клас</a:t>
            </a:r>
            <a:r>
              <a:rPr lang="ru-RU" dirty="0"/>
              <a:t>. </a:t>
            </a:r>
            <a:r>
              <a:rPr lang="ru-RU" dirty="0" err="1"/>
              <a:t>Воно</a:t>
            </a:r>
            <a:r>
              <a:rPr lang="ru-RU" dirty="0"/>
              <a:t> є основою такого </a:t>
            </a:r>
            <a:r>
              <a:rPr lang="ru-RU" dirty="0" err="1"/>
              <a:t>логічного</a:t>
            </a:r>
            <a:r>
              <a:rPr lang="ru-RU" dirty="0"/>
              <a:t> </a:t>
            </a:r>
            <a:r>
              <a:rPr lang="ru-RU" dirty="0" err="1"/>
              <a:t>прийому</a:t>
            </a:r>
            <a:r>
              <a:rPr lang="ru-RU" dirty="0"/>
              <a:t> як </a:t>
            </a:r>
            <a:r>
              <a:rPr lang="ru-RU" dirty="0" err="1"/>
              <a:t>аналогія</a:t>
            </a:r>
            <a:r>
              <a:rPr lang="ru-RU" dirty="0"/>
              <a:t> і є </a:t>
            </a:r>
            <a:r>
              <a:rPr lang="ru-RU" dirty="0" err="1"/>
              <a:t>вихідним</a:t>
            </a:r>
            <a:r>
              <a:rPr lang="ru-RU" dirty="0"/>
              <a:t> пунктом </a:t>
            </a:r>
            <a:r>
              <a:rPr lang="ru-RU" dirty="0" err="1"/>
              <a:t>порівняльно-історичного</a:t>
            </a:r>
            <a:r>
              <a:rPr lang="ru-RU" dirty="0"/>
              <a:t> методу. </a:t>
            </a:r>
            <a:r>
              <a:rPr lang="ru-RU" dirty="0" err="1"/>
              <a:t>Останній</a:t>
            </a:r>
            <a:r>
              <a:rPr lang="ru-RU" dirty="0"/>
              <a:t> є таким,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якого</a:t>
            </a:r>
            <a:r>
              <a:rPr lang="ru-RU" dirty="0"/>
              <a:t> шляхом </a:t>
            </a:r>
            <a:r>
              <a:rPr lang="ru-RU" dirty="0" err="1"/>
              <a:t>порівняння</a:t>
            </a:r>
            <a:r>
              <a:rPr lang="ru-RU" dirty="0"/>
              <a:t> </a:t>
            </a:r>
            <a:r>
              <a:rPr lang="ru-RU" dirty="0" err="1"/>
              <a:t>виявляється</a:t>
            </a:r>
            <a:r>
              <a:rPr lang="ru-RU" dirty="0"/>
              <a:t> </a:t>
            </a:r>
            <a:r>
              <a:rPr lang="ru-RU" dirty="0" err="1"/>
              <a:t>загальне</a:t>
            </a:r>
            <a:r>
              <a:rPr lang="ru-RU" dirty="0"/>
              <a:t> і </a:t>
            </a:r>
            <a:r>
              <a:rPr lang="ru-RU" dirty="0" err="1"/>
              <a:t>особливе</a:t>
            </a:r>
            <a:r>
              <a:rPr lang="ru-RU" dirty="0"/>
              <a:t> в </a:t>
            </a:r>
            <a:r>
              <a:rPr lang="ru-RU" dirty="0" err="1"/>
              <a:t>історичних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явищах</a:t>
            </a:r>
            <a:r>
              <a:rPr lang="ru-RU" dirty="0"/>
              <a:t>, </a:t>
            </a:r>
            <a:r>
              <a:rPr lang="ru-RU" dirty="0" err="1"/>
              <a:t>досягається</a:t>
            </a:r>
            <a:r>
              <a:rPr lang="ru-RU" dirty="0"/>
              <a:t> </a:t>
            </a:r>
            <a:r>
              <a:rPr lang="ru-RU" dirty="0" err="1"/>
              <a:t>пізнання</a:t>
            </a:r>
            <a:r>
              <a:rPr lang="ru-RU" dirty="0"/>
              <a:t>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ступенів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одного і того ж </a:t>
            </a:r>
            <a:r>
              <a:rPr lang="ru-RU" dirty="0" err="1"/>
              <a:t>явища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існуючих</a:t>
            </a:r>
            <a:r>
              <a:rPr lang="ru-RU" dirty="0"/>
              <a:t> </a:t>
            </a:r>
            <a:r>
              <a:rPr lang="ru-RU" dirty="0" err="1"/>
              <a:t>явищ</a:t>
            </a:r>
            <a:r>
              <a:rPr lang="ru-RU" dirty="0"/>
              <a:t>. </a:t>
            </a:r>
            <a:r>
              <a:rPr lang="ru-RU" dirty="0" err="1"/>
              <a:t>Цей</a:t>
            </a:r>
            <a:r>
              <a:rPr lang="ru-RU" dirty="0"/>
              <a:t> метод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виявити</a:t>
            </a:r>
            <a:r>
              <a:rPr lang="ru-RU" dirty="0"/>
              <a:t> і </a:t>
            </a:r>
            <a:r>
              <a:rPr lang="ru-RU" dirty="0" err="1"/>
              <a:t>співставити</a:t>
            </a:r>
            <a:r>
              <a:rPr lang="ru-RU" dirty="0"/>
              <a:t> </a:t>
            </a:r>
            <a:r>
              <a:rPr lang="ru-RU" dirty="0" err="1"/>
              <a:t>рівні</a:t>
            </a:r>
            <a:r>
              <a:rPr lang="ru-RU" dirty="0"/>
              <a:t> у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явища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вивчається</a:t>
            </a:r>
            <a:r>
              <a:rPr lang="ru-RU" dirty="0"/>
              <a:t>, </a:t>
            </a:r>
            <a:r>
              <a:rPr lang="ru-RU" dirty="0" err="1"/>
              <a:t>ті</a:t>
            </a:r>
            <a:r>
              <a:rPr lang="ru-RU" dirty="0"/>
              <a:t> </a:t>
            </a:r>
            <a:r>
              <a:rPr lang="ru-RU" dirty="0" err="1"/>
              <a:t>зміни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відбулися</a:t>
            </a:r>
            <a:r>
              <a:rPr lang="ru-RU" dirty="0"/>
              <a:t>, </a:t>
            </a:r>
            <a:r>
              <a:rPr lang="ru-RU" dirty="0" err="1"/>
              <a:t>визначити</a:t>
            </a:r>
            <a:r>
              <a:rPr lang="ru-RU" dirty="0"/>
              <a:t> </a:t>
            </a:r>
            <a:r>
              <a:rPr lang="ru-RU" dirty="0" err="1"/>
              <a:t>тенденції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1774848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онтур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TM04033919[[fn=Контур]]</Template>
  <TotalTime>24</TotalTime>
  <Words>867</Words>
  <Application>Microsoft Office PowerPoint</Application>
  <PresentationFormat>Широкоэкранный</PresentationFormat>
  <Paragraphs>27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Trebuchet MS</vt:lpstr>
      <vt:lpstr>Tw Cen MT</vt:lpstr>
      <vt:lpstr>Контур</vt:lpstr>
      <vt:lpstr>Методологія і методи наукових досліджень</vt:lpstr>
      <vt:lpstr>Специфіка наукової діяльності</vt:lpstr>
      <vt:lpstr>Методологія</vt:lpstr>
      <vt:lpstr>Методика</vt:lpstr>
      <vt:lpstr>Загальнонаукові методи дослідження</vt:lpstr>
      <vt:lpstr>Методи емпіричного дослідження</vt:lpstr>
      <vt:lpstr>Методи емпіричного дослідження</vt:lpstr>
      <vt:lpstr>Методи емпіричного дослідження</vt:lpstr>
      <vt:lpstr>Методи емпіричного дослідження</vt:lpstr>
      <vt:lpstr>Методи емпіричного дослідження</vt:lpstr>
      <vt:lpstr>Методи емпіричного дослідження</vt:lpstr>
    </vt:vector>
  </TitlesOfParts>
  <Company>ZNU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Методологія і методи наукових досліджень</dc:title>
  <dc:creator>Роман Клопов</dc:creator>
  <cp:lastModifiedBy>Роман Клопов</cp:lastModifiedBy>
  <cp:revision>8</cp:revision>
  <dcterms:created xsi:type="dcterms:W3CDTF">2021-02-17T10:36:19Z</dcterms:created>
  <dcterms:modified xsi:type="dcterms:W3CDTF">2021-02-17T12:04:35Z</dcterms:modified>
</cp:coreProperties>
</file>