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7" r:id="rId6"/>
    <p:sldId id="269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Сутність, типи та моделі продуктової диференціації, її вплив на структуру ринку.</a:t>
            </a:r>
            <a:br>
              <a:rPr lang="uk-UA" sz="3200" dirty="0" smtClean="0"/>
            </a:br>
            <a:r>
              <a:rPr lang="uk-UA" sz="3200" dirty="0" smtClean="0"/>
              <a:t>2. Роль реклами в диференціації продукту та конкуренції на ринку</a:t>
            </a:r>
            <a:r>
              <a:rPr lang="ru-RU" sz="3200" dirty="0" smtClean="0"/>
              <a:t>.</a:t>
            </a:r>
            <a:r>
              <a:rPr lang="ru-RU" sz="3200" dirty="0"/>
              <a:t/>
            </a:r>
            <a:br>
              <a:rPr lang="ru-RU" sz="3200" dirty="0"/>
            </a:b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10</a:t>
            </a:r>
            <a:r>
              <a:rPr lang="uk-UA" b="1" dirty="0"/>
              <a:t>. Диференціація продукції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Диференціація товару – </a:t>
            </a:r>
            <a:r>
              <a:rPr lang="uk-UA" sz="2100" dirty="0"/>
              <a:t>відокремлення продукту певної фірми в очах споживача від інших продуктів даного класу.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Способи </a:t>
            </a:r>
            <a:r>
              <a:rPr lang="uk-UA" sz="2100" b="1" dirty="0"/>
              <a:t>вимірювання диференціації продукту на ринку:</a:t>
            </a:r>
          </a:p>
          <a:p>
            <a:pPr marL="0" indent="0" algn="just">
              <a:buNone/>
            </a:pPr>
            <a:r>
              <a:rPr lang="uk-UA" sz="2100" dirty="0"/>
              <a:t>- за кількістю торгових марок;</a:t>
            </a:r>
          </a:p>
          <a:p>
            <a:pPr marL="0" indent="0" algn="just">
              <a:buNone/>
            </a:pPr>
            <a:r>
              <a:rPr lang="uk-UA" sz="2100" dirty="0"/>
              <a:t>- за обсягом витрат фірм на рекламу.</a:t>
            </a:r>
          </a:p>
          <a:p>
            <a:pPr marL="0" indent="0" algn="just">
              <a:buNone/>
            </a:pPr>
            <a:r>
              <a:rPr lang="uk-UA" sz="2100" dirty="0"/>
              <a:t>- на основі показника перехресної еластичності попиту.</a:t>
            </a:r>
          </a:p>
          <a:p>
            <a:pPr marL="0" indent="0" algn="just">
              <a:buNone/>
            </a:pPr>
            <a:r>
              <a:rPr lang="uk-UA" sz="2100" dirty="0"/>
              <a:t>- на основі аналізу прихильності марці за опитуваннями споживачів.</a:t>
            </a:r>
          </a:p>
          <a:p>
            <a:pPr marL="0" indent="0" algn="just">
              <a:buNone/>
            </a:pPr>
            <a:r>
              <a:rPr lang="uk-UA" sz="2100" dirty="0"/>
              <a:t>- на основі аналізу прихильності марці з поведінки споживачів.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Диференціація продукту може бути пов'язана з двома обставинами:</a:t>
            </a:r>
          </a:p>
          <a:p>
            <a:pPr marL="0" indent="0" algn="just">
              <a:buNone/>
            </a:pPr>
            <a:r>
              <a:rPr lang="uk-UA" sz="1600" dirty="0"/>
              <a:t>- відмінностями споживчих характеристик товарів, що задовольняють різні смаки (горизонтальна диференціація);</a:t>
            </a:r>
          </a:p>
          <a:p>
            <a:pPr marL="0" indent="0" algn="just">
              <a:buNone/>
            </a:pPr>
            <a:r>
              <a:rPr lang="uk-UA" sz="1600" dirty="0" smtClean="0"/>
              <a:t>- відмінністю </a:t>
            </a:r>
            <a:r>
              <a:rPr lang="uk-UA" sz="1600" dirty="0"/>
              <a:t>якості товарів, що задовольняють однакові смаки (вертикальна диференціація</a:t>
            </a:r>
            <a:r>
              <a:rPr lang="uk-UA" sz="1600" dirty="0" smtClean="0"/>
              <a:t>).</a:t>
            </a:r>
          </a:p>
          <a:p>
            <a:pPr marL="0" indent="0" algn="just">
              <a:buNone/>
            </a:pPr>
            <a:r>
              <a:rPr lang="uk-UA" sz="1600" b="1" dirty="0"/>
              <a:t>Горизонтальна диференціація товару </a:t>
            </a:r>
            <a:r>
              <a:rPr lang="uk-UA" sz="1600" dirty="0"/>
              <a:t>- порівняння товарів, що потребують рівної кількості ресурсів для виробництва, але різних за дизайном.</a:t>
            </a:r>
          </a:p>
          <a:p>
            <a:pPr marL="0" indent="0" algn="just">
              <a:buNone/>
            </a:pPr>
            <a:r>
              <a:rPr lang="uk-UA" sz="1600" b="1" dirty="0"/>
              <a:t>Вертикальна диференціація </a:t>
            </a:r>
            <a:r>
              <a:rPr lang="uk-UA" sz="1600" dirty="0"/>
              <a:t>– це порівняння товарів, які упорядковані відповідно до певних якісних параметрів, наприклад надійність, безпека, причому більшість споживачів погоджується з таким </a:t>
            </a:r>
            <a:r>
              <a:rPr lang="uk-UA" sz="1600" dirty="0" err="1"/>
              <a:t>ранжуванням</a:t>
            </a:r>
            <a:r>
              <a:rPr lang="uk-UA" sz="1600" dirty="0"/>
              <a:t> товарів.</a:t>
            </a:r>
          </a:p>
          <a:p>
            <a:pPr marL="0" indent="0" algn="just">
              <a:buNone/>
            </a:pPr>
            <a:r>
              <a:rPr lang="uk-UA" sz="1600" b="1" dirty="0" smtClean="0"/>
              <a:t>Вибір </a:t>
            </a:r>
            <a:r>
              <a:rPr lang="uk-UA" sz="1600" b="1" dirty="0"/>
              <a:t>споживача на </a:t>
            </a:r>
            <a:r>
              <a:rPr lang="uk-UA" sz="1600" b="1" dirty="0" smtClean="0"/>
              <a:t>ринках </a:t>
            </a:r>
            <a:r>
              <a:rPr lang="uk-UA" sz="1600" b="1" dirty="0"/>
              <a:t>зумовлюють різні фактори:</a:t>
            </a:r>
          </a:p>
          <a:p>
            <a:pPr marL="0" indent="0" algn="just">
              <a:buNone/>
            </a:pPr>
            <a:r>
              <a:rPr lang="uk-UA" sz="1600" b="1" dirty="0" smtClean="0"/>
              <a:t>- в </a:t>
            </a:r>
            <a:r>
              <a:rPr lang="uk-UA" sz="1600" b="1" dirty="0"/>
              <a:t>умовах горизонтальної диференціації </a:t>
            </a:r>
            <a:r>
              <a:rPr lang="uk-UA" sz="1600" dirty="0"/>
              <a:t>вибір визначається прихильністю тій чи іншій марці;</a:t>
            </a:r>
          </a:p>
          <a:p>
            <a:pPr marL="0" indent="0" algn="just">
              <a:buNone/>
            </a:pPr>
            <a:r>
              <a:rPr lang="uk-UA" sz="1600" dirty="0"/>
              <a:t>- </a:t>
            </a:r>
            <a:r>
              <a:rPr lang="uk-UA" sz="1600" b="1" dirty="0"/>
              <a:t>в умовах вертикальної диференціації </a:t>
            </a:r>
            <a:r>
              <a:rPr lang="uk-UA" sz="1600" dirty="0"/>
              <a:t>– рівнем доходу і платоспроможного попиту на товар.</a:t>
            </a:r>
          </a:p>
          <a:p>
            <a:pPr marL="0" indent="0" algn="just">
              <a:buNone/>
            </a:pPr>
            <a:r>
              <a:rPr lang="uk-UA" sz="1600" b="1" dirty="0" smtClean="0"/>
              <a:t>Зростання </a:t>
            </a:r>
            <a:r>
              <a:rPr lang="uk-UA" sz="1600" b="1" dirty="0"/>
              <a:t>платоспроможного попиту </a:t>
            </a:r>
            <a:r>
              <a:rPr lang="uk-UA" sz="1600" dirty="0"/>
              <a:t>на ринку горизонтально диференційованого продукту веде до збільшення різноманітності смаків і уподобань, до входження на ринок нових фірм і відповідного зниження концентрації продавців. Навпаки, </a:t>
            </a:r>
            <a:r>
              <a:rPr lang="uk-UA" sz="1600" b="1" dirty="0"/>
              <a:t>зниження платоспроможного попиту</a:t>
            </a:r>
            <a:r>
              <a:rPr lang="uk-UA" sz="1600" dirty="0"/>
              <a:t> призводить до зменшення кількості торгових марок і фірм – продавців на ринку.</a:t>
            </a:r>
          </a:p>
          <a:p>
            <a:pPr marL="0" indent="0" algn="just">
              <a:buNone/>
            </a:pPr>
            <a:r>
              <a:rPr lang="uk-UA" sz="1600" dirty="0"/>
              <a:t>Ринок із вертикально диференційованими продуктом інакше реагує на зміну платоспроможного попиту: </a:t>
            </a:r>
            <a:r>
              <a:rPr lang="uk-UA" sz="1600" b="1" dirty="0"/>
              <a:t>його зростання призводить до витіснення низькоякісних товарів високоякісними, так що концентрація продавців та їх монопольна влада </a:t>
            </a:r>
            <a:r>
              <a:rPr lang="uk-UA" sz="1600" b="1" dirty="0" smtClean="0"/>
              <a:t>збільшуються, збільшення робить навпаки.</a:t>
            </a:r>
            <a:endParaRPr lang="uk-UA" sz="1600" b="1" dirty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3000" b="1" dirty="0"/>
              <a:t>Розрізняють дійсну та штучну диференціацію або неоднорідність продукції.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Дійсна </a:t>
            </a:r>
            <a:r>
              <a:rPr lang="uk-UA" sz="3000" b="1" dirty="0"/>
              <a:t>диференціація товару </a:t>
            </a:r>
            <a:r>
              <a:rPr lang="uk-UA" sz="3000" dirty="0"/>
              <a:t>передбачає розбіжності в його фізичних характеристиках, таких, наприклад, як хімічний склад шампунів, туалетної води тощо.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Штучна </a:t>
            </a:r>
            <a:r>
              <a:rPr lang="uk-UA" sz="3000" b="1" dirty="0"/>
              <a:t>диференціація передбачає </a:t>
            </a:r>
            <a:r>
              <a:rPr lang="uk-UA" sz="3000" dirty="0"/>
              <a:t>розбіжності в упаковці, торговій марці, її іміджі, що забезпечується рекламою тощо. Більше того, досконало однорідні продукти можуть бути неоднорідними з погляду місця розташування джерела продажу та/або послуг, що доповнюють або супроводжують їх.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Реклама –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це намаганням господарюючих суб'єктів впливати на попит шляхом розширення меж усвідомлення споживної вартості товару/послуги через надання додаткової інформації про різноманітні кількісно-якісні характеристики товару/послуги споживачам.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Головні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функції реклами: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переконання;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інформативна;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сигнальна.</a:t>
            </a:r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 fontScale="925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Цілі реклами: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формування у споживача певного рівня знань про певний товар (послугу);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формування потреби в певному товарі (послузі);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формування доброзичливого ставлення до фірми;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спонукання споживача звернутися до цієї фірми;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спонукання до придбання саме цього товару в цієї фірми;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стимулювання збуту товару (послуг);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прискорення товарообігу;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прагнення зробити певного споживача постійним покупцем цього товару, постійним клієнтом фірми;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формування в інших фірм образу надійного партнера;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допомога споживачеві у виборі товарів і послуг.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У маркетингу розрізняють такі п'ять форм реклами: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1. Реклама іміджу товару </a:t>
            </a:r>
            <a:r>
              <a:rPr lang="uk-UA" sz="1800" dirty="0" smtClean="0">
                <a:latin typeface="Times New Roman"/>
                <a:ea typeface="Times New Roman"/>
              </a:rPr>
              <a:t>для розширення обсягу продажу в перспективі.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2. Спонукальна реклама, </a:t>
            </a:r>
            <a:r>
              <a:rPr lang="uk-UA" sz="1800" dirty="0" smtClean="0">
                <a:latin typeface="Times New Roman"/>
                <a:ea typeface="Times New Roman"/>
              </a:rPr>
              <a:t>спрямована не на ставлення покупця до товару, а на його поведінку.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3. Інтерактивна реклама – </a:t>
            </a:r>
            <a:r>
              <a:rPr lang="uk-UA" sz="1800" dirty="0" smtClean="0">
                <a:latin typeface="Times New Roman"/>
                <a:ea typeface="Times New Roman"/>
              </a:rPr>
              <a:t>персоналізоване рекламне повідомлення, що ставить за мету встановлення діалогу з потенційним покупцем шляхом заохочення його відгуку, на основі якого фірма намагається потім налагодити комерційні відносини. Цей вид реклами прагне поєднувати завдання двох попередніх форм: створити імідж й одночасно домогтися вимірного поведінкового відгуку, що дає змогу негайно оцінити ефект повідомлення.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4. Фірмова реклама </a:t>
            </a:r>
            <a:r>
              <a:rPr lang="uk-UA" sz="1800" dirty="0" smtClean="0">
                <a:latin typeface="Times New Roman"/>
                <a:ea typeface="Times New Roman"/>
              </a:rPr>
              <a:t>ставить за мету сформувати або підсилити в різних аудиторій позитивне ставлення до фірми шляхом формування її іміджу, створення клімату довіри.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5. Спонсорство й меценатство </a:t>
            </a:r>
            <a:r>
              <a:rPr lang="uk-UA" sz="1800" dirty="0" smtClean="0">
                <a:latin typeface="Times New Roman"/>
                <a:ea typeface="Times New Roman"/>
              </a:rPr>
              <a:t>як метод поліпшення іміджу фірми</a:t>
            </a:r>
            <a:r>
              <a:rPr lang="ru-RU" sz="1800" dirty="0" smtClean="0">
                <a:latin typeface="Times New Roman"/>
                <a:ea typeface="Times New Roman"/>
              </a:rPr>
              <a:t>.</a:t>
            </a:r>
            <a:endParaRPr lang="ru-RU" sz="18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31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Види рекламних повідомлень: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1. Інформаційна реклама </a:t>
            </a:r>
            <a:r>
              <a:rPr lang="uk-UA" sz="2400" dirty="0" smtClean="0">
                <a:latin typeface="Times New Roman"/>
                <a:ea typeface="Times New Roman"/>
              </a:rPr>
              <a:t>– передає інформацію про існування товару, виробника, ціни, місцезнаходження та характеристики блага. Має на меті зменшити невизначеність споживача та наблизити ринкову структуру до досконалої конкуренції.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2</a:t>
            </a:r>
            <a:r>
              <a:rPr lang="uk-UA" sz="2400" b="1" dirty="0" smtClean="0">
                <a:latin typeface="Times New Roman"/>
                <a:ea typeface="Times New Roman"/>
              </a:rPr>
              <a:t>. Реклама для переконання</a:t>
            </a:r>
            <a:r>
              <a:rPr lang="uk-UA" sz="2400" dirty="0" smtClean="0">
                <a:latin typeface="Times New Roman"/>
                <a:ea typeface="Times New Roman"/>
              </a:rPr>
              <a:t> – впливає на вибір споживача через створення іміджу виробника, акцентує увагу на переваги блага і його особливе місце у споживчому кошику. Спрямована на створення бар'єрів для входження до ринкової ніші, створення монополістичної або </a:t>
            </a:r>
            <a:r>
              <a:rPr lang="uk-UA" sz="2400" dirty="0" err="1" smtClean="0">
                <a:latin typeface="Times New Roman"/>
                <a:ea typeface="Times New Roman"/>
              </a:rPr>
              <a:t>олігополістичної</a:t>
            </a:r>
            <a:r>
              <a:rPr lang="uk-UA" sz="2400" dirty="0" smtClean="0">
                <a:latin typeface="Times New Roman"/>
                <a:ea typeface="Times New Roman"/>
              </a:rPr>
              <a:t> структури ринку.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3. Реклама що містить сигнали </a:t>
            </a:r>
            <a:r>
              <a:rPr lang="uk-UA" sz="2400" dirty="0" smtClean="0">
                <a:latin typeface="Times New Roman"/>
                <a:ea typeface="Times New Roman"/>
              </a:rPr>
              <a:t>– на підсвідомому рівні сигналізує споживачу про перевагу товару над іншим. Основна мета такої реклами – надати виробнику додаткову конкурентну перевагу, створити власний попит на продукцію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032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748</Words>
  <Application>Microsoft Office PowerPoint</Application>
  <PresentationFormat>Экран (4:3)</PresentationFormat>
  <Paragraphs>75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Сутність, типи та моделі продуктової диференціації, її вплив на структуру ринку. 2. Роль реклами в диференціації продукту та конкуренції на ринку.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35</cp:revision>
  <dcterms:created xsi:type="dcterms:W3CDTF">2020-08-26T06:53:27Z</dcterms:created>
  <dcterms:modified xsi:type="dcterms:W3CDTF">2022-10-27T05:41:04Z</dcterms:modified>
</cp:coreProperties>
</file>