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3"/>
  </p:notesMasterIdLst>
  <p:sldIdLst>
    <p:sldId id="256" r:id="rId2"/>
    <p:sldId id="290" r:id="rId3"/>
    <p:sldId id="274" r:id="rId4"/>
    <p:sldId id="273" r:id="rId5"/>
    <p:sldId id="272" r:id="rId6"/>
    <p:sldId id="271" r:id="rId7"/>
    <p:sldId id="270" r:id="rId8"/>
    <p:sldId id="275" r:id="rId9"/>
    <p:sldId id="276" r:id="rId10"/>
    <p:sldId id="277" r:id="rId11"/>
    <p:sldId id="278" r:id="rId12"/>
    <p:sldId id="279" r:id="rId13"/>
    <p:sldId id="280" r:id="rId14"/>
    <p:sldId id="281" r:id="rId15"/>
    <p:sldId id="289" r:id="rId16"/>
    <p:sldId id="285" r:id="rId17"/>
    <p:sldId id="282" r:id="rId18"/>
    <p:sldId id="283" r:id="rId19"/>
    <p:sldId id="284" r:id="rId20"/>
    <p:sldId id="286" r:id="rId21"/>
    <p:sldId id="287"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48" autoAdjust="0"/>
  </p:normalViewPr>
  <p:slideViewPr>
    <p:cSldViewPr snapToGrid="0">
      <p:cViewPr varScale="1">
        <p:scale>
          <a:sx n="59" d="100"/>
          <a:sy n="59"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83A18-2416-4DEB-86CF-2AA51304D756}" type="datetimeFigureOut">
              <a:rPr lang="uk-UA" smtClean="0"/>
              <a:t>02.02.2022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F1F85-80A0-489A-BD0E-5135EB67C04D}" type="slidenum">
              <a:rPr lang="uk-UA" smtClean="0"/>
              <a:t>‹#›</a:t>
            </a:fld>
            <a:endParaRPr lang="uk-UA"/>
          </a:p>
        </p:txBody>
      </p:sp>
    </p:spTree>
    <p:extLst>
      <p:ext uri="{BB962C8B-B14F-4D97-AF65-F5344CB8AC3E}">
        <p14:creationId xmlns:p14="http://schemas.microsoft.com/office/powerpoint/2010/main" val="98617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9FF1F85-80A0-489A-BD0E-5135EB67C04D}" type="slidenum">
              <a:rPr lang="uk-UA" smtClean="0"/>
              <a:t>1</a:t>
            </a:fld>
            <a:endParaRPr lang="uk-UA"/>
          </a:p>
        </p:txBody>
      </p:sp>
    </p:spTree>
    <p:extLst>
      <p:ext uri="{BB962C8B-B14F-4D97-AF65-F5344CB8AC3E}">
        <p14:creationId xmlns:p14="http://schemas.microsoft.com/office/powerpoint/2010/main" val="675827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12EFE0E0-6280-441F-9F9F-EA3168727F95}"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39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E87410-5BB1-49AD-8F55-DFE8C0BFD4E9}"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379491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87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83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203383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75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18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47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115329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E87410-5BB1-49AD-8F55-DFE8C0BFD4E9}"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2EFE0E0-6280-441F-9F9F-EA3168727F95}"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E87410-5BB1-49AD-8F55-DFE8C0BFD4E9}"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162971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3E87410-5BB1-49AD-8F55-DFE8C0BFD4E9}" type="datetimeFigureOut">
              <a:rPr lang="uk-UA" smtClean="0"/>
              <a:t>02.02.2022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2EFE0E0-6280-441F-9F9F-EA3168727F95}"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63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3E87410-5BB1-49AD-8F55-DFE8C0BFD4E9}" type="datetimeFigureOut">
              <a:rPr lang="uk-UA" smtClean="0"/>
              <a:t>02.02.2022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2EFE0E0-6280-441F-9F9F-EA3168727F95}"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21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87410-5BB1-49AD-8F55-DFE8C0BFD4E9}" type="datetimeFigureOut">
              <a:rPr lang="uk-UA" smtClean="0"/>
              <a:t>02.02.2022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217482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E87410-5BB1-49AD-8F55-DFE8C0BFD4E9}"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2EFE0E0-6280-441F-9F9F-EA3168727F95}"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05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E87410-5BB1-49AD-8F55-DFE8C0BFD4E9}"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2EFE0E0-6280-441F-9F9F-EA3168727F95}" type="slidenum">
              <a:rPr lang="uk-UA" smtClean="0"/>
              <a:t>‹#›</a:t>
            </a:fld>
            <a:endParaRPr lang="uk-UA"/>
          </a:p>
        </p:txBody>
      </p:sp>
    </p:spTree>
    <p:extLst>
      <p:ext uri="{BB962C8B-B14F-4D97-AF65-F5344CB8AC3E}">
        <p14:creationId xmlns:p14="http://schemas.microsoft.com/office/powerpoint/2010/main" val="190763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E87410-5BB1-49AD-8F55-DFE8C0BFD4E9}" type="datetimeFigureOut">
              <a:rPr lang="uk-UA" smtClean="0"/>
              <a:t>02.02.2022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EFE0E0-6280-441F-9F9F-EA3168727F95}" type="slidenum">
              <a:rPr lang="uk-UA" smtClean="0"/>
              <a:t>‹#›</a:t>
            </a:fld>
            <a:endParaRPr lang="uk-UA"/>
          </a:p>
        </p:txBody>
      </p:sp>
    </p:spTree>
    <p:extLst>
      <p:ext uri="{BB962C8B-B14F-4D97-AF65-F5344CB8AC3E}">
        <p14:creationId xmlns:p14="http://schemas.microsoft.com/office/powerpoint/2010/main" val="3190291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3300" y="2743199"/>
            <a:ext cx="5388248" cy="707886"/>
          </a:xfrm>
          <a:prstGeom prst="rect">
            <a:avLst/>
          </a:prstGeom>
          <a:solidFill>
            <a:schemeClr val="accent5">
              <a:lumMod val="20000"/>
              <a:lumOff val="80000"/>
            </a:schemeClr>
          </a:solidFill>
        </p:spPr>
        <p:txBody>
          <a:bodyPr wrap="square">
            <a:spAutoFit/>
          </a:bodyPr>
          <a:lstStyle/>
          <a:p>
            <a:r>
              <a:rPr lang="uk-UA" sz="4000" dirty="0" smtClean="0"/>
              <a:t>Політична філософія</a:t>
            </a:r>
            <a:endParaRPr lang="uk-UA" sz="4000" dirty="0"/>
          </a:p>
        </p:txBody>
      </p:sp>
    </p:spTree>
    <p:extLst>
      <p:ext uri="{BB962C8B-B14F-4D97-AF65-F5344CB8AC3E}">
        <p14:creationId xmlns:p14="http://schemas.microsoft.com/office/powerpoint/2010/main" val="381875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0880652" cy="6494085"/>
          </a:xfrm>
          <a:prstGeom prst="rect">
            <a:avLst/>
          </a:prstGeom>
          <a:solidFill>
            <a:srgbClr val="F6DECA"/>
          </a:solidFill>
        </p:spPr>
        <p:txBody>
          <a:bodyPr wrap="square">
            <a:spAutoFit/>
          </a:bodyPr>
          <a:lstStyle/>
          <a:p>
            <a:pPr algn="just"/>
            <a:r>
              <a:rPr lang="uk-UA" sz="3200" b="1" i="1" dirty="0"/>
              <a:t>2. Ціннісний підхід.</a:t>
            </a:r>
          </a:p>
          <a:p>
            <a:pPr algn="just"/>
            <a:r>
              <a:rPr lang="uk-UA" sz="3200" dirty="0" err="1" smtClean="0"/>
              <a:t>Лео</a:t>
            </a:r>
            <a:r>
              <a:rPr lang="uk-UA" sz="3200" dirty="0" smtClean="0"/>
              <a:t> Штраус у книзі «</a:t>
            </a:r>
            <a:r>
              <a:rPr lang="uk-UA" sz="3200" dirty="0"/>
              <a:t>Введення в політичну філософію» </a:t>
            </a:r>
            <a:r>
              <a:rPr lang="uk-UA" sz="3200" dirty="0" smtClean="0"/>
              <a:t>критикує </a:t>
            </a:r>
            <a:r>
              <a:rPr lang="uk-UA" sz="3200" dirty="0"/>
              <a:t>позитивізм в політичній науці. Штраус стверджує, що ціннісний підхід в будь-яких соціальних дослідженнях </a:t>
            </a:r>
            <a:r>
              <a:rPr lang="uk-UA" sz="3200" dirty="0" smtClean="0"/>
              <a:t>є </a:t>
            </a:r>
            <a:r>
              <a:rPr lang="uk-UA" sz="3200" dirty="0" err="1" smtClean="0"/>
              <a:t>обов</a:t>
            </a:r>
            <a:r>
              <a:rPr lang="en-US" sz="3200" dirty="0" smtClean="0"/>
              <a:t>’</a:t>
            </a:r>
            <a:r>
              <a:rPr lang="uk-UA" sz="3200" dirty="0" err="1" smtClean="0"/>
              <a:t>язковим</a:t>
            </a:r>
            <a:r>
              <a:rPr lang="uk-UA" sz="3200" dirty="0"/>
              <a:t>. «Неможливо, - пише він, - вивчати соціальні феномени, тобто всі важливі соціальні феномени, не виносячи при цьому ціннісних суджень ...» Ціннісний підхід при аналізі політики, згідно Штраусу, дозволяє політичної філософії не тільки здійснювати оцінку політичних реалій з позицій їх відповідності тим чи іншим уявленням про суспільне благо </a:t>
            </a:r>
            <a:r>
              <a:rPr lang="uk-UA" sz="3200" dirty="0" smtClean="0"/>
              <a:t>й </a:t>
            </a:r>
            <a:r>
              <a:rPr lang="uk-UA" sz="3200" dirty="0"/>
              <a:t>ідеальний суспільний устрій, але також певним чином розуміти і інтерпретувати політичні дії з точки зору їх правильності і справедливості </a:t>
            </a:r>
            <a:r>
              <a:rPr lang="uk-UA" sz="3200" dirty="0" smtClean="0"/>
              <a:t>.</a:t>
            </a:r>
          </a:p>
        </p:txBody>
      </p:sp>
      <p:pic>
        <p:nvPicPr>
          <p:cNvPr id="3" name="Рисунок 2"/>
          <p:cNvPicPr>
            <a:picLocks noChangeAspect="1"/>
          </p:cNvPicPr>
          <p:nvPr/>
        </p:nvPicPr>
        <p:blipFill>
          <a:blip r:embed="rId2"/>
          <a:stretch>
            <a:fillRect/>
          </a:stretch>
        </p:blipFill>
        <p:spPr>
          <a:xfrm>
            <a:off x="10880652" y="0"/>
            <a:ext cx="1311348" cy="3416081"/>
          </a:xfrm>
          <a:prstGeom prst="rect">
            <a:avLst/>
          </a:prstGeom>
        </p:spPr>
      </p:pic>
      <p:pic>
        <p:nvPicPr>
          <p:cNvPr id="5" name="Рисунок 4"/>
          <p:cNvPicPr>
            <a:picLocks noChangeAspect="1"/>
          </p:cNvPicPr>
          <p:nvPr/>
        </p:nvPicPr>
        <p:blipFill>
          <a:blip r:embed="rId3"/>
          <a:stretch>
            <a:fillRect/>
          </a:stretch>
        </p:blipFill>
        <p:spPr>
          <a:xfrm>
            <a:off x="10880652" y="3416081"/>
            <a:ext cx="1311348" cy="3078004"/>
          </a:xfrm>
          <a:prstGeom prst="rect">
            <a:avLst/>
          </a:prstGeom>
        </p:spPr>
      </p:pic>
    </p:spTree>
    <p:extLst>
      <p:ext uri="{BB962C8B-B14F-4D97-AF65-F5344CB8AC3E}">
        <p14:creationId xmlns:p14="http://schemas.microsoft.com/office/powerpoint/2010/main" val="181305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944" y="246221"/>
            <a:ext cx="11199627" cy="6494085"/>
          </a:xfrm>
          <a:prstGeom prst="rect">
            <a:avLst/>
          </a:prstGeom>
          <a:solidFill>
            <a:srgbClr val="F6DECA"/>
          </a:solidFill>
        </p:spPr>
        <p:txBody>
          <a:bodyPr wrap="square">
            <a:spAutoFit/>
          </a:bodyPr>
          <a:lstStyle/>
          <a:p>
            <a:r>
              <a:rPr lang="uk-UA" sz="3200" b="1" i="1" dirty="0"/>
              <a:t>3. Деонтологічний підхід</a:t>
            </a:r>
          </a:p>
          <a:p>
            <a:r>
              <a:rPr lang="uk-UA" sz="3200" dirty="0"/>
              <a:t>  </a:t>
            </a:r>
            <a:r>
              <a:rPr lang="uk-UA" sz="3200" dirty="0" smtClean="0"/>
              <a:t>	Деонтологічний </a:t>
            </a:r>
            <a:r>
              <a:rPr lang="uk-UA" sz="3200" dirty="0"/>
              <a:t>підхід є різновидом ціннісного підходу в політичній філософії. У центрі його уваги - проблеми політичного ідеалу і політичної норми, питання про </a:t>
            </a:r>
            <a:r>
              <a:rPr lang="uk-UA" sz="3200" dirty="0" smtClean="0"/>
              <a:t>хороше правління, </a:t>
            </a:r>
            <a:r>
              <a:rPr lang="uk-UA" sz="3200" dirty="0"/>
              <a:t>про політичні помилки і політичних злочинах, про політичний благо.</a:t>
            </a:r>
          </a:p>
          <a:p>
            <a:r>
              <a:rPr lang="uk-UA" sz="3200" dirty="0" smtClean="0"/>
              <a:t>	Деонтологічний </a:t>
            </a:r>
            <a:r>
              <a:rPr lang="uk-UA" sz="3200" dirty="0"/>
              <a:t>спосіб розгляду політики - типовий для всієї класичної політичної філософії від давнини до наших днів, розмірковує про ідеальні </a:t>
            </a:r>
            <a:r>
              <a:rPr lang="uk-UA" sz="3200" dirty="0" smtClean="0"/>
              <a:t>та нормативні моделі </a:t>
            </a:r>
            <a:r>
              <a:rPr lang="uk-UA" sz="3200" dirty="0"/>
              <a:t>політичного життя суспільства, про найкращий державний устрій і спосіб </a:t>
            </a:r>
            <a:r>
              <a:rPr lang="uk-UA" sz="3200" dirty="0" smtClean="0"/>
              <a:t>правління. </a:t>
            </a:r>
            <a:r>
              <a:rPr lang="uk-UA" sz="3200" dirty="0"/>
              <a:t>В даному підході категорії належного, ідеального, універсального, нормативного виступають вихідними при аналізі політичних реалій.</a:t>
            </a:r>
          </a:p>
        </p:txBody>
      </p:sp>
      <p:pic>
        <p:nvPicPr>
          <p:cNvPr id="3" name="Рисунок 2"/>
          <p:cNvPicPr>
            <a:picLocks noChangeAspect="1"/>
          </p:cNvPicPr>
          <p:nvPr/>
        </p:nvPicPr>
        <p:blipFill>
          <a:blip r:embed="rId2"/>
          <a:stretch>
            <a:fillRect/>
          </a:stretch>
        </p:blipFill>
        <p:spPr>
          <a:xfrm>
            <a:off x="11355571" y="0"/>
            <a:ext cx="836429" cy="6986528"/>
          </a:xfrm>
          <a:prstGeom prst="rect">
            <a:avLst/>
          </a:prstGeom>
        </p:spPr>
      </p:pic>
    </p:spTree>
    <p:extLst>
      <p:ext uri="{BB962C8B-B14F-4D97-AF65-F5344CB8AC3E}">
        <p14:creationId xmlns:p14="http://schemas.microsoft.com/office/powerpoint/2010/main" val="6124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943" y="0"/>
            <a:ext cx="11242159" cy="6617196"/>
          </a:xfrm>
          <a:prstGeom prst="rect">
            <a:avLst/>
          </a:prstGeom>
          <a:solidFill>
            <a:srgbClr val="F6DECA"/>
          </a:solidFill>
        </p:spPr>
        <p:txBody>
          <a:bodyPr wrap="square">
            <a:spAutoFit/>
          </a:bodyPr>
          <a:lstStyle/>
          <a:p>
            <a:pPr algn="just"/>
            <a:r>
              <a:rPr lang="uk-UA" sz="3200" b="1" i="1" dirty="0"/>
              <a:t>4. </a:t>
            </a:r>
            <a:r>
              <a:rPr lang="uk-UA" sz="3200" b="1" i="1" dirty="0" err="1"/>
              <a:t>Концептологічний</a:t>
            </a:r>
            <a:r>
              <a:rPr lang="uk-UA" sz="3200" b="1" i="1" dirty="0"/>
              <a:t> підхід </a:t>
            </a:r>
            <a:r>
              <a:rPr lang="uk-UA" sz="3200" dirty="0"/>
              <a:t>(</a:t>
            </a:r>
            <a:r>
              <a:rPr lang="uk-UA" sz="2400" dirty="0" err="1"/>
              <a:t>Конце́пція</a:t>
            </a:r>
            <a:r>
              <a:rPr lang="uk-UA" sz="2400" dirty="0"/>
              <a:t> (лат. </a:t>
            </a:r>
            <a:r>
              <a:rPr lang="en-US" sz="2400" dirty="0" err="1"/>
              <a:t>conceptio</a:t>
            </a:r>
            <a:r>
              <a:rPr lang="en-US" sz="2400" dirty="0"/>
              <a:t> — </a:t>
            </a:r>
            <a:r>
              <a:rPr lang="uk-UA" sz="2400" dirty="0"/>
              <a:t>розуміння) — система поглядів, те або інше розуміння явищ і </a:t>
            </a:r>
            <a:r>
              <a:rPr lang="uk-UA" sz="2400" dirty="0" smtClean="0"/>
              <a:t>процесів)</a:t>
            </a:r>
            <a:endParaRPr lang="uk-UA" sz="2400" dirty="0"/>
          </a:p>
          <a:p>
            <a:pPr algn="just"/>
            <a:r>
              <a:rPr lang="uk-UA" sz="3200" dirty="0"/>
              <a:t> </a:t>
            </a:r>
            <a:r>
              <a:rPr lang="uk-UA" sz="3200" dirty="0" smtClean="0"/>
              <a:t>	В </a:t>
            </a:r>
            <a:r>
              <a:rPr lang="uk-UA" sz="3200" dirty="0"/>
              <a:t>основі даного підходу лежить ідея про те, що політична філософія являє собою інтелектуальну діяльність з конструювання різних концепцій, на основі яких здійснюється теоретичне осмислення феноменів світу політики</a:t>
            </a:r>
            <a:r>
              <a:rPr lang="uk-UA" sz="3200" dirty="0" smtClean="0"/>
              <a:t>.</a:t>
            </a:r>
            <a:r>
              <a:rPr lang="ru-RU" sz="3200" dirty="0"/>
              <a:t> </a:t>
            </a:r>
            <a:endParaRPr lang="ru-RU" sz="3200" dirty="0" smtClean="0"/>
          </a:p>
          <a:p>
            <a:pPr algn="just"/>
            <a:r>
              <a:rPr lang="ru-RU" sz="3200" dirty="0" smtClean="0"/>
              <a:t>	</a:t>
            </a:r>
            <a:r>
              <a:rPr lang="ru-RU" sz="3200" dirty="0" err="1" smtClean="0"/>
              <a:t>Політична</a:t>
            </a:r>
            <a:r>
              <a:rPr lang="ru-RU" sz="3200" dirty="0" smtClean="0"/>
              <a:t> </a:t>
            </a:r>
            <a:r>
              <a:rPr lang="ru-RU" sz="3200" dirty="0" err="1"/>
              <a:t>філософія</a:t>
            </a:r>
            <a:r>
              <a:rPr lang="ru-RU" sz="3200" dirty="0"/>
              <a:t> </a:t>
            </a:r>
            <a:r>
              <a:rPr lang="ru-RU" sz="3200" dirty="0" err="1"/>
              <a:t>прагне</a:t>
            </a:r>
            <a:r>
              <a:rPr lang="ru-RU" sz="3200" dirty="0"/>
              <a:t> перевести систему </a:t>
            </a:r>
            <a:r>
              <a:rPr lang="ru-RU" sz="3200" dirty="0" err="1"/>
              <a:t>політичних</a:t>
            </a:r>
            <a:r>
              <a:rPr lang="ru-RU" sz="3200" dirty="0"/>
              <a:t> понять в </a:t>
            </a:r>
            <a:r>
              <a:rPr lang="ru-RU" sz="3200" dirty="0" err="1"/>
              <a:t>концепції</a:t>
            </a:r>
            <a:r>
              <a:rPr lang="ru-RU" sz="3200" dirty="0"/>
              <a:t>. В </a:t>
            </a:r>
            <a:r>
              <a:rPr lang="ru-RU" sz="3200" dirty="0" err="1"/>
              <a:t>результаті</a:t>
            </a:r>
            <a:r>
              <a:rPr lang="ru-RU" sz="3200" dirty="0"/>
              <a:t> </a:t>
            </a:r>
            <a:r>
              <a:rPr lang="ru-RU" sz="3200" dirty="0" err="1"/>
              <a:t>формулюються</a:t>
            </a:r>
            <a:r>
              <a:rPr lang="ru-RU" sz="3200" dirty="0"/>
              <a:t> </a:t>
            </a:r>
            <a:r>
              <a:rPr lang="ru-RU" sz="3200" dirty="0" err="1"/>
              <a:t>концепції</a:t>
            </a:r>
            <a:r>
              <a:rPr lang="ru-RU" sz="3200" dirty="0"/>
              <a:t> </a:t>
            </a:r>
            <a:r>
              <a:rPr lang="ru-RU" sz="3200" dirty="0" err="1"/>
              <a:t>ключових</a:t>
            </a:r>
            <a:r>
              <a:rPr lang="ru-RU" sz="3200" dirty="0"/>
              <a:t> понять </a:t>
            </a:r>
            <a:r>
              <a:rPr lang="ru-RU" sz="3200" dirty="0" err="1"/>
              <a:t>політичної</a:t>
            </a:r>
            <a:r>
              <a:rPr lang="ru-RU" sz="3200" dirty="0"/>
              <a:t> думки, таких, </a:t>
            </a:r>
            <a:r>
              <a:rPr lang="ru-RU" sz="3200" dirty="0" err="1"/>
              <a:t>наприклад</a:t>
            </a:r>
            <a:r>
              <a:rPr lang="ru-RU" sz="3200" dirty="0"/>
              <a:t>, як «свобода», «</a:t>
            </a:r>
            <a:r>
              <a:rPr lang="ru-RU" sz="3200" dirty="0" err="1"/>
              <a:t>справедливість</a:t>
            </a:r>
            <a:r>
              <a:rPr lang="ru-RU" sz="3200" dirty="0"/>
              <a:t>», «</a:t>
            </a:r>
            <a:r>
              <a:rPr lang="ru-RU" sz="3200" dirty="0" err="1"/>
              <a:t>рівність</a:t>
            </a:r>
            <a:r>
              <a:rPr lang="ru-RU" sz="3200" dirty="0"/>
              <a:t>», «порядок», «</a:t>
            </a:r>
            <a:r>
              <a:rPr lang="ru-RU" sz="3200" dirty="0" err="1"/>
              <a:t>розвиток</a:t>
            </a:r>
            <a:r>
              <a:rPr lang="ru-RU" sz="3200" dirty="0"/>
              <a:t>» </a:t>
            </a:r>
            <a:r>
              <a:rPr lang="ru-RU" sz="3200" dirty="0" smtClean="0"/>
              <a:t>та </a:t>
            </a:r>
            <a:r>
              <a:rPr lang="ru-RU" sz="3200" dirty="0" err="1"/>
              <a:t>ін</a:t>
            </a:r>
            <a:r>
              <a:rPr lang="ru-RU" sz="3200" dirty="0"/>
              <a:t>. </a:t>
            </a:r>
            <a:r>
              <a:rPr lang="uk-UA" sz="2800" dirty="0"/>
              <a:t>Розробники концептуального підходу розглядають предметну область політичної філософії як </a:t>
            </a:r>
            <a:r>
              <a:rPr lang="uk-UA" sz="2800" dirty="0" smtClean="0"/>
              <a:t>таку, що </a:t>
            </a:r>
            <a:r>
              <a:rPr lang="uk-UA" sz="2800" dirty="0" err="1" smtClean="0"/>
              <a:t>динамічно</a:t>
            </a:r>
            <a:r>
              <a:rPr lang="uk-UA" sz="2800" dirty="0" smtClean="0"/>
              <a:t> розвивається, </a:t>
            </a:r>
            <a:r>
              <a:rPr lang="uk-UA" sz="2800" dirty="0"/>
              <a:t>всередині якої відбувається зіткнення ідеологізованих </a:t>
            </a:r>
            <a:r>
              <a:rPr lang="uk-UA" sz="2800" dirty="0" smtClean="0"/>
              <a:t>інтерпретацій </a:t>
            </a:r>
            <a:r>
              <a:rPr lang="uk-UA" sz="2800" dirty="0"/>
              <a:t>концептів, які стали предметом дискусій в академічних і політичних колах. </a:t>
            </a:r>
            <a:endParaRPr lang="uk-UA" sz="2800" dirty="0" smtClean="0"/>
          </a:p>
        </p:txBody>
      </p:sp>
      <p:pic>
        <p:nvPicPr>
          <p:cNvPr id="3" name="Рисунок 2"/>
          <p:cNvPicPr>
            <a:picLocks noChangeAspect="1"/>
          </p:cNvPicPr>
          <p:nvPr/>
        </p:nvPicPr>
        <p:blipFill>
          <a:blip r:embed="rId2"/>
          <a:stretch>
            <a:fillRect/>
          </a:stretch>
        </p:blipFill>
        <p:spPr>
          <a:xfrm>
            <a:off x="11398102" y="0"/>
            <a:ext cx="835224" cy="6617196"/>
          </a:xfrm>
          <a:prstGeom prst="rect">
            <a:avLst/>
          </a:prstGeom>
        </p:spPr>
      </p:pic>
    </p:spTree>
    <p:extLst>
      <p:ext uri="{BB962C8B-B14F-4D97-AF65-F5344CB8AC3E}">
        <p14:creationId xmlns:p14="http://schemas.microsoft.com/office/powerpoint/2010/main" val="397634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473" y="456947"/>
            <a:ext cx="10923181" cy="6001643"/>
          </a:xfrm>
          <a:prstGeom prst="rect">
            <a:avLst/>
          </a:prstGeom>
          <a:solidFill>
            <a:schemeClr val="accent5">
              <a:lumMod val="20000"/>
              <a:lumOff val="80000"/>
            </a:schemeClr>
          </a:solidFill>
        </p:spPr>
        <p:txBody>
          <a:bodyPr wrap="square">
            <a:spAutoFit/>
          </a:bodyPr>
          <a:lstStyle/>
          <a:p>
            <a:pPr algn="just"/>
            <a:r>
              <a:rPr lang="uk-UA" sz="3200" b="1" i="1" dirty="0"/>
              <a:t>5. </a:t>
            </a:r>
            <a:r>
              <a:rPr lang="uk-UA" sz="3200" b="1" i="1" dirty="0" err="1"/>
              <a:t>Мультипарадигмальний</a:t>
            </a:r>
            <a:r>
              <a:rPr lang="uk-UA" sz="3200" b="1" i="1" dirty="0"/>
              <a:t> підхід</a:t>
            </a:r>
          </a:p>
          <a:p>
            <a:pPr algn="just"/>
            <a:r>
              <a:rPr lang="uk-UA" sz="3200" dirty="0"/>
              <a:t>	</a:t>
            </a:r>
            <a:r>
              <a:rPr lang="uk-UA" sz="3200" dirty="0" smtClean="0"/>
              <a:t>Даний </a:t>
            </a:r>
            <a:r>
              <a:rPr lang="uk-UA" sz="3200" dirty="0"/>
              <a:t>підхід до предмета політичної філософії в своїй основі містить ідею </a:t>
            </a:r>
            <a:r>
              <a:rPr lang="uk-UA" sz="3200" dirty="0" smtClean="0"/>
              <a:t>про одночасне існування безлічі </a:t>
            </a:r>
            <a:r>
              <a:rPr lang="uk-UA" sz="3200" dirty="0"/>
              <a:t>різноманітних видів політичних </a:t>
            </a:r>
            <a:r>
              <a:rPr lang="uk-UA" sz="3200" dirty="0" err="1"/>
              <a:t>філософій</a:t>
            </a:r>
            <a:r>
              <a:rPr lang="uk-UA" sz="3200" dirty="0"/>
              <a:t>, кожна з яких служить </a:t>
            </a:r>
            <a:r>
              <a:rPr lang="uk-UA" sz="3200" dirty="0" err="1" smtClean="0"/>
              <a:t>філософсько</a:t>
            </a:r>
            <a:r>
              <a:rPr lang="uk-UA" sz="3200" dirty="0" smtClean="0"/>
              <a:t>-теоретичною </a:t>
            </a:r>
            <a:r>
              <a:rPr lang="uk-UA" sz="3200" dirty="0"/>
              <a:t>базою для певного напряму політичної думки або для впливової ідеологічної практики. Типовим прикладом </a:t>
            </a:r>
            <a:r>
              <a:rPr lang="uk-UA" sz="3200" dirty="0" err="1"/>
              <a:t>мультипарадигмальності</a:t>
            </a:r>
            <a:r>
              <a:rPr lang="uk-UA" sz="3200" dirty="0"/>
              <a:t> підходу до предмету сучасної політичної філософії є роботи канадського </a:t>
            </a:r>
            <a:r>
              <a:rPr lang="uk-UA" sz="3200" dirty="0" smtClean="0"/>
              <a:t>дослідника </a:t>
            </a:r>
            <a:r>
              <a:rPr lang="uk-UA" sz="3200" dirty="0" err="1" smtClean="0"/>
              <a:t>Уілла</a:t>
            </a:r>
            <a:r>
              <a:rPr lang="uk-UA" sz="3200" dirty="0" smtClean="0"/>
              <a:t> </a:t>
            </a:r>
            <a:r>
              <a:rPr lang="uk-UA" sz="3200" dirty="0" err="1" smtClean="0"/>
              <a:t>Кімлика</a:t>
            </a:r>
            <a:r>
              <a:rPr lang="uk-UA" sz="3200" dirty="0" smtClean="0"/>
              <a:t>. </a:t>
            </a:r>
          </a:p>
          <a:p>
            <a:pPr algn="just"/>
            <a:endParaRPr lang="uk-UA" sz="3200" dirty="0" smtClean="0"/>
          </a:p>
          <a:p>
            <a:endParaRPr lang="uk-UA" sz="3200" dirty="0"/>
          </a:p>
          <a:p>
            <a:endParaRPr lang="uk-UA" sz="3200" dirty="0"/>
          </a:p>
        </p:txBody>
      </p:sp>
      <p:pic>
        <p:nvPicPr>
          <p:cNvPr id="3" name="Рисунок 2"/>
          <p:cNvPicPr>
            <a:picLocks noChangeAspect="1"/>
          </p:cNvPicPr>
          <p:nvPr/>
        </p:nvPicPr>
        <p:blipFill>
          <a:blip r:embed="rId2"/>
          <a:stretch>
            <a:fillRect/>
          </a:stretch>
        </p:blipFill>
        <p:spPr>
          <a:xfrm>
            <a:off x="11121655" y="456947"/>
            <a:ext cx="1070346" cy="2647760"/>
          </a:xfrm>
          <a:prstGeom prst="rect">
            <a:avLst/>
          </a:prstGeom>
        </p:spPr>
      </p:pic>
      <p:pic>
        <p:nvPicPr>
          <p:cNvPr id="7" name="Рисунок 6"/>
          <p:cNvPicPr>
            <a:picLocks noChangeAspect="1"/>
          </p:cNvPicPr>
          <p:nvPr/>
        </p:nvPicPr>
        <p:blipFill>
          <a:blip r:embed="rId3"/>
          <a:stretch>
            <a:fillRect/>
          </a:stretch>
        </p:blipFill>
        <p:spPr>
          <a:xfrm>
            <a:off x="11121654" y="3104708"/>
            <a:ext cx="1070346" cy="3353882"/>
          </a:xfrm>
          <a:prstGeom prst="rect">
            <a:avLst/>
          </a:prstGeom>
        </p:spPr>
      </p:pic>
    </p:spTree>
    <p:extLst>
      <p:ext uri="{BB962C8B-B14F-4D97-AF65-F5344CB8AC3E}">
        <p14:creationId xmlns:p14="http://schemas.microsoft.com/office/powerpoint/2010/main" val="404253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841" y="479869"/>
            <a:ext cx="11291237" cy="6432530"/>
          </a:xfrm>
          <a:prstGeom prst="rect">
            <a:avLst/>
          </a:prstGeom>
          <a:solidFill>
            <a:schemeClr val="accent5">
              <a:lumMod val="20000"/>
              <a:lumOff val="80000"/>
            </a:schemeClr>
          </a:solidFill>
        </p:spPr>
        <p:txBody>
          <a:bodyPr wrap="square">
            <a:spAutoFit/>
          </a:bodyPr>
          <a:lstStyle/>
          <a:p>
            <a:r>
              <a:rPr lang="uk-UA" sz="3200" b="1" i="1" dirty="0"/>
              <a:t>6. Структурно-філософський </a:t>
            </a:r>
            <a:r>
              <a:rPr lang="uk-UA" sz="3200" b="1" i="1" dirty="0" smtClean="0"/>
              <a:t>підхід</a:t>
            </a:r>
          </a:p>
          <a:p>
            <a:pPr algn="just"/>
            <a:r>
              <a:rPr lang="uk-UA" sz="3600" dirty="0"/>
              <a:t>Відповідно до даного підходу виділяються наступні підрозділи політичної філософії: </a:t>
            </a:r>
            <a:endParaRPr lang="uk-UA" sz="3600" dirty="0" smtClean="0"/>
          </a:p>
          <a:p>
            <a:pPr marL="571500" indent="-571500" algn="just">
              <a:buFont typeface="Arial" panose="020B0604020202020204" pitchFamily="34" charset="0"/>
              <a:buChar char="•"/>
            </a:pPr>
            <a:r>
              <a:rPr lang="uk-UA" sz="3600" i="1" dirty="0" smtClean="0"/>
              <a:t>політична </a:t>
            </a:r>
            <a:r>
              <a:rPr lang="uk-UA" sz="3600" i="1" dirty="0"/>
              <a:t>онтологія, </a:t>
            </a:r>
            <a:endParaRPr lang="uk-UA" sz="3600" i="1" dirty="0" smtClean="0"/>
          </a:p>
          <a:p>
            <a:pPr marL="571500" indent="-571500" algn="just">
              <a:buFont typeface="Arial" panose="020B0604020202020204" pitchFamily="34" charset="0"/>
              <a:buChar char="•"/>
            </a:pPr>
            <a:r>
              <a:rPr lang="uk-UA" sz="3600" i="1" dirty="0" smtClean="0"/>
              <a:t>політична </a:t>
            </a:r>
            <a:r>
              <a:rPr lang="uk-UA" sz="3600" i="1" dirty="0"/>
              <a:t>антропологія, </a:t>
            </a:r>
            <a:endParaRPr lang="uk-UA" sz="3600" i="1" dirty="0" smtClean="0"/>
          </a:p>
          <a:p>
            <a:pPr marL="571500" indent="-571500" algn="just">
              <a:buFont typeface="Arial" panose="020B0604020202020204" pitchFamily="34" charset="0"/>
              <a:buChar char="•"/>
            </a:pPr>
            <a:r>
              <a:rPr lang="uk-UA" sz="3600" i="1" dirty="0" smtClean="0"/>
              <a:t>політична </a:t>
            </a:r>
            <a:r>
              <a:rPr lang="uk-UA" sz="3600" i="1" dirty="0"/>
              <a:t>аксіологія, </a:t>
            </a:r>
            <a:endParaRPr lang="uk-UA" sz="3600" i="1" dirty="0" smtClean="0"/>
          </a:p>
          <a:p>
            <a:pPr marL="571500" indent="-571500" algn="just">
              <a:buFont typeface="Arial" panose="020B0604020202020204" pitchFamily="34" charset="0"/>
              <a:buChar char="•"/>
            </a:pPr>
            <a:r>
              <a:rPr lang="uk-UA" sz="3600" i="1" dirty="0" smtClean="0"/>
              <a:t>політична </a:t>
            </a:r>
            <a:r>
              <a:rPr lang="uk-UA" sz="3600" i="1" dirty="0"/>
              <a:t>епістемологія, </a:t>
            </a:r>
            <a:endParaRPr lang="uk-UA" sz="3600" i="1" dirty="0" smtClean="0"/>
          </a:p>
          <a:p>
            <a:pPr marL="571500" indent="-571500" algn="just">
              <a:buFont typeface="Arial" panose="020B0604020202020204" pitchFamily="34" charset="0"/>
              <a:buChar char="•"/>
            </a:pPr>
            <a:r>
              <a:rPr lang="uk-UA" sz="3600" i="1" dirty="0" smtClean="0"/>
              <a:t>політична </a:t>
            </a:r>
            <a:r>
              <a:rPr lang="uk-UA" sz="3600" i="1" dirty="0"/>
              <a:t>праксеологія</a:t>
            </a:r>
            <a:r>
              <a:rPr lang="uk-UA" sz="3600" i="1" dirty="0" smtClean="0"/>
              <a:t>.</a:t>
            </a:r>
          </a:p>
          <a:p>
            <a:pPr algn="just"/>
            <a:endParaRPr lang="uk-UA" sz="3200" i="1" dirty="0"/>
          </a:p>
          <a:p>
            <a:pPr algn="just"/>
            <a:endParaRPr lang="uk-UA" sz="3200" i="1" dirty="0"/>
          </a:p>
          <a:p>
            <a:r>
              <a:rPr lang="uk-UA" sz="3200" b="1" i="1" dirty="0" smtClean="0"/>
              <a:t> </a:t>
            </a:r>
          </a:p>
          <a:p>
            <a:endParaRPr lang="uk-UA" sz="3200" b="1" i="1" dirty="0"/>
          </a:p>
        </p:txBody>
      </p:sp>
    </p:spTree>
    <p:extLst>
      <p:ext uri="{BB962C8B-B14F-4D97-AF65-F5344CB8AC3E}">
        <p14:creationId xmlns:p14="http://schemas.microsoft.com/office/powerpoint/2010/main" val="218161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22" y="565440"/>
            <a:ext cx="5482943" cy="5677692"/>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665" y="565440"/>
            <a:ext cx="5449060" cy="5677692"/>
          </a:xfrm>
          <a:prstGeom prst="rect">
            <a:avLst/>
          </a:prstGeom>
        </p:spPr>
      </p:pic>
      <p:pic>
        <p:nvPicPr>
          <p:cNvPr id="7" name="Рисунок 6"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728" y="-53771"/>
            <a:ext cx="2019582" cy="619211"/>
          </a:xfrm>
          <a:prstGeom prst="rect">
            <a:avLst/>
          </a:prstGeom>
        </p:spPr>
      </p:pic>
    </p:spTree>
    <p:extLst>
      <p:ext uri="{BB962C8B-B14F-4D97-AF65-F5344CB8AC3E}">
        <p14:creationId xmlns:p14="http://schemas.microsoft.com/office/powerpoint/2010/main" val="258536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4035" y="444105"/>
            <a:ext cx="6469280" cy="6186309"/>
          </a:xfrm>
          <a:prstGeom prst="rect">
            <a:avLst/>
          </a:prstGeom>
          <a:solidFill>
            <a:schemeClr val="accent5">
              <a:lumMod val="20000"/>
              <a:lumOff val="80000"/>
            </a:schemeClr>
          </a:solidFill>
        </p:spPr>
        <p:txBody>
          <a:bodyPr wrap="square">
            <a:spAutoFit/>
          </a:bodyPr>
          <a:lstStyle/>
          <a:p>
            <a:r>
              <a:rPr lang="uk-UA" sz="2800" i="1" dirty="0" err="1"/>
              <a:t>Онтоло́гія</a:t>
            </a:r>
            <a:r>
              <a:rPr lang="uk-UA" sz="2800" i="1" dirty="0"/>
              <a:t> (лат. </a:t>
            </a:r>
            <a:r>
              <a:rPr lang="en-US" sz="2800" i="1" dirty="0" err="1"/>
              <a:t>ontologia</a:t>
            </a:r>
            <a:r>
              <a:rPr lang="en-US" sz="2800" i="1" dirty="0"/>
              <a:t> </a:t>
            </a:r>
            <a:r>
              <a:rPr lang="uk-UA" sz="2800" i="1" dirty="0"/>
              <a:t>від дав.-гр. </a:t>
            </a:r>
            <a:r>
              <a:rPr lang="el-GR" sz="2800" i="1" dirty="0"/>
              <a:t>ών, </a:t>
            </a:r>
            <a:r>
              <a:rPr lang="uk-UA" sz="2800" i="1" dirty="0"/>
              <a:t>род. в. </a:t>
            </a:r>
            <a:r>
              <a:rPr lang="uk-UA" sz="2800" i="1" dirty="0" err="1"/>
              <a:t>грец</a:t>
            </a:r>
            <a:r>
              <a:rPr lang="uk-UA" sz="2800" i="1" dirty="0"/>
              <a:t>. </a:t>
            </a:r>
            <a:r>
              <a:rPr lang="el-GR" sz="2800" i="1" dirty="0"/>
              <a:t>όντος — </a:t>
            </a:r>
            <a:r>
              <a:rPr lang="uk-UA" sz="2800" i="1" dirty="0"/>
              <a:t>суще, те, що існує і </a:t>
            </a:r>
            <a:r>
              <a:rPr lang="uk-UA" sz="2800" i="1" dirty="0" err="1"/>
              <a:t>грец</a:t>
            </a:r>
            <a:r>
              <a:rPr lang="uk-UA" sz="2800" i="1" dirty="0"/>
              <a:t>. </a:t>
            </a:r>
            <a:r>
              <a:rPr lang="el-GR" sz="2800" i="1" dirty="0"/>
              <a:t>λόγος — </a:t>
            </a:r>
            <a:r>
              <a:rPr lang="uk-UA" sz="2800" i="1" dirty="0"/>
              <a:t>учення, наука) — вчення про буття, розділ філософії, у якому з'ясовуються фундаментальні проблеми існування, розвитку сутнісного, найважливішого</a:t>
            </a:r>
            <a:endParaRPr lang="uk-UA" sz="2800" i="1" dirty="0" smtClean="0"/>
          </a:p>
          <a:p>
            <a:endParaRPr lang="uk-UA" sz="2800" b="1" i="1" dirty="0"/>
          </a:p>
          <a:p>
            <a:r>
              <a:rPr lang="uk-UA" sz="2800" b="1" i="1" dirty="0" smtClean="0"/>
              <a:t>Політична </a:t>
            </a:r>
            <a:r>
              <a:rPr lang="uk-UA" sz="2800" b="1" i="1" dirty="0"/>
              <a:t>онтологія </a:t>
            </a:r>
            <a:r>
              <a:rPr lang="uk-UA" sz="2800" dirty="0"/>
              <a:t>- це вчення про </a:t>
            </a:r>
            <a:r>
              <a:rPr lang="uk-UA" sz="2800" dirty="0" smtClean="0"/>
              <a:t>політичне буття, </a:t>
            </a:r>
            <a:r>
              <a:rPr lang="uk-UA" sz="2800" dirty="0"/>
              <a:t>що включає наступні ключові тематичні розділи: </a:t>
            </a:r>
            <a:endParaRPr lang="uk-UA" sz="2800" dirty="0" smtClean="0"/>
          </a:p>
          <a:p>
            <a:pPr marL="457200" indent="-457200">
              <a:buFontTx/>
              <a:buChar char="-"/>
            </a:pPr>
            <a:r>
              <a:rPr lang="uk-UA" sz="2800" dirty="0" smtClean="0"/>
              <a:t>політичний </a:t>
            </a:r>
            <a:r>
              <a:rPr lang="uk-UA" sz="2800" dirty="0"/>
              <a:t>простір і політичний час</a:t>
            </a:r>
            <a:r>
              <a:rPr lang="uk-UA" sz="2800" dirty="0" smtClean="0"/>
              <a:t>,</a:t>
            </a:r>
          </a:p>
          <a:p>
            <a:pPr marL="457200" indent="-457200">
              <a:buFontTx/>
              <a:buChar char="-"/>
            </a:pPr>
            <a:r>
              <a:rPr lang="uk-UA" sz="2800" dirty="0" smtClean="0"/>
              <a:t>політичне </a:t>
            </a:r>
            <a:r>
              <a:rPr lang="uk-UA" sz="2800" dirty="0"/>
              <a:t>життя, </a:t>
            </a:r>
            <a:endParaRPr lang="uk-UA" sz="2800" dirty="0" smtClean="0"/>
          </a:p>
          <a:p>
            <a:pPr marL="457200" indent="-457200">
              <a:buFontTx/>
              <a:buChar char="-"/>
            </a:pPr>
            <a:r>
              <a:rPr lang="uk-UA" sz="2800" dirty="0" smtClean="0"/>
              <a:t>політичний процес. </a:t>
            </a:r>
          </a:p>
          <a:p>
            <a:pPr marL="457200" indent="-457200">
              <a:buFontTx/>
              <a:buChar char="-"/>
            </a:pPr>
            <a:endParaRPr lang="uk-UA" sz="32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5" y="310243"/>
            <a:ext cx="4767942" cy="6197060"/>
          </a:xfrm>
          <a:prstGeom prst="rect">
            <a:avLst/>
          </a:prstGeom>
        </p:spPr>
      </p:pic>
    </p:spTree>
    <p:extLst>
      <p:ext uri="{BB962C8B-B14F-4D97-AF65-F5344CB8AC3E}">
        <p14:creationId xmlns:p14="http://schemas.microsoft.com/office/powerpoint/2010/main" val="28992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77586"/>
            <a:ext cx="8262257" cy="6370975"/>
          </a:xfrm>
          <a:prstGeom prst="rect">
            <a:avLst/>
          </a:prstGeom>
          <a:solidFill>
            <a:schemeClr val="accent5">
              <a:lumMod val="20000"/>
              <a:lumOff val="80000"/>
            </a:schemeClr>
          </a:solidFill>
        </p:spPr>
        <p:txBody>
          <a:bodyPr wrap="square">
            <a:spAutoFit/>
          </a:bodyPr>
          <a:lstStyle/>
          <a:p>
            <a:pPr algn="just"/>
            <a:r>
              <a:rPr lang="uk-UA" sz="2400" b="1" i="1" dirty="0"/>
              <a:t>Політична антропологія </a:t>
            </a:r>
            <a:r>
              <a:rPr lang="uk-UA" sz="2400" dirty="0"/>
              <a:t>- вчення про «людину </a:t>
            </a:r>
            <a:r>
              <a:rPr lang="uk-UA" sz="2400" dirty="0" smtClean="0"/>
              <a:t>політичну</a:t>
            </a:r>
            <a:r>
              <a:rPr lang="uk-UA" sz="2400" dirty="0"/>
              <a:t>». Тут розглядаються такі питання</a:t>
            </a:r>
            <a:r>
              <a:rPr lang="uk-UA" sz="2400" dirty="0" smtClean="0"/>
              <a:t>:</a:t>
            </a:r>
          </a:p>
          <a:p>
            <a:pPr algn="just"/>
            <a:r>
              <a:rPr lang="uk-UA" sz="2400" dirty="0" smtClean="0"/>
              <a:t> </a:t>
            </a:r>
            <a:r>
              <a:rPr lang="uk-UA" sz="2400" dirty="0"/>
              <a:t>- межі, види, </a:t>
            </a:r>
            <a:r>
              <a:rPr lang="uk-UA" sz="2400" dirty="0" smtClean="0"/>
              <a:t>можливості </a:t>
            </a:r>
            <a:r>
              <a:rPr lang="uk-UA" sz="2400" dirty="0"/>
              <a:t>політичної волі і політичного творчості політичних суб'єктів, </a:t>
            </a:r>
            <a:endParaRPr lang="uk-UA" sz="2400" dirty="0" smtClean="0"/>
          </a:p>
          <a:p>
            <a:pPr marL="457200" indent="-457200" algn="just">
              <a:buFontTx/>
              <a:buChar char="-"/>
            </a:pPr>
            <a:r>
              <a:rPr lang="uk-UA" sz="2400" dirty="0" smtClean="0"/>
              <a:t>людина </a:t>
            </a:r>
            <a:r>
              <a:rPr lang="uk-UA" sz="2400" dirty="0"/>
              <a:t>перед обличчям влади, </a:t>
            </a:r>
            <a:r>
              <a:rPr lang="uk-UA" sz="2400" dirty="0" err="1"/>
              <a:t>екзістенціали</a:t>
            </a:r>
            <a:r>
              <a:rPr lang="uk-UA" sz="2400" dirty="0"/>
              <a:t> політичного життя людини (політичний страх, політичні надії, політичне визнання, </a:t>
            </a:r>
            <a:r>
              <a:rPr lang="uk-UA" sz="2400" dirty="0" smtClean="0"/>
              <a:t>політичне </a:t>
            </a:r>
            <a:r>
              <a:rPr lang="uk-UA" sz="2400" dirty="0"/>
              <a:t>забуття і ін.) </a:t>
            </a:r>
            <a:endParaRPr lang="uk-UA" sz="2400" dirty="0" smtClean="0"/>
          </a:p>
          <a:p>
            <a:pPr marL="457200" indent="-457200" algn="just">
              <a:buFontTx/>
              <a:buChar char="-"/>
            </a:pPr>
            <a:r>
              <a:rPr lang="uk-UA" sz="2400" dirty="0" smtClean="0"/>
              <a:t> </a:t>
            </a:r>
            <a:r>
              <a:rPr lang="uk-UA" sz="2400" dirty="0"/>
              <a:t>питання політичної захищеності особистості, умов її політичного, соціокультурного і духовного комфорту при певних політичних режимах, - гуманістична ціна суспільно-політичних </a:t>
            </a:r>
            <a:r>
              <a:rPr lang="uk-UA" sz="2400" dirty="0" err="1" smtClean="0"/>
              <a:t>претворень</a:t>
            </a:r>
            <a:r>
              <a:rPr lang="uk-UA" sz="2400" dirty="0"/>
              <a:t>, </a:t>
            </a:r>
            <a:endParaRPr lang="uk-UA" sz="2400" dirty="0" smtClean="0"/>
          </a:p>
          <a:p>
            <a:pPr marL="457200" indent="-457200" algn="just">
              <a:buFontTx/>
              <a:buChar char="-"/>
            </a:pPr>
            <a:r>
              <a:rPr lang="uk-UA" sz="2400" dirty="0" smtClean="0"/>
              <a:t> </a:t>
            </a:r>
            <a:r>
              <a:rPr lang="uk-UA" sz="2400" dirty="0"/>
              <a:t>сутність та структура політичної ментальності, її роль у визначенні специфіки тих чи інших укладів політичного життя, </a:t>
            </a:r>
            <a:endParaRPr lang="uk-UA" sz="2400" dirty="0" smtClean="0"/>
          </a:p>
          <a:p>
            <a:pPr marL="457200" indent="-457200" algn="just">
              <a:buFontTx/>
              <a:buChar char="-"/>
            </a:pPr>
            <a:r>
              <a:rPr lang="uk-UA" sz="2400" dirty="0" smtClean="0"/>
              <a:t> </a:t>
            </a:r>
            <a:r>
              <a:rPr lang="uk-UA" sz="2400" dirty="0"/>
              <a:t>регіональні і національні політико-антропологічні типи, </a:t>
            </a:r>
            <a:endParaRPr lang="uk-UA" sz="2400" dirty="0" smtClean="0"/>
          </a:p>
          <a:p>
            <a:pPr marL="457200" indent="-457200" algn="just">
              <a:buFontTx/>
              <a:buChar char="-"/>
            </a:pPr>
            <a:r>
              <a:rPr lang="uk-UA" sz="2400" dirty="0" smtClean="0"/>
              <a:t> </a:t>
            </a:r>
            <a:r>
              <a:rPr lang="uk-UA" sz="2400" dirty="0"/>
              <a:t>трансформація політичного життя людини в інформаційному </a:t>
            </a:r>
            <a:r>
              <a:rPr lang="uk-UA" sz="2400" dirty="0" smtClean="0"/>
              <a:t>суспільстві</a:t>
            </a:r>
            <a:r>
              <a:rPr lang="uk-UA" sz="2400" dirty="0"/>
              <a:t> </a:t>
            </a:r>
            <a:r>
              <a:rPr lang="uk-UA" sz="2400" dirty="0" smtClean="0"/>
              <a:t>тощо</a:t>
            </a:r>
            <a:endParaRPr lang="uk-UA" sz="24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258" y="277585"/>
            <a:ext cx="3929742" cy="6370975"/>
          </a:xfrm>
          <a:prstGeom prst="rect">
            <a:avLst/>
          </a:prstGeom>
        </p:spPr>
      </p:pic>
    </p:spTree>
    <p:extLst>
      <p:ext uri="{BB962C8B-B14F-4D97-AF65-F5344CB8AC3E}">
        <p14:creationId xmlns:p14="http://schemas.microsoft.com/office/powerpoint/2010/main" val="210874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9" y="0"/>
            <a:ext cx="7854041" cy="6740307"/>
          </a:xfrm>
          <a:prstGeom prst="rect">
            <a:avLst/>
          </a:prstGeom>
          <a:solidFill>
            <a:schemeClr val="accent5">
              <a:lumMod val="20000"/>
              <a:lumOff val="80000"/>
            </a:schemeClr>
          </a:solidFill>
        </p:spPr>
        <p:txBody>
          <a:bodyPr wrap="square">
            <a:spAutoFit/>
          </a:bodyPr>
          <a:lstStyle/>
          <a:p>
            <a:r>
              <a:rPr lang="uk-UA" sz="2400" i="1" dirty="0" err="1"/>
              <a:t>Аксіол</a:t>
            </a:r>
            <a:r>
              <a:rPr lang="en-US" sz="2400" i="1" dirty="0"/>
              <a:t>ó</a:t>
            </a:r>
            <a:r>
              <a:rPr lang="uk-UA" sz="2400" i="1" dirty="0" err="1"/>
              <a:t>гія</a:t>
            </a:r>
            <a:r>
              <a:rPr lang="uk-UA" sz="2400" i="1" dirty="0"/>
              <a:t> (від </a:t>
            </a:r>
            <a:r>
              <a:rPr lang="uk-UA" sz="2400" i="1" dirty="0" err="1"/>
              <a:t>грец</a:t>
            </a:r>
            <a:r>
              <a:rPr lang="uk-UA" sz="2400" i="1" dirty="0"/>
              <a:t>. </a:t>
            </a:r>
            <a:r>
              <a:rPr lang="el-GR" sz="2400" i="1" dirty="0"/>
              <a:t>αξια — </a:t>
            </a:r>
            <a:r>
              <a:rPr lang="uk-UA" sz="2400" i="1" dirty="0"/>
              <a:t>цінність) — наука про цінності, учення про природу духовних, моральних, естетичних та інших цінностей, їх зв'язок між собою, із соціальними, культурними чинниками та особистістю людини; розділ </a:t>
            </a:r>
            <a:r>
              <a:rPr lang="uk-UA" sz="2400" i="1" dirty="0" smtClean="0"/>
              <a:t>філософії</a:t>
            </a:r>
          </a:p>
          <a:p>
            <a:endParaRPr lang="uk-UA" sz="2400" i="1" dirty="0" smtClean="0"/>
          </a:p>
          <a:p>
            <a:r>
              <a:rPr lang="uk-UA" sz="2400" b="1" i="1" dirty="0" smtClean="0"/>
              <a:t>Політична </a:t>
            </a:r>
            <a:r>
              <a:rPr lang="uk-UA" sz="2400" b="1" i="1" dirty="0"/>
              <a:t>аксіологія </a:t>
            </a:r>
            <a:r>
              <a:rPr lang="uk-UA" sz="2400" dirty="0"/>
              <a:t>- це вчення про універсальні </a:t>
            </a:r>
            <a:r>
              <a:rPr lang="uk-UA" sz="2400" dirty="0" smtClean="0"/>
              <a:t>й ідеологічні політичні цінності, системи </a:t>
            </a:r>
            <a:r>
              <a:rPr lang="uk-UA" sz="2400" dirty="0"/>
              <a:t>і </a:t>
            </a:r>
            <a:r>
              <a:rPr lang="uk-UA" sz="2400" dirty="0" smtClean="0"/>
              <a:t>типи </a:t>
            </a:r>
            <a:r>
              <a:rPr lang="uk-UA" sz="2400" dirty="0"/>
              <a:t>ціннісних орієнтацій в політичному світі. У політичній філософії </a:t>
            </a:r>
            <a:r>
              <a:rPr lang="uk-UA" sz="2400" dirty="0" err="1"/>
              <a:t>філософсько</a:t>
            </a:r>
            <a:r>
              <a:rPr lang="uk-UA" sz="2400" dirty="0"/>
              <a:t>-теоретичному аналізу традиційно піддавалися такі ціннісні антиномії як: </a:t>
            </a:r>
            <a:endParaRPr lang="uk-UA" sz="2400" dirty="0" smtClean="0"/>
          </a:p>
          <a:p>
            <a:pPr marL="457200" indent="-457200">
              <a:buFontTx/>
              <a:buChar char="-"/>
            </a:pPr>
            <a:r>
              <a:rPr lang="uk-UA" sz="2400" dirty="0" smtClean="0"/>
              <a:t>порядок </a:t>
            </a:r>
            <a:r>
              <a:rPr lang="uk-UA" sz="2400" dirty="0"/>
              <a:t>і хаос (анархія</a:t>
            </a:r>
            <a:r>
              <a:rPr lang="uk-UA" sz="2400" dirty="0" smtClean="0"/>
              <a:t>),</a:t>
            </a:r>
          </a:p>
          <a:p>
            <a:pPr marL="457200" indent="-457200">
              <a:buFontTx/>
              <a:buChar char="-"/>
            </a:pPr>
            <a:r>
              <a:rPr lang="uk-UA" sz="2400" dirty="0" smtClean="0"/>
              <a:t>  </a:t>
            </a:r>
            <a:r>
              <a:rPr lang="uk-UA" sz="2400" dirty="0"/>
              <a:t>свобода і рабство, </a:t>
            </a:r>
            <a:endParaRPr lang="uk-UA" sz="2400" dirty="0" smtClean="0"/>
          </a:p>
          <a:p>
            <a:pPr marL="457200" indent="-457200">
              <a:buFontTx/>
              <a:buChar char="-"/>
            </a:pPr>
            <a:r>
              <a:rPr lang="uk-UA" sz="2400" dirty="0" smtClean="0"/>
              <a:t> </a:t>
            </a:r>
            <a:r>
              <a:rPr lang="uk-UA" sz="2400" dirty="0"/>
              <a:t>громадянськість і підданство, </a:t>
            </a:r>
            <a:endParaRPr lang="uk-UA" sz="2400" dirty="0" smtClean="0"/>
          </a:p>
          <a:p>
            <a:pPr marL="457200" indent="-457200">
              <a:buFontTx/>
              <a:buChar char="-"/>
            </a:pPr>
            <a:r>
              <a:rPr lang="uk-UA" sz="2400" dirty="0" smtClean="0"/>
              <a:t> </a:t>
            </a:r>
            <a:r>
              <a:rPr lang="uk-UA" sz="2400" dirty="0"/>
              <a:t>легітимність і свавілля, </a:t>
            </a:r>
            <a:endParaRPr lang="uk-UA" sz="2400" dirty="0" smtClean="0"/>
          </a:p>
          <a:p>
            <a:pPr marL="457200" indent="-457200">
              <a:buFontTx/>
              <a:buChar char="-"/>
            </a:pPr>
            <a:r>
              <a:rPr lang="uk-UA" sz="2400" dirty="0" smtClean="0"/>
              <a:t> </a:t>
            </a:r>
            <a:r>
              <a:rPr lang="uk-UA" sz="2400" dirty="0"/>
              <a:t>справедливість і несправедливість, </a:t>
            </a:r>
            <a:endParaRPr lang="uk-UA" sz="2400" dirty="0" smtClean="0"/>
          </a:p>
          <a:p>
            <a:pPr marL="457200" indent="-457200">
              <a:buFontTx/>
              <a:buChar char="-"/>
            </a:pPr>
            <a:r>
              <a:rPr lang="uk-UA" sz="2400" dirty="0" smtClean="0"/>
              <a:t>рівноправність </a:t>
            </a:r>
            <a:r>
              <a:rPr lang="uk-UA" sz="2400" dirty="0"/>
              <a:t>і нерівність в правах, </a:t>
            </a:r>
            <a:endParaRPr lang="uk-UA" sz="2400" dirty="0" smtClean="0"/>
          </a:p>
          <a:p>
            <a:pPr marL="457200" indent="-457200">
              <a:buFontTx/>
              <a:buChar char="-"/>
            </a:pPr>
            <a:r>
              <a:rPr lang="uk-UA" sz="2400" dirty="0" smtClean="0"/>
              <a:t> </a:t>
            </a:r>
            <a:r>
              <a:rPr lang="uk-UA" sz="2400" dirty="0"/>
              <a:t>політична цілісність і політичний </a:t>
            </a:r>
            <a:r>
              <a:rPr lang="uk-UA" sz="2400" dirty="0" smtClean="0"/>
              <a:t>розкол тощо </a:t>
            </a:r>
          </a:p>
          <a:p>
            <a:pPr marL="457200" indent="-457200">
              <a:buFontTx/>
              <a:buChar char="-"/>
            </a:pPr>
            <a:r>
              <a:rPr lang="uk-UA" sz="2400" dirty="0" smtClean="0"/>
              <a:t>відповідальна </a:t>
            </a:r>
            <a:r>
              <a:rPr lang="uk-UA" sz="2400" dirty="0"/>
              <a:t>політика і безвідповідальна політика і </a:t>
            </a:r>
            <a:r>
              <a:rPr lang="uk-UA" sz="2400" dirty="0" err="1"/>
              <a:t>т.п</a:t>
            </a:r>
            <a:r>
              <a:rPr lang="uk-UA" sz="2400" dirty="0"/>
              <a:t>. </a:t>
            </a:r>
            <a:endParaRPr lang="uk-UA" sz="2400" dirty="0" smtClean="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671" y="-1"/>
            <a:ext cx="3935186" cy="6740307"/>
          </a:xfrm>
          <a:prstGeom prst="rect">
            <a:avLst/>
          </a:prstGeom>
        </p:spPr>
      </p:pic>
    </p:spTree>
    <p:extLst>
      <p:ext uri="{BB962C8B-B14F-4D97-AF65-F5344CB8AC3E}">
        <p14:creationId xmlns:p14="http://schemas.microsoft.com/office/powerpoint/2010/main" val="250249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416" y="370702"/>
            <a:ext cx="6936113" cy="6370975"/>
          </a:xfrm>
          <a:prstGeom prst="rect">
            <a:avLst/>
          </a:prstGeom>
          <a:solidFill>
            <a:schemeClr val="accent5">
              <a:lumMod val="20000"/>
              <a:lumOff val="80000"/>
            </a:schemeClr>
          </a:solidFill>
        </p:spPr>
        <p:txBody>
          <a:bodyPr wrap="square">
            <a:spAutoFit/>
          </a:bodyPr>
          <a:lstStyle/>
          <a:p>
            <a:pPr algn="just"/>
            <a:r>
              <a:rPr lang="uk-UA" sz="2400" dirty="0"/>
              <a:t>Епістемологія (</a:t>
            </a:r>
            <a:r>
              <a:rPr lang="uk-UA" sz="2400" dirty="0" err="1"/>
              <a:t>грец</a:t>
            </a:r>
            <a:r>
              <a:rPr lang="uk-UA" sz="2400" dirty="0"/>
              <a:t>. </a:t>
            </a:r>
            <a:r>
              <a:rPr lang="el-GR" sz="2400" dirty="0"/>
              <a:t>επιστήμη, «</a:t>
            </a:r>
            <a:r>
              <a:rPr lang="uk-UA" sz="2400" dirty="0"/>
              <a:t>знання»; </a:t>
            </a:r>
            <a:r>
              <a:rPr lang="el-GR" sz="2400" dirty="0"/>
              <a:t>λόγος, «</a:t>
            </a:r>
            <a:r>
              <a:rPr lang="uk-UA" sz="2400" dirty="0"/>
              <a:t>вчення») — </a:t>
            </a:r>
            <a:r>
              <a:rPr lang="uk-UA" sz="2400" dirty="0" err="1"/>
              <a:t>філософсько</a:t>
            </a:r>
            <a:r>
              <a:rPr lang="uk-UA" sz="2400" dirty="0"/>
              <a:t>-методологічна дисципліна, у якій досліджується знання (</a:t>
            </a:r>
            <a:r>
              <a:rPr lang="uk-UA" sz="2400" dirty="0" err="1"/>
              <a:t>епістеме</a:t>
            </a:r>
            <a:r>
              <a:rPr lang="uk-UA" sz="2400" dirty="0"/>
              <a:t>) як таке, його будова, структура, функціонування і розвиток. </a:t>
            </a:r>
          </a:p>
          <a:p>
            <a:pPr algn="just"/>
            <a:r>
              <a:rPr lang="uk-UA" sz="2400" b="1" i="1" dirty="0" smtClean="0"/>
              <a:t>Політична </a:t>
            </a:r>
            <a:r>
              <a:rPr lang="uk-UA" sz="2400" b="1" i="1" dirty="0"/>
              <a:t>епістемологія </a:t>
            </a:r>
            <a:r>
              <a:rPr lang="uk-UA" sz="2400" dirty="0"/>
              <a:t>розглядає проблеми пізнання світу політичного, логічних структур концептуального освоєння політичного буття, його філософських, </a:t>
            </a:r>
            <a:r>
              <a:rPr lang="uk-UA" sz="2400" dirty="0" err="1"/>
              <a:t>парадигмальних</a:t>
            </a:r>
            <a:r>
              <a:rPr lang="uk-UA" sz="2400" dirty="0"/>
              <a:t> та ідеологічних основ. </a:t>
            </a:r>
            <a:r>
              <a:rPr lang="uk-UA" sz="2400" dirty="0" smtClean="0"/>
              <a:t>	Однією </a:t>
            </a:r>
            <a:r>
              <a:rPr lang="uk-UA" sz="2400" dirty="0"/>
              <a:t>з центральних проблем політичної епістемології є питання про специфіку мови політичної ідеології і політичного </a:t>
            </a:r>
            <a:r>
              <a:rPr lang="uk-UA" sz="2400" dirty="0" err="1"/>
              <a:t>міфотворчества</a:t>
            </a:r>
            <a:r>
              <a:rPr lang="uk-UA" sz="2400" dirty="0" smtClean="0"/>
              <a:t>.</a:t>
            </a:r>
          </a:p>
          <a:p>
            <a:pPr algn="just"/>
            <a:r>
              <a:rPr lang="uk-UA" sz="2400" dirty="0"/>
              <a:t>	</a:t>
            </a:r>
            <a:r>
              <a:rPr lang="uk-UA" sz="2400" dirty="0" smtClean="0"/>
              <a:t>В </a:t>
            </a:r>
            <a:r>
              <a:rPr lang="uk-UA" sz="2400" dirty="0"/>
              <a:t>рамках політичної епістемології здійснюється аналіз фундаментальних понять і категорій політичної науки </a:t>
            </a:r>
            <a:r>
              <a:rPr lang="uk-UA" sz="2400" dirty="0" smtClean="0"/>
              <a:t>розробляються </a:t>
            </a:r>
            <a:r>
              <a:rPr lang="uk-UA" sz="2400" dirty="0"/>
              <a:t>нові парадигми і терміни, виявляються нові смислові аспекти вже знайомих понять. </a:t>
            </a:r>
            <a:endParaRPr lang="uk-UA" sz="2400" dirty="0" smtClean="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529" y="370702"/>
            <a:ext cx="4392385" cy="6370975"/>
          </a:xfrm>
          <a:prstGeom prst="rect">
            <a:avLst/>
          </a:prstGeom>
        </p:spPr>
      </p:pic>
    </p:spTree>
    <p:extLst>
      <p:ext uri="{BB962C8B-B14F-4D97-AF65-F5344CB8AC3E}">
        <p14:creationId xmlns:p14="http://schemas.microsoft.com/office/powerpoint/2010/main" val="38920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529" y="533791"/>
            <a:ext cx="11165877" cy="5632311"/>
          </a:xfrm>
          <a:prstGeom prst="rect">
            <a:avLst/>
          </a:prstGeom>
          <a:solidFill>
            <a:schemeClr val="accent5">
              <a:lumMod val="20000"/>
              <a:lumOff val="80000"/>
            </a:schemeClr>
          </a:solidFill>
        </p:spPr>
        <p:txBody>
          <a:bodyPr wrap="square">
            <a:spAutoFit/>
          </a:bodyPr>
          <a:lstStyle/>
          <a:p>
            <a:r>
              <a:rPr lang="uk-UA" sz="3600" dirty="0" smtClean="0"/>
              <a:t>Лекція 1-2. Предмет політичної філософії сучасності.</a:t>
            </a:r>
          </a:p>
          <a:p>
            <a:r>
              <a:rPr lang="uk-UA" sz="3600" dirty="0" smtClean="0"/>
              <a:t>План</a:t>
            </a:r>
          </a:p>
          <a:p>
            <a:pPr marL="514350" indent="-514350">
              <a:buAutoNum type="arabicPeriod"/>
            </a:pPr>
            <a:r>
              <a:rPr lang="uk-UA" sz="3200" dirty="0" smtClean="0"/>
              <a:t>Поняття політика та філософія, політична філософія</a:t>
            </a:r>
          </a:p>
          <a:p>
            <a:pPr marL="514350" indent="-514350">
              <a:buAutoNum type="arabicPeriod"/>
            </a:pPr>
            <a:r>
              <a:rPr lang="uk-UA" sz="3200" dirty="0"/>
              <a:t> Методологічні підходи до предмета політичної філософії</a:t>
            </a:r>
          </a:p>
          <a:p>
            <a:pPr marL="514350" indent="-514350">
              <a:buAutoNum type="arabicPeriod"/>
            </a:pPr>
            <a:r>
              <a:rPr lang="uk-UA" sz="3200" dirty="0" smtClean="0"/>
              <a:t> </a:t>
            </a:r>
            <a:r>
              <a:rPr lang="uk-UA" sz="3200" dirty="0"/>
              <a:t>Позитивістський підхід (</a:t>
            </a:r>
            <a:r>
              <a:rPr lang="uk-UA" sz="3200" dirty="0" err="1"/>
              <a:t>сцієнтистський</a:t>
            </a:r>
            <a:r>
              <a:rPr lang="uk-UA" sz="3200" dirty="0"/>
              <a:t>).</a:t>
            </a:r>
          </a:p>
          <a:p>
            <a:pPr marL="514350" indent="-514350">
              <a:buAutoNum type="arabicPeriod"/>
            </a:pPr>
            <a:r>
              <a:rPr lang="uk-UA" sz="3200" dirty="0" smtClean="0"/>
              <a:t>Ціннісний </a:t>
            </a:r>
            <a:r>
              <a:rPr lang="uk-UA" sz="3200" dirty="0"/>
              <a:t>підхід (аксіологічний)</a:t>
            </a:r>
          </a:p>
          <a:p>
            <a:pPr marL="514350" indent="-514350">
              <a:buAutoNum type="arabicPeriod"/>
            </a:pPr>
            <a:r>
              <a:rPr lang="uk-UA" sz="3200" dirty="0" err="1" smtClean="0"/>
              <a:t>Деонтологический</a:t>
            </a:r>
            <a:r>
              <a:rPr lang="uk-UA" sz="3200" dirty="0" smtClean="0"/>
              <a:t> </a:t>
            </a:r>
            <a:r>
              <a:rPr lang="uk-UA" sz="3200" dirty="0"/>
              <a:t>підхід.</a:t>
            </a:r>
          </a:p>
          <a:p>
            <a:pPr marL="514350" indent="-514350">
              <a:buAutoNum type="arabicPeriod"/>
            </a:pPr>
            <a:r>
              <a:rPr lang="uk-UA" sz="3200" dirty="0" smtClean="0"/>
              <a:t> </a:t>
            </a:r>
            <a:r>
              <a:rPr lang="uk-UA" sz="3200" dirty="0" err="1"/>
              <a:t>Концептологічний</a:t>
            </a:r>
            <a:r>
              <a:rPr lang="uk-UA" sz="3200" dirty="0"/>
              <a:t> підхід. </a:t>
            </a:r>
          </a:p>
          <a:p>
            <a:pPr marL="514350" indent="-514350">
              <a:buAutoNum type="arabicPeriod"/>
            </a:pPr>
            <a:r>
              <a:rPr lang="uk-UA" sz="3200" dirty="0" smtClean="0"/>
              <a:t> </a:t>
            </a:r>
            <a:r>
              <a:rPr lang="uk-UA" sz="3200" dirty="0" err="1"/>
              <a:t>Мультипарадигмальний</a:t>
            </a:r>
            <a:r>
              <a:rPr lang="uk-UA" sz="3200" dirty="0"/>
              <a:t> підхід</a:t>
            </a:r>
          </a:p>
          <a:p>
            <a:pPr marL="514350" indent="-514350">
              <a:buAutoNum type="arabicPeriod"/>
            </a:pPr>
            <a:r>
              <a:rPr lang="uk-UA" sz="3200" dirty="0" smtClean="0"/>
              <a:t>Структурно-філософський </a:t>
            </a:r>
            <a:r>
              <a:rPr lang="uk-UA" sz="3200" dirty="0"/>
              <a:t>підхід.</a:t>
            </a:r>
          </a:p>
          <a:p>
            <a:pPr marL="514350" indent="-514350">
              <a:buAutoNum type="arabicPeriod"/>
            </a:pPr>
            <a:r>
              <a:rPr lang="uk-UA" sz="3200" dirty="0" smtClean="0"/>
              <a:t> </a:t>
            </a:r>
            <a:r>
              <a:rPr lang="uk-UA" sz="3200" dirty="0"/>
              <a:t>Дискурсивний підхід. </a:t>
            </a:r>
          </a:p>
        </p:txBody>
      </p:sp>
    </p:spTree>
    <p:extLst>
      <p:ext uri="{BB962C8B-B14F-4D97-AF65-F5344CB8AC3E}">
        <p14:creationId xmlns:p14="http://schemas.microsoft.com/office/powerpoint/2010/main" val="31599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165" y="180954"/>
            <a:ext cx="7130439" cy="6494085"/>
          </a:xfrm>
          <a:prstGeom prst="rect">
            <a:avLst/>
          </a:prstGeom>
          <a:solidFill>
            <a:schemeClr val="accent5">
              <a:lumMod val="20000"/>
              <a:lumOff val="80000"/>
            </a:schemeClr>
          </a:solidFill>
        </p:spPr>
        <p:txBody>
          <a:bodyPr wrap="square">
            <a:spAutoFit/>
          </a:bodyPr>
          <a:lstStyle/>
          <a:p>
            <a:pPr algn="just"/>
            <a:r>
              <a:rPr lang="uk-UA" sz="3200" b="1" i="1" dirty="0"/>
              <a:t>Політична праксеологія </a:t>
            </a:r>
            <a:r>
              <a:rPr lang="uk-UA" sz="3200" dirty="0"/>
              <a:t>формулює концепції політико-перетворюючої діяльності політичних </a:t>
            </a:r>
            <a:r>
              <a:rPr lang="uk-UA" sz="3200" dirty="0" smtClean="0"/>
              <a:t>суб'єктів</a:t>
            </a:r>
            <a:r>
              <a:rPr lang="uk-UA" sz="3200" dirty="0"/>
              <a:t>. </a:t>
            </a:r>
            <a:r>
              <a:rPr lang="uk-UA" sz="2400" dirty="0"/>
              <a:t>Праксеологія та </a:t>
            </a:r>
            <a:r>
              <a:rPr lang="uk-UA" sz="2400" dirty="0" err="1"/>
              <a:t>праксіологія</a:t>
            </a:r>
            <a:r>
              <a:rPr lang="uk-UA" sz="2400" dirty="0"/>
              <a:t> (від </a:t>
            </a:r>
            <a:r>
              <a:rPr lang="uk-UA" sz="2400" dirty="0" err="1"/>
              <a:t>грец</a:t>
            </a:r>
            <a:r>
              <a:rPr lang="uk-UA" sz="2400" dirty="0"/>
              <a:t>. </a:t>
            </a:r>
            <a:r>
              <a:rPr lang="el-GR" sz="2400" dirty="0"/>
              <a:t>πράξις — </a:t>
            </a:r>
            <a:r>
              <a:rPr lang="uk-UA" sz="2400" dirty="0"/>
              <a:t>дія та </a:t>
            </a:r>
            <a:r>
              <a:rPr lang="uk-UA" sz="2400" dirty="0" err="1"/>
              <a:t>грец</a:t>
            </a:r>
            <a:r>
              <a:rPr lang="uk-UA" sz="2400" dirty="0"/>
              <a:t>. </a:t>
            </a:r>
            <a:r>
              <a:rPr lang="el-GR" sz="2400" dirty="0"/>
              <a:t>λογία} — </a:t>
            </a:r>
            <a:r>
              <a:rPr lang="uk-UA" sz="2400" dirty="0"/>
              <a:t>мова, вчення) — галузь досліджень, що вивчає людську діяльність, зокрема в аспекті її ефективності.</a:t>
            </a:r>
            <a:endParaRPr lang="uk-UA" sz="2400" dirty="0" smtClean="0"/>
          </a:p>
          <a:p>
            <a:pPr algn="just"/>
            <a:r>
              <a:rPr lang="uk-UA" sz="3200" dirty="0"/>
              <a:t>	</a:t>
            </a:r>
            <a:r>
              <a:rPr lang="uk-UA" sz="2400" dirty="0" smtClean="0"/>
              <a:t>Її </a:t>
            </a:r>
            <a:r>
              <a:rPr lang="uk-UA" sz="2400" dirty="0"/>
              <a:t>головним предметом аналізу виступає політичне творчість мас, народів, класів, інститутів, еліт, лідерів і історичних </a:t>
            </a:r>
            <a:r>
              <a:rPr lang="uk-UA" sz="2400" dirty="0" smtClean="0"/>
              <a:t>особистостей.</a:t>
            </a:r>
          </a:p>
          <a:p>
            <a:pPr algn="just"/>
            <a:r>
              <a:rPr lang="uk-UA" sz="2400" dirty="0" smtClean="0"/>
              <a:t>	Іншими </a:t>
            </a:r>
            <a:r>
              <a:rPr lang="uk-UA" sz="2400" dirty="0"/>
              <a:t>словами, політична праксеологія - це філософія політичного мистецтва - мистецтва політичного управління, політичного владарювання і волевиявлення. Це мистецтво спільного життя і опору тому, що у суспільній свідомості сприймається як несправедливість, пригнічення, свавілля і </a:t>
            </a:r>
            <a:r>
              <a:rPr lang="uk-UA" sz="2400" dirty="0" err="1"/>
              <a:t>т.п</a:t>
            </a:r>
            <a:r>
              <a:rPr lang="uk-UA" sz="2400" dirty="0"/>
              <a:t>. </a:t>
            </a:r>
            <a:endParaRPr lang="uk-UA" sz="2400" dirty="0" smtClean="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114" y="203773"/>
            <a:ext cx="4582886" cy="6448446"/>
          </a:xfrm>
          <a:prstGeom prst="rect">
            <a:avLst/>
          </a:prstGeom>
        </p:spPr>
      </p:pic>
    </p:spTree>
    <p:extLst>
      <p:ext uri="{BB962C8B-B14F-4D97-AF65-F5344CB8AC3E}">
        <p14:creationId xmlns:p14="http://schemas.microsoft.com/office/powerpoint/2010/main" val="346325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941" y="287456"/>
            <a:ext cx="7785345" cy="6494085"/>
          </a:xfrm>
          <a:prstGeom prst="rect">
            <a:avLst/>
          </a:prstGeom>
          <a:solidFill>
            <a:schemeClr val="accent5">
              <a:lumMod val="20000"/>
              <a:lumOff val="80000"/>
            </a:schemeClr>
          </a:solidFill>
        </p:spPr>
        <p:txBody>
          <a:bodyPr wrap="square">
            <a:spAutoFit/>
          </a:bodyPr>
          <a:lstStyle/>
          <a:p>
            <a:pPr algn="just"/>
            <a:r>
              <a:rPr lang="uk-UA" sz="3200" b="1" i="1" dirty="0"/>
              <a:t>7. Дискурсивний підхід </a:t>
            </a:r>
          </a:p>
          <a:p>
            <a:pPr algn="just"/>
            <a:r>
              <a:rPr lang="uk-UA" sz="3200" dirty="0" smtClean="0"/>
              <a:t>	</a:t>
            </a:r>
            <a:r>
              <a:rPr lang="uk-UA" sz="2400" dirty="0" err="1"/>
              <a:t>Ди́скурс</a:t>
            </a:r>
            <a:r>
              <a:rPr lang="uk-UA" sz="2400" dirty="0"/>
              <a:t> (від </a:t>
            </a:r>
            <a:r>
              <a:rPr lang="uk-UA" sz="2400" dirty="0" err="1"/>
              <a:t>фр</a:t>
            </a:r>
            <a:r>
              <a:rPr lang="uk-UA" sz="2400" dirty="0"/>
              <a:t>. </a:t>
            </a:r>
            <a:r>
              <a:rPr lang="en-US" sz="2400" dirty="0" err="1"/>
              <a:t>discours</a:t>
            </a:r>
            <a:r>
              <a:rPr lang="en-US" sz="2400" dirty="0"/>
              <a:t> — </a:t>
            </a:r>
            <a:r>
              <a:rPr lang="uk-UA" sz="2400" dirty="0"/>
              <a:t>промова, розмова на тему чогось) — єдність мовлення та ситуації, в якій воно відбувається. Включає як перебіг мовлення, так і його передумови, обмеження та результати, позамовний контекст і невисловлені цілі й наміри, які супроводжують акт мовлення</a:t>
            </a:r>
            <a:r>
              <a:rPr lang="uk-UA" sz="3200" dirty="0" smtClean="0"/>
              <a:t>.</a:t>
            </a:r>
            <a:endParaRPr lang="uk-UA" sz="3200" dirty="0" smtClean="0"/>
          </a:p>
          <a:p>
            <a:pPr algn="just"/>
            <a:r>
              <a:rPr lang="uk-UA" sz="2800" dirty="0"/>
              <a:t>	</a:t>
            </a:r>
            <a:r>
              <a:rPr lang="uk-UA" sz="2800" dirty="0" smtClean="0"/>
              <a:t>Біля </a:t>
            </a:r>
            <a:r>
              <a:rPr lang="uk-UA" sz="2800" dirty="0"/>
              <a:t>витоків дискурсивного підходу до дослідження політико-філософської проблематики стояли французькі постмодерністи - Мішель Фуко, Жан </a:t>
            </a:r>
            <a:r>
              <a:rPr lang="uk-UA" sz="2800" dirty="0" err="1" smtClean="0"/>
              <a:t>Бодрійяр</a:t>
            </a:r>
            <a:r>
              <a:rPr lang="uk-UA" sz="2800" dirty="0" smtClean="0"/>
              <a:t> та інші. </a:t>
            </a:r>
            <a:r>
              <a:rPr lang="uk-UA" sz="2800" dirty="0"/>
              <a:t>В теперішній час цю традицію продовжують </a:t>
            </a:r>
            <a:r>
              <a:rPr lang="uk-UA" sz="2800" dirty="0" err="1"/>
              <a:t>Ернесто</a:t>
            </a:r>
            <a:r>
              <a:rPr lang="uk-UA" sz="2800" dirty="0"/>
              <a:t> </a:t>
            </a:r>
            <a:r>
              <a:rPr lang="uk-UA" sz="2800" dirty="0" err="1"/>
              <a:t>Лаклан</a:t>
            </a:r>
            <a:r>
              <a:rPr lang="uk-UA" sz="2800" dirty="0"/>
              <a:t>, </a:t>
            </a:r>
            <a:r>
              <a:rPr lang="uk-UA" sz="2800" dirty="0" err="1"/>
              <a:t>Шанталь</a:t>
            </a:r>
            <a:r>
              <a:rPr lang="uk-UA" sz="2800" dirty="0"/>
              <a:t> </a:t>
            </a:r>
            <a:r>
              <a:rPr lang="uk-UA" sz="2800" dirty="0" err="1"/>
              <a:t>Муфф</a:t>
            </a:r>
            <a:r>
              <a:rPr lang="uk-UA" sz="2800" dirty="0"/>
              <a:t>, </a:t>
            </a:r>
            <a:r>
              <a:rPr lang="uk-UA" sz="2800" dirty="0" smtClean="0"/>
              <a:t>а </a:t>
            </a:r>
            <a:r>
              <a:rPr lang="uk-UA" sz="2800" dirty="0"/>
              <a:t>також представники феміністського напрямку в політичній філософії - </a:t>
            </a:r>
            <a:r>
              <a:rPr lang="uk-UA" sz="2800" dirty="0" err="1"/>
              <a:t>Джудіт</a:t>
            </a:r>
            <a:r>
              <a:rPr lang="uk-UA" sz="2800" dirty="0"/>
              <a:t> </a:t>
            </a:r>
            <a:r>
              <a:rPr lang="uk-UA" sz="2800" dirty="0" err="1"/>
              <a:t>Батлер</a:t>
            </a:r>
            <a:r>
              <a:rPr lang="uk-UA" sz="2800" dirty="0"/>
              <a:t>, </a:t>
            </a:r>
            <a:r>
              <a:rPr lang="uk-UA" sz="2800" dirty="0" err="1"/>
              <a:t>Сейла</a:t>
            </a:r>
            <a:r>
              <a:rPr lang="uk-UA" sz="2800" dirty="0"/>
              <a:t> </a:t>
            </a:r>
            <a:r>
              <a:rPr lang="uk-UA" sz="2800" dirty="0" err="1"/>
              <a:t>Бенхабіб</a:t>
            </a:r>
            <a:r>
              <a:rPr lang="uk-UA" sz="2800" dirty="0"/>
              <a:t>, Кріс </a:t>
            </a:r>
            <a:r>
              <a:rPr lang="uk-UA" sz="2800" dirty="0" err="1"/>
              <a:t>Уидон</a:t>
            </a:r>
            <a:r>
              <a:rPr lang="uk-UA" sz="2800" dirty="0"/>
              <a:t> і </a:t>
            </a:r>
            <a:r>
              <a:rPr lang="uk-UA" sz="2800" dirty="0" err="1"/>
              <a:t>др</a:t>
            </a:r>
            <a:r>
              <a:rPr lang="uk-UA" sz="2800" dirty="0" smtClean="0"/>
              <a:t>.</a:t>
            </a:r>
            <a:endParaRPr lang="uk-UA" sz="2800" dirty="0" smtClean="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285" y="287455"/>
            <a:ext cx="3592285" cy="2945601"/>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85" y="3247777"/>
            <a:ext cx="3592285" cy="3533763"/>
          </a:xfrm>
          <a:prstGeom prst="rect">
            <a:avLst/>
          </a:prstGeom>
        </p:spPr>
      </p:pic>
    </p:spTree>
    <p:extLst>
      <p:ext uri="{BB962C8B-B14F-4D97-AF65-F5344CB8AC3E}">
        <p14:creationId xmlns:p14="http://schemas.microsoft.com/office/powerpoint/2010/main" val="180888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6448" y="522648"/>
            <a:ext cx="7293933" cy="6001643"/>
          </a:xfrm>
          <a:prstGeom prst="rect">
            <a:avLst/>
          </a:prstGeom>
          <a:solidFill>
            <a:schemeClr val="accent5">
              <a:lumMod val="40000"/>
              <a:lumOff val="60000"/>
            </a:schemeClr>
          </a:solidFill>
        </p:spPr>
        <p:txBody>
          <a:bodyPr wrap="square">
            <a:spAutoFit/>
          </a:bodyPr>
          <a:lstStyle/>
          <a:p>
            <a:r>
              <a:rPr lang="uk-UA" sz="3200" b="1" i="1" dirty="0"/>
              <a:t>Що таке політика? </a:t>
            </a:r>
            <a:r>
              <a:rPr lang="uk-UA" sz="3200" dirty="0"/>
              <a:t>Політику можна визначити як </a:t>
            </a:r>
            <a:r>
              <a:rPr lang="uk-UA" sz="3200" dirty="0" smtClean="0"/>
              <a:t>питання </a:t>
            </a:r>
            <a:r>
              <a:rPr lang="uk-UA" sz="3200" dirty="0"/>
              <a:t>про те, як розподілити обмежену кількість </a:t>
            </a:r>
            <a:r>
              <a:rPr lang="uk-UA" sz="3200" dirty="0" smtClean="0"/>
              <a:t>ресурсів «справедливо».</a:t>
            </a:r>
          </a:p>
          <a:p>
            <a:endParaRPr lang="uk-UA" sz="3200" dirty="0"/>
          </a:p>
          <a:p>
            <a:r>
              <a:rPr lang="uk-UA" sz="3200" dirty="0" err="1"/>
              <a:t>Полі́тика</a:t>
            </a:r>
            <a:r>
              <a:rPr lang="uk-UA" sz="3200" dirty="0"/>
              <a:t> (від </a:t>
            </a:r>
            <a:r>
              <a:rPr lang="uk-UA" sz="3200" dirty="0" err="1"/>
              <a:t>грец</a:t>
            </a:r>
            <a:r>
              <a:rPr lang="uk-UA" sz="3200" dirty="0"/>
              <a:t>. </a:t>
            </a:r>
            <a:r>
              <a:rPr lang="el-GR" sz="3200" dirty="0"/>
              <a:t>πολιτική </a:t>
            </a:r>
            <a:r>
              <a:rPr lang="el-GR" sz="3200" dirty="0" smtClean="0"/>
              <a:t>—</a:t>
            </a:r>
            <a:r>
              <a:rPr lang="uk-UA" sz="3200" dirty="0" smtClean="0"/>
              <a:t> самоуправління </a:t>
            </a:r>
            <a:r>
              <a:rPr lang="uk-UA" sz="3200" dirty="0"/>
              <a:t>у полісі (місті-державі), </a:t>
            </a:r>
            <a:r>
              <a:rPr lang="uk-UA" sz="3200" dirty="0" smtClean="0"/>
              <a:t>«</a:t>
            </a:r>
            <a:r>
              <a:rPr lang="uk-UA" sz="3200" dirty="0"/>
              <a:t>мистецтво управління» державою і </a:t>
            </a:r>
            <a:r>
              <a:rPr lang="uk-UA" sz="3200" dirty="0" smtClean="0"/>
              <a:t>суспільством» </a:t>
            </a:r>
            <a:r>
              <a:rPr lang="uk-UA" sz="3200" dirty="0"/>
              <a:t>— діяльність з вирішення питань життя суспільства чи певної його частини. </a:t>
            </a:r>
            <a:endParaRPr lang="uk-UA" sz="3200" dirty="0" smtClean="0"/>
          </a:p>
          <a:p>
            <a:endParaRPr lang="uk-UA" sz="3200" dirty="0" smtClean="0"/>
          </a:p>
        </p:txBody>
      </p:sp>
      <p:pic>
        <p:nvPicPr>
          <p:cNvPr id="5" name="Рисунок 4"/>
          <p:cNvPicPr>
            <a:picLocks noChangeAspect="1"/>
          </p:cNvPicPr>
          <p:nvPr/>
        </p:nvPicPr>
        <p:blipFill>
          <a:blip r:embed="rId2"/>
          <a:stretch>
            <a:fillRect/>
          </a:stretch>
        </p:blipFill>
        <p:spPr>
          <a:xfrm>
            <a:off x="7570381" y="522648"/>
            <a:ext cx="4444409" cy="6001644"/>
          </a:xfrm>
          <a:prstGeom prst="rect">
            <a:avLst/>
          </a:prstGeom>
        </p:spPr>
      </p:pic>
    </p:spTree>
    <p:extLst>
      <p:ext uri="{BB962C8B-B14F-4D97-AF65-F5344CB8AC3E}">
        <p14:creationId xmlns:p14="http://schemas.microsoft.com/office/powerpoint/2010/main" val="29257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7208" y="363915"/>
            <a:ext cx="7542029" cy="6494085"/>
          </a:xfrm>
          <a:prstGeom prst="rect">
            <a:avLst/>
          </a:prstGeom>
          <a:solidFill>
            <a:schemeClr val="accent5">
              <a:lumMod val="40000"/>
              <a:lumOff val="60000"/>
            </a:schemeClr>
          </a:solidFill>
        </p:spPr>
        <p:txBody>
          <a:bodyPr wrap="square">
            <a:spAutoFit/>
          </a:bodyPr>
          <a:lstStyle/>
          <a:p>
            <a:pPr algn="just"/>
            <a:r>
              <a:rPr lang="uk-UA" sz="3200" b="1" i="1" dirty="0"/>
              <a:t>Що таке філософія? </a:t>
            </a:r>
            <a:r>
              <a:rPr lang="uk-UA" sz="3200" dirty="0" smtClean="0"/>
              <a:t>Термін </a:t>
            </a:r>
            <a:r>
              <a:rPr lang="uk-UA" sz="3200" dirty="0"/>
              <a:t>"філософія" означає "любов до мудрості". У широкому розумінні філософія - це діяльність, якою люди займаються, коли прагнуть зрозуміти фундаментальні істини про себе, світ, в якому вони живуть, та свої стосунки зі світом та один з одним. </a:t>
            </a:r>
            <a:r>
              <a:rPr lang="uk-UA" sz="3200" dirty="0" smtClean="0"/>
              <a:t>Ті</a:t>
            </a:r>
            <a:r>
              <a:rPr lang="uk-UA" sz="3200" dirty="0"/>
              <a:t>, хто вивчає філософію, постійно займаються питаннями, відповідями та аргументуванням своїх відповідей на найосновніші життєві питання. </a:t>
            </a:r>
            <a:r>
              <a:rPr lang="uk-UA" sz="3200" dirty="0" smtClean="0"/>
              <a:t> </a:t>
            </a:r>
            <a:r>
              <a:rPr lang="uk-UA" sz="3200" dirty="0"/>
              <a:t>Філософія - це особливий, унікальний тип думки або стиль </a:t>
            </a:r>
            <a:r>
              <a:rPr lang="uk-UA" sz="3200" dirty="0" smtClean="0"/>
              <a:t>мислення.</a:t>
            </a:r>
            <a:endParaRPr lang="uk-UA" sz="3200" dirty="0"/>
          </a:p>
        </p:txBody>
      </p:sp>
      <p:pic>
        <p:nvPicPr>
          <p:cNvPr id="4" name="Рисунок 3"/>
          <p:cNvPicPr>
            <a:picLocks noChangeAspect="1"/>
          </p:cNvPicPr>
          <p:nvPr/>
        </p:nvPicPr>
        <p:blipFill>
          <a:blip r:embed="rId2"/>
          <a:stretch>
            <a:fillRect/>
          </a:stretch>
        </p:blipFill>
        <p:spPr>
          <a:xfrm>
            <a:off x="7719237" y="363915"/>
            <a:ext cx="4295554" cy="6494085"/>
          </a:xfrm>
          <a:prstGeom prst="rect">
            <a:avLst/>
          </a:prstGeom>
        </p:spPr>
      </p:pic>
    </p:spTree>
    <p:extLst>
      <p:ext uri="{BB962C8B-B14F-4D97-AF65-F5344CB8AC3E}">
        <p14:creationId xmlns:p14="http://schemas.microsoft.com/office/powerpoint/2010/main" val="164529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2390" y="435682"/>
            <a:ext cx="7499499" cy="6186309"/>
          </a:xfrm>
          <a:prstGeom prst="rect">
            <a:avLst/>
          </a:prstGeom>
          <a:solidFill>
            <a:srgbClr val="F6DECA"/>
          </a:solidFill>
        </p:spPr>
        <p:txBody>
          <a:bodyPr wrap="square">
            <a:spAutoFit/>
          </a:bodyPr>
          <a:lstStyle/>
          <a:p>
            <a:pPr algn="just"/>
            <a:r>
              <a:rPr lang="uk-UA" sz="3600" b="1" i="1" dirty="0"/>
              <a:t>Що </a:t>
            </a:r>
            <a:r>
              <a:rPr lang="uk-UA" sz="3600" b="1" i="1" dirty="0" smtClean="0"/>
              <a:t>поєднує філософію </a:t>
            </a:r>
            <a:r>
              <a:rPr lang="uk-UA" sz="3600" b="1" i="1" dirty="0"/>
              <a:t>і політику</a:t>
            </a:r>
            <a:r>
              <a:rPr lang="uk-UA" sz="3600" b="1" i="1" dirty="0" smtClean="0"/>
              <a:t>?</a:t>
            </a:r>
            <a:endParaRPr lang="uk-UA" sz="3600" b="1" i="1" dirty="0"/>
          </a:p>
          <a:p>
            <a:pPr algn="just"/>
            <a:r>
              <a:rPr lang="uk-UA" sz="3600" i="1" dirty="0" smtClean="0"/>
              <a:t>Традиція </a:t>
            </a:r>
            <a:r>
              <a:rPr lang="uk-UA" sz="3600" i="1" dirty="0"/>
              <a:t>філософського пізнання світу</a:t>
            </a:r>
            <a:r>
              <a:rPr lang="uk-UA" sz="3600" i="1" dirty="0" smtClean="0"/>
              <a:t>,</a:t>
            </a:r>
            <a:r>
              <a:rPr lang="uk-UA" sz="3600" dirty="0" smtClean="0"/>
              <a:t> розвивається </a:t>
            </a:r>
            <a:r>
              <a:rPr lang="uk-UA" sz="3600" dirty="0"/>
              <a:t>з часів Античності. </a:t>
            </a:r>
            <a:r>
              <a:rPr lang="uk-UA" sz="3600" dirty="0" smtClean="0"/>
              <a:t>Основи дослідження політики </a:t>
            </a:r>
            <a:r>
              <a:rPr lang="uk-UA" sz="3600" dirty="0"/>
              <a:t>були закладені саме філософами (Сократ, Платон</a:t>
            </a:r>
            <a:r>
              <a:rPr lang="uk-UA" sz="3600" dirty="0" smtClean="0"/>
              <a:t>, Аристотель</a:t>
            </a:r>
            <a:r>
              <a:rPr lang="uk-UA" sz="3600" dirty="0"/>
              <a:t>, софісти і ін</a:t>
            </a:r>
            <a:r>
              <a:rPr lang="uk-UA" sz="3600" dirty="0" smtClean="0"/>
              <a:t>.). </a:t>
            </a:r>
            <a:r>
              <a:rPr lang="uk-UA" sz="3600" dirty="0"/>
              <a:t>Причому з самого початку це </a:t>
            </a:r>
            <a:r>
              <a:rPr lang="uk-UA" sz="3600" dirty="0" smtClean="0"/>
              <a:t>була практична </a:t>
            </a:r>
            <a:r>
              <a:rPr lang="uk-UA" sz="3600" dirty="0"/>
              <a:t>філософія, яка намагається пояснити і </a:t>
            </a:r>
            <a:r>
              <a:rPr lang="uk-UA" sz="3600" dirty="0" smtClean="0"/>
              <a:t>дати рекомендації </a:t>
            </a:r>
            <a:r>
              <a:rPr lang="uk-UA" sz="3600" dirty="0"/>
              <a:t>до вирішення конкретних життєвих питань</a:t>
            </a:r>
            <a:r>
              <a:rPr lang="uk-UA" sz="3600" dirty="0" smtClean="0"/>
              <a:t>.</a:t>
            </a:r>
          </a:p>
        </p:txBody>
      </p:sp>
      <p:pic>
        <p:nvPicPr>
          <p:cNvPr id="3" name="Рисунок 2"/>
          <p:cNvPicPr>
            <a:picLocks noChangeAspect="1"/>
          </p:cNvPicPr>
          <p:nvPr/>
        </p:nvPicPr>
        <p:blipFill>
          <a:blip r:embed="rId2"/>
          <a:stretch>
            <a:fillRect/>
          </a:stretch>
        </p:blipFill>
        <p:spPr>
          <a:xfrm>
            <a:off x="7931889" y="435683"/>
            <a:ext cx="3721396" cy="6124754"/>
          </a:xfrm>
          <a:prstGeom prst="rect">
            <a:avLst/>
          </a:prstGeom>
        </p:spPr>
      </p:pic>
    </p:spTree>
    <p:extLst>
      <p:ext uri="{BB962C8B-B14F-4D97-AF65-F5344CB8AC3E}">
        <p14:creationId xmlns:p14="http://schemas.microsoft.com/office/powerpoint/2010/main" val="2695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529" y="702325"/>
            <a:ext cx="6650285" cy="5509200"/>
          </a:xfrm>
          <a:prstGeom prst="rect">
            <a:avLst/>
          </a:prstGeom>
          <a:solidFill>
            <a:srgbClr val="F6DECA"/>
          </a:solidFill>
        </p:spPr>
        <p:txBody>
          <a:bodyPr wrap="square">
            <a:spAutoFit/>
          </a:bodyPr>
          <a:lstStyle/>
          <a:p>
            <a:pPr algn="just"/>
            <a:r>
              <a:rPr lang="uk-UA" sz="3200" b="1" i="1" dirty="0" smtClean="0"/>
              <a:t>Політична </a:t>
            </a:r>
            <a:r>
              <a:rPr lang="uk-UA" sz="3200" b="1" i="1" dirty="0"/>
              <a:t>філософія, як і філософія взагалі</a:t>
            </a:r>
            <a:r>
              <a:rPr lang="uk-UA" sz="3200" b="1" i="1" dirty="0" smtClean="0"/>
              <a:t>,</a:t>
            </a:r>
            <a:r>
              <a:rPr lang="uk-UA" sz="3200" dirty="0" smtClean="0"/>
              <a:t> починається </a:t>
            </a:r>
            <a:r>
              <a:rPr lang="uk-UA" sz="3200" dirty="0"/>
              <a:t>з особистого </a:t>
            </a:r>
            <a:r>
              <a:rPr lang="uk-UA" sz="3200" dirty="0" smtClean="0"/>
              <a:t>інтересу до влади. Почавши </a:t>
            </a:r>
            <a:r>
              <a:rPr lang="uk-UA" sz="3200" dirty="0"/>
              <a:t>з формулювання особистих поглядів, </a:t>
            </a:r>
            <a:r>
              <a:rPr lang="uk-UA" sz="3200" dirty="0" smtClean="0"/>
              <a:t>ми переходимо </a:t>
            </a:r>
            <a:r>
              <a:rPr lang="uk-UA" sz="3200" dirty="0"/>
              <a:t>до формулювання більш загальних питань: </a:t>
            </a:r>
            <a:r>
              <a:rPr lang="uk-UA" sz="3200" dirty="0" smtClean="0"/>
              <a:t>Яка природа </a:t>
            </a:r>
            <a:r>
              <a:rPr lang="uk-UA" sz="3200" dirty="0"/>
              <a:t>правління? </a:t>
            </a:r>
            <a:r>
              <a:rPr lang="uk-UA" sz="3200" dirty="0" smtClean="0"/>
              <a:t>Що таке свобода</a:t>
            </a:r>
            <a:r>
              <a:rPr lang="uk-UA" sz="3200" dirty="0"/>
              <a:t>? Справедливість</a:t>
            </a:r>
            <a:r>
              <a:rPr lang="uk-UA" sz="3200" dirty="0" smtClean="0"/>
              <a:t>? Рівність? Чому </a:t>
            </a:r>
            <a:r>
              <a:rPr lang="uk-UA" sz="3200" dirty="0"/>
              <a:t>уряд </a:t>
            </a:r>
            <a:r>
              <a:rPr lang="uk-UA" sz="3200" dirty="0" smtClean="0"/>
              <a:t>гідний </a:t>
            </a:r>
            <a:r>
              <a:rPr lang="uk-UA" sz="3200" dirty="0"/>
              <a:t>або </a:t>
            </a:r>
            <a:r>
              <a:rPr lang="uk-UA" sz="3200" dirty="0" smtClean="0"/>
              <a:t>негідний </a:t>
            </a:r>
            <a:r>
              <a:rPr lang="uk-UA" sz="3200" dirty="0"/>
              <a:t>нашої </a:t>
            </a:r>
            <a:r>
              <a:rPr lang="uk-UA" sz="3200" dirty="0" smtClean="0"/>
              <a:t>підтримки і лояльності?</a:t>
            </a:r>
            <a:endParaRPr lang="uk-UA" sz="3200" dirty="0"/>
          </a:p>
        </p:txBody>
      </p:sp>
      <p:pic>
        <p:nvPicPr>
          <p:cNvPr id="4" name="Рисунок 3"/>
          <p:cNvPicPr>
            <a:picLocks noChangeAspect="1"/>
          </p:cNvPicPr>
          <p:nvPr/>
        </p:nvPicPr>
        <p:blipFill>
          <a:blip r:embed="rId2"/>
          <a:stretch>
            <a:fillRect/>
          </a:stretch>
        </p:blipFill>
        <p:spPr>
          <a:xfrm>
            <a:off x="7123815" y="702325"/>
            <a:ext cx="4486938" cy="5509200"/>
          </a:xfrm>
          <a:prstGeom prst="rect">
            <a:avLst/>
          </a:prstGeom>
        </p:spPr>
      </p:pic>
    </p:spTree>
    <p:extLst>
      <p:ext uri="{BB962C8B-B14F-4D97-AF65-F5344CB8AC3E}">
        <p14:creationId xmlns:p14="http://schemas.microsoft.com/office/powerpoint/2010/main" val="319732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6448" y="534036"/>
            <a:ext cx="9066200" cy="6124754"/>
          </a:xfrm>
          <a:prstGeom prst="rect">
            <a:avLst/>
          </a:prstGeom>
          <a:solidFill>
            <a:srgbClr val="F6DECA"/>
          </a:solidFill>
        </p:spPr>
        <p:txBody>
          <a:bodyPr wrap="square">
            <a:spAutoFit/>
          </a:bodyPr>
          <a:lstStyle/>
          <a:p>
            <a:r>
              <a:rPr lang="uk-UA" sz="2800" dirty="0"/>
              <a:t>А. </a:t>
            </a:r>
            <a:r>
              <a:rPr lang="uk-UA" sz="2800" dirty="0" err="1"/>
              <a:t>Гевірт</a:t>
            </a:r>
            <a:r>
              <a:rPr lang="uk-UA" sz="2800" dirty="0"/>
              <a:t> виділяє </a:t>
            </a:r>
            <a:r>
              <a:rPr lang="uk-UA" sz="2800" b="1" i="1" dirty="0"/>
              <a:t>три групи основних питань політичної філософії: </a:t>
            </a:r>
            <a:r>
              <a:rPr lang="uk-UA" sz="2800" dirty="0"/>
              <a:t>1. Загальні питання про суспільство. Чому люди взагалі повинні жити в суспільстві? 2. Загальні питання </a:t>
            </a:r>
            <a:r>
              <a:rPr lang="uk-UA" sz="2800" dirty="0" smtClean="0"/>
              <a:t>про правління </a:t>
            </a:r>
            <a:r>
              <a:rPr lang="uk-UA" sz="2800" dirty="0" err="1" smtClean="0"/>
              <a:t>правління</a:t>
            </a:r>
            <a:r>
              <a:rPr lang="uk-UA" sz="2800" dirty="0"/>
              <a:t>. Чому люди взагалі повинні підкорятися якомусь уряду? Чому одні люди повинні володіти політичною владою над іншими? 3. Специфічні питання </a:t>
            </a:r>
            <a:r>
              <a:rPr lang="uk-UA" sz="2800" dirty="0" smtClean="0"/>
              <a:t>правління: </a:t>
            </a:r>
            <a:r>
              <a:rPr lang="uk-UA" sz="2800" dirty="0"/>
              <a:t>а) д</a:t>
            </a:r>
            <a:r>
              <a:rPr lang="uk-UA" sz="2800" dirty="0" smtClean="0"/>
              <a:t>жерела </a:t>
            </a:r>
            <a:r>
              <a:rPr lang="uk-UA" sz="2800" dirty="0"/>
              <a:t>та </a:t>
            </a:r>
            <a:r>
              <a:rPr lang="uk-UA" sz="2800" dirty="0" smtClean="0"/>
              <a:t>місце політичної влади (за якими критеріями можна </a:t>
            </a:r>
            <a:r>
              <a:rPr lang="uk-UA" sz="2800" dirty="0"/>
              <a:t>визначити, кому саме має належати політична влада </a:t>
            </a:r>
            <a:r>
              <a:rPr lang="uk-UA" sz="2800" dirty="0" smtClean="0"/>
              <a:t>?); </a:t>
            </a:r>
            <a:r>
              <a:rPr lang="uk-UA" sz="2800" dirty="0"/>
              <a:t>б) </a:t>
            </a:r>
            <a:r>
              <a:rPr lang="uk-UA" sz="2800" dirty="0" smtClean="0"/>
              <a:t>межі </a:t>
            </a:r>
            <a:r>
              <a:rPr lang="uk-UA" sz="2800" dirty="0"/>
              <a:t>політичної </a:t>
            </a:r>
            <a:r>
              <a:rPr lang="uk-UA" sz="2800" dirty="0" smtClean="0"/>
              <a:t>влади (за </a:t>
            </a:r>
            <a:r>
              <a:rPr lang="uk-UA" sz="2800" dirty="0"/>
              <a:t>якими критеріями визначити, якою має бути величина політичної влади і які права та свободи повинні виводитися з-під політичного та правового контролю </a:t>
            </a:r>
            <a:r>
              <a:rPr lang="uk-UA" sz="2800" dirty="0" smtClean="0"/>
              <a:t>?); </a:t>
            </a:r>
            <a:r>
              <a:rPr lang="uk-UA" sz="2800" dirty="0"/>
              <a:t>в) </a:t>
            </a:r>
            <a:r>
              <a:rPr lang="uk-UA" sz="2800" dirty="0" smtClean="0"/>
              <a:t>цілі </a:t>
            </a:r>
            <a:r>
              <a:rPr lang="uk-UA" sz="2800" dirty="0"/>
              <a:t>політичної </a:t>
            </a:r>
            <a:r>
              <a:rPr lang="uk-UA" sz="2800" dirty="0" smtClean="0"/>
              <a:t>влади ( </a:t>
            </a:r>
            <a:r>
              <a:rPr lang="uk-UA" sz="2800" dirty="0"/>
              <a:t>на які цілі має бути спрямована політична влада і які критерії визначення її цілей</a:t>
            </a:r>
            <a:r>
              <a:rPr lang="uk-UA" sz="2800" dirty="0" smtClean="0"/>
              <a:t>?).</a:t>
            </a:r>
          </a:p>
        </p:txBody>
      </p:sp>
      <p:sp>
        <p:nvSpPr>
          <p:cNvPr id="4" name="Прямоугольник 3"/>
          <p:cNvSpPr/>
          <p:nvPr/>
        </p:nvSpPr>
        <p:spPr>
          <a:xfrm>
            <a:off x="3948222" y="0"/>
            <a:ext cx="5394425" cy="584775"/>
          </a:xfrm>
          <a:prstGeom prst="rect">
            <a:avLst/>
          </a:prstGeom>
        </p:spPr>
        <p:txBody>
          <a:bodyPr wrap="none">
            <a:spAutoFit/>
          </a:bodyPr>
          <a:lstStyle/>
          <a:p>
            <a:r>
              <a:rPr lang="uk-UA" sz="3200" dirty="0"/>
              <a:t>Що таке політична філософія</a:t>
            </a:r>
            <a:r>
              <a:rPr lang="uk-UA" dirty="0"/>
              <a:t>?</a:t>
            </a:r>
          </a:p>
        </p:txBody>
      </p:sp>
      <p:pic>
        <p:nvPicPr>
          <p:cNvPr id="5" name="Рисунок 4"/>
          <p:cNvPicPr>
            <a:picLocks noChangeAspect="1"/>
          </p:cNvPicPr>
          <p:nvPr/>
        </p:nvPicPr>
        <p:blipFill>
          <a:blip r:embed="rId2"/>
          <a:stretch>
            <a:fillRect/>
          </a:stretch>
        </p:blipFill>
        <p:spPr>
          <a:xfrm>
            <a:off x="9342647" y="534036"/>
            <a:ext cx="2657475" cy="6124753"/>
          </a:xfrm>
          <a:prstGeom prst="rect">
            <a:avLst/>
          </a:prstGeom>
        </p:spPr>
      </p:pic>
    </p:spTree>
    <p:extLst>
      <p:ext uri="{BB962C8B-B14F-4D97-AF65-F5344CB8AC3E}">
        <p14:creationId xmlns:p14="http://schemas.microsoft.com/office/powerpoint/2010/main" val="381356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306" y="658689"/>
            <a:ext cx="9434623" cy="5509200"/>
          </a:xfrm>
          <a:prstGeom prst="rect">
            <a:avLst/>
          </a:prstGeom>
          <a:solidFill>
            <a:srgbClr val="F6DECA"/>
          </a:solidFill>
        </p:spPr>
        <p:txBody>
          <a:bodyPr wrap="square">
            <a:spAutoFit/>
          </a:bodyPr>
          <a:lstStyle/>
          <a:p>
            <a:r>
              <a:rPr lang="uk-UA" sz="3200" b="1" i="1" dirty="0"/>
              <a:t>Методологічні підходи до предмета політичної філософії</a:t>
            </a:r>
          </a:p>
          <a:p>
            <a:r>
              <a:rPr lang="uk-UA" sz="3200" dirty="0"/>
              <a:t>1. Позитивістський підхід (</a:t>
            </a:r>
            <a:r>
              <a:rPr lang="uk-UA" sz="3200" dirty="0" err="1"/>
              <a:t>сцієнтистський</a:t>
            </a:r>
            <a:r>
              <a:rPr lang="uk-UA" sz="3200" dirty="0"/>
              <a:t>).</a:t>
            </a:r>
          </a:p>
          <a:p>
            <a:r>
              <a:rPr lang="uk-UA" sz="3200" dirty="0"/>
              <a:t>2. Ціннісний підхід (аксіологічний)</a:t>
            </a:r>
          </a:p>
          <a:p>
            <a:r>
              <a:rPr lang="uk-UA" sz="3200" dirty="0"/>
              <a:t>3. </a:t>
            </a:r>
            <a:r>
              <a:rPr lang="uk-UA" sz="3200" dirty="0" err="1"/>
              <a:t>Деонтологический</a:t>
            </a:r>
            <a:r>
              <a:rPr lang="uk-UA" sz="3200" dirty="0"/>
              <a:t> </a:t>
            </a:r>
            <a:r>
              <a:rPr lang="uk-UA" sz="3200" dirty="0" smtClean="0"/>
              <a:t>підхід.</a:t>
            </a:r>
            <a:endParaRPr lang="uk-UA" sz="3200" dirty="0"/>
          </a:p>
          <a:p>
            <a:r>
              <a:rPr lang="uk-UA" sz="3200" dirty="0"/>
              <a:t>4. </a:t>
            </a:r>
            <a:r>
              <a:rPr lang="uk-UA" sz="3200" dirty="0" err="1"/>
              <a:t>Концептологічний</a:t>
            </a:r>
            <a:r>
              <a:rPr lang="uk-UA" sz="3200" dirty="0"/>
              <a:t> підхід. </a:t>
            </a:r>
          </a:p>
          <a:p>
            <a:r>
              <a:rPr lang="uk-UA" sz="3200" dirty="0"/>
              <a:t>5. </a:t>
            </a:r>
            <a:r>
              <a:rPr lang="uk-UA" sz="3200" dirty="0" err="1"/>
              <a:t>Мультипарадигмальний</a:t>
            </a:r>
            <a:r>
              <a:rPr lang="uk-UA" sz="3200" dirty="0"/>
              <a:t> підхід</a:t>
            </a:r>
          </a:p>
          <a:p>
            <a:r>
              <a:rPr lang="uk-UA" sz="3200" dirty="0"/>
              <a:t>6. Структурно-філософський підхід.</a:t>
            </a:r>
          </a:p>
          <a:p>
            <a:r>
              <a:rPr lang="uk-UA" sz="3200" dirty="0"/>
              <a:t>7. Дискурсивний підхід. </a:t>
            </a:r>
            <a:endParaRPr lang="uk-UA" sz="3200" dirty="0" smtClean="0"/>
          </a:p>
          <a:p>
            <a:endParaRPr lang="uk-UA" sz="3200" dirty="0"/>
          </a:p>
          <a:p>
            <a:endParaRPr lang="uk-UA" sz="3200" dirty="0"/>
          </a:p>
        </p:txBody>
      </p:sp>
      <p:pic>
        <p:nvPicPr>
          <p:cNvPr id="3" name="Рисунок 2"/>
          <p:cNvPicPr>
            <a:picLocks noChangeAspect="1"/>
          </p:cNvPicPr>
          <p:nvPr/>
        </p:nvPicPr>
        <p:blipFill>
          <a:blip r:embed="rId2"/>
          <a:stretch>
            <a:fillRect/>
          </a:stretch>
        </p:blipFill>
        <p:spPr>
          <a:xfrm>
            <a:off x="10100930" y="658689"/>
            <a:ext cx="1492356" cy="5509200"/>
          </a:xfrm>
          <a:prstGeom prst="rect">
            <a:avLst/>
          </a:prstGeom>
        </p:spPr>
      </p:pic>
    </p:spTree>
    <p:extLst>
      <p:ext uri="{BB962C8B-B14F-4D97-AF65-F5344CB8AC3E}">
        <p14:creationId xmlns:p14="http://schemas.microsoft.com/office/powerpoint/2010/main" val="11844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208" y="0"/>
            <a:ext cx="11518606" cy="6494085"/>
          </a:xfrm>
          <a:prstGeom prst="rect">
            <a:avLst/>
          </a:prstGeom>
          <a:solidFill>
            <a:srgbClr val="F6DECA"/>
          </a:solidFill>
        </p:spPr>
        <p:txBody>
          <a:bodyPr wrap="square">
            <a:spAutoFit/>
          </a:bodyPr>
          <a:lstStyle/>
          <a:p>
            <a:pPr algn="just"/>
            <a:r>
              <a:rPr lang="ru-RU" sz="3200" b="1" i="1" dirty="0"/>
              <a:t>1.	</a:t>
            </a:r>
            <a:r>
              <a:rPr lang="ru-RU" sz="3200" b="1" i="1" dirty="0" err="1"/>
              <a:t>Позитивістський</a:t>
            </a:r>
            <a:r>
              <a:rPr lang="ru-RU" sz="3200" b="1" i="1" dirty="0"/>
              <a:t> </a:t>
            </a:r>
            <a:r>
              <a:rPr lang="ru-RU" sz="3200" b="1" i="1" dirty="0" err="1"/>
              <a:t>підхід</a:t>
            </a:r>
            <a:endParaRPr lang="ru-RU" sz="3200" b="1" i="1" dirty="0"/>
          </a:p>
          <a:p>
            <a:pPr algn="just"/>
            <a:r>
              <a:rPr lang="ru-RU" sz="3200" dirty="0"/>
              <a:t> Для </a:t>
            </a:r>
            <a:r>
              <a:rPr lang="ru-RU" sz="3200" dirty="0" err="1" smtClean="0"/>
              <a:t>позитивістів</a:t>
            </a:r>
            <a:r>
              <a:rPr lang="ru-RU" sz="3200" dirty="0" smtClean="0"/>
              <a:t> (</a:t>
            </a:r>
            <a:r>
              <a:rPr lang="ru-RU" sz="3200" dirty="0" err="1" smtClean="0"/>
              <a:t>сцієнтистів</a:t>
            </a:r>
            <a:r>
              <a:rPr lang="ru-RU" sz="3200" dirty="0" smtClean="0"/>
              <a:t>) </a:t>
            </a:r>
            <a:r>
              <a:rPr lang="ru-RU" sz="3200" dirty="0" err="1"/>
              <a:t>ідеалом</a:t>
            </a:r>
            <a:r>
              <a:rPr lang="ru-RU" sz="3200" dirty="0"/>
              <a:t> </a:t>
            </a:r>
            <a:r>
              <a:rPr lang="ru-RU" sz="3200" dirty="0" err="1"/>
              <a:t>наукового</a:t>
            </a:r>
            <a:r>
              <a:rPr lang="ru-RU" sz="3200" dirty="0"/>
              <a:t> </a:t>
            </a:r>
            <a:r>
              <a:rPr lang="ru-RU" sz="3200" dirty="0" err="1"/>
              <a:t>знання</a:t>
            </a:r>
            <a:r>
              <a:rPr lang="ru-RU" sz="3200" dirty="0"/>
              <a:t> </a:t>
            </a:r>
            <a:r>
              <a:rPr lang="ru-RU" sz="3200" dirty="0" err="1"/>
              <a:t>виступають</a:t>
            </a:r>
            <a:r>
              <a:rPr lang="ru-RU" sz="3200" dirty="0"/>
              <a:t> </a:t>
            </a:r>
            <a:r>
              <a:rPr lang="ru-RU" sz="3200" dirty="0" err="1"/>
              <a:t>дані</a:t>
            </a:r>
            <a:r>
              <a:rPr lang="ru-RU" sz="3200" dirty="0"/>
              <a:t> </a:t>
            </a:r>
            <a:r>
              <a:rPr lang="ru-RU" sz="3200" dirty="0" err="1"/>
              <a:t>точних</a:t>
            </a:r>
            <a:r>
              <a:rPr lang="ru-RU" sz="3200" dirty="0"/>
              <a:t> наук, </a:t>
            </a:r>
            <a:r>
              <a:rPr lang="ru-RU" sz="3200" dirty="0" err="1"/>
              <a:t>отримані</a:t>
            </a:r>
            <a:r>
              <a:rPr lang="ru-RU" sz="3200" dirty="0"/>
              <a:t> в </a:t>
            </a:r>
            <a:r>
              <a:rPr lang="ru-RU" sz="3200" dirty="0" err="1"/>
              <a:t>результаті</a:t>
            </a:r>
            <a:r>
              <a:rPr lang="ru-RU" sz="3200" dirty="0"/>
              <a:t> </a:t>
            </a:r>
            <a:r>
              <a:rPr lang="ru-RU" sz="3200" dirty="0" err="1"/>
              <a:t>емпіричних</a:t>
            </a:r>
            <a:r>
              <a:rPr lang="ru-RU" sz="3200" dirty="0"/>
              <a:t> </a:t>
            </a:r>
            <a:r>
              <a:rPr lang="ru-RU" sz="3200" dirty="0" err="1"/>
              <a:t>досліджень</a:t>
            </a:r>
            <a:r>
              <a:rPr lang="ru-RU" sz="3200" dirty="0"/>
              <a:t>. </a:t>
            </a:r>
            <a:r>
              <a:rPr lang="ru-RU" sz="3200" dirty="0" err="1" smtClean="0"/>
              <a:t>Наукове</a:t>
            </a:r>
            <a:r>
              <a:rPr lang="ru-RU" sz="3200" dirty="0" smtClean="0"/>
              <a:t> </a:t>
            </a:r>
            <a:r>
              <a:rPr lang="ru-RU" sz="3200" dirty="0" err="1"/>
              <a:t>знання</a:t>
            </a:r>
            <a:r>
              <a:rPr lang="ru-RU" sz="3200" dirty="0"/>
              <a:t>, </a:t>
            </a:r>
            <a:r>
              <a:rPr lang="ru-RU" sz="3200" dirty="0" err="1"/>
              <a:t>вважають</a:t>
            </a:r>
            <a:r>
              <a:rPr lang="ru-RU" sz="3200" dirty="0"/>
              <a:t> вони, носить </a:t>
            </a:r>
            <a:r>
              <a:rPr lang="ru-RU" sz="3200" dirty="0" err="1"/>
              <a:t>об'єктивний</a:t>
            </a:r>
            <a:r>
              <a:rPr lang="ru-RU" sz="3200" dirty="0"/>
              <a:t> і </a:t>
            </a:r>
            <a:r>
              <a:rPr lang="ru-RU" sz="3200" dirty="0" err="1"/>
              <a:t>неупереджений</a:t>
            </a:r>
            <a:r>
              <a:rPr lang="ru-RU" sz="3200" dirty="0"/>
              <a:t> характер, </a:t>
            </a:r>
            <a:r>
              <a:rPr lang="ru-RU" sz="3200" dirty="0" err="1"/>
              <a:t>оскільки</a:t>
            </a:r>
            <a:r>
              <a:rPr lang="ru-RU" sz="3200" dirty="0"/>
              <a:t> </a:t>
            </a:r>
            <a:r>
              <a:rPr lang="ru-RU" sz="3200" dirty="0" err="1"/>
              <a:t>спирається</a:t>
            </a:r>
            <a:r>
              <a:rPr lang="ru-RU" sz="3200" dirty="0"/>
              <a:t> на </a:t>
            </a:r>
            <a:r>
              <a:rPr lang="ru-RU" sz="3200" dirty="0" err="1"/>
              <a:t>точні</a:t>
            </a:r>
            <a:r>
              <a:rPr lang="ru-RU" sz="3200" dirty="0"/>
              <a:t> </a:t>
            </a:r>
            <a:r>
              <a:rPr lang="ru-RU" sz="3200" dirty="0" err="1"/>
              <a:t>дані</a:t>
            </a:r>
            <a:r>
              <a:rPr lang="ru-RU" sz="3200" dirty="0"/>
              <a:t>, </a:t>
            </a:r>
            <a:r>
              <a:rPr lang="ru-RU" sz="3200" dirty="0" err="1"/>
              <a:t>гуманітарне</a:t>
            </a:r>
            <a:r>
              <a:rPr lang="ru-RU" sz="3200" dirty="0"/>
              <a:t> ж - </a:t>
            </a:r>
            <a:r>
              <a:rPr lang="ru-RU" sz="3200" dirty="0" err="1" smtClean="0"/>
              <a:t>суб'єктивне</a:t>
            </a:r>
            <a:r>
              <a:rPr lang="ru-RU" sz="3200" dirty="0" smtClean="0"/>
              <a:t>, </a:t>
            </a:r>
            <a:r>
              <a:rPr lang="ru-RU" sz="3200" dirty="0"/>
              <a:t>так як </a:t>
            </a:r>
            <a:r>
              <a:rPr lang="ru-RU" sz="3200" dirty="0" err="1"/>
              <a:t>оперує</a:t>
            </a:r>
            <a:r>
              <a:rPr lang="ru-RU" sz="3200" dirty="0"/>
              <a:t> </a:t>
            </a:r>
            <a:r>
              <a:rPr lang="ru-RU" sz="3200" dirty="0" err="1"/>
              <a:t>ціннісними</a:t>
            </a:r>
            <a:r>
              <a:rPr lang="ru-RU" sz="3200" dirty="0"/>
              <a:t> </a:t>
            </a:r>
            <a:r>
              <a:rPr lang="ru-RU" sz="3200" dirty="0" err="1"/>
              <a:t>судженнями</a:t>
            </a:r>
            <a:r>
              <a:rPr lang="ru-RU" sz="3200" dirty="0"/>
              <a:t> і тому не </a:t>
            </a:r>
            <a:r>
              <a:rPr lang="ru-RU" sz="3200" dirty="0" err="1"/>
              <a:t>може</a:t>
            </a:r>
            <a:r>
              <a:rPr lang="ru-RU" sz="3200" dirty="0"/>
              <a:t> </a:t>
            </a:r>
            <a:r>
              <a:rPr lang="ru-RU" sz="3200" dirty="0" err="1"/>
              <a:t>претендувати</a:t>
            </a:r>
            <a:r>
              <a:rPr lang="ru-RU" sz="3200" dirty="0"/>
              <a:t> на </a:t>
            </a:r>
            <a:r>
              <a:rPr lang="ru-RU" sz="3200" dirty="0" err="1"/>
              <a:t>істинне</a:t>
            </a:r>
            <a:r>
              <a:rPr lang="ru-RU" sz="3200" dirty="0"/>
              <a:t> </a:t>
            </a:r>
            <a:r>
              <a:rPr lang="ru-RU" sz="3200" dirty="0" err="1"/>
              <a:t>знання</a:t>
            </a:r>
            <a:r>
              <a:rPr lang="ru-RU" sz="3200" dirty="0"/>
              <a:t> про </a:t>
            </a:r>
            <a:r>
              <a:rPr lang="ru-RU" sz="3200" dirty="0" err="1"/>
              <a:t>світ</a:t>
            </a:r>
            <a:r>
              <a:rPr lang="ru-RU" sz="3200" dirty="0"/>
              <a:t>. </a:t>
            </a:r>
            <a:r>
              <a:rPr lang="ru-RU" sz="3200" dirty="0" err="1"/>
              <a:t>Згідно</a:t>
            </a:r>
            <a:r>
              <a:rPr lang="ru-RU" sz="3200" dirty="0"/>
              <a:t> </a:t>
            </a:r>
            <a:r>
              <a:rPr lang="ru-RU" sz="3200" dirty="0" err="1"/>
              <a:t>позитивістської</a:t>
            </a:r>
            <a:r>
              <a:rPr lang="ru-RU" sz="3200" dirty="0"/>
              <a:t> точки </a:t>
            </a:r>
            <a:r>
              <a:rPr lang="ru-RU" sz="3200" dirty="0" err="1"/>
              <a:t>зору</a:t>
            </a:r>
            <a:r>
              <a:rPr lang="ru-RU" sz="3200" dirty="0"/>
              <a:t>, </a:t>
            </a:r>
            <a:r>
              <a:rPr lang="ru-RU" sz="3200" dirty="0" err="1"/>
              <a:t>ціннісно-орієнтована</a:t>
            </a:r>
            <a:r>
              <a:rPr lang="ru-RU" sz="3200" dirty="0"/>
              <a:t> </a:t>
            </a:r>
            <a:r>
              <a:rPr lang="ru-RU" sz="3200" dirty="0" err="1"/>
              <a:t>політична</a:t>
            </a:r>
            <a:r>
              <a:rPr lang="ru-RU" sz="3200" dirty="0"/>
              <a:t> </a:t>
            </a:r>
            <a:r>
              <a:rPr lang="ru-RU" sz="3200" dirty="0" err="1"/>
              <a:t>філософія</a:t>
            </a:r>
            <a:r>
              <a:rPr lang="ru-RU" sz="3200" dirty="0"/>
              <a:t> не </a:t>
            </a:r>
            <a:r>
              <a:rPr lang="ru-RU" sz="3200" dirty="0" err="1"/>
              <a:t>відповідає</a:t>
            </a:r>
            <a:r>
              <a:rPr lang="ru-RU" sz="3200" dirty="0"/>
              <a:t> </a:t>
            </a:r>
            <a:r>
              <a:rPr lang="ru-RU" sz="3200" dirty="0" err="1"/>
              <a:t>ідеалу</a:t>
            </a:r>
            <a:r>
              <a:rPr lang="ru-RU" sz="3200" dirty="0"/>
              <a:t> </a:t>
            </a:r>
            <a:r>
              <a:rPr lang="ru-RU" sz="3200" dirty="0" err="1"/>
              <a:t>наукового</a:t>
            </a:r>
            <a:r>
              <a:rPr lang="ru-RU" sz="3200" dirty="0"/>
              <a:t> </a:t>
            </a:r>
            <a:r>
              <a:rPr lang="ru-RU" sz="3200" dirty="0" err="1"/>
              <a:t>політичного</a:t>
            </a:r>
            <a:r>
              <a:rPr lang="ru-RU" sz="3200" dirty="0"/>
              <a:t> </a:t>
            </a:r>
            <a:r>
              <a:rPr lang="ru-RU" sz="3200" dirty="0" err="1" smtClean="0"/>
              <a:t>знання</a:t>
            </a:r>
            <a:r>
              <a:rPr lang="ru-RU" sz="3200" dirty="0"/>
              <a:t>.</a:t>
            </a:r>
            <a:r>
              <a:rPr lang="ru-RU" sz="3200" dirty="0" smtClean="0"/>
              <a:t> </a:t>
            </a:r>
            <a:r>
              <a:rPr lang="ru-RU" sz="3200" dirty="0" err="1" smtClean="0"/>
              <a:t>Ідеї</a:t>
            </a:r>
            <a:r>
              <a:rPr lang="ru-RU" sz="3200" dirty="0" smtClean="0"/>
              <a:t> </a:t>
            </a:r>
            <a:r>
              <a:rPr lang="ru-RU" sz="3200" dirty="0" err="1"/>
              <a:t>політичної</a:t>
            </a:r>
            <a:r>
              <a:rPr lang="ru-RU" sz="3200" dirty="0"/>
              <a:t> </a:t>
            </a:r>
            <a:r>
              <a:rPr lang="ru-RU" sz="3200" dirty="0" err="1"/>
              <a:t>філософії</a:t>
            </a:r>
            <a:r>
              <a:rPr lang="ru-RU" sz="3200" dirty="0"/>
              <a:t> </a:t>
            </a:r>
            <a:r>
              <a:rPr lang="ru-RU" sz="3200" dirty="0" err="1"/>
              <a:t>можуть</a:t>
            </a:r>
            <a:r>
              <a:rPr lang="ru-RU" sz="3200" dirty="0"/>
              <a:t> </a:t>
            </a:r>
            <a:r>
              <a:rPr lang="ru-RU" sz="3200" dirty="0" err="1"/>
              <a:t>представляти</a:t>
            </a:r>
            <a:r>
              <a:rPr lang="ru-RU" sz="3200" dirty="0"/>
              <a:t> </a:t>
            </a:r>
            <a:r>
              <a:rPr lang="ru-RU" sz="3200" dirty="0" err="1"/>
              <a:t>інтерес</a:t>
            </a:r>
            <a:r>
              <a:rPr lang="ru-RU" sz="3200" dirty="0"/>
              <a:t> </a:t>
            </a:r>
            <a:r>
              <a:rPr lang="ru-RU" sz="3200" dirty="0" err="1"/>
              <a:t>хіба</a:t>
            </a:r>
            <a:r>
              <a:rPr lang="ru-RU" sz="3200" dirty="0"/>
              <a:t> </a:t>
            </a:r>
            <a:r>
              <a:rPr lang="ru-RU" sz="3200" dirty="0" err="1"/>
              <a:t>що</a:t>
            </a:r>
            <a:r>
              <a:rPr lang="ru-RU" sz="3200" dirty="0"/>
              <a:t> для </a:t>
            </a:r>
            <a:r>
              <a:rPr lang="ru-RU" sz="3200" dirty="0" err="1"/>
              <a:t>істориків</a:t>
            </a:r>
            <a:r>
              <a:rPr lang="ru-RU" sz="3200" dirty="0"/>
              <a:t> </a:t>
            </a:r>
            <a:r>
              <a:rPr lang="ru-RU" sz="3200" dirty="0" err="1"/>
              <a:t>політичної</a:t>
            </a:r>
            <a:r>
              <a:rPr lang="ru-RU" sz="3200" dirty="0"/>
              <a:t> думки. Дана точка </a:t>
            </a:r>
            <a:r>
              <a:rPr lang="ru-RU" sz="3200" dirty="0" err="1"/>
              <a:t>зору</a:t>
            </a:r>
            <a:r>
              <a:rPr lang="ru-RU" sz="3200" dirty="0"/>
              <a:t> на предмет </a:t>
            </a:r>
            <a:r>
              <a:rPr lang="ru-RU" sz="3200" dirty="0" err="1"/>
              <a:t>політичної</a:t>
            </a:r>
            <a:r>
              <a:rPr lang="ru-RU" sz="3200" dirty="0"/>
              <a:t> </a:t>
            </a:r>
            <a:r>
              <a:rPr lang="ru-RU" sz="3200" dirty="0" err="1"/>
              <a:t>філософії</a:t>
            </a:r>
            <a:r>
              <a:rPr lang="ru-RU" sz="3200" dirty="0"/>
              <a:t> </a:t>
            </a:r>
            <a:r>
              <a:rPr lang="ru-RU" sz="3200" dirty="0" err="1"/>
              <a:t>набула</a:t>
            </a:r>
            <a:r>
              <a:rPr lang="ru-RU" sz="3200" dirty="0"/>
              <a:t> широкого </a:t>
            </a:r>
            <a:r>
              <a:rPr lang="ru-RU" sz="3200" dirty="0" err="1"/>
              <a:t>поширення</a:t>
            </a:r>
            <a:r>
              <a:rPr lang="ru-RU" sz="3200" dirty="0"/>
              <a:t> в 50-60-х </a:t>
            </a:r>
            <a:r>
              <a:rPr lang="ru-RU" sz="3200" dirty="0" err="1"/>
              <a:t>рр</a:t>
            </a:r>
            <a:r>
              <a:rPr lang="ru-RU" sz="3200" dirty="0"/>
              <a:t>. ХХ </a:t>
            </a:r>
            <a:r>
              <a:rPr lang="ru-RU" sz="3200" dirty="0" err="1"/>
              <a:t>століття</a:t>
            </a:r>
            <a:r>
              <a:rPr lang="ru-RU" sz="3200" dirty="0"/>
              <a:t> в </a:t>
            </a:r>
            <a:r>
              <a:rPr lang="ru-RU" sz="3200" dirty="0" err="1"/>
              <a:t>американській</a:t>
            </a:r>
            <a:r>
              <a:rPr lang="ru-RU" sz="3200" dirty="0"/>
              <a:t> </a:t>
            </a:r>
            <a:r>
              <a:rPr lang="ru-RU" sz="3200" dirty="0" err="1"/>
              <a:t>політичній</a:t>
            </a:r>
            <a:r>
              <a:rPr lang="ru-RU" sz="3200" dirty="0"/>
              <a:t> </a:t>
            </a:r>
            <a:r>
              <a:rPr lang="ru-RU" sz="3200" dirty="0" err="1" smtClean="0"/>
              <a:t>науці</a:t>
            </a:r>
            <a:r>
              <a:rPr lang="ru-RU" sz="2800" dirty="0" smtClean="0"/>
              <a:t>.</a:t>
            </a:r>
          </a:p>
        </p:txBody>
      </p:sp>
      <p:pic>
        <p:nvPicPr>
          <p:cNvPr id="3" name="Рисунок 2"/>
          <p:cNvPicPr>
            <a:picLocks noChangeAspect="1"/>
          </p:cNvPicPr>
          <p:nvPr/>
        </p:nvPicPr>
        <p:blipFill>
          <a:blip r:embed="rId2"/>
          <a:stretch>
            <a:fillRect/>
          </a:stretch>
        </p:blipFill>
        <p:spPr>
          <a:xfrm>
            <a:off x="11695814" y="0"/>
            <a:ext cx="496186" cy="6858000"/>
          </a:xfrm>
          <a:prstGeom prst="rect">
            <a:avLst/>
          </a:prstGeom>
        </p:spPr>
      </p:pic>
    </p:spTree>
    <p:extLst>
      <p:ext uri="{BB962C8B-B14F-4D97-AF65-F5344CB8AC3E}">
        <p14:creationId xmlns:p14="http://schemas.microsoft.com/office/powerpoint/2010/main" val="21110147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606</TotalTime>
  <Words>1081</Words>
  <Application>Microsoft Office PowerPoint</Application>
  <PresentationFormat>Широкоэкранный</PresentationFormat>
  <Paragraphs>86</Paragraphs>
  <Slides>21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Garamond</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50</cp:revision>
  <dcterms:created xsi:type="dcterms:W3CDTF">2021-03-25T08:35:51Z</dcterms:created>
  <dcterms:modified xsi:type="dcterms:W3CDTF">2022-02-02T09:46:30Z</dcterms:modified>
</cp:coreProperties>
</file>