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67" r:id="rId17"/>
    <p:sldId id="273" r:id="rId18"/>
    <p:sldId id="274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21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0413" y="143933"/>
            <a:ext cx="8915399" cy="2262781"/>
          </a:xfrm>
        </p:spPr>
        <p:txBody>
          <a:bodyPr/>
          <a:lstStyle/>
          <a:p>
            <a:r>
              <a:rPr lang="uk-UA" b="1" i="1" dirty="0" smtClean="0"/>
              <a:t>Лекція 1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8267" y="2912533"/>
            <a:ext cx="9286345" cy="2991129"/>
          </a:xfrm>
        </p:spPr>
        <p:txBody>
          <a:bodyPr>
            <a:normAutofit fontScale="55000" lnSpcReduction="20000"/>
          </a:bodyPr>
          <a:lstStyle/>
          <a:p>
            <a:r>
              <a:rPr lang="ru-RU" sz="10100" b="1" dirty="0" err="1" smtClean="0">
                <a:solidFill>
                  <a:schemeClr val="tx1"/>
                </a:solidFill>
              </a:rPr>
              <a:t>Дискурсологія</a:t>
            </a:r>
            <a:r>
              <a:rPr lang="ru-RU" sz="10100" b="1" dirty="0" smtClean="0">
                <a:solidFill>
                  <a:schemeClr val="tx1"/>
                </a:solidFill>
              </a:rPr>
              <a:t> </a:t>
            </a:r>
            <a:r>
              <a:rPr lang="ru-RU" sz="10100" b="1" dirty="0">
                <a:solidFill>
                  <a:schemeClr val="tx1"/>
                </a:solidFill>
              </a:rPr>
              <a:t>в </a:t>
            </a:r>
            <a:r>
              <a:rPr lang="ru-RU" sz="10100" b="1" dirty="0" err="1">
                <a:solidFill>
                  <a:schemeClr val="tx1"/>
                </a:solidFill>
              </a:rPr>
              <a:t>парадигмальному</a:t>
            </a:r>
            <a:r>
              <a:rPr lang="ru-RU" sz="10100" b="1" dirty="0">
                <a:solidFill>
                  <a:schemeClr val="tx1"/>
                </a:solidFill>
              </a:rPr>
              <a:t> </a:t>
            </a:r>
            <a:r>
              <a:rPr lang="ru-RU" sz="10100" b="1" dirty="0" err="1">
                <a:solidFill>
                  <a:schemeClr val="tx1"/>
                </a:solidFill>
              </a:rPr>
              <a:t>просторі</a:t>
            </a:r>
            <a:r>
              <a:rPr lang="ru-RU" sz="10100" b="1" dirty="0">
                <a:solidFill>
                  <a:schemeClr val="tx1"/>
                </a:solidFill>
              </a:rPr>
              <a:t> </a:t>
            </a:r>
            <a:r>
              <a:rPr lang="ru-RU" sz="10100" b="1" dirty="0" err="1">
                <a:solidFill>
                  <a:schemeClr val="tx1"/>
                </a:solidFill>
              </a:rPr>
              <a:t>сучасного</a:t>
            </a:r>
            <a:r>
              <a:rPr lang="ru-RU" sz="10100" b="1" dirty="0">
                <a:solidFill>
                  <a:schemeClr val="tx1"/>
                </a:solidFill>
              </a:rPr>
              <a:t> </a:t>
            </a:r>
          </a:p>
          <a:p>
            <a:r>
              <a:rPr lang="ru-RU" sz="10100" b="1" dirty="0" err="1" smtClean="0">
                <a:solidFill>
                  <a:schemeClr val="tx1"/>
                </a:solidFill>
              </a:rPr>
              <a:t>мовознавства</a:t>
            </a:r>
            <a:endParaRPr lang="ru-RU" sz="101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433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Контекст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ментально  </a:t>
            </a:r>
            <a:r>
              <a:rPr lang="uk-UA" sz="2400" dirty="0"/>
              <a:t>представлена  структура  тих властивостей (особливостей) соціальної ситуації, яка доречна для породження або розуміння дискурсу.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55881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Контекст </a:t>
            </a:r>
            <a:r>
              <a:rPr lang="ru-RU" b="1" dirty="0" err="1"/>
              <a:t>включає</a:t>
            </a:r>
            <a:r>
              <a:rPr lang="ru-RU" b="1" dirty="0"/>
              <a:t> в себе </a:t>
            </a:r>
            <a:r>
              <a:rPr lang="ru-RU" b="1" dirty="0" err="1"/>
              <a:t>такі</a:t>
            </a:r>
            <a:r>
              <a:rPr lang="ru-RU" b="1" dirty="0"/>
              <a:t> </a:t>
            </a:r>
            <a:r>
              <a:rPr lang="ru-RU" b="1" dirty="0" err="1"/>
              <a:t>категорії</a:t>
            </a:r>
            <a:r>
              <a:rPr lang="ru-RU" b="1" dirty="0"/>
              <a:t>: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err="1" smtClean="0"/>
              <a:t>загальне</a:t>
            </a:r>
            <a:r>
              <a:rPr lang="ru-RU" sz="2400" dirty="0" smtClean="0"/>
              <a:t> </a:t>
            </a:r>
            <a:r>
              <a:rPr lang="ru-RU" sz="2400" dirty="0" err="1"/>
              <a:t>визначення</a:t>
            </a:r>
            <a:r>
              <a:rPr lang="ru-RU" sz="2400" dirty="0"/>
              <a:t> </a:t>
            </a:r>
            <a:r>
              <a:rPr lang="ru-RU" sz="2400" dirty="0" err="1"/>
              <a:t>ситуації</a:t>
            </a:r>
            <a:r>
              <a:rPr lang="ru-RU" sz="2400" dirty="0"/>
              <a:t>;  </a:t>
            </a:r>
          </a:p>
          <a:p>
            <a:r>
              <a:rPr lang="ru-RU" sz="2400" dirty="0" smtClean="0"/>
              <a:t>континуум </a:t>
            </a:r>
            <a:r>
              <a:rPr lang="ru-RU" sz="2400" dirty="0"/>
              <a:t>(час, </a:t>
            </a:r>
            <a:r>
              <a:rPr lang="ru-RU" sz="2400" dirty="0" err="1"/>
              <a:t>місце</a:t>
            </a:r>
            <a:r>
              <a:rPr lang="ru-RU" sz="2400" dirty="0"/>
              <a:t> </a:t>
            </a:r>
            <a:r>
              <a:rPr lang="ru-RU" sz="2400" dirty="0" err="1"/>
              <a:t>події</a:t>
            </a:r>
            <a:r>
              <a:rPr lang="ru-RU" sz="2400" dirty="0"/>
              <a:t>);  </a:t>
            </a:r>
          </a:p>
          <a:p>
            <a:r>
              <a:rPr lang="ru-RU" sz="2400" dirty="0" err="1" smtClean="0"/>
              <a:t>діючих</a:t>
            </a:r>
            <a:r>
              <a:rPr lang="ru-RU" sz="2400" dirty="0" smtClean="0"/>
              <a:t> </a:t>
            </a:r>
            <a:r>
              <a:rPr lang="ru-RU" sz="2400" dirty="0" err="1"/>
              <a:t>акторів</a:t>
            </a:r>
            <a:r>
              <a:rPr lang="ru-RU" sz="2400" dirty="0"/>
              <a:t> (</a:t>
            </a:r>
            <a:r>
              <a:rPr lang="ru-RU" sz="2400" dirty="0" err="1"/>
              <a:t>включаючи</a:t>
            </a:r>
            <a:r>
              <a:rPr lang="ru-RU" sz="2400" dirty="0"/>
              <a:t> </a:t>
            </a:r>
            <a:r>
              <a:rPr lang="ru-RU" sz="2400" dirty="0" err="1"/>
              <a:t>дискурси</a:t>
            </a:r>
            <a:r>
              <a:rPr lang="ru-RU" sz="2400" dirty="0"/>
              <a:t> і </a:t>
            </a:r>
            <a:r>
              <a:rPr lang="ru-RU" sz="2400" dirty="0" err="1"/>
              <a:t>дискурсивні</a:t>
            </a:r>
            <a:r>
              <a:rPr lang="ru-RU" sz="2400" dirty="0"/>
              <a:t> </a:t>
            </a:r>
            <a:r>
              <a:rPr lang="ru-RU" sz="2400" dirty="0" err="1"/>
              <a:t>типи</a:t>
            </a:r>
            <a:r>
              <a:rPr lang="ru-RU" sz="2400" dirty="0"/>
              <a:t>);  </a:t>
            </a:r>
          </a:p>
          <a:p>
            <a:r>
              <a:rPr lang="ru-RU" sz="2400" dirty="0" err="1" smtClean="0"/>
              <a:t>учасників</a:t>
            </a:r>
            <a:r>
              <a:rPr lang="ru-RU" sz="2400" dirty="0"/>
              <a:t>,  </a:t>
            </a:r>
            <a:r>
              <a:rPr lang="ru-RU" sz="2400" dirty="0" err="1"/>
              <a:t>які</a:t>
            </a:r>
            <a:r>
              <a:rPr lang="ru-RU" sz="2400" dirty="0"/>
              <a:t>  </a:t>
            </a:r>
            <a:r>
              <a:rPr lang="ru-RU" sz="2400" dirty="0" err="1"/>
              <a:t>виступають</a:t>
            </a:r>
            <a:r>
              <a:rPr lang="ru-RU" sz="2400" dirty="0"/>
              <a:t>  в  </a:t>
            </a:r>
            <a:r>
              <a:rPr lang="ru-RU" sz="2400" dirty="0" err="1"/>
              <a:t>різних</a:t>
            </a:r>
            <a:r>
              <a:rPr lang="ru-RU" sz="2400" dirty="0"/>
              <a:t>  </a:t>
            </a:r>
            <a:r>
              <a:rPr lang="ru-RU" sz="2400" dirty="0" err="1"/>
              <a:t>комунікативних</a:t>
            </a:r>
            <a:r>
              <a:rPr lang="ru-RU" sz="2400" dirty="0"/>
              <a:t>,  </a:t>
            </a:r>
            <a:r>
              <a:rPr lang="ru-RU" sz="2400" dirty="0" err="1"/>
              <a:t>соціальних</a:t>
            </a:r>
            <a:r>
              <a:rPr lang="ru-RU" sz="2400" dirty="0"/>
              <a:t> 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 smtClean="0"/>
              <a:t>інституціональних</a:t>
            </a:r>
            <a:r>
              <a:rPr lang="ru-RU" sz="2400" dirty="0" smtClean="0"/>
              <a:t> </a:t>
            </a:r>
            <a:r>
              <a:rPr lang="ru-RU" sz="2400" dirty="0"/>
              <a:t>ролях;  </a:t>
            </a:r>
          </a:p>
          <a:p>
            <a:r>
              <a:rPr lang="ru-RU" sz="2400" dirty="0" err="1" smtClean="0"/>
              <a:t>ментальні</a:t>
            </a:r>
            <a:r>
              <a:rPr lang="ru-RU" sz="2400" dirty="0" smtClean="0"/>
              <a:t> </a:t>
            </a:r>
            <a:r>
              <a:rPr lang="ru-RU" sz="2400" dirty="0" err="1"/>
              <a:t>уявлення</a:t>
            </a:r>
            <a:r>
              <a:rPr lang="ru-RU" sz="2400" dirty="0"/>
              <a:t> </a:t>
            </a:r>
            <a:r>
              <a:rPr lang="ru-RU" sz="2400" dirty="0" err="1"/>
              <a:t>учасників</a:t>
            </a:r>
            <a:r>
              <a:rPr lang="ru-RU" sz="2400" dirty="0"/>
              <a:t> (</a:t>
            </a:r>
            <a:r>
              <a:rPr lang="ru-RU" sz="2400" dirty="0" err="1"/>
              <a:t>цілі</a:t>
            </a:r>
            <a:r>
              <a:rPr lang="ru-RU" sz="2400" dirty="0"/>
              <a:t>, </a:t>
            </a:r>
            <a:r>
              <a:rPr lang="ru-RU" sz="2400" dirty="0" err="1"/>
              <a:t>знання</a:t>
            </a:r>
            <a:r>
              <a:rPr lang="ru-RU" sz="2400" dirty="0"/>
              <a:t>, думки </a:t>
            </a:r>
            <a:r>
              <a:rPr lang="ru-RU" sz="2400" dirty="0" err="1"/>
              <a:t>позиції</a:t>
            </a:r>
            <a:r>
              <a:rPr lang="ru-RU" sz="2400" dirty="0"/>
              <a:t> та </a:t>
            </a:r>
            <a:r>
              <a:rPr lang="ru-RU" sz="2400" dirty="0" err="1"/>
              <a:t>ідеології</a:t>
            </a:r>
            <a:r>
              <a:rPr lang="ru-RU" sz="2400" dirty="0"/>
              <a:t>). </a:t>
            </a:r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815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Дискурсологія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err="1" smtClean="0"/>
              <a:t>мовознавча</a:t>
            </a:r>
            <a:r>
              <a:rPr lang="ru-RU" sz="2400" dirty="0" smtClean="0"/>
              <a:t> </a:t>
            </a:r>
            <a:r>
              <a:rPr lang="ru-RU" sz="2400" dirty="0" err="1" smtClean="0"/>
              <a:t>дисципліна</a:t>
            </a:r>
            <a:r>
              <a:rPr lang="ru-RU" sz="2400" dirty="0" smtClean="0"/>
              <a:t>, представлена </a:t>
            </a:r>
            <a:r>
              <a:rPr lang="ru-RU" sz="2400" dirty="0" err="1"/>
              <a:t>методологічно</a:t>
            </a:r>
            <a:r>
              <a:rPr lang="ru-RU" sz="2400" dirty="0"/>
              <a:t> й теоретично </a:t>
            </a:r>
            <a:r>
              <a:rPr lang="ru-RU" sz="2400" dirty="0" err="1"/>
              <a:t>різноманітними</a:t>
            </a:r>
            <a:r>
              <a:rPr lang="ru-RU" sz="2400" dirty="0"/>
              <a:t> </a:t>
            </a:r>
            <a:r>
              <a:rPr lang="ru-RU" sz="2400" dirty="0" err="1"/>
              <a:t>течіями</a:t>
            </a:r>
            <a:r>
              <a:rPr lang="ru-RU" sz="2400" dirty="0"/>
              <a:t>, </a:t>
            </a:r>
            <a:r>
              <a:rPr lang="ru-RU" sz="2400" dirty="0" err="1"/>
              <a:t>лінгвістичними</a:t>
            </a:r>
            <a:r>
              <a:rPr lang="ru-RU" sz="2400" dirty="0"/>
              <a:t> школами й </a:t>
            </a:r>
            <a:r>
              <a:rPr lang="ru-RU" sz="2400" dirty="0" err="1"/>
              <a:t>окремими</a:t>
            </a:r>
            <a:r>
              <a:rPr lang="ru-RU" sz="2400" dirty="0"/>
              <a:t> </a:t>
            </a:r>
            <a:r>
              <a:rPr lang="ru-RU" sz="2400" dirty="0" err="1"/>
              <a:t>дослідженнями</a:t>
            </a:r>
            <a:r>
              <a:rPr lang="ru-RU" sz="2400" dirty="0"/>
              <a:t>, </a:t>
            </a:r>
            <a:r>
              <a:rPr lang="ru-RU" sz="2400" dirty="0" err="1"/>
              <a:t>спрямованими</a:t>
            </a:r>
            <a:r>
              <a:rPr lang="ru-RU" sz="2400" dirty="0"/>
              <a:t> на </a:t>
            </a:r>
            <a:r>
              <a:rPr lang="ru-RU" sz="2400" dirty="0" err="1"/>
              <a:t>всебічний</a:t>
            </a:r>
            <a:r>
              <a:rPr lang="ru-RU" sz="2400" dirty="0"/>
              <a:t> </a:t>
            </a:r>
            <a:r>
              <a:rPr lang="ru-RU" sz="2400" dirty="0" err="1"/>
              <a:t>опис</a:t>
            </a:r>
            <a:r>
              <a:rPr lang="ru-RU" sz="2400" dirty="0"/>
              <a:t> і характеристику </a:t>
            </a:r>
            <a:r>
              <a:rPr lang="ru-RU" sz="2400" dirty="0" err="1"/>
              <a:t>мовленнєвого</a:t>
            </a:r>
            <a:r>
              <a:rPr lang="ru-RU" sz="2400" dirty="0"/>
              <a:t> </a:t>
            </a:r>
            <a:r>
              <a:rPr lang="ru-RU" sz="2400" dirty="0" err="1"/>
              <a:t>спілкування</a:t>
            </a:r>
            <a:r>
              <a:rPr lang="ru-RU" sz="2400" dirty="0"/>
              <a:t> людей у </a:t>
            </a:r>
            <a:r>
              <a:rPr lang="ru-RU" sz="2400" dirty="0" err="1"/>
              <a:t>специфічних</a:t>
            </a:r>
            <a:r>
              <a:rPr lang="ru-RU" sz="2400" dirty="0"/>
              <a:t> і </a:t>
            </a:r>
            <a:r>
              <a:rPr lang="ru-RU" sz="2400" dirty="0" err="1"/>
              <a:t>стандартних</a:t>
            </a:r>
            <a:r>
              <a:rPr lang="ru-RU" sz="2400" dirty="0"/>
              <a:t> </a:t>
            </a:r>
            <a:r>
              <a:rPr lang="ru-RU" sz="2400" dirty="0" err="1"/>
              <a:t>комунікативних</a:t>
            </a:r>
            <a:r>
              <a:rPr lang="ru-RU" sz="2400" dirty="0"/>
              <a:t> </a:t>
            </a:r>
            <a:r>
              <a:rPr lang="ru-RU" sz="2400" dirty="0" err="1"/>
              <a:t>ситуаціях</a:t>
            </a:r>
            <a:r>
              <a:rPr lang="ru-RU" sz="2400" dirty="0"/>
              <a:t> з </a:t>
            </a:r>
            <a:r>
              <a:rPr lang="ru-RU" sz="2400" dirty="0" err="1"/>
              <a:t>урахуванням</a:t>
            </a:r>
            <a:r>
              <a:rPr lang="ru-RU" sz="2400" dirty="0"/>
              <a:t> </a:t>
            </a:r>
            <a:r>
              <a:rPr lang="ru-RU" sz="2400" dirty="0" err="1"/>
              <a:t>соціальних</a:t>
            </a:r>
            <a:r>
              <a:rPr lang="ru-RU" sz="2400" dirty="0"/>
              <a:t>, </a:t>
            </a:r>
            <a:r>
              <a:rPr lang="ru-RU" sz="2400" dirty="0" err="1"/>
              <a:t>культурних</a:t>
            </a:r>
            <a:r>
              <a:rPr lang="ru-RU" sz="2400" dirty="0"/>
              <a:t>, </a:t>
            </a:r>
            <a:r>
              <a:rPr lang="ru-RU" sz="2400" dirty="0" err="1"/>
              <a:t>когнітивних</a:t>
            </a:r>
            <a:r>
              <a:rPr lang="ru-RU" sz="2400" dirty="0"/>
              <a:t>, </a:t>
            </a:r>
            <a:r>
              <a:rPr lang="ru-RU" sz="2400" dirty="0" err="1"/>
              <a:t>психологічних</a:t>
            </a:r>
            <a:r>
              <a:rPr lang="ru-RU" sz="2400" dirty="0"/>
              <a:t>, </a:t>
            </a:r>
            <a:r>
              <a:rPr lang="ru-RU" sz="2400" dirty="0" err="1"/>
              <a:t>етнічних</a:t>
            </a:r>
            <a:r>
              <a:rPr lang="ru-RU" sz="2400" dirty="0"/>
              <a:t> й </a:t>
            </a:r>
            <a:r>
              <a:rPr lang="ru-RU" sz="2400" dirty="0" err="1"/>
              <a:t>ін</a:t>
            </a:r>
            <a:r>
              <a:rPr lang="ru-RU" sz="2400" dirty="0"/>
              <a:t>. </a:t>
            </a:r>
            <a:r>
              <a:rPr lang="ru-RU" sz="2400" dirty="0" err="1"/>
              <a:t>чинників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79854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err="1" smtClean="0"/>
              <a:t>Об'єкт</a:t>
            </a:r>
            <a:r>
              <a:rPr lang="ru-RU" sz="2400" dirty="0" smtClean="0"/>
              <a:t> </a:t>
            </a:r>
            <a:r>
              <a:rPr lang="ru-RU" sz="2400" dirty="0" err="1" smtClean="0"/>
              <a:t>дискурсології</a:t>
            </a:r>
            <a:r>
              <a:rPr lang="ru-RU" sz="2400" dirty="0" smtClean="0"/>
              <a:t> - </a:t>
            </a:r>
            <a:r>
              <a:rPr lang="ru-RU" sz="2400" dirty="0" err="1"/>
              <a:t>різноманітні</a:t>
            </a:r>
            <a:r>
              <a:rPr lang="ru-RU" sz="2400" dirty="0"/>
              <a:t> </a:t>
            </a:r>
            <a:r>
              <a:rPr lang="ru-RU" sz="2400" dirty="0" err="1"/>
              <a:t>дискурсивні</a:t>
            </a:r>
            <a:r>
              <a:rPr lang="ru-RU" sz="2400" dirty="0"/>
              <a:t> практики </a:t>
            </a:r>
            <a:r>
              <a:rPr lang="ru-RU" sz="2400" dirty="0" err="1" smtClean="0"/>
              <a:t>мови</a:t>
            </a:r>
            <a:r>
              <a:rPr lang="ru-RU" sz="2400" dirty="0" smtClean="0"/>
              <a:t>. </a:t>
            </a:r>
          </a:p>
          <a:p>
            <a:endParaRPr lang="uk-UA" sz="2400" dirty="0"/>
          </a:p>
          <a:p>
            <a:endParaRPr lang="ru-RU" sz="2400" dirty="0" smtClean="0"/>
          </a:p>
          <a:p>
            <a:r>
              <a:rPr lang="ru-RU" sz="2400" b="1" dirty="0" smtClean="0"/>
              <a:t>Предмет</a:t>
            </a:r>
            <a:r>
              <a:rPr lang="ru-RU" sz="2400" dirty="0" smtClean="0"/>
              <a:t> </a:t>
            </a:r>
            <a:r>
              <a:rPr lang="ru-RU" sz="2400" dirty="0" err="1" smtClean="0"/>
              <a:t>дискурсології</a:t>
            </a:r>
            <a:r>
              <a:rPr lang="ru-RU" sz="2400" dirty="0" smtClean="0"/>
              <a:t> </a:t>
            </a:r>
            <a:r>
              <a:rPr lang="ru-RU" sz="2400" dirty="0"/>
              <a:t>– </a:t>
            </a:r>
            <a:r>
              <a:rPr lang="ru-RU" sz="2400" dirty="0" err="1"/>
              <a:t>організація</a:t>
            </a:r>
            <a:r>
              <a:rPr lang="ru-RU" sz="2400" dirty="0"/>
              <a:t> дискурсу.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557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Основи теорії </a:t>
            </a:r>
            <a:r>
              <a:rPr lang="uk-UA" b="1" dirty="0" err="1" smtClean="0"/>
              <a:t>дискурса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tx1"/>
                </a:solidFill>
              </a:rPr>
              <a:t>Л.В.Щерба</a:t>
            </a:r>
            <a:r>
              <a:rPr lang="ru-RU" sz="2400" dirty="0">
                <a:solidFill>
                  <a:schemeClr val="tx1"/>
                </a:solidFill>
              </a:rPr>
              <a:t>: </a:t>
            </a:r>
            <a:r>
              <a:rPr lang="ru-RU" sz="2400" dirty="0" err="1">
                <a:solidFill>
                  <a:schemeClr val="tx1"/>
                </a:solidFill>
              </a:rPr>
              <a:t>мова</a:t>
            </a:r>
            <a:r>
              <a:rPr lang="ru-RU" sz="2400" dirty="0">
                <a:solidFill>
                  <a:schemeClr val="tx1"/>
                </a:solidFill>
              </a:rPr>
              <a:t> як система і як </a:t>
            </a:r>
            <a:r>
              <a:rPr lang="ru-RU" sz="2400" dirty="0" err="1">
                <a:solidFill>
                  <a:schemeClr val="tx1"/>
                </a:solidFill>
              </a:rPr>
              <a:t>здатність</a:t>
            </a:r>
            <a:r>
              <a:rPr lang="ru-RU" sz="2400" dirty="0">
                <a:solidFill>
                  <a:schemeClr val="tx1"/>
                </a:solidFill>
              </a:rPr>
              <a:t>, мовна </a:t>
            </a:r>
            <a:r>
              <a:rPr lang="ru-RU" sz="2400" dirty="0" err="1">
                <a:solidFill>
                  <a:schemeClr val="tx1"/>
                </a:solidFill>
              </a:rPr>
              <a:t>діяльність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мовний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матеріал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тексти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err="1" smtClean="0">
                <a:solidFill>
                  <a:schemeClr val="tx1"/>
                </a:solidFill>
              </a:rPr>
              <a:t>Тьєн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ван</a:t>
            </a:r>
            <a:r>
              <a:rPr lang="ru-RU" sz="2400" dirty="0">
                <a:solidFill>
                  <a:schemeClr val="tx1"/>
                </a:solidFill>
              </a:rPr>
              <a:t> Дейк: </a:t>
            </a:r>
            <a:r>
              <a:rPr lang="ru-RU" sz="2400" dirty="0" err="1" smtClean="0">
                <a:solidFill>
                  <a:schemeClr val="tx1"/>
                </a:solidFill>
              </a:rPr>
              <a:t>актуальне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мовне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утворення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= дискурс </a:t>
            </a:r>
            <a:r>
              <a:rPr lang="en-GB" sz="2400" dirty="0">
                <a:solidFill>
                  <a:schemeClr val="tx1"/>
                </a:solidFill>
              </a:rPr>
              <a:t>vs. </a:t>
            </a:r>
            <a:r>
              <a:rPr lang="ru-RU" sz="2400" dirty="0" err="1" smtClean="0">
                <a:solidFill>
                  <a:schemeClr val="tx1"/>
                </a:solidFill>
              </a:rPr>
              <a:t>віртуальне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утворення</a:t>
            </a:r>
            <a:r>
              <a:rPr lang="ru-RU" sz="2400" dirty="0" smtClean="0">
                <a:solidFill>
                  <a:schemeClr val="tx1"/>
                </a:solidFill>
              </a:rPr>
              <a:t> = </a:t>
            </a:r>
            <a:r>
              <a:rPr lang="ru-RU" sz="2400" dirty="0">
                <a:solidFill>
                  <a:schemeClr val="tx1"/>
                </a:solidFill>
              </a:rPr>
              <a:t>текст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О. </a:t>
            </a:r>
            <a:r>
              <a:rPr lang="ru-RU" sz="2400" dirty="0" err="1" smtClean="0">
                <a:solidFill>
                  <a:schemeClr val="tx1"/>
                </a:solidFill>
              </a:rPr>
              <a:t>Кібрик</a:t>
            </a:r>
            <a:r>
              <a:rPr lang="ru-RU" sz="2400" dirty="0">
                <a:solidFill>
                  <a:schemeClr val="tx1"/>
                </a:solidFill>
              </a:rPr>
              <a:t>: текст як </a:t>
            </a:r>
            <a:r>
              <a:rPr lang="en-GB" sz="2400" dirty="0">
                <a:solidFill>
                  <a:schemeClr val="tx1"/>
                </a:solidFill>
              </a:rPr>
              <a:t>off-line </a:t>
            </a:r>
            <a:r>
              <a:rPr lang="ru-RU" sz="2400" dirty="0" err="1">
                <a:solidFill>
                  <a:schemeClr val="tx1"/>
                </a:solidFill>
              </a:rPr>
              <a:t>явище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vs. </a:t>
            </a:r>
            <a:r>
              <a:rPr lang="ru-RU" sz="2400" dirty="0">
                <a:solidFill>
                  <a:schemeClr val="tx1"/>
                </a:solidFill>
              </a:rPr>
              <a:t>дискурс як </a:t>
            </a:r>
            <a:r>
              <a:rPr lang="en-GB" sz="2400" dirty="0">
                <a:solidFill>
                  <a:schemeClr val="tx1"/>
                </a:solidFill>
              </a:rPr>
              <a:t>on-line </a:t>
            </a:r>
            <a:r>
              <a:rPr lang="ru-RU" sz="2400" dirty="0" err="1">
                <a:solidFill>
                  <a:schemeClr val="tx1"/>
                </a:solidFill>
              </a:rPr>
              <a:t>явище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err="1" smtClean="0">
                <a:solidFill>
                  <a:schemeClr val="tx1"/>
                </a:solidFill>
              </a:rPr>
              <a:t>М.Чомський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(</a:t>
            </a:r>
            <a:r>
              <a:rPr lang="ru-RU" sz="2400" dirty="0" err="1">
                <a:solidFill>
                  <a:schemeClr val="tx1"/>
                </a:solidFill>
              </a:rPr>
              <a:t>Хомський</a:t>
            </a:r>
            <a:r>
              <a:rPr lang="ru-RU" sz="2400" dirty="0">
                <a:solidFill>
                  <a:schemeClr val="tx1"/>
                </a:solidFill>
              </a:rPr>
              <a:t>): </a:t>
            </a:r>
            <a:r>
              <a:rPr lang="en-GB" sz="2400" dirty="0">
                <a:solidFill>
                  <a:schemeClr val="tx1"/>
                </a:solidFill>
              </a:rPr>
              <a:t>competence vs. performance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19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Основи теорії </a:t>
            </a:r>
            <a:r>
              <a:rPr lang="uk-UA" b="1" dirty="0" err="1" smtClean="0"/>
              <a:t>дискурса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9467" y="1989667"/>
            <a:ext cx="9845145" cy="3921555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>
                <a:solidFill>
                  <a:schemeClr val="tx1"/>
                </a:solidFill>
              </a:rPr>
              <a:t>Ч.Філлмор</a:t>
            </a:r>
            <a:r>
              <a:rPr lang="ru-RU" sz="2400" dirty="0">
                <a:solidFill>
                  <a:schemeClr val="tx1"/>
                </a:solidFill>
              </a:rPr>
              <a:t>: </a:t>
            </a:r>
            <a:r>
              <a:rPr lang="ru-RU" sz="2400" dirty="0" err="1">
                <a:solidFill>
                  <a:schemeClr val="tx1"/>
                </a:solidFill>
              </a:rPr>
              <a:t>теорія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глибинних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відмінків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відображають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відносини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між</a:t>
            </a:r>
            <a:r>
              <a:rPr lang="ru-RU" sz="2400" dirty="0">
                <a:solidFill>
                  <a:schemeClr val="tx1"/>
                </a:solidFill>
              </a:rPr>
              <a:t> аргументами та предикатами у </a:t>
            </a:r>
            <a:r>
              <a:rPr lang="ru-RU" sz="2400" dirty="0" err="1">
                <a:solidFill>
                  <a:schemeClr val="tx1"/>
                </a:solidFill>
              </a:rPr>
              <a:t>реченні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Пропозиція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подібна</a:t>
            </a:r>
            <a:r>
              <a:rPr lang="ru-RU" sz="2400" dirty="0">
                <a:solidFill>
                  <a:schemeClr val="tx1"/>
                </a:solidFill>
              </a:rPr>
              <a:t> до </a:t>
            </a:r>
            <a:r>
              <a:rPr lang="ru-RU" sz="2400" dirty="0" err="1">
                <a:solidFill>
                  <a:schemeClr val="tx1"/>
                </a:solidFill>
              </a:rPr>
              <a:t>сцени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п'єсі</a:t>
            </a:r>
            <a:r>
              <a:rPr lang="ru-RU" sz="2400" dirty="0">
                <a:solidFill>
                  <a:schemeClr val="tx1"/>
                </a:solidFill>
              </a:rPr>
              <a:t>, а </a:t>
            </a:r>
            <a:r>
              <a:rPr lang="ru-RU" sz="2400" dirty="0" err="1">
                <a:solidFill>
                  <a:schemeClr val="tx1"/>
                </a:solidFill>
              </a:rPr>
              <a:t>відмінки</a:t>
            </a:r>
            <a:r>
              <a:rPr lang="ru-RU" sz="2400" dirty="0">
                <a:solidFill>
                  <a:schemeClr val="tx1"/>
                </a:solidFill>
              </a:rPr>
              <a:t> – </a:t>
            </a:r>
            <a:r>
              <a:rPr lang="ru-RU" sz="2400" dirty="0" err="1">
                <a:solidFill>
                  <a:schemeClr val="tx1"/>
                </a:solidFill>
              </a:rPr>
              <a:t>рольові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типи</a:t>
            </a:r>
            <a:r>
              <a:rPr lang="ru-RU" sz="2400" dirty="0">
                <a:solidFill>
                  <a:schemeClr val="tx1"/>
                </a:solidFill>
              </a:rPr>
              <a:t>. Центр </a:t>
            </a:r>
            <a:r>
              <a:rPr lang="ru-RU" sz="2400" dirty="0" err="1">
                <a:solidFill>
                  <a:schemeClr val="tx1"/>
                </a:solidFill>
              </a:rPr>
              <a:t>речення</a:t>
            </a:r>
            <a:r>
              <a:rPr lang="ru-RU" sz="2400" dirty="0">
                <a:solidFill>
                  <a:schemeClr val="tx1"/>
                </a:solidFill>
              </a:rPr>
              <a:t> – предикат (</a:t>
            </a:r>
            <a:r>
              <a:rPr lang="ru-RU" sz="2400" dirty="0" err="1">
                <a:solidFill>
                  <a:schemeClr val="tx1"/>
                </a:solidFill>
              </a:rPr>
              <a:t>дієслово</a:t>
            </a:r>
            <a:r>
              <a:rPr lang="ru-RU" sz="24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ru-RU" sz="2400" dirty="0" err="1" smtClean="0">
                <a:solidFill>
                  <a:schemeClr val="tx1"/>
                </a:solidFill>
              </a:rPr>
              <a:t>У.Чейф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Дж.Серль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Дж.Лакофф</a:t>
            </a:r>
            <a:r>
              <a:rPr lang="ru-RU" sz="2400" dirty="0">
                <a:solidFill>
                  <a:schemeClr val="tx1"/>
                </a:solidFill>
              </a:rPr>
              <a:t>: </a:t>
            </a:r>
            <a:r>
              <a:rPr lang="ru-RU" sz="2400" dirty="0" err="1">
                <a:solidFill>
                  <a:schemeClr val="tx1"/>
                </a:solidFill>
              </a:rPr>
              <a:t>концепція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пресуппозицій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екстралінгвістичних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попередніх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знань</a:t>
            </a:r>
            <a:r>
              <a:rPr lang="ru-RU" sz="2400" dirty="0">
                <a:solidFill>
                  <a:schemeClr val="tx1"/>
                </a:solidFill>
              </a:rPr>
              <a:t> умов </a:t>
            </a:r>
            <a:r>
              <a:rPr lang="ru-RU" sz="2400" dirty="0" err="1">
                <a:solidFill>
                  <a:schemeClr val="tx1"/>
                </a:solidFill>
              </a:rPr>
              <a:t>істинності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предикації</a:t>
            </a:r>
            <a:r>
              <a:rPr lang="ru-RU" sz="2400" dirty="0">
                <a:solidFill>
                  <a:schemeClr val="tx1"/>
                </a:solidFill>
              </a:rPr>
              <a:t>), </a:t>
            </a:r>
            <a:r>
              <a:rPr lang="ru-RU" sz="2400" dirty="0" err="1">
                <a:solidFill>
                  <a:schemeClr val="tx1"/>
                </a:solidFill>
              </a:rPr>
              <a:t>зв'язок</a:t>
            </a:r>
            <a:r>
              <a:rPr lang="ru-RU" sz="2400" dirty="0">
                <a:solidFill>
                  <a:schemeClr val="tx1"/>
                </a:solidFill>
              </a:rPr>
              <a:t> ментального стану того, </a:t>
            </a:r>
            <a:r>
              <a:rPr lang="ru-RU" sz="2400" dirty="0" err="1">
                <a:solidFill>
                  <a:schemeClr val="tx1"/>
                </a:solidFill>
              </a:rPr>
              <a:t>хто</a:t>
            </a:r>
            <a:r>
              <a:rPr lang="ru-RU" sz="2400" dirty="0">
                <a:solidFill>
                  <a:schemeClr val="tx1"/>
                </a:solidFill>
              </a:rPr>
              <a:t> говорить з </a:t>
            </a:r>
            <a:r>
              <a:rPr lang="ru-RU" sz="2400" dirty="0" err="1">
                <a:solidFill>
                  <a:schemeClr val="tx1"/>
                </a:solidFill>
              </a:rPr>
              <a:t>його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припущеннями</a:t>
            </a:r>
            <a:r>
              <a:rPr lang="ru-RU" sz="2400" dirty="0">
                <a:solidFill>
                  <a:schemeClr val="tx1"/>
                </a:solidFill>
              </a:rPr>
              <a:t> про </a:t>
            </a:r>
            <a:r>
              <a:rPr lang="ru-RU" sz="2400" dirty="0" err="1">
                <a:solidFill>
                  <a:schemeClr val="tx1"/>
                </a:solidFill>
              </a:rPr>
              <a:t>сутність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світу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33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Риси дискурсу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err="1" smtClean="0"/>
              <a:t>контекстуальність</a:t>
            </a:r>
            <a:r>
              <a:rPr lang="uk-UA" sz="2400" dirty="0" smtClean="0"/>
              <a:t>;</a:t>
            </a:r>
          </a:p>
          <a:p>
            <a:r>
              <a:rPr lang="uk-UA" sz="2400" dirty="0" err="1" smtClean="0"/>
              <a:t>особистісність</a:t>
            </a:r>
            <a:r>
              <a:rPr lang="uk-UA" sz="2400" dirty="0" smtClean="0"/>
              <a:t>;  </a:t>
            </a:r>
          </a:p>
          <a:p>
            <a:r>
              <a:rPr lang="uk-UA" sz="2400" dirty="0" smtClean="0"/>
              <a:t>процесуальність;  </a:t>
            </a:r>
          </a:p>
          <a:p>
            <a:r>
              <a:rPr lang="uk-UA" sz="2400" dirty="0" err="1" smtClean="0"/>
              <a:t>телеологічність</a:t>
            </a:r>
            <a:r>
              <a:rPr lang="uk-UA" sz="2400" dirty="0" smtClean="0"/>
              <a:t>;</a:t>
            </a:r>
          </a:p>
          <a:p>
            <a:r>
              <a:rPr lang="uk-UA" sz="2400" dirty="0"/>
              <a:t>з</a:t>
            </a:r>
            <a:r>
              <a:rPr lang="uk-UA" sz="2400" dirty="0" smtClean="0"/>
              <a:t>в'язність;</a:t>
            </a:r>
            <a:endParaRPr lang="ru-RU" sz="2400" dirty="0"/>
          </a:p>
          <a:p>
            <a:r>
              <a:rPr lang="uk-UA" sz="2400" dirty="0" smtClean="0"/>
              <a:t>замкненість  </a:t>
            </a:r>
            <a:r>
              <a:rPr lang="uk-UA" sz="2400" dirty="0"/>
              <a:t>його  структури,  поєднану  з відкритістю  текстової  інформації</a:t>
            </a:r>
            <a:r>
              <a:rPr lang="uk-UA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62115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Дискурсивні</a:t>
            </a:r>
            <a:r>
              <a:rPr lang="ru-RU" b="1" dirty="0" smtClean="0"/>
              <a:t> практики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7999" y="1650999"/>
            <a:ext cx="10049933" cy="4809067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 err="1">
                <a:solidFill>
                  <a:schemeClr val="tx1"/>
                </a:solidFill>
              </a:rPr>
              <a:t>аналіз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побутового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діалогу</a:t>
            </a:r>
            <a:r>
              <a:rPr lang="ru-RU" sz="2400" dirty="0">
                <a:solidFill>
                  <a:schemeClr val="tx1"/>
                </a:solidFill>
              </a:rPr>
              <a:t> (Дж. Сакс, Е. </a:t>
            </a:r>
            <a:r>
              <a:rPr lang="ru-RU" sz="2400" dirty="0" err="1">
                <a:solidFill>
                  <a:schemeClr val="tx1"/>
                </a:solidFill>
              </a:rPr>
              <a:t>Шеглофф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 smtClean="0">
                <a:solidFill>
                  <a:schemeClr val="tx1"/>
                </a:solidFill>
              </a:rPr>
              <a:t>Г.Джефферсон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С.Томпсон</a:t>
            </a:r>
            <a:r>
              <a:rPr lang="ru-RU" sz="2400" dirty="0">
                <a:solidFill>
                  <a:schemeClr val="tx1"/>
                </a:solidFill>
              </a:rPr>
              <a:t>).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uk-UA" sz="2400" dirty="0">
                <a:solidFill>
                  <a:schemeClr val="tx1"/>
                </a:solidFill>
              </a:rPr>
              <a:t>дискурсивний аналіз з позицій структуралізму (М. Фуко). </a:t>
            </a:r>
            <a:endParaRPr lang="uk-UA" sz="2400" dirty="0" smtClean="0">
              <a:solidFill>
                <a:schemeClr val="tx1"/>
              </a:solidFill>
            </a:endParaRPr>
          </a:p>
          <a:p>
            <a:pPr algn="just"/>
            <a:r>
              <a:rPr lang="uk-UA" sz="2400" dirty="0">
                <a:solidFill>
                  <a:schemeClr val="tx1"/>
                </a:solidFill>
              </a:rPr>
              <a:t>дослідження інформаційного потоку (У. </a:t>
            </a:r>
            <a:r>
              <a:rPr lang="uk-UA" sz="2400" dirty="0" err="1">
                <a:solidFill>
                  <a:schemeClr val="tx1"/>
                </a:solidFill>
              </a:rPr>
              <a:t>Чейф</a:t>
            </a:r>
            <a:r>
              <a:rPr lang="uk-UA" sz="2400" dirty="0">
                <a:solidFill>
                  <a:schemeClr val="tx1"/>
                </a:solidFill>
              </a:rPr>
              <a:t>). </a:t>
            </a:r>
            <a:endParaRPr lang="uk-UA" sz="2400" dirty="0" smtClean="0">
              <a:solidFill>
                <a:schemeClr val="tx1"/>
              </a:solidFill>
            </a:endParaRPr>
          </a:p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дослідження </a:t>
            </a:r>
            <a:r>
              <a:rPr lang="uk-UA" sz="2400" dirty="0">
                <a:solidFill>
                  <a:schemeClr val="tx1"/>
                </a:solidFill>
              </a:rPr>
              <a:t>соціальної сфери як дискурсивної конструкції (</a:t>
            </a:r>
            <a:r>
              <a:rPr lang="uk-UA" sz="2400" dirty="0" err="1" smtClean="0">
                <a:solidFill>
                  <a:schemeClr val="tx1"/>
                </a:solidFill>
              </a:rPr>
              <a:t>Е.Лакло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та Ш. </a:t>
            </a:r>
            <a:r>
              <a:rPr lang="uk-UA" sz="2400" dirty="0" err="1">
                <a:solidFill>
                  <a:schemeClr val="tx1"/>
                </a:solidFill>
              </a:rPr>
              <a:t>Муфф</a:t>
            </a:r>
            <a:r>
              <a:rPr lang="uk-UA" sz="2400" dirty="0">
                <a:solidFill>
                  <a:schemeClr val="tx1"/>
                </a:solidFill>
              </a:rPr>
              <a:t>). </a:t>
            </a:r>
            <a:endParaRPr lang="uk-UA" sz="2400" dirty="0" smtClean="0">
              <a:solidFill>
                <a:schemeClr val="tx1"/>
              </a:solidFill>
            </a:endParaRPr>
          </a:p>
          <a:p>
            <a:pPr algn="just"/>
            <a:r>
              <a:rPr lang="uk-UA" sz="2400" dirty="0">
                <a:solidFill>
                  <a:schemeClr val="tx1"/>
                </a:solidFill>
              </a:rPr>
              <a:t>дискурсивна психологія (М. </a:t>
            </a:r>
            <a:r>
              <a:rPr lang="uk-UA" sz="2400" dirty="0" err="1">
                <a:solidFill>
                  <a:schemeClr val="tx1"/>
                </a:solidFill>
              </a:rPr>
              <a:t>Уетерелл</a:t>
            </a:r>
            <a:r>
              <a:rPr lang="uk-UA" sz="2400" dirty="0">
                <a:solidFill>
                  <a:schemeClr val="tx1"/>
                </a:solidFill>
              </a:rPr>
              <a:t> і </a:t>
            </a:r>
            <a:r>
              <a:rPr lang="uk-UA" sz="2400" dirty="0" err="1">
                <a:solidFill>
                  <a:schemeClr val="tx1"/>
                </a:solidFill>
              </a:rPr>
              <a:t>Дж</a:t>
            </a:r>
            <a:r>
              <a:rPr lang="uk-UA" sz="2400" dirty="0">
                <a:solidFill>
                  <a:schemeClr val="tx1"/>
                </a:solidFill>
              </a:rPr>
              <a:t>. </a:t>
            </a:r>
            <a:r>
              <a:rPr lang="uk-UA" sz="2400" dirty="0" err="1">
                <a:solidFill>
                  <a:schemeClr val="tx1"/>
                </a:solidFill>
              </a:rPr>
              <a:t>Поттер</a:t>
            </a:r>
            <a:r>
              <a:rPr lang="uk-UA" sz="2400" dirty="0">
                <a:solidFill>
                  <a:schemeClr val="tx1"/>
                </a:solidFill>
              </a:rPr>
              <a:t>). </a:t>
            </a:r>
            <a:endParaRPr lang="uk-UA" sz="2400" dirty="0" smtClean="0">
              <a:solidFill>
                <a:schemeClr val="tx1"/>
              </a:solidFill>
            </a:endParaRPr>
          </a:p>
          <a:p>
            <a:pPr algn="just"/>
            <a:r>
              <a:rPr lang="uk-UA" sz="2400" dirty="0">
                <a:solidFill>
                  <a:schemeClr val="tx1"/>
                </a:solidFill>
              </a:rPr>
              <a:t>дискурс як складник </a:t>
            </a:r>
            <a:r>
              <a:rPr lang="uk-UA" sz="2400" dirty="0" err="1">
                <a:solidFill>
                  <a:schemeClr val="tx1"/>
                </a:solidFill>
              </a:rPr>
              <a:t>антропоцентричного</a:t>
            </a:r>
            <a:r>
              <a:rPr lang="uk-UA" sz="2400" dirty="0">
                <a:solidFill>
                  <a:schemeClr val="tx1"/>
                </a:solidFill>
              </a:rPr>
              <a:t> мовознавства (</a:t>
            </a:r>
            <a:r>
              <a:rPr lang="uk-UA" sz="2400" dirty="0" err="1" smtClean="0">
                <a:solidFill>
                  <a:schemeClr val="tx1"/>
                </a:solidFill>
              </a:rPr>
              <a:t>К.Сєдов</a:t>
            </a:r>
            <a:r>
              <a:rPr lang="uk-UA" sz="2400" dirty="0">
                <a:solidFill>
                  <a:schemeClr val="tx1"/>
                </a:solidFill>
              </a:rPr>
              <a:t>). </a:t>
            </a:r>
            <a:endParaRPr lang="uk-UA" sz="2400" dirty="0" smtClean="0">
              <a:solidFill>
                <a:schemeClr val="tx1"/>
              </a:solidFill>
            </a:endParaRPr>
          </a:p>
          <a:p>
            <a:pPr algn="just"/>
            <a:r>
              <a:rPr lang="uk-UA" sz="2400" dirty="0">
                <a:solidFill>
                  <a:schemeClr val="tx1"/>
                </a:solidFill>
              </a:rPr>
              <a:t>використання корпусів текстів (Б. Грос, М. </a:t>
            </a:r>
            <a:r>
              <a:rPr lang="uk-UA" sz="2400" dirty="0" err="1">
                <a:solidFill>
                  <a:schemeClr val="tx1"/>
                </a:solidFill>
              </a:rPr>
              <a:t>Стаббс</a:t>
            </a:r>
            <a:r>
              <a:rPr lang="uk-UA" sz="2400" dirty="0">
                <a:solidFill>
                  <a:schemeClr val="tx1"/>
                </a:solidFill>
              </a:rPr>
              <a:t>, Д. </a:t>
            </a:r>
            <a:r>
              <a:rPr lang="uk-UA" sz="2400" dirty="0" err="1">
                <a:solidFill>
                  <a:schemeClr val="tx1"/>
                </a:solidFill>
              </a:rPr>
              <a:t>Румелхарт</a:t>
            </a:r>
            <a:r>
              <a:rPr lang="uk-UA" sz="2400" dirty="0">
                <a:solidFill>
                  <a:schemeClr val="tx1"/>
                </a:solidFill>
              </a:rPr>
              <a:t>). </a:t>
            </a:r>
            <a:endParaRPr lang="uk-UA" sz="2400" dirty="0" smtClean="0">
              <a:solidFill>
                <a:schemeClr val="tx1"/>
              </a:solidFill>
            </a:endParaRPr>
          </a:p>
          <a:p>
            <a:pPr algn="just"/>
            <a:r>
              <a:rPr lang="uk-UA" sz="2400" dirty="0">
                <a:solidFill>
                  <a:schemeClr val="tx1"/>
                </a:solidFill>
              </a:rPr>
              <a:t>комунікативний вектор дослідження дискурсу (Ф. </a:t>
            </a:r>
            <a:r>
              <a:rPr lang="uk-UA" sz="2400" dirty="0" err="1">
                <a:solidFill>
                  <a:schemeClr val="tx1"/>
                </a:solidFill>
              </a:rPr>
              <a:t>Бацевич</a:t>
            </a:r>
            <a:r>
              <a:rPr lang="uk-UA" sz="2400" dirty="0">
                <a:solidFill>
                  <a:schemeClr val="tx1"/>
                </a:solidFill>
              </a:rPr>
              <a:t>, </a:t>
            </a:r>
            <a:r>
              <a:rPr lang="uk-UA" sz="2400" smtClean="0">
                <a:solidFill>
                  <a:schemeClr val="tx1"/>
                </a:solidFill>
              </a:rPr>
              <a:t>А.Загнітко</a:t>
            </a:r>
            <a:r>
              <a:rPr lang="uk-UA" sz="2400" dirty="0">
                <a:solidFill>
                  <a:schemeClr val="tx1"/>
                </a:solidFill>
              </a:rPr>
              <a:t>, М. Макаров, Л. Попович, Ю. Прохоров, Є. Сидоров).</a:t>
            </a:r>
            <a:endParaRPr lang="uk-UA" sz="2400" dirty="0" smtClean="0">
              <a:solidFill>
                <a:schemeClr val="tx1"/>
              </a:solidFill>
            </a:endParaRPr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425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</a:t>
            </a:r>
            <a:r>
              <a:rPr lang="uk-UA" b="1" dirty="0" err="1" smtClean="0"/>
              <a:t>ідходи</a:t>
            </a:r>
            <a:r>
              <a:rPr lang="uk-UA" b="1" dirty="0" smtClean="0"/>
              <a:t> до вивчення дискурсу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1867" y="1464733"/>
            <a:ext cx="9692745" cy="4446489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формальний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формально-</a:t>
            </a:r>
            <a:r>
              <a:rPr lang="ru-RU" dirty="0" err="1" smtClean="0">
                <a:solidFill>
                  <a:schemeClr val="tx1"/>
                </a:solidFill>
              </a:rPr>
              <a:t>функційний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Діяльнісний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</a:p>
          <a:p>
            <a:r>
              <a:rPr lang="uk-UA" dirty="0">
                <a:solidFill>
                  <a:schemeClr val="tx1"/>
                </a:solidFill>
              </a:rPr>
              <a:t>комунікативний, 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семіотичний</a:t>
            </a:r>
            <a:r>
              <a:rPr lang="uk-UA" dirty="0">
                <a:solidFill>
                  <a:schemeClr val="tx1"/>
                </a:solidFill>
              </a:rPr>
              <a:t>, 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err="1" smtClean="0">
                <a:solidFill>
                  <a:schemeClr val="tx1"/>
                </a:solidFill>
              </a:rPr>
              <a:t>когнітивно</a:t>
            </a:r>
            <a:r>
              <a:rPr lang="uk-UA" dirty="0" smtClean="0">
                <a:solidFill>
                  <a:schemeClr val="tx1"/>
                </a:solidFill>
              </a:rPr>
              <a:t>-дискурсивний</a:t>
            </a:r>
            <a:r>
              <a:rPr lang="uk-UA" dirty="0">
                <a:solidFill>
                  <a:schemeClr val="tx1"/>
                </a:solidFill>
              </a:rPr>
              <a:t>, 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err="1" smtClean="0">
                <a:solidFill>
                  <a:schemeClr val="tx1"/>
                </a:solidFill>
              </a:rPr>
              <a:t>дискурсивно-діалогійний</a:t>
            </a:r>
            <a:r>
              <a:rPr lang="uk-UA" dirty="0">
                <a:solidFill>
                  <a:schemeClr val="tx1"/>
                </a:solidFill>
              </a:rPr>
              <a:t>, 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інтегративний</a:t>
            </a:r>
            <a:r>
              <a:rPr lang="uk-UA" dirty="0">
                <a:solidFill>
                  <a:schemeClr val="tx1"/>
                </a:solidFill>
              </a:rPr>
              <a:t>, 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err="1" smtClean="0">
                <a:solidFill>
                  <a:schemeClr val="tx1"/>
                </a:solidFill>
              </a:rPr>
              <a:t>каузально</a:t>
            </a:r>
            <a:r>
              <a:rPr lang="uk-UA" dirty="0" smtClean="0">
                <a:solidFill>
                  <a:schemeClr val="tx1"/>
                </a:solidFill>
              </a:rPr>
              <a:t>-генетичний</a:t>
            </a:r>
            <a:r>
              <a:rPr lang="uk-UA" dirty="0">
                <a:solidFill>
                  <a:schemeClr val="tx1"/>
                </a:solidFill>
              </a:rPr>
              <a:t>, 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критичний.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71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Дискурсивний ефект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125" y="1539875"/>
            <a:ext cx="5354638" cy="3778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28465" y="1462669"/>
            <a:ext cx="40894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пов'язаний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поверненням</a:t>
            </a:r>
            <a:r>
              <a:rPr lang="ru-RU" sz="2400" dirty="0"/>
              <a:t> до </a:t>
            </a:r>
            <a:r>
              <a:rPr lang="ru-RU" sz="2400" dirty="0" err="1"/>
              <a:t>попереднього</a:t>
            </a:r>
            <a:r>
              <a:rPr lang="ru-RU" sz="2400" dirty="0"/>
              <a:t> тексту,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взаємодією</a:t>
            </a:r>
            <a:r>
              <a:rPr lang="ru-RU" sz="2400" dirty="0"/>
              <a:t> </a:t>
            </a:r>
            <a:r>
              <a:rPr lang="ru-RU" sz="2400" dirty="0" err="1"/>
              <a:t>механізмів</a:t>
            </a:r>
            <a:r>
              <a:rPr lang="ru-RU" sz="2400" dirty="0"/>
              <a:t> </a:t>
            </a:r>
            <a:r>
              <a:rPr lang="ru-RU" sz="2400" dirty="0" err="1"/>
              <a:t>довготривалої</a:t>
            </a:r>
            <a:r>
              <a:rPr lang="ru-RU" sz="2400" dirty="0"/>
              <a:t> та </a:t>
            </a:r>
            <a:r>
              <a:rPr lang="ru-RU" sz="2400" dirty="0" err="1"/>
              <a:t>короткочасної</a:t>
            </a:r>
            <a:r>
              <a:rPr lang="ru-RU" sz="2400" dirty="0"/>
              <a:t> </a:t>
            </a:r>
            <a:r>
              <a:rPr lang="ru-RU" sz="2400" dirty="0" err="1"/>
              <a:t>пам'яті</a:t>
            </a:r>
            <a:r>
              <a:rPr lang="ru-RU" sz="2400" dirty="0"/>
              <a:t> у </a:t>
            </a:r>
            <a:r>
              <a:rPr lang="ru-RU" sz="2400" dirty="0" err="1"/>
              <a:t>дискурсивній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не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культури</a:t>
            </a:r>
            <a:r>
              <a:rPr lang="ru-RU" sz="2400" dirty="0"/>
              <a:t>, а й </a:t>
            </a:r>
            <a:r>
              <a:rPr lang="ru-RU" sz="2400" dirty="0" err="1"/>
              <a:t>окремого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представника</a:t>
            </a:r>
            <a:r>
              <a:rPr lang="ru-RU" sz="2400" dirty="0"/>
              <a:t> </a:t>
            </a:r>
            <a:r>
              <a:rPr lang="ru-RU" sz="2400" dirty="0" smtClean="0"/>
              <a:t>(</a:t>
            </a:r>
            <a:r>
              <a:rPr lang="ru-RU" sz="2400" dirty="0" err="1" smtClean="0"/>
              <a:t>О.Кібрик</a:t>
            </a:r>
            <a:r>
              <a:rPr lang="ru-RU" sz="2400" dirty="0"/>
              <a:t>, </a:t>
            </a:r>
            <a:r>
              <a:rPr lang="ru-RU" sz="2400" dirty="0" err="1"/>
              <a:t>Т.Гівон</a:t>
            </a:r>
            <a:r>
              <a:rPr lang="ru-R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149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POOL </a:t>
            </a:r>
          </a:p>
          <a:p>
            <a:pPr marL="0" indent="0" algn="ctr">
              <a:buNone/>
            </a:pPr>
            <a:r>
              <a:rPr lang="en-US" sz="5400" b="1" dirty="0" smtClean="0"/>
              <a:t>FOR MEMBERS </a:t>
            </a:r>
          </a:p>
          <a:p>
            <a:pPr marL="0" indent="0" algn="ctr">
              <a:buNone/>
            </a:pPr>
            <a:r>
              <a:rPr lang="en-US" sz="5400" b="1" dirty="0" smtClean="0"/>
              <a:t>ONLY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83809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694268"/>
            <a:ext cx="8964612" cy="2015066"/>
          </a:xfrm>
        </p:spPr>
        <p:txBody>
          <a:bodyPr>
            <a:normAutofit/>
          </a:bodyPr>
          <a:lstStyle/>
          <a:p>
            <a:pPr algn="ctr"/>
            <a:r>
              <a:rPr lang="en-US" altLang="ru-RU" b="1" dirty="0"/>
              <a:t>Please use the toilet </a:t>
            </a:r>
            <a:r>
              <a:rPr lang="en-US" altLang="ru-RU" b="1" dirty="0" smtClean="0"/>
              <a:t/>
            </a:r>
            <a:br>
              <a:rPr lang="en-US" altLang="ru-RU" b="1" dirty="0" smtClean="0"/>
            </a:br>
            <a:r>
              <a:rPr lang="en-US" altLang="ru-RU" b="1" dirty="0" smtClean="0"/>
              <a:t>NOT </a:t>
            </a:r>
            <a:r>
              <a:rPr lang="en-US" altLang="ru-RU" b="1" dirty="0"/>
              <a:t>the pool</a:t>
            </a:r>
            <a:r>
              <a:rPr lang="ru-RU" altLang="ru-RU" b="1" dirty="0"/>
              <a:t/>
            </a:r>
            <a:br>
              <a:rPr lang="ru-RU" alt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7668" y="3310468"/>
            <a:ext cx="9006944" cy="2600754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altLang="ru-RU" sz="4400" b="1" dirty="0" smtClean="0"/>
              <a:t>Pool for </a:t>
            </a:r>
          </a:p>
          <a:p>
            <a:pPr marL="0" indent="0" algn="ctr">
              <a:buNone/>
            </a:pPr>
            <a:r>
              <a:rPr lang="en-US" altLang="ru-RU" sz="4400" b="1" dirty="0" smtClean="0"/>
              <a:t>members </a:t>
            </a:r>
          </a:p>
          <a:p>
            <a:pPr marL="0" indent="0" algn="ctr">
              <a:buNone/>
            </a:pPr>
            <a:r>
              <a:rPr lang="en-US" altLang="ru-RU" sz="4400" b="1" dirty="0" smtClean="0"/>
              <a:t>only</a:t>
            </a:r>
            <a:endParaRPr lang="ru-RU" altLang="ru-RU" sz="4400" b="1" dirty="0"/>
          </a:p>
          <a:p>
            <a:pPr algn="ctr"/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7708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altLang="ru-RU" sz="5400" b="1" dirty="0"/>
              <a:t>Please</a:t>
            </a:r>
          </a:p>
          <a:p>
            <a:pPr algn="ctr">
              <a:buNone/>
            </a:pPr>
            <a:r>
              <a:rPr lang="en-US" altLang="ru-RU" sz="5400" b="1" dirty="0"/>
              <a:t>use the toilet</a:t>
            </a:r>
          </a:p>
          <a:p>
            <a:pPr algn="ctr">
              <a:buNone/>
            </a:pPr>
            <a:r>
              <a:rPr lang="en-US" altLang="ru-RU" sz="5400" b="1" dirty="0"/>
              <a:t>NOT the pool</a:t>
            </a:r>
            <a:endParaRPr lang="ru-RU" altLang="ru-RU" sz="5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68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ДИСКУРС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1800" y="1490133"/>
            <a:ext cx="9802812" cy="4421089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дискурс </a:t>
            </a:r>
            <a:r>
              <a:rPr lang="ru-RU" sz="2400" dirty="0"/>
              <a:t>у широкому </a:t>
            </a:r>
            <a:r>
              <a:rPr lang="ru-RU" sz="2400" dirty="0" err="1"/>
              <a:t>розумінні</a:t>
            </a:r>
            <a:r>
              <a:rPr lang="ru-RU" sz="2400" dirty="0"/>
              <a:t>: (1) предмет </a:t>
            </a:r>
            <a:r>
              <a:rPr lang="ru-RU" sz="2400" dirty="0" err="1"/>
              <a:t>розмови</a:t>
            </a:r>
            <a:r>
              <a:rPr lang="ru-RU" sz="2400" dirty="0"/>
              <a:t>, (2) </a:t>
            </a:r>
            <a:r>
              <a:rPr lang="ru-RU" sz="2400" dirty="0" err="1"/>
              <a:t>спілкування</a:t>
            </a:r>
            <a:r>
              <a:rPr lang="ru-RU" sz="2400" dirty="0"/>
              <a:t>, </a:t>
            </a:r>
            <a:r>
              <a:rPr lang="ru-RU" sz="2400" dirty="0" err="1" smtClean="0"/>
              <a:t>комунікація</a:t>
            </a:r>
            <a:r>
              <a:rPr lang="ru-RU" sz="2400" dirty="0" smtClean="0"/>
              <a:t> </a:t>
            </a:r>
            <a:r>
              <a:rPr lang="ru-RU" sz="2400" dirty="0"/>
              <a:t>як предмет </a:t>
            </a:r>
            <a:r>
              <a:rPr lang="ru-RU" sz="2400" dirty="0" err="1"/>
              <a:t>вивчення</a:t>
            </a:r>
            <a:r>
              <a:rPr lang="ru-RU" sz="2400" dirty="0"/>
              <a:t>; (3) поле </a:t>
            </a:r>
            <a:r>
              <a:rPr lang="ru-RU" sz="2400" dirty="0" err="1"/>
              <a:t>діяльності</a:t>
            </a:r>
            <a:r>
              <a:rPr lang="ru-RU" sz="2400" dirty="0"/>
              <a:t>; </a:t>
            </a:r>
          </a:p>
          <a:p>
            <a:pPr algn="just"/>
            <a:r>
              <a:rPr lang="ru-RU" sz="2400" dirty="0" smtClean="0"/>
              <a:t>дискурс </a:t>
            </a:r>
            <a:r>
              <a:rPr lang="ru-RU" sz="2400" dirty="0"/>
              <a:t>як </a:t>
            </a:r>
            <a:r>
              <a:rPr lang="ru-RU" sz="2400" dirty="0" err="1"/>
              <a:t>об'єкт</a:t>
            </a:r>
            <a:r>
              <a:rPr lang="ru-RU" sz="2400" dirty="0"/>
              <a:t> </a:t>
            </a:r>
            <a:r>
              <a:rPr lang="ru-RU" sz="2400" dirty="0" err="1" smtClean="0"/>
              <a:t>лінгвістики</a:t>
            </a:r>
            <a:r>
              <a:rPr lang="ru-RU" sz="2400" dirty="0" smtClean="0"/>
              <a:t>: (1</a:t>
            </a:r>
            <a:r>
              <a:rPr lang="ru-RU" sz="2400" dirty="0"/>
              <a:t>) </a:t>
            </a:r>
            <a:r>
              <a:rPr lang="ru-RU" sz="2400" dirty="0" err="1"/>
              <a:t>мова</a:t>
            </a:r>
            <a:r>
              <a:rPr lang="ru-RU" sz="2400" dirty="0"/>
              <a:t> з </a:t>
            </a:r>
            <a:r>
              <a:rPr lang="ru-RU" sz="2400" dirty="0" err="1"/>
              <a:t>позиції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, </a:t>
            </a:r>
            <a:r>
              <a:rPr lang="ru-RU" sz="2400" dirty="0" err="1"/>
              <a:t>форми</a:t>
            </a:r>
            <a:r>
              <a:rPr lang="ru-RU" sz="2400" dirty="0"/>
              <a:t>, </a:t>
            </a:r>
            <a:r>
              <a:rPr lang="ru-RU" sz="2400" dirty="0" err="1" smtClean="0"/>
              <a:t>граматичної</a:t>
            </a:r>
            <a:r>
              <a:rPr lang="ru-RU" sz="2400" dirty="0" smtClean="0"/>
              <a:t>  </a:t>
            </a:r>
            <a:r>
              <a:rPr lang="ru-RU" sz="2400" dirty="0" err="1"/>
              <a:t>заданості</a:t>
            </a:r>
            <a:r>
              <a:rPr lang="ru-RU" sz="2400" dirty="0"/>
              <a:t>,  (2)  слово,  </a:t>
            </a:r>
            <a:r>
              <a:rPr lang="ru-RU" sz="2400" dirty="0" err="1"/>
              <a:t>речення</a:t>
            </a:r>
            <a:r>
              <a:rPr lang="ru-RU" sz="2400" dirty="0"/>
              <a:t>,  (3)  </a:t>
            </a:r>
            <a:r>
              <a:rPr lang="ru-RU" sz="2400" dirty="0" err="1"/>
              <a:t>мова</a:t>
            </a:r>
            <a:r>
              <a:rPr lang="ru-RU" sz="2400" dirty="0"/>
              <a:t>,  </a:t>
            </a:r>
            <a:r>
              <a:rPr lang="ru-RU" sz="2400" dirty="0" err="1"/>
              <a:t>зосереджена</a:t>
            </a:r>
            <a:r>
              <a:rPr lang="ru-RU" sz="2400" dirty="0"/>
              <a:t>  на  </a:t>
            </a:r>
            <a:r>
              <a:rPr lang="ru-RU" sz="2400" dirty="0" err="1"/>
              <a:t>предметі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розмови</a:t>
            </a:r>
            <a:r>
              <a:rPr lang="ru-RU" sz="2400" dirty="0" smtClean="0"/>
              <a:t> </a:t>
            </a:r>
            <a:r>
              <a:rPr lang="ru-RU" sz="2400" dirty="0"/>
              <a:t>в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; (4) текст в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чітко</a:t>
            </a:r>
            <a:r>
              <a:rPr lang="ru-RU" sz="2400" dirty="0"/>
              <a:t> </a:t>
            </a:r>
            <a:r>
              <a:rPr lang="ru-RU" sz="2400" dirty="0" err="1"/>
              <a:t>заданій</a:t>
            </a:r>
            <a:r>
              <a:rPr lang="ru-RU" sz="2400" dirty="0"/>
              <a:t> </a:t>
            </a:r>
            <a:r>
              <a:rPr lang="ru-RU" sz="2400" dirty="0" err="1"/>
              <a:t>жанровій</a:t>
            </a:r>
            <a:r>
              <a:rPr lang="ru-RU" sz="2400" dirty="0"/>
              <a:t> </a:t>
            </a:r>
            <a:r>
              <a:rPr lang="ru-RU" sz="2400" dirty="0" err="1"/>
              <a:t>репрезентації</a:t>
            </a:r>
            <a:r>
              <a:rPr lang="ru-RU" sz="2400" dirty="0"/>
              <a:t>, </a:t>
            </a:r>
            <a:r>
              <a:rPr lang="ru-RU" sz="2400" dirty="0" err="1" smtClean="0"/>
              <a:t>підпорядкований</a:t>
            </a:r>
            <a:r>
              <a:rPr lang="ru-RU" sz="2400" dirty="0" smtClean="0"/>
              <a:t>  </a:t>
            </a:r>
            <a:r>
              <a:rPr lang="ru-RU" sz="2400" dirty="0"/>
              <a:t>правилам  формального  характеру;  (5) </a:t>
            </a:r>
            <a:r>
              <a:rPr lang="ru-RU" sz="2400" dirty="0" err="1"/>
              <a:t>матеріальна</a:t>
            </a:r>
            <a:r>
              <a:rPr lang="ru-RU" sz="2400" dirty="0"/>
              <a:t>  форма </a:t>
            </a:r>
            <a:r>
              <a:rPr lang="ru-RU" sz="2400" dirty="0" err="1" smtClean="0"/>
              <a:t>втілення</a:t>
            </a:r>
            <a:r>
              <a:rPr lang="ru-RU" sz="2400" dirty="0" smtClean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, структура (формат) </a:t>
            </a:r>
            <a:r>
              <a:rPr lang="ru-RU" sz="2400" dirty="0" err="1"/>
              <a:t>вербальної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688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ДИСКУРС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400" dirty="0" smtClean="0"/>
              <a:t>дискурс  </a:t>
            </a:r>
            <a:r>
              <a:rPr lang="ru-RU" sz="2400" dirty="0"/>
              <a:t>як  жанр  –  (1)  жанр  </a:t>
            </a:r>
            <a:r>
              <a:rPr lang="ru-RU" sz="2400" dirty="0" err="1"/>
              <a:t>писемного</a:t>
            </a:r>
            <a:r>
              <a:rPr lang="ru-RU" sz="2400" dirty="0"/>
              <a:t>  </a:t>
            </a:r>
            <a:r>
              <a:rPr lang="ru-RU" sz="2400" dirty="0" err="1"/>
              <a:t>спілкування</a:t>
            </a:r>
            <a:r>
              <a:rPr lang="ru-RU" sz="2400" dirty="0"/>
              <a:t>,  вид  </a:t>
            </a:r>
            <a:r>
              <a:rPr lang="ru-RU" sz="2400" dirty="0" err="1"/>
              <a:t>спілкування</a:t>
            </a:r>
            <a:r>
              <a:rPr lang="ru-RU" sz="2400" dirty="0"/>
              <a:t>, </a:t>
            </a:r>
            <a:r>
              <a:rPr lang="ru-RU" sz="2400" dirty="0" smtClean="0"/>
              <a:t> </a:t>
            </a:r>
            <a:r>
              <a:rPr lang="ru-RU" sz="2400" dirty="0" err="1" smtClean="0"/>
              <a:t>що</a:t>
            </a:r>
            <a:r>
              <a:rPr lang="ru-RU" sz="2400" dirty="0" smtClean="0"/>
              <a:t>  </a:t>
            </a:r>
            <a:r>
              <a:rPr lang="ru-RU" sz="2400" dirty="0" err="1"/>
              <a:t>вимагає</a:t>
            </a:r>
            <a:r>
              <a:rPr lang="ru-RU" sz="2400" dirty="0"/>
              <a:t>  </a:t>
            </a:r>
            <a:r>
              <a:rPr lang="ru-RU" sz="2400" dirty="0" err="1"/>
              <a:t>від</a:t>
            </a:r>
            <a:r>
              <a:rPr lang="ru-RU" sz="2400" dirty="0"/>
              <a:t>  автора  і  </a:t>
            </a:r>
            <a:r>
              <a:rPr lang="ru-RU" sz="2400" dirty="0" err="1"/>
              <a:t>читача</a:t>
            </a:r>
            <a:r>
              <a:rPr lang="ru-RU" sz="2400" dirty="0"/>
              <a:t>  </a:t>
            </a:r>
            <a:r>
              <a:rPr lang="ru-RU" sz="2400" dirty="0" err="1"/>
              <a:t>серйозного</a:t>
            </a:r>
            <a:r>
              <a:rPr lang="ru-RU" sz="2400" dirty="0"/>
              <a:t>  </a:t>
            </a:r>
            <a:r>
              <a:rPr lang="ru-RU" sz="2400" dirty="0" err="1"/>
              <a:t>ставлення</a:t>
            </a:r>
            <a:r>
              <a:rPr lang="ru-RU" sz="2400" dirty="0"/>
              <a:t>  і  </a:t>
            </a:r>
            <a:r>
              <a:rPr lang="ru-RU" sz="2400" dirty="0" err="1"/>
              <a:t>розумової</a:t>
            </a:r>
            <a:r>
              <a:rPr lang="ru-RU" sz="2400" dirty="0"/>
              <a:t>  </a:t>
            </a:r>
            <a:r>
              <a:rPr lang="ru-RU" sz="2400" dirty="0" err="1"/>
              <a:t>роботи</a:t>
            </a:r>
            <a:r>
              <a:rPr lang="ru-RU" sz="2400" dirty="0"/>
              <a:t>, </a:t>
            </a:r>
            <a:r>
              <a:rPr lang="ru-RU" sz="2400" dirty="0" smtClean="0"/>
              <a:t> (</a:t>
            </a:r>
            <a:r>
              <a:rPr lang="ru-RU" sz="2400" dirty="0"/>
              <a:t>2) </a:t>
            </a:r>
            <a:r>
              <a:rPr lang="ru-RU" sz="2400" dirty="0" err="1"/>
              <a:t>лекція</a:t>
            </a:r>
            <a:r>
              <a:rPr lang="ru-RU" sz="2400" dirty="0"/>
              <a:t>, </a:t>
            </a:r>
            <a:r>
              <a:rPr lang="ru-RU" sz="2400" dirty="0" err="1"/>
              <a:t>виступ</a:t>
            </a:r>
            <a:r>
              <a:rPr lang="ru-RU" sz="2400" dirty="0"/>
              <a:t>, </a:t>
            </a:r>
            <a:r>
              <a:rPr lang="ru-RU" sz="2400" dirty="0" err="1"/>
              <a:t>бесіда</a:t>
            </a:r>
            <a:r>
              <a:rPr lang="ru-RU" sz="2400" dirty="0"/>
              <a:t>, </a:t>
            </a:r>
            <a:r>
              <a:rPr lang="ru-RU" sz="2400" dirty="0" err="1"/>
              <a:t>тобто</a:t>
            </a:r>
            <a:r>
              <a:rPr lang="ru-RU" sz="2400" dirty="0"/>
              <a:t> жанр </a:t>
            </a:r>
            <a:r>
              <a:rPr lang="ru-RU" sz="2400" dirty="0" err="1"/>
              <a:t>усного</a:t>
            </a:r>
            <a:r>
              <a:rPr lang="ru-RU" sz="2400" dirty="0"/>
              <a:t> </a:t>
            </a:r>
            <a:r>
              <a:rPr lang="ru-RU" sz="2400" dirty="0" err="1"/>
              <a:t>спілкування</a:t>
            </a:r>
            <a:r>
              <a:rPr lang="ru-RU" sz="2400" dirty="0"/>
              <a:t>, вид </a:t>
            </a:r>
            <a:r>
              <a:rPr lang="ru-RU" sz="2400" dirty="0" err="1"/>
              <a:t>спілкування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 err="1" smtClean="0"/>
              <a:t>вимагає</a:t>
            </a:r>
            <a:r>
              <a:rPr lang="ru-RU" sz="2400" dirty="0" smtClean="0"/>
              <a:t> </a:t>
            </a:r>
            <a:r>
              <a:rPr lang="ru-RU" sz="2400" dirty="0" err="1"/>
              <a:t>безпосередньої</a:t>
            </a:r>
            <a:r>
              <a:rPr lang="ru-RU" sz="2400" dirty="0"/>
              <a:t> </a:t>
            </a:r>
            <a:r>
              <a:rPr lang="ru-RU" sz="2400" dirty="0" err="1"/>
              <a:t>взаємодії</a:t>
            </a:r>
            <a:r>
              <a:rPr lang="ru-RU" sz="2400" dirty="0"/>
              <a:t> людей,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спілкуються</a:t>
            </a:r>
            <a:r>
              <a:rPr lang="ru-RU" sz="2400" dirty="0"/>
              <a:t>; </a:t>
            </a:r>
          </a:p>
          <a:p>
            <a:pPr algn="just"/>
            <a:r>
              <a:rPr lang="ru-RU" sz="2400" dirty="0" smtClean="0"/>
              <a:t>дискурс  </a:t>
            </a:r>
            <a:r>
              <a:rPr lang="ru-RU" sz="2400" dirty="0"/>
              <a:t>як  </a:t>
            </a:r>
            <a:r>
              <a:rPr lang="ru-RU" sz="2400" dirty="0" err="1"/>
              <a:t>інтегративна</a:t>
            </a:r>
            <a:r>
              <a:rPr lang="ru-RU" sz="2400" dirty="0"/>
              <a:t>  </a:t>
            </a:r>
            <a:r>
              <a:rPr lang="ru-RU" sz="2400" dirty="0" err="1"/>
              <a:t>функціональна</a:t>
            </a:r>
            <a:r>
              <a:rPr lang="ru-RU" sz="2400" dirty="0"/>
              <a:t>  </a:t>
            </a:r>
            <a:r>
              <a:rPr lang="ru-RU" sz="2400" dirty="0" err="1"/>
              <a:t>даність</a:t>
            </a:r>
            <a:r>
              <a:rPr lang="ru-RU" sz="2400" dirty="0"/>
              <a:t>  –  </a:t>
            </a:r>
            <a:r>
              <a:rPr lang="ru-RU" sz="2400" dirty="0" err="1"/>
              <a:t>сукупність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 err="1" smtClean="0"/>
              <a:t>дискурсій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відображають</a:t>
            </a:r>
            <a:r>
              <a:rPr lang="ru-RU" sz="2400" dirty="0"/>
              <a:t> і </a:t>
            </a:r>
            <a:r>
              <a:rPr lang="ru-RU" sz="2400" dirty="0" err="1"/>
              <a:t>формують</a:t>
            </a:r>
            <a:r>
              <a:rPr lang="ru-RU" sz="2400" dirty="0"/>
              <a:t> </a:t>
            </a:r>
            <a:r>
              <a:rPr lang="ru-RU" sz="2400" dirty="0" err="1"/>
              <a:t>дискурси</a:t>
            </a:r>
            <a:r>
              <a:rPr lang="ru-RU" sz="2400" dirty="0"/>
              <a:t>; </a:t>
            </a:r>
          </a:p>
          <a:p>
            <a:pPr algn="just"/>
            <a:r>
              <a:rPr lang="ru-RU" sz="2400" dirty="0" smtClean="0"/>
              <a:t>дискурс </a:t>
            </a:r>
            <a:r>
              <a:rPr lang="ru-RU" sz="2400" dirty="0"/>
              <a:t>як </a:t>
            </a:r>
            <a:r>
              <a:rPr lang="ru-RU" sz="2400" dirty="0" err="1"/>
              <a:t>міра</a:t>
            </a:r>
            <a:r>
              <a:rPr lang="ru-RU" sz="2400" dirty="0"/>
              <a:t> – </a:t>
            </a:r>
            <a:r>
              <a:rPr lang="ru-RU" sz="2400" dirty="0" err="1"/>
              <a:t>проміжок</a:t>
            </a:r>
            <a:r>
              <a:rPr lang="ru-RU" sz="2400" dirty="0"/>
              <a:t> </a:t>
            </a:r>
            <a:r>
              <a:rPr lang="ru-RU" sz="2400" dirty="0" smtClean="0"/>
              <a:t>часу; 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051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ДИСКУРС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400" dirty="0" smtClean="0"/>
              <a:t>дискурс  як  зосереджений  на  утриманні  вид  діяльності  –  (1)  процес  спілкування  (усний  чи  письмовий),  зосереджений  на  предметі  розмови  і  його  розвитку,  (2) термін,  який  несе  в  собі  відбиток  не  однієї,  а  цілого  ряду  соціальних і гуманітарних наук – філософії, лінгвістики, психології, соціології,  етнографії,  культурології,  політології,  теорії комунікації,  тобто,  тих  наук,  які  вивчають мову, її змістовий потенціал і реалізацію цього потенціалу.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56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ДИСКУРС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0400" y="1744133"/>
            <a:ext cx="9574212" cy="4167089"/>
          </a:xfrm>
        </p:spPr>
        <p:txBody>
          <a:bodyPr>
            <a:normAutofit lnSpcReduction="10000"/>
          </a:bodyPr>
          <a:lstStyle/>
          <a:p>
            <a:r>
              <a:rPr lang="ru-RU" sz="2400" dirty="0" err="1"/>
              <a:t>з</a:t>
            </a:r>
            <a:r>
              <a:rPr lang="ru-RU" sz="2400" dirty="0" err="1" smtClean="0"/>
              <a:t>в’язний</a:t>
            </a:r>
            <a:r>
              <a:rPr lang="ru-RU" sz="2400" dirty="0" smtClean="0"/>
              <a:t> текст </a:t>
            </a:r>
            <a:r>
              <a:rPr lang="ru-RU" sz="2400" dirty="0"/>
              <a:t>у </a:t>
            </a:r>
            <a:r>
              <a:rPr lang="ru-RU" sz="2400" dirty="0" err="1"/>
              <a:t>контексті</a:t>
            </a:r>
            <a:r>
              <a:rPr lang="ru-RU" sz="2400" dirty="0"/>
              <a:t> </a:t>
            </a:r>
            <a:r>
              <a:rPr lang="ru-RU" sz="2400" dirty="0" err="1"/>
              <a:t>численних</a:t>
            </a:r>
            <a:r>
              <a:rPr lang="ru-RU" sz="2400" dirty="0"/>
              <a:t> </a:t>
            </a:r>
            <a:r>
              <a:rPr lang="ru-RU" sz="2400" dirty="0" err="1"/>
              <a:t>супровідних</a:t>
            </a:r>
            <a:r>
              <a:rPr lang="ru-RU" sz="2400" dirty="0"/>
              <a:t> </a:t>
            </a:r>
            <a:r>
              <a:rPr lang="ru-RU" sz="2400" dirty="0" err="1"/>
              <a:t>фонових</a:t>
            </a:r>
            <a:r>
              <a:rPr lang="ru-RU" sz="2400" dirty="0"/>
              <a:t> </a:t>
            </a:r>
            <a:r>
              <a:rPr lang="ru-RU" sz="2400" dirty="0" err="1"/>
              <a:t>чинників</a:t>
            </a:r>
            <a:r>
              <a:rPr lang="ru-RU" sz="2400" dirty="0"/>
              <a:t> – </a:t>
            </a:r>
            <a:r>
              <a:rPr lang="ru-RU" sz="2400" dirty="0" err="1"/>
              <a:t>онтологічних</a:t>
            </a:r>
            <a:r>
              <a:rPr lang="ru-RU" sz="2400" dirty="0"/>
              <a:t>, </a:t>
            </a:r>
            <a:r>
              <a:rPr lang="ru-RU" sz="2400" dirty="0" err="1"/>
              <a:t>соціокультурних</a:t>
            </a:r>
            <a:r>
              <a:rPr lang="ru-RU" sz="2400" dirty="0"/>
              <a:t>, </a:t>
            </a:r>
            <a:r>
              <a:rPr lang="ru-RU" sz="2400" dirty="0" err="1"/>
              <a:t>психологічних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; текст, </a:t>
            </a:r>
            <a:r>
              <a:rPr lang="ru-RU" sz="2400" dirty="0" err="1"/>
              <a:t>занурений</a:t>
            </a:r>
            <a:r>
              <a:rPr lang="ru-RU" sz="2400" dirty="0"/>
              <a:t> у </a:t>
            </a:r>
            <a:r>
              <a:rPr lang="ru-RU" sz="2400" dirty="0" err="1"/>
              <a:t>життя</a:t>
            </a:r>
            <a:r>
              <a:rPr lang="ru-RU" sz="2400" dirty="0"/>
              <a:t>;</a:t>
            </a:r>
          </a:p>
          <a:p>
            <a:r>
              <a:rPr lang="ru-RU" sz="2400" dirty="0" err="1" smtClean="0"/>
              <a:t>замкнена</a:t>
            </a:r>
            <a:r>
              <a:rPr lang="ru-RU" sz="2400" dirty="0" smtClean="0"/>
              <a:t> </a:t>
            </a:r>
            <a:r>
              <a:rPr lang="ru-RU" sz="2400" dirty="0" err="1"/>
              <a:t>цілісна</a:t>
            </a:r>
            <a:r>
              <a:rPr lang="ru-RU" sz="2400" dirty="0"/>
              <a:t> </a:t>
            </a:r>
            <a:r>
              <a:rPr lang="ru-RU" sz="2400" dirty="0" err="1"/>
              <a:t>комунікативна</a:t>
            </a:r>
            <a:r>
              <a:rPr lang="ru-RU" sz="2400" dirty="0"/>
              <a:t> </a:t>
            </a:r>
            <a:r>
              <a:rPr lang="ru-RU" sz="2400" dirty="0" err="1"/>
              <a:t>ситуація</a:t>
            </a:r>
            <a:r>
              <a:rPr lang="ru-RU" sz="2400" dirty="0"/>
              <a:t> ( </a:t>
            </a:r>
            <a:r>
              <a:rPr lang="ru-RU" sz="2400" dirty="0" err="1"/>
              <a:t>подія</a:t>
            </a:r>
            <a:r>
              <a:rPr lang="ru-RU" sz="2400" dirty="0"/>
              <a:t>), </a:t>
            </a:r>
            <a:r>
              <a:rPr lang="ru-RU" sz="2400" dirty="0" err="1"/>
              <a:t>складниками</a:t>
            </a:r>
            <a:r>
              <a:rPr lang="ru-RU" sz="2400" dirty="0"/>
              <a:t> </a:t>
            </a:r>
            <a:r>
              <a:rPr lang="ru-RU" sz="2400" dirty="0" err="1"/>
              <a:t>якої</a:t>
            </a:r>
            <a:r>
              <a:rPr lang="ru-RU" sz="2400" dirty="0"/>
              <a:t> є </a:t>
            </a:r>
            <a:r>
              <a:rPr lang="ru-RU" sz="2400" dirty="0" err="1"/>
              <a:t>комуніканти</a:t>
            </a:r>
            <a:r>
              <a:rPr lang="ru-RU" sz="2400" dirty="0"/>
              <a:t> й текст, як </a:t>
            </a:r>
            <a:r>
              <a:rPr lang="ru-RU" sz="2400" dirty="0" err="1"/>
              <a:t>знаковий</a:t>
            </a:r>
            <a:r>
              <a:rPr lang="ru-RU" sz="2400" dirty="0"/>
              <a:t> </a:t>
            </a:r>
            <a:r>
              <a:rPr lang="ru-RU" sz="2400" dirty="0" err="1"/>
              <a:t>посередник</a:t>
            </a:r>
            <a:r>
              <a:rPr lang="ru-RU" sz="2400" dirty="0"/>
              <a:t>, </a:t>
            </a:r>
            <a:r>
              <a:rPr lang="ru-RU" sz="2400" dirty="0" err="1"/>
              <a:t>зумовлена</a:t>
            </a:r>
            <a:r>
              <a:rPr lang="ru-RU" sz="2400" dirty="0"/>
              <a:t> </a:t>
            </a:r>
            <a:r>
              <a:rPr lang="ru-RU" sz="2400" dirty="0" err="1"/>
              <a:t>різними</a:t>
            </a:r>
            <a:r>
              <a:rPr lang="ru-RU" sz="2400" dirty="0"/>
              <a:t> </a:t>
            </a:r>
            <a:r>
              <a:rPr lang="ru-RU" sz="2400" dirty="0" err="1"/>
              <a:t>чинниками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опосередкують</a:t>
            </a:r>
            <a:r>
              <a:rPr lang="ru-RU" sz="2400" dirty="0"/>
              <a:t> </a:t>
            </a:r>
            <a:r>
              <a:rPr lang="ru-RU" sz="2400" dirty="0" err="1"/>
              <a:t>спілкування</a:t>
            </a:r>
            <a:r>
              <a:rPr lang="ru-RU" sz="2400" dirty="0"/>
              <a:t> й </a:t>
            </a:r>
            <a:r>
              <a:rPr lang="ru-RU" sz="2400" dirty="0" err="1"/>
              <a:t>розуміння</a:t>
            </a:r>
            <a:r>
              <a:rPr lang="ru-RU" sz="2400" dirty="0"/>
              <a:t> ( </a:t>
            </a:r>
            <a:r>
              <a:rPr lang="ru-RU" sz="2400" dirty="0" err="1"/>
              <a:t>соціальними</a:t>
            </a:r>
            <a:r>
              <a:rPr lang="ru-RU" sz="2400" dirty="0"/>
              <a:t>, </a:t>
            </a:r>
            <a:r>
              <a:rPr lang="ru-RU" sz="2400" dirty="0" err="1"/>
              <a:t>культурними</a:t>
            </a:r>
            <a:r>
              <a:rPr lang="ru-RU" sz="2400" dirty="0"/>
              <a:t>, </a:t>
            </a:r>
            <a:r>
              <a:rPr lang="ru-RU" sz="2400" dirty="0" err="1"/>
              <a:t>етнічними</a:t>
            </a:r>
            <a:r>
              <a:rPr lang="ru-RU" sz="2400" dirty="0"/>
              <a:t> і </a:t>
            </a:r>
            <a:r>
              <a:rPr lang="ru-RU" sz="2400" dirty="0" err="1"/>
              <a:t>т.ін</a:t>
            </a:r>
            <a:r>
              <a:rPr lang="ru-RU" sz="2400" dirty="0"/>
              <a:t>.);</a:t>
            </a:r>
          </a:p>
          <a:p>
            <a:r>
              <a:rPr lang="ru-RU" sz="2400" dirty="0"/>
              <a:t>с</a:t>
            </a:r>
            <a:r>
              <a:rPr lang="ru-RU" sz="2400" dirty="0" smtClean="0"/>
              <a:t>тиль</a:t>
            </a:r>
            <a:r>
              <a:rPr lang="ru-RU" sz="2400" dirty="0"/>
              <a:t>, </a:t>
            </a:r>
            <a:r>
              <a:rPr lang="ru-RU" sz="2400" dirty="0" err="1"/>
              <a:t>підмова</a:t>
            </a:r>
            <a:r>
              <a:rPr lang="ru-RU" sz="2400" dirty="0"/>
              <a:t> мовного </a:t>
            </a:r>
            <a:r>
              <a:rPr lang="ru-RU" sz="2400" dirty="0" err="1"/>
              <a:t>спілкування</a:t>
            </a:r>
            <a:r>
              <a:rPr lang="ru-RU" sz="2400" dirty="0"/>
              <a:t>;</a:t>
            </a:r>
          </a:p>
          <a:p>
            <a:r>
              <a:rPr lang="ru-RU" sz="2400" dirty="0" err="1" smtClean="0"/>
              <a:t>зразок</a:t>
            </a:r>
            <a:r>
              <a:rPr lang="ru-RU" sz="2400" dirty="0" smtClean="0"/>
              <a:t> </a:t>
            </a:r>
            <a:r>
              <a:rPr lang="ru-RU" sz="2400" dirty="0"/>
              <a:t>мовної </a:t>
            </a:r>
            <a:r>
              <a:rPr lang="ru-RU" sz="2400" dirty="0" err="1"/>
              <a:t>поведінки</a:t>
            </a:r>
            <a:r>
              <a:rPr lang="ru-RU" sz="2400" dirty="0"/>
              <a:t> в </a:t>
            </a:r>
            <a:r>
              <a:rPr lang="ru-RU" sz="2400" dirty="0" err="1"/>
              <a:t>певній</a:t>
            </a:r>
            <a:r>
              <a:rPr lang="ru-RU" sz="2400" dirty="0"/>
              <a:t> </a:t>
            </a:r>
            <a:r>
              <a:rPr lang="ru-RU" sz="2400" dirty="0" err="1"/>
              <a:t>соціальній</a:t>
            </a:r>
            <a:r>
              <a:rPr lang="ru-RU" sz="2400" dirty="0"/>
              <a:t> </a:t>
            </a:r>
            <a:r>
              <a:rPr lang="ru-RU" sz="2400" dirty="0" err="1"/>
              <a:t>сфері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відповідний</a:t>
            </a:r>
            <a:r>
              <a:rPr lang="ru-RU" sz="2400" dirty="0"/>
              <a:t> </a:t>
            </a:r>
            <a:r>
              <a:rPr lang="ru-RU" sz="2400" dirty="0" err="1"/>
              <a:t>набір</a:t>
            </a:r>
            <a:r>
              <a:rPr lang="ru-RU" sz="2400" dirty="0"/>
              <a:t> </a:t>
            </a:r>
            <a:r>
              <a:rPr lang="ru-RU" sz="2400" dirty="0" err="1"/>
              <a:t>змінних</a:t>
            </a:r>
            <a:r>
              <a:rPr lang="ru-RU" sz="24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148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Контекст дискурсу </a:t>
            </a:r>
            <a:r>
              <a:rPr lang="ru-RU" b="1" dirty="0" err="1" smtClean="0"/>
              <a:t>классифікується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smtClean="0"/>
              <a:t>за  </a:t>
            </a:r>
            <a:r>
              <a:rPr lang="ru-RU" sz="2400" dirty="0" err="1"/>
              <a:t>відношенням</a:t>
            </a:r>
            <a:r>
              <a:rPr lang="ru-RU" sz="2400" dirty="0"/>
              <a:t>  до  </a:t>
            </a:r>
            <a:r>
              <a:rPr lang="ru-RU" sz="2400" dirty="0" err="1"/>
              <a:t>комунікативної</a:t>
            </a:r>
            <a:r>
              <a:rPr lang="ru-RU" sz="2400" dirty="0"/>
              <a:t>  </a:t>
            </a:r>
            <a:r>
              <a:rPr lang="ru-RU" sz="2400" dirty="0" err="1"/>
              <a:t>ситуації</a:t>
            </a:r>
            <a:r>
              <a:rPr lang="ru-RU" sz="2400" dirty="0"/>
              <a:t>,  </a:t>
            </a:r>
            <a:r>
              <a:rPr lang="ru-RU" sz="2400" dirty="0" err="1"/>
              <a:t>що</a:t>
            </a:r>
            <a:r>
              <a:rPr lang="ru-RU" sz="2400" dirty="0"/>
              <a:t>  становить  </a:t>
            </a:r>
            <a:r>
              <a:rPr lang="ru-RU" sz="2400" dirty="0" err="1"/>
              <a:t>фізичний</a:t>
            </a:r>
            <a:r>
              <a:rPr lang="ru-RU" sz="2400" dirty="0"/>
              <a:t> контекст  </a:t>
            </a:r>
            <a:r>
              <a:rPr lang="ru-RU" sz="2400" dirty="0" err="1"/>
              <a:t>дискурсної</a:t>
            </a:r>
            <a:r>
              <a:rPr lang="ru-RU" sz="2400" dirty="0"/>
              <a:t> </a:t>
            </a:r>
            <a:r>
              <a:rPr lang="ru-RU" sz="2400" dirty="0" err="1" smtClean="0"/>
              <a:t>взаємодії</a:t>
            </a:r>
            <a:r>
              <a:rPr lang="ru-RU" sz="2400" dirty="0" smtClean="0"/>
              <a:t>; </a:t>
            </a:r>
            <a:endParaRPr lang="ru-RU" sz="2400" dirty="0"/>
          </a:p>
          <a:p>
            <a:pPr algn="just"/>
            <a:r>
              <a:rPr lang="ru-RU" sz="2400" dirty="0" smtClean="0"/>
              <a:t>за </a:t>
            </a:r>
            <a:r>
              <a:rPr lang="ru-RU" sz="2400" dirty="0"/>
              <a:t>характером </a:t>
            </a:r>
            <a:r>
              <a:rPr lang="ru-RU" sz="2400" dirty="0" err="1"/>
              <a:t>екстралінгвістичної</a:t>
            </a:r>
            <a:r>
              <a:rPr lang="ru-RU" sz="2400" dirty="0"/>
              <a:t> </a:t>
            </a:r>
            <a:r>
              <a:rPr lang="ru-RU" sz="2400" dirty="0" err="1"/>
              <a:t>реальності</a:t>
            </a:r>
            <a:r>
              <a:rPr lang="ru-RU" sz="2400" dirty="0"/>
              <a:t>, </a:t>
            </a:r>
            <a:r>
              <a:rPr lang="ru-RU" sz="2400" dirty="0" err="1"/>
              <a:t>включеної</a:t>
            </a:r>
            <a:r>
              <a:rPr lang="ru-RU" sz="2400" dirty="0"/>
              <a:t> в </a:t>
            </a:r>
            <a:r>
              <a:rPr lang="ru-RU" sz="2400" dirty="0" smtClean="0"/>
              <a:t>контекст; </a:t>
            </a:r>
            <a:endParaRPr lang="ru-RU" sz="2400" dirty="0"/>
          </a:p>
          <a:p>
            <a:pPr algn="just"/>
            <a:r>
              <a:rPr lang="ru-RU" sz="2400" dirty="0" smtClean="0"/>
              <a:t>за  </a:t>
            </a:r>
            <a:r>
              <a:rPr lang="ru-RU" sz="2400" dirty="0"/>
              <a:t>природою  </a:t>
            </a:r>
            <a:r>
              <a:rPr lang="ru-RU" sz="2400" dirty="0" err="1"/>
              <a:t>ментальних</a:t>
            </a:r>
            <a:r>
              <a:rPr lang="ru-RU" sz="2400" dirty="0"/>
              <a:t>  </a:t>
            </a:r>
            <a:r>
              <a:rPr lang="ru-RU" sz="2400" dirty="0" err="1"/>
              <a:t>конструктів</a:t>
            </a:r>
            <a:r>
              <a:rPr lang="ru-RU" sz="2400" dirty="0"/>
              <a:t>,  </a:t>
            </a:r>
            <a:r>
              <a:rPr lang="ru-RU" sz="2400" dirty="0" err="1"/>
              <a:t>що</a:t>
            </a:r>
            <a:r>
              <a:rPr lang="ru-RU" sz="2400" dirty="0"/>
              <a:t>  </a:t>
            </a:r>
            <a:r>
              <a:rPr lang="ru-RU" sz="2400" dirty="0" err="1"/>
              <a:t>складають</a:t>
            </a:r>
            <a:r>
              <a:rPr lang="ru-RU" sz="2400" dirty="0"/>
              <a:t>  </a:t>
            </a:r>
            <a:r>
              <a:rPr lang="ru-RU" sz="2400" dirty="0" err="1"/>
              <a:t>когнітивний</a:t>
            </a:r>
            <a:r>
              <a:rPr lang="ru-RU" sz="2400" dirty="0"/>
              <a:t> контекст </a:t>
            </a:r>
            <a:r>
              <a:rPr lang="ru-RU" sz="2400" dirty="0" smtClean="0"/>
              <a:t>дискурсу. 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95234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125</TotalTime>
  <Words>849</Words>
  <Application>Microsoft Office PowerPoint</Application>
  <PresentationFormat>Широкоэкранный</PresentationFormat>
  <Paragraphs>84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Легкий дым</vt:lpstr>
      <vt:lpstr>Лекція 1</vt:lpstr>
      <vt:lpstr>Презентация PowerPoint</vt:lpstr>
      <vt:lpstr>Please use the toilet  NOT the pool </vt:lpstr>
      <vt:lpstr>Презентация PowerPoint</vt:lpstr>
      <vt:lpstr>ДИСКУРС</vt:lpstr>
      <vt:lpstr>ДИСКУРС</vt:lpstr>
      <vt:lpstr>ДИСКУРС</vt:lpstr>
      <vt:lpstr>ДИСКУРС</vt:lpstr>
      <vt:lpstr>Контекст дискурсу классифікується:</vt:lpstr>
      <vt:lpstr>Контекст </vt:lpstr>
      <vt:lpstr>Контекст включає в себе такі категорії:   </vt:lpstr>
      <vt:lpstr>Дискурсологія</vt:lpstr>
      <vt:lpstr>Презентация PowerPoint</vt:lpstr>
      <vt:lpstr>Основи теорії дискурса</vt:lpstr>
      <vt:lpstr>Основи теорії дискурса</vt:lpstr>
      <vt:lpstr>Риси дискурсу:</vt:lpstr>
      <vt:lpstr>Дискурсивні практики</vt:lpstr>
      <vt:lpstr>Підходи до вивчення дискурсу </vt:lpstr>
      <vt:lpstr>Дискурсивний ефект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</dc:title>
  <dc:creator>Наталья</dc:creator>
  <cp:lastModifiedBy>Наталья</cp:lastModifiedBy>
  <cp:revision>14</cp:revision>
  <dcterms:created xsi:type="dcterms:W3CDTF">2023-02-14T08:49:17Z</dcterms:created>
  <dcterms:modified xsi:type="dcterms:W3CDTF">2023-02-14T16:50:46Z</dcterms:modified>
</cp:coreProperties>
</file>