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us.com/authid/detail.uri?authorId=5721203562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85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8252" y="1499616"/>
            <a:ext cx="9511566" cy="2098226"/>
          </a:xfrm>
        </p:spPr>
        <p:txBody>
          <a:bodyPr/>
          <a:lstStyle/>
          <a:p>
            <a:r>
              <a:rPr lang="uk-UA" sz="4000" b="1" dirty="0" smtClean="0"/>
              <a:t> ФІЗИКА   </a:t>
            </a:r>
            <a:r>
              <a:rPr lang="uk-UA" sz="4000" b="1" dirty="0"/>
              <a:t>ЕЛЕКТРОННИХ </a:t>
            </a:r>
            <a:r>
              <a:rPr lang="uk-UA" sz="4000" b="1" dirty="0" smtClean="0"/>
              <a:t> ПРОЦЕСІВ  В</a:t>
            </a:r>
            <a:br>
              <a:rPr lang="uk-UA" sz="4000" b="1" dirty="0" smtClean="0"/>
            </a:br>
            <a:r>
              <a:rPr lang="uk-UA" sz="4000" b="1" dirty="0"/>
              <a:t> </a:t>
            </a:r>
            <a:r>
              <a:rPr lang="uk-UA" sz="4000" b="1" dirty="0" smtClean="0"/>
              <a:t>                                   НАПІВПРОВІДНИКАХ</a:t>
            </a:r>
            <a:br>
              <a:rPr lang="uk-UA" sz="4000" b="1" dirty="0" smtClean="0"/>
            </a:br>
            <a:r>
              <a:rPr lang="uk-UA" sz="4000" b="1" dirty="0" smtClean="0"/>
              <a:t>                                     ТА </a:t>
            </a:r>
            <a:r>
              <a:rPr lang="uk-UA" sz="4000" b="1" dirty="0"/>
              <a:t>НАНОСТРУКТУРАХ</a:t>
            </a:r>
            <a:r>
              <a:rPr lang="ru-RU" dirty="0"/>
              <a:t/>
            </a:r>
            <a:br>
              <a:rPr lang="ru-RU" dirty="0"/>
            </a:br>
            <a:endParaRPr lang="ru-RU" sz="4800" dirty="0"/>
          </a:p>
        </p:txBody>
      </p:sp>
      <p:pic>
        <p:nvPicPr>
          <p:cNvPr id="1042" name="Picture 18" descr="Фізика — Вікіпед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992" y="2310702"/>
            <a:ext cx="4431976" cy="413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7040" y="-790154"/>
            <a:ext cx="8361229" cy="2098226"/>
          </a:xfrm>
        </p:spPr>
        <p:txBody>
          <a:bodyPr/>
          <a:lstStyle/>
          <a:p>
            <a:r>
              <a:rPr lang="ru-RU" sz="4000" dirty="0" smtClean="0"/>
              <a:t>В</a:t>
            </a:r>
            <a:r>
              <a:rPr lang="uk-UA" sz="4000" dirty="0" smtClean="0"/>
              <a:t>І</a:t>
            </a:r>
            <a:r>
              <a:rPr lang="ru-RU" sz="4000" dirty="0" smtClean="0"/>
              <a:t>ДОМОСТІ ПРО ВИКЛАДАЧА</a:t>
            </a:r>
            <a:endParaRPr lang="ru-RU" sz="4000" dirty="0"/>
          </a:p>
        </p:txBody>
      </p:sp>
      <p:pic>
        <p:nvPicPr>
          <p:cNvPr id="4" name="Рисунок 3" descr="C:\Users\Алина\Desktop\я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346" y="1308072"/>
            <a:ext cx="3143790" cy="417423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4873752" y="1513332"/>
            <a:ext cx="5870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Доцент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кафедри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електроніки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інформаційних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систем та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п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рограмного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забезпечення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Ніконова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Аліна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Олександрівна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5444" y="3501063"/>
            <a:ext cx="6227064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 понад 100 наукових праць, з них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 в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uk-UA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www.scopus.com/authid/detail.uri?authorId=57212035624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 публікації у наукових виданнях, включених до переліку наукових фахових видань України, 24  науково-методичних публікацій, співавтор 2 монографій та 2 патентів на корисну модель.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2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568" y="566928"/>
            <a:ext cx="9107424" cy="51297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4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«Фізика електронних процесів в напівпровідниках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наноструктурах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є надання студентам поглиблених уявлень в області електронних процесів, що відбуваються в металах та напівпровідниках при дії на них зовнішніх впливів, таких як температура, електричне та магнітне поле, дія світла.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2400" b="1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uk-UA" sz="24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b="1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 дисципліни «Фізика електронних процесів» є надання студентам знань і розумінь концепцій, теорій, принципів і методів для проектування та застосування в мікро-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8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416" y="237744"/>
            <a:ext cx="9665208" cy="1485900"/>
          </a:xfrm>
        </p:spPr>
        <p:txBody>
          <a:bodyPr>
            <a:normAutofit fontScale="90000"/>
          </a:bodyPr>
          <a:lstStyle/>
          <a:p>
            <a:pPr lvl="0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результаті вивчення навчальної дисципліни студент повинен набути таких </a:t>
            </a:r>
            <a:r>
              <a:rPr lang="uk-UA" sz="2400" b="1" u="sng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знання у практичних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ситуаціях;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знання і розуміння наукових фактів, концепцій, теорій, принципів і методів для проектування та застосування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відповідні наукові та інженерні методи, сучасні інформаційні технології і комп'ютерне програмне забезпечення, комп'ютерні мережі, бази даних та Інтернет-ресурси для розв’язання професійних задач в галузі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ідентифікувати, класифікувати, оцінювати і описувати процеси у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наносистемній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техніці за допомогою побудови і аналізу їх фізичних і математичних моделей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розв’язувати інженерні задачі в галузі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 з урахуванням всіх аспектів розробки, проектування, виробництва, експлуатації та модернізації.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та оцінювати характеристики та параметри матеріалів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техніки, аналогових та цифрових електронних пристроїв, мікропроцесорних систем.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здатність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 та застосовувати технологічні принципи виробництва, випробування, експлуатації та ремонту мікро-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наносистемної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біомедичного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обладнання</a:t>
            </a:r>
            <a:endParaRPr lang="uk-UA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060950" y="2247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373663"/>
              </p:ext>
            </p:extLst>
          </p:nvPr>
        </p:nvGraphicFramePr>
        <p:xfrm>
          <a:off x="1716832" y="0"/>
          <a:ext cx="9078687" cy="6784477"/>
        </p:xfrm>
        <a:graphic>
          <a:graphicData uri="http://schemas.openxmlformats.org/drawingml/2006/table">
            <a:tbl>
              <a:tblPr/>
              <a:tblGrid>
                <a:gridCol w="3406563">
                  <a:extLst>
                    <a:ext uri="{9D8B030D-6E8A-4147-A177-3AD203B41FA5}">
                      <a16:colId xmlns:a16="http://schemas.microsoft.com/office/drawing/2014/main" val="3076465764"/>
                    </a:ext>
                  </a:extLst>
                </a:gridCol>
                <a:gridCol w="3081338">
                  <a:extLst>
                    <a:ext uri="{9D8B030D-6E8A-4147-A177-3AD203B41FA5}">
                      <a16:colId xmlns:a16="http://schemas.microsoft.com/office/drawing/2014/main" val="1815367939"/>
                    </a:ext>
                  </a:extLst>
                </a:gridCol>
                <a:gridCol w="1486900">
                  <a:extLst>
                    <a:ext uri="{9D8B030D-6E8A-4147-A177-3AD203B41FA5}">
                      <a16:colId xmlns:a16="http://schemas.microsoft.com/office/drawing/2014/main" val="159233653"/>
                    </a:ext>
                  </a:extLst>
                </a:gridCol>
                <a:gridCol w="1103886">
                  <a:extLst>
                    <a:ext uri="{9D8B030D-6E8A-4147-A177-3AD203B41FA5}">
                      <a16:colId xmlns:a16="http://schemas.microsoft.com/office/drawing/2014/main" val="343344709"/>
                    </a:ext>
                  </a:extLst>
                </a:gridCol>
              </a:tblGrid>
              <a:tr h="6376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Галузь знань, спеціальність, 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освітня програма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рівень вищої освіти 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Нормативні показники для планування і розподілу дисципліни на змістові модулі 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Характеристика навчальної дисципліни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33584"/>
                  </a:ext>
                </a:extLst>
              </a:tr>
              <a:tr h="1258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очна (денна) форма здобуття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заочна (дистанційна)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форма здобуття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886996"/>
                  </a:ext>
                </a:extLst>
              </a:tr>
              <a:tr h="4193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Галузь знань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Автоматизація та приладобудування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кредитів – 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Обов’язкова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057124"/>
                  </a:ext>
                </a:extLst>
              </a:tr>
              <a:tr h="629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Цикл дисциплін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Професійної підготовки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освітньої програми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154664"/>
                  </a:ext>
                </a:extLst>
              </a:tr>
              <a:tr h="62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Спеціальність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 Мікро-та </a:t>
                      </a:r>
                      <a:r>
                        <a:rPr lang="uk-UA" sz="1400" u="sng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наносистемна</a:t>
                      </a: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техніка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Загальна кількість годин – </a:t>
                      </a:r>
                      <a:r>
                        <a:rPr lang="uk-UA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uk-UA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Семестр: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036882"/>
                  </a:ext>
                </a:extLst>
              </a:tr>
              <a:tr h="20966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Освітньо-професійна програма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Мікро-та </a:t>
                      </a:r>
                      <a:r>
                        <a:rPr lang="uk-UA" sz="1400" u="sng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наносистемна</a:t>
                      </a:r>
                      <a:r>
                        <a:rPr lang="uk-UA" sz="1400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техніка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4 -й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7 -й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261604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Змістових модулів –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Лекції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018955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734588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Лабораторні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423043"/>
                  </a:ext>
                </a:extLst>
              </a:tr>
              <a:tr h="629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год.</a:t>
                      </a: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867144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Практичні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64330"/>
                  </a:ext>
                </a:extLst>
              </a:tr>
              <a:tr h="20966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 вищої освіти: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бакалаврський 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поточних контрольних заходів – </a:t>
                      </a:r>
                      <a:r>
                        <a:rPr lang="uk-UA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257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Самостійна робота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38073"/>
                  </a:ext>
                </a:extLst>
              </a:tr>
              <a:tr h="419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102</a:t>
                      </a: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638638"/>
                  </a:ext>
                </a:extLst>
              </a:tr>
              <a:tr h="629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 підсумкового семестрового контролю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іспит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200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1520" y="0"/>
            <a:ext cx="11137392" cy="835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НАКОПИЧЕННЯ БАЛІВ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ЗАХОДИ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i="1" u="sng" dirty="0" err="1"/>
              <a:t>Поточні</a:t>
            </a:r>
            <a:r>
              <a:rPr lang="ru-RU" b="1" i="1" u="sng" dirty="0"/>
              <a:t> </a:t>
            </a:r>
            <a:r>
              <a:rPr lang="ru-RU" b="1" i="1" u="sng" dirty="0" err="1"/>
              <a:t>контрольні</a:t>
            </a:r>
            <a:r>
              <a:rPr lang="ru-RU" b="1" i="1" u="sng" dirty="0"/>
              <a:t> заходи:</a:t>
            </a:r>
            <a:endParaRPr lang="ru-RU" dirty="0"/>
          </a:p>
          <a:p>
            <a:r>
              <a:rPr lang="uk-UA" b="1" i="1" dirty="0" err="1"/>
              <a:t>Обов</a:t>
            </a:r>
            <a:r>
              <a:rPr lang="ru-RU" b="1" i="1" dirty="0"/>
              <a:t>’</a:t>
            </a:r>
            <a:r>
              <a:rPr lang="uk-UA" b="1" i="1" dirty="0" err="1"/>
              <a:t>язкові</a:t>
            </a:r>
            <a:r>
              <a:rPr lang="uk-UA" b="1" i="1" dirty="0"/>
              <a:t> види роботи:</a:t>
            </a:r>
            <a:endParaRPr lang="ru-RU" dirty="0"/>
          </a:p>
          <a:p>
            <a:r>
              <a:rPr lang="uk-UA" b="1" i="1" dirty="0"/>
              <a:t>Тестування  </a:t>
            </a:r>
            <a:r>
              <a:rPr lang="uk-UA" i="1" dirty="0"/>
              <a:t>– 8 разів на семестр, наприкінці кожного змістового модулю курсу. Тести складаються з 10 питань. Оцінюються 4 балами 1-6, 3 балами 7 та 8. Всього 30 </a:t>
            </a:r>
            <a:r>
              <a:rPr lang="uk-UA" i="1" dirty="0" smtClean="0"/>
              <a:t>балів</a:t>
            </a:r>
          </a:p>
          <a:p>
            <a:r>
              <a:rPr lang="uk-UA" b="1" i="1" dirty="0" smtClean="0"/>
              <a:t>Лабораторна </a:t>
            </a:r>
            <a:r>
              <a:rPr lang="uk-UA" b="1" i="1" dirty="0"/>
              <a:t>робота – </a:t>
            </a:r>
            <a:r>
              <a:rPr lang="uk-UA" i="1" dirty="0"/>
              <a:t> 1 лабораторна роботи на кожний з 5  змістових модулів. </a:t>
            </a:r>
            <a:r>
              <a:rPr lang="uk-UA" b="1" i="1" dirty="0"/>
              <a:t> ­</a:t>
            </a:r>
            <a:r>
              <a:rPr lang="uk-UA" dirty="0"/>
              <a:t>–</a:t>
            </a:r>
            <a:r>
              <a:rPr lang="uk-UA" i="1" dirty="0"/>
              <a:t>Кожна робота оцінюється  4 балами. Всього 20 </a:t>
            </a:r>
            <a:r>
              <a:rPr lang="uk-UA" i="1" dirty="0" smtClean="0"/>
              <a:t>балів</a:t>
            </a:r>
          </a:p>
          <a:p>
            <a:r>
              <a:rPr lang="uk-UA" b="1" i="1" dirty="0"/>
              <a:t>Практична робота</a:t>
            </a:r>
            <a:r>
              <a:rPr lang="uk-UA" i="1" dirty="0"/>
              <a:t> – перша та третя практичні роботи оцінюються по 5 балів кожна. Всього 10 балів</a:t>
            </a:r>
            <a:r>
              <a:rPr lang="uk-UA" i="1" dirty="0" smtClean="0"/>
              <a:t>.</a:t>
            </a:r>
            <a:endParaRPr lang="uk-UA" i="1" dirty="0"/>
          </a:p>
          <a:p>
            <a:r>
              <a:rPr lang="uk-UA" i="1" dirty="0" smtClean="0"/>
              <a:t>Кількість </a:t>
            </a:r>
            <a:r>
              <a:rPr lang="uk-UA" i="1" dirty="0"/>
              <a:t>балів усього за змістові модулі дорівнює 60 балів.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i="1" u="sng" dirty="0"/>
              <a:t>Підсумкові контрольні заходи:</a:t>
            </a:r>
            <a:endParaRPr lang="ru-RU" dirty="0"/>
          </a:p>
          <a:p>
            <a:r>
              <a:rPr lang="uk-UA" b="1" i="1" dirty="0"/>
              <a:t>Усна відповідь на екзамені</a:t>
            </a:r>
            <a:r>
              <a:rPr lang="uk-UA" i="1" dirty="0"/>
              <a:t> (</a:t>
            </a:r>
            <a:r>
              <a:rPr lang="en-US" i="1" dirty="0"/>
              <a:t>max</a:t>
            </a:r>
            <a:r>
              <a:rPr lang="uk-UA" i="1" dirty="0"/>
              <a:t> 20 балів) передбачає розгорнуте висвітлення двох питань: теоретичного (</a:t>
            </a:r>
            <a:r>
              <a:rPr lang="en-US" i="1" dirty="0"/>
              <a:t>max</a:t>
            </a:r>
            <a:r>
              <a:rPr lang="uk-UA" i="1" dirty="0"/>
              <a:t> 10 балів) й практичного (</a:t>
            </a:r>
            <a:r>
              <a:rPr lang="en-US" i="1" dirty="0"/>
              <a:t>max</a:t>
            </a:r>
            <a:r>
              <a:rPr lang="uk-UA" i="1" dirty="0"/>
              <a:t> 10 балів). Практичне завдання </a:t>
            </a:r>
            <a:r>
              <a:rPr lang="uk-UA" i="1" dirty="0" err="1"/>
              <a:t>передбчає</a:t>
            </a:r>
            <a:r>
              <a:rPr lang="uk-UA" i="1" dirty="0"/>
              <a:t> розв’язання задачі або розрахунок та побудова діаграми . Перелік питань див. на сторінці курсу у </a:t>
            </a:r>
            <a:r>
              <a:rPr lang="en-US" i="1" dirty="0"/>
              <a:t>Moodle</a:t>
            </a:r>
            <a:r>
              <a:rPr lang="uk-UA" i="1" dirty="0"/>
              <a:t>: </a:t>
            </a:r>
            <a:r>
              <a:rPr lang="en-US" u="sng" dirty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moodle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znu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edu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ua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course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view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php</a:t>
            </a:r>
            <a:r>
              <a:rPr lang="ru-RU" u="sng" dirty="0">
                <a:hlinkClick r:id="rId2"/>
              </a:rPr>
              <a:t>?</a:t>
            </a:r>
            <a:r>
              <a:rPr lang="en-US" u="sng" dirty="0">
                <a:hlinkClick r:id="rId2"/>
              </a:rPr>
              <a:t>id</a:t>
            </a:r>
            <a:r>
              <a:rPr lang="ru-RU" u="sng" dirty="0">
                <a:hlinkClick r:id="rId2"/>
              </a:rPr>
              <a:t>=8588</a:t>
            </a:r>
            <a:endParaRPr lang="ru-RU" dirty="0"/>
          </a:p>
          <a:p>
            <a:r>
              <a:rPr lang="uk-UA" b="1" i="1" dirty="0"/>
              <a:t>Індивідуальна розрахункова робота</a:t>
            </a:r>
            <a:r>
              <a:rPr lang="uk-UA" i="1" dirty="0"/>
              <a:t> – дві роботи, кожна з яких оцінюється по 10 балів. Варіант обирають згідно з порядковим номером у списку групи. Захист завдання відбувається наприкінці третього змістового модулю курсу. Завдання до розрахункової роботи та варіанти завдань розташовано на сторінці курсу у </a:t>
            </a:r>
            <a:r>
              <a:rPr lang="en-US" i="1" dirty="0"/>
              <a:t>Moodle</a:t>
            </a:r>
            <a:r>
              <a:rPr lang="uk-UA" i="1" dirty="0"/>
              <a:t>:</a:t>
            </a:r>
            <a:endParaRPr lang="ru-RU" dirty="0"/>
          </a:p>
          <a:p>
            <a:r>
              <a:rPr lang="uk-UA" i="1" dirty="0"/>
              <a:t> </a:t>
            </a:r>
            <a:r>
              <a:rPr lang="en-US" u="sng" dirty="0">
                <a:hlinkClick r:id="rId2"/>
              </a:rPr>
              <a:t>https</a:t>
            </a:r>
            <a:r>
              <a:rPr lang="uk-UA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moodle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znu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edu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ua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course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view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php</a:t>
            </a:r>
            <a:r>
              <a:rPr lang="uk-UA" u="sng" dirty="0">
                <a:hlinkClick r:id="rId2"/>
              </a:rPr>
              <a:t>?</a:t>
            </a:r>
            <a:r>
              <a:rPr lang="en-US" u="sng" dirty="0">
                <a:hlinkClick r:id="rId2"/>
              </a:rPr>
              <a:t>id</a:t>
            </a:r>
            <a:r>
              <a:rPr lang="uk-UA" u="sng" dirty="0">
                <a:hlinkClick r:id="rId2"/>
              </a:rPr>
              <a:t>=8588</a:t>
            </a:r>
            <a:endParaRPr lang="ru-RU" dirty="0"/>
          </a:p>
          <a:p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952</TotalTime>
  <Words>281</Words>
  <Application>Microsoft Office PowerPoint</Application>
  <PresentationFormat>Широкоэкранный</PresentationFormat>
  <Paragraphs>76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 Black</vt:lpstr>
      <vt:lpstr>Calibri</vt:lpstr>
      <vt:lpstr>Franklin Gothic Book</vt:lpstr>
      <vt:lpstr>Times New Roman</vt:lpstr>
      <vt:lpstr>Crop</vt:lpstr>
      <vt:lpstr> ФІЗИКА   ЕЛЕКТРОННИХ  ПРОЦЕСІВ  В                                     НАПІВПРОВІДНИКАХ                                      ТА НАНОСТРУКТУРАХ </vt:lpstr>
      <vt:lpstr>ВІДОМОСТІ ПРО ВИКЛАДАЧА</vt:lpstr>
      <vt:lpstr>Презентация PowerPoint</vt:lpstr>
      <vt:lpstr> У результаті вивчення навчальної дисципліни студент повинен набути таких компетентностей:  - здатність застосовувати знання у практичних ситуаціях; - здатність використовувати знання і розуміння наукових фактів, концепцій, теорій, принципів і методів для проектування та застосування мікро- та наносистемної техніки; - здатність застосовувати відповідні наукові та інженерні методи, сучасні інформаційні технології і комп'ютерне програмне забезпечення, комп'ютерні мережі, бази даних та Інтернет-ресурси для розв’язання професійних задач в галузі мікро- та наносистемної техніки; -  здатність ідентифікувати, класифікувати, оцінювати і описувати процеси у мікро- та наносистемній техніці за допомогою побудови і аналізу їх фізичних і математичних моделей ; -  здатність розв’язувати інженерні задачі в галузі мікро- та наносистемної техніки з урахуванням всіх аспектів розробки, проектування, виробництва, експлуатації та модернізації. - здатність визначати та оцінювати характеристики та параметри матеріалів мікро- та наносистемної техніки, аналогових та цифрових електронних пристроїв, мікропроцесорних систем. - здатність розуміти та застосовувати технологічні принципи виробництва, випробування, експлуатації та ремонту мікро- та наносистемної техніки та біомедичного обладнання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ВІДОМОСТІ ПРО ВИКЛАДАЧА</dc:title>
  <dc:creator>Алина</dc:creator>
  <cp:lastModifiedBy>Алина</cp:lastModifiedBy>
  <cp:revision>30</cp:revision>
  <dcterms:created xsi:type="dcterms:W3CDTF">2021-10-08T08:20:42Z</dcterms:created>
  <dcterms:modified xsi:type="dcterms:W3CDTF">2024-01-29T20:22:13Z</dcterms:modified>
</cp:coreProperties>
</file>