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4"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4780EAA-9A2C-4446-AFB4-E6A84F7F7228}" type="datetimeFigureOut">
              <a:rPr lang="ru-RU" smtClean="0"/>
              <a:t>30.11.2019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97CAD0-9F12-4794-81CB-7B78E12D6183}" type="slidenum">
              <a:rPr lang="ru-RU" smtClean="0"/>
              <a:t>‹#›</a:t>
            </a:fld>
            <a:endParaRPr lang="ru-RU"/>
          </a:p>
        </p:txBody>
      </p:sp>
    </p:spTree>
    <p:extLst>
      <p:ext uri="{BB962C8B-B14F-4D97-AF65-F5344CB8AC3E}">
        <p14:creationId xmlns:p14="http://schemas.microsoft.com/office/powerpoint/2010/main" val="129241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780EAA-9A2C-4446-AFB4-E6A84F7F7228}" type="datetimeFigureOut">
              <a:rPr lang="ru-RU" smtClean="0"/>
              <a:t>30.11.2019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97CAD0-9F12-4794-81CB-7B78E12D6183}" type="slidenum">
              <a:rPr lang="ru-RU" smtClean="0"/>
              <a:t>‹#›</a:t>
            </a:fld>
            <a:endParaRPr lang="ru-RU"/>
          </a:p>
        </p:txBody>
      </p:sp>
    </p:spTree>
    <p:extLst>
      <p:ext uri="{BB962C8B-B14F-4D97-AF65-F5344CB8AC3E}">
        <p14:creationId xmlns:p14="http://schemas.microsoft.com/office/powerpoint/2010/main" val="1437994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780EAA-9A2C-4446-AFB4-E6A84F7F7228}" type="datetimeFigureOut">
              <a:rPr lang="ru-RU" smtClean="0"/>
              <a:t>30.11.2019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97CAD0-9F12-4794-81CB-7B78E12D6183}" type="slidenum">
              <a:rPr lang="ru-RU" smtClean="0"/>
              <a:t>‹#›</a:t>
            </a:fld>
            <a:endParaRPr lang="ru-RU"/>
          </a:p>
        </p:txBody>
      </p:sp>
    </p:spTree>
    <p:extLst>
      <p:ext uri="{BB962C8B-B14F-4D97-AF65-F5344CB8AC3E}">
        <p14:creationId xmlns:p14="http://schemas.microsoft.com/office/powerpoint/2010/main" val="2286912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780EAA-9A2C-4446-AFB4-E6A84F7F7228}" type="datetimeFigureOut">
              <a:rPr lang="ru-RU" smtClean="0"/>
              <a:t>30.11.2019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97CAD0-9F12-4794-81CB-7B78E12D6183}" type="slidenum">
              <a:rPr lang="ru-RU" smtClean="0"/>
              <a:t>‹#›</a:t>
            </a:fld>
            <a:endParaRPr lang="ru-RU"/>
          </a:p>
        </p:txBody>
      </p:sp>
    </p:spTree>
    <p:extLst>
      <p:ext uri="{BB962C8B-B14F-4D97-AF65-F5344CB8AC3E}">
        <p14:creationId xmlns:p14="http://schemas.microsoft.com/office/powerpoint/2010/main" val="1381599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4780EAA-9A2C-4446-AFB4-E6A84F7F7228}" type="datetimeFigureOut">
              <a:rPr lang="ru-RU" smtClean="0"/>
              <a:t>30.11.2019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97CAD0-9F12-4794-81CB-7B78E12D6183}" type="slidenum">
              <a:rPr lang="ru-RU" smtClean="0"/>
              <a:t>‹#›</a:t>
            </a:fld>
            <a:endParaRPr lang="ru-RU"/>
          </a:p>
        </p:txBody>
      </p:sp>
    </p:spTree>
    <p:extLst>
      <p:ext uri="{BB962C8B-B14F-4D97-AF65-F5344CB8AC3E}">
        <p14:creationId xmlns:p14="http://schemas.microsoft.com/office/powerpoint/2010/main" val="3412532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4780EAA-9A2C-4446-AFB4-E6A84F7F7228}" type="datetimeFigureOut">
              <a:rPr lang="ru-RU" smtClean="0"/>
              <a:t>30.11.2019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597CAD0-9F12-4794-81CB-7B78E12D6183}" type="slidenum">
              <a:rPr lang="ru-RU" smtClean="0"/>
              <a:t>‹#›</a:t>
            </a:fld>
            <a:endParaRPr lang="ru-RU"/>
          </a:p>
        </p:txBody>
      </p:sp>
    </p:spTree>
    <p:extLst>
      <p:ext uri="{BB962C8B-B14F-4D97-AF65-F5344CB8AC3E}">
        <p14:creationId xmlns:p14="http://schemas.microsoft.com/office/powerpoint/2010/main" val="3931423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4780EAA-9A2C-4446-AFB4-E6A84F7F7228}" type="datetimeFigureOut">
              <a:rPr lang="ru-RU" smtClean="0"/>
              <a:t>30.11.2019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597CAD0-9F12-4794-81CB-7B78E12D6183}" type="slidenum">
              <a:rPr lang="ru-RU" smtClean="0"/>
              <a:t>‹#›</a:t>
            </a:fld>
            <a:endParaRPr lang="ru-RU"/>
          </a:p>
        </p:txBody>
      </p:sp>
    </p:spTree>
    <p:extLst>
      <p:ext uri="{BB962C8B-B14F-4D97-AF65-F5344CB8AC3E}">
        <p14:creationId xmlns:p14="http://schemas.microsoft.com/office/powerpoint/2010/main" val="56911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4780EAA-9A2C-4446-AFB4-E6A84F7F7228}" type="datetimeFigureOut">
              <a:rPr lang="ru-RU" smtClean="0"/>
              <a:t>30.11.2019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597CAD0-9F12-4794-81CB-7B78E12D6183}" type="slidenum">
              <a:rPr lang="ru-RU" smtClean="0"/>
              <a:t>‹#›</a:t>
            </a:fld>
            <a:endParaRPr lang="ru-RU"/>
          </a:p>
        </p:txBody>
      </p:sp>
    </p:spTree>
    <p:extLst>
      <p:ext uri="{BB962C8B-B14F-4D97-AF65-F5344CB8AC3E}">
        <p14:creationId xmlns:p14="http://schemas.microsoft.com/office/powerpoint/2010/main" val="2935762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4780EAA-9A2C-4446-AFB4-E6A84F7F7228}" type="datetimeFigureOut">
              <a:rPr lang="ru-RU" smtClean="0"/>
              <a:t>30.11.2019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597CAD0-9F12-4794-81CB-7B78E12D6183}" type="slidenum">
              <a:rPr lang="ru-RU" smtClean="0"/>
              <a:t>‹#›</a:t>
            </a:fld>
            <a:endParaRPr lang="ru-RU"/>
          </a:p>
        </p:txBody>
      </p:sp>
    </p:spTree>
    <p:extLst>
      <p:ext uri="{BB962C8B-B14F-4D97-AF65-F5344CB8AC3E}">
        <p14:creationId xmlns:p14="http://schemas.microsoft.com/office/powerpoint/2010/main" val="320082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4780EAA-9A2C-4446-AFB4-E6A84F7F7228}" type="datetimeFigureOut">
              <a:rPr lang="ru-RU" smtClean="0"/>
              <a:t>30.11.2019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597CAD0-9F12-4794-81CB-7B78E12D6183}" type="slidenum">
              <a:rPr lang="ru-RU" smtClean="0"/>
              <a:t>‹#›</a:t>
            </a:fld>
            <a:endParaRPr lang="ru-RU"/>
          </a:p>
        </p:txBody>
      </p:sp>
    </p:spTree>
    <p:extLst>
      <p:ext uri="{BB962C8B-B14F-4D97-AF65-F5344CB8AC3E}">
        <p14:creationId xmlns:p14="http://schemas.microsoft.com/office/powerpoint/2010/main" val="172340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4780EAA-9A2C-4446-AFB4-E6A84F7F7228}" type="datetimeFigureOut">
              <a:rPr lang="ru-RU" smtClean="0"/>
              <a:t>30.11.2019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597CAD0-9F12-4794-81CB-7B78E12D6183}" type="slidenum">
              <a:rPr lang="ru-RU" smtClean="0"/>
              <a:t>‹#›</a:t>
            </a:fld>
            <a:endParaRPr lang="ru-RU"/>
          </a:p>
        </p:txBody>
      </p:sp>
    </p:spTree>
    <p:extLst>
      <p:ext uri="{BB962C8B-B14F-4D97-AF65-F5344CB8AC3E}">
        <p14:creationId xmlns:p14="http://schemas.microsoft.com/office/powerpoint/2010/main" val="76684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2000">
              <a:srgbClr val="FFFF00">
                <a:alpha val="72000"/>
              </a:srgbClr>
            </a:gs>
            <a:gs pos="15000">
              <a:srgbClr val="FFFF00">
                <a:alpha val="48000"/>
              </a:srgbClr>
            </a:gs>
            <a:gs pos="71000">
              <a:srgbClr val="FFFF00">
                <a:alpha val="64000"/>
              </a:srgbClr>
            </a:gs>
            <a:gs pos="100000">
              <a:srgbClr val="FFFF00">
                <a:alpha val="33000"/>
              </a:srgb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780EAA-9A2C-4446-AFB4-E6A84F7F7228}" type="datetimeFigureOut">
              <a:rPr lang="ru-RU" smtClean="0"/>
              <a:t>30.11.2019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7CAD0-9F12-4794-81CB-7B78E12D6183}" type="slidenum">
              <a:rPr lang="ru-RU" smtClean="0"/>
              <a:t>‹#›</a:t>
            </a:fld>
            <a:endParaRPr lang="ru-RU"/>
          </a:p>
        </p:txBody>
      </p:sp>
    </p:spTree>
    <p:extLst>
      <p:ext uri="{BB962C8B-B14F-4D97-AF65-F5344CB8AC3E}">
        <p14:creationId xmlns:p14="http://schemas.microsoft.com/office/powerpoint/2010/main" val="60404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399127" y="764275"/>
            <a:ext cx="7792872" cy="2377198"/>
          </a:xfrm>
        </p:spPr>
        <p:txBody>
          <a:bodyPr>
            <a:normAutofit/>
          </a:bodyPr>
          <a:lstStyle/>
          <a:p>
            <a:r>
              <a:rPr lang="uk-UA" sz="6600" b="1" dirty="0" smtClean="0">
                <a:latin typeface="Times New Roman" panose="02020603050405020304" pitchFamily="18" charset="0"/>
                <a:cs typeface="Times New Roman" panose="02020603050405020304" pitchFamily="18" charset="0"/>
              </a:rPr>
              <a:t>ЕКОЛОГІЧНІ СИТУАЦІЇ</a:t>
            </a:r>
            <a:endParaRPr lang="ru-RU" sz="66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522008" y="3426201"/>
            <a:ext cx="5669991" cy="3431800"/>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150125" y="0"/>
            <a:ext cx="4765730" cy="3545930"/>
          </a:xfrm>
          <a:prstGeom prst="rect">
            <a:avLst/>
          </a:prstGeom>
          <a:ln>
            <a:noFill/>
          </a:ln>
          <a:effectLst>
            <a:softEdge rad="112500"/>
          </a:effectLst>
        </p:spPr>
      </p:pic>
      <p:pic>
        <p:nvPicPr>
          <p:cNvPr id="5" name="Рисунок 4"/>
          <p:cNvPicPr>
            <a:picLocks noChangeAspect="1"/>
          </p:cNvPicPr>
          <p:nvPr/>
        </p:nvPicPr>
        <p:blipFill>
          <a:blip r:embed="rId4"/>
          <a:stretch>
            <a:fillRect/>
          </a:stretch>
        </p:blipFill>
        <p:spPr>
          <a:xfrm>
            <a:off x="828320" y="3426200"/>
            <a:ext cx="5576674" cy="3431800"/>
          </a:xfrm>
          <a:prstGeom prst="rect">
            <a:avLst/>
          </a:prstGeom>
          <a:ln>
            <a:noFill/>
          </a:ln>
          <a:effectLst>
            <a:softEdge rad="112500"/>
          </a:effectLst>
        </p:spPr>
      </p:pic>
    </p:spTree>
    <p:extLst>
      <p:ext uri="{BB962C8B-B14F-4D97-AF65-F5344CB8AC3E}">
        <p14:creationId xmlns:p14="http://schemas.microsoft.com/office/powerpoint/2010/main" val="996313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2"/>
          <p:cNvSpPr txBox="1">
            <a:spLocks/>
          </p:cNvSpPr>
          <p:nvPr/>
        </p:nvSpPr>
        <p:spPr>
          <a:xfrm>
            <a:off x="168443" y="1325564"/>
            <a:ext cx="11694695" cy="52196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 </a:t>
            </a:r>
            <a:r>
              <a:rPr lang="uk-UA" sz="3200" b="1" dirty="0" smtClean="0">
                <a:latin typeface="Times New Roman" panose="02020603050405020304" pitchFamily="18" charset="0"/>
                <a:cs typeface="Times New Roman" panose="02020603050405020304" pitchFamily="18" charset="0"/>
              </a:rPr>
              <a:t>медико-екологічні ситуації </a:t>
            </a:r>
            <a:r>
              <a:rPr lang="uk-UA" sz="3200" dirty="0" smtClean="0">
                <a:latin typeface="Times New Roman" panose="02020603050405020304" pitchFamily="18" charset="0"/>
                <a:cs typeface="Times New Roman" panose="02020603050405020304" pitchFamily="18" charset="0"/>
              </a:rPr>
              <a:t>формуються показниками здоров'я населення (сумарний показник захворюваності, зміна народжуваності, материнська й дитяча смертність, уроджені аномалії), ендемічні хвороби; </a:t>
            </a:r>
          </a:p>
          <a:p>
            <a:pPr algn="just">
              <a:buFont typeface="Wingdings" panose="05000000000000000000" pitchFamily="2" charset="2"/>
              <a:buChar char="v"/>
            </a:pPr>
            <a:r>
              <a:rPr lang="uk-UA" sz="3200" dirty="0">
                <a:latin typeface="Times New Roman" panose="02020603050405020304" pitchFamily="18" charset="0"/>
                <a:cs typeface="Times New Roman" panose="02020603050405020304" pitchFamily="18" charset="0"/>
              </a:rPr>
              <a:t> </a:t>
            </a:r>
            <a:r>
              <a:rPr lang="uk-UA" sz="3200" b="1" dirty="0" smtClean="0">
                <a:latin typeface="Times New Roman" panose="02020603050405020304" pitchFamily="18" charset="0"/>
                <a:cs typeface="Times New Roman" panose="02020603050405020304" pitchFamily="18" charset="0"/>
              </a:rPr>
              <a:t>політико-екологічні ситуації </a:t>
            </a:r>
            <a:r>
              <a:rPr lang="uk-UA" sz="3200" dirty="0" smtClean="0">
                <a:latin typeface="Times New Roman" panose="02020603050405020304" pitchFamily="18" charset="0"/>
                <a:cs typeface="Times New Roman" panose="02020603050405020304" pitchFamily="18" charset="0"/>
              </a:rPr>
              <a:t>оцінюються міжнародними екологічними, територіальними й ресурсними конфліктами, проблемами розв'язання екологічних проблем політичним </a:t>
            </a:r>
            <a:r>
              <a:rPr lang="uk-UA" sz="3200" dirty="0" smtClean="0">
                <a:latin typeface="Times New Roman" panose="02020603050405020304" pitchFamily="18" charset="0"/>
                <a:cs typeface="Times New Roman" panose="02020603050405020304" pitchFamily="18" charset="0"/>
              </a:rPr>
              <a:t>шляхом</a:t>
            </a:r>
            <a:r>
              <a:rPr lang="uk-UA" sz="3200" dirty="0" smtClean="0">
                <a:latin typeface="Times New Roman" panose="02020603050405020304" pitchFamily="18" charset="0"/>
                <a:cs typeface="Times New Roman" panose="02020603050405020304" pitchFamily="18" charset="0"/>
              </a:rPr>
              <a:t>;</a:t>
            </a:r>
            <a:endParaRPr lang="uk-UA" sz="32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 </a:t>
            </a:r>
            <a:r>
              <a:rPr lang="uk-UA" sz="3200" b="1" dirty="0" smtClean="0">
                <a:latin typeface="Times New Roman" panose="02020603050405020304" pitchFamily="18" charset="0"/>
                <a:cs typeface="Times New Roman" panose="02020603050405020304" pitchFamily="18" charset="0"/>
              </a:rPr>
              <a:t>еколого-технологічні ситуації </a:t>
            </a:r>
            <a:r>
              <a:rPr lang="uk-UA" sz="3200" dirty="0" smtClean="0">
                <a:latin typeface="Times New Roman" panose="02020603050405020304" pitchFamily="18" charset="0"/>
                <a:cs typeface="Times New Roman" panose="02020603050405020304" pitchFamily="18" charset="0"/>
              </a:rPr>
              <a:t>залежать від функціонування технічних систем. Особливе значення мають ситуації, пов'язані з аваріями на підприємствах і транспорті. </a:t>
            </a:r>
            <a:endParaRPr lang="ru-RU" sz="3200" dirty="0">
              <a:latin typeface="Times New Roman" panose="02020603050405020304" pitchFamily="18" charset="0"/>
              <a:cs typeface="Times New Roman" panose="02020603050405020304" pitchFamily="18" charset="0"/>
            </a:endParaRPr>
          </a:p>
        </p:txBody>
      </p:sp>
      <p:sp>
        <p:nvSpPr>
          <p:cNvPr id="3" name="Заголовок 1"/>
          <p:cNvSpPr txBox="1">
            <a:spLocks/>
          </p:cNvSpPr>
          <p:nvPr/>
        </p:nvSpPr>
        <p:spPr>
          <a:xfrm>
            <a:off x="1054768"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b="1" smtClean="0">
                <a:latin typeface="Times New Roman" panose="02020603050405020304" pitchFamily="18" charset="0"/>
                <a:cs typeface="Times New Roman" panose="02020603050405020304" pitchFamily="18" charset="0"/>
              </a:rPr>
              <a:t>Класифікація екологічних ситуацій за характером діяльності людини</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3779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9075" y="365125"/>
            <a:ext cx="11550314" cy="1325563"/>
          </a:xfrm>
        </p:spPr>
        <p:txBody>
          <a:bodyPr>
            <a:normAutofit fontScale="90000"/>
          </a:bodyPr>
          <a:lstStyle/>
          <a:p>
            <a:pPr algn="ctr"/>
            <a:r>
              <a:rPr lang="uk-UA" b="1" dirty="0" smtClean="0">
                <a:latin typeface="Times New Roman" panose="02020603050405020304" pitchFamily="18" charset="0"/>
                <a:cs typeface="Times New Roman" panose="02020603050405020304" pitchFamily="18" charset="0"/>
              </a:rPr>
              <a:t>Для оцінки екологічних ситуацій пропонується використовувати наступні показники:</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711869" y="2018130"/>
            <a:ext cx="10944725" cy="4351338"/>
          </a:xfrm>
        </p:spPr>
        <p:txBody>
          <a:bodyPr>
            <a:normAutofit/>
          </a:bodyPr>
          <a:lstStyle/>
          <a:p>
            <a:pPr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 медико-географічні;</a:t>
            </a:r>
          </a:p>
          <a:p>
            <a:pPr algn="just">
              <a:buFont typeface="Wingdings" panose="05000000000000000000" pitchFamily="2" charset="2"/>
              <a:buChar char="v"/>
            </a:pPr>
            <a:r>
              <a:rPr lang="uk-UA" sz="3200" dirty="0">
                <a:latin typeface="Times New Roman" panose="02020603050405020304" pitchFamily="18" charset="0"/>
                <a:cs typeface="Times New Roman" panose="02020603050405020304" pitchFamily="18" charset="0"/>
              </a:rPr>
              <a:t> </a:t>
            </a:r>
            <a:r>
              <a:rPr lang="uk-UA" sz="3200" dirty="0" smtClean="0">
                <a:latin typeface="Times New Roman" panose="02020603050405020304" pitchFamily="18" charset="0"/>
                <a:cs typeface="Times New Roman" panose="02020603050405020304" pitchFamily="18" charset="0"/>
              </a:rPr>
              <a:t>соціально-економічні;</a:t>
            </a:r>
          </a:p>
          <a:p>
            <a:pPr algn="just">
              <a:buFont typeface="Wingdings" panose="05000000000000000000" pitchFamily="2" charset="2"/>
              <a:buChar char="v"/>
            </a:pPr>
            <a:r>
              <a:rPr lang="uk-UA" sz="3200" dirty="0">
                <a:latin typeface="Times New Roman" panose="02020603050405020304" pitchFamily="18" charset="0"/>
                <a:cs typeface="Times New Roman" panose="02020603050405020304" pitchFamily="18" charset="0"/>
              </a:rPr>
              <a:t> </a:t>
            </a:r>
            <a:r>
              <a:rPr lang="uk-UA" sz="3200" dirty="0" smtClean="0">
                <a:latin typeface="Times New Roman" panose="02020603050405020304" pitchFamily="18" charset="0"/>
                <a:cs typeface="Times New Roman" panose="02020603050405020304" pitchFamily="18" charset="0"/>
              </a:rPr>
              <a:t>показники екологічного стану повітряного й водного басейну;</a:t>
            </a:r>
          </a:p>
          <a:p>
            <a:pPr algn="just">
              <a:buFont typeface="Wingdings" panose="05000000000000000000" pitchFamily="2" charset="2"/>
              <a:buChar char="v"/>
            </a:pPr>
            <a:r>
              <a:rPr lang="uk-UA" sz="3200" dirty="0">
                <a:latin typeface="Times New Roman" panose="02020603050405020304" pitchFamily="18" charset="0"/>
                <a:cs typeface="Times New Roman" panose="02020603050405020304" pitchFamily="18" charset="0"/>
              </a:rPr>
              <a:t> </a:t>
            </a:r>
            <a:r>
              <a:rPr lang="uk-UA" sz="3200" dirty="0" smtClean="0">
                <a:latin typeface="Times New Roman" panose="02020603050405020304" pitchFamily="18" charset="0"/>
                <a:cs typeface="Times New Roman" panose="02020603050405020304" pitchFamily="18" charset="0"/>
              </a:rPr>
              <a:t>біотичні;</a:t>
            </a:r>
          </a:p>
          <a:p>
            <a:pPr algn="just">
              <a:buFont typeface="Wingdings" panose="05000000000000000000" pitchFamily="2" charset="2"/>
              <a:buChar char="v"/>
            </a:pPr>
            <a:r>
              <a:rPr lang="uk-UA" sz="3200" dirty="0">
                <a:latin typeface="Times New Roman" panose="02020603050405020304" pitchFamily="18" charset="0"/>
                <a:cs typeface="Times New Roman" panose="02020603050405020304" pitchFamily="18" charset="0"/>
              </a:rPr>
              <a:t> </a:t>
            </a:r>
            <a:r>
              <a:rPr lang="uk-UA" sz="3200" dirty="0" smtClean="0">
                <a:latin typeface="Times New Roman" panose="02020603050405020304" pitchFamily="18" charset="0"/>
                <a:cs typeface="Times New Roman" panose="02020603050405020304" pitchFamily="18" charset="0"/>
              </a:rPr>
              <a:t>біохімічні;</a:t>
            </a:r>
          </a:p>
          <a:p>
            <a:pPr algn="just">
              <a:buFont typeface="Wingdings" panose="05000000000000000000" pitchFamily="2" charset="2"/>
              <a:buChar char="v"/>
            </a:pPr>
            <a:r>
              <a:rPr lang="uk-UA" sz="3200" dirty="0">
                <a:latin typeface="Times New Roman" panose="02020603050405020304" pitchFamily="18" charset="0"/>
                <a:cs typeface="Times New Roman" panose="02020603050405020304" pitchFamily="18" charset="0"/>
              </a:rPr>
              <a:t> </a:t>
            </a:r>
            <a:r>
              <a:rPr lang="uk-UA" sz="3200" dirty="0" smtClean="0">
                <a:latin typeface="Times New Roman" panose="02020603050405020304" pitchFamily="18" charset="0"/>
                <a:cs typeface="Times New Roman" panose="02020603050405020304" pitchFamily="18" charset="0"/>
              </a:rPr>
              <a:t>ландшафтні;</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7664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9390" y="1564105"/>
            <a:ext cx="11069052" cy="1997242"/>
          </a:xfrm>
        </p:spPr>
        <p:txBody>
          <a:bodyPr>
            <a:noAutofit/>
          </a:bodyPr>
          <a:lstStyle/>
          <a:p>
            <a:pPr algn="just"/>
            <a:r>
              <a:rPr lang="uk-UA" sz="3600" b="1" dirty="0" smtClean="0">
                <a:latin typeface="Times New Roman" panose="02020603050405020304" pitchFamily="18" charset="0"/>
                <a:cs typeface="Times New Roman" panose="02020603050405020304" pitchFamily="18" charset="0"/>
              </a:rPr>
              <a:t/>
            </a:r>
            <a:br>
              <a:rPr lang="uk-UA" sz="3600" b="1" dirty="0" smtClean="0">
                <a:latin typeface="Times New Roman" panose="02020603050405020304" pitchFamily="18" charset="0"/>
                <a:cs typeface="Times New Roman" panose="02020603050405020304" pitchFamily="18" charset="0"/>
              </a:rPr>
            </a:br>
            <a:r>
              <a:rPr lang="uk-UA" sz="3600" b="1" dirty="0">
                <a:latin typeface="Times New Roman" panose="02020603050405020304" pitchFamily="18" charset="0"/>
                <a:cs typeface="Times New Roman" panose="02020603050405020304" pitchFamily="18" charset="0"/>
              </a:rPr>
              <a:t/>
            </a:r>
            <a:br>
              <a:rPr lang="uk-UA" sz="3600" b="1" dirty="0">
                <a:latin typeface="Times New Roman" panose="02020603050405020304" pitchFamily="18" charset="0"/>
                <a:cs typeface="Times New Roman" panose="02020603050405020304" pitchFamily="18" charset="0"/>
              </a:rPr>
            </a:br>
            <a:r>
              <a:rPr lang="uk-UA" sz="3600" b="1" dirty="0" smtClean="0">
                <a:latin typeface="Times New Roman" panose="02020603050405020304" pitchFamily="18" charset="0"/>
                <a:cs typeface="Times New Roman" panose="02020603050405020304" pitchFamily="18" charset="0"/>
              </a:rPr>
              <a:t/>
            </a:r>
            <a:br>
              <a:rPr lang="uk-UA" sz="3600" b="1" dirty="0" smtClean="0">
                <a:latin typeface="Times New Roman" panose="02020603050405020304" pitchFamily="18" charset="0"/>
                <a:cs typeface="Times New Roman" panose="02020603050405020304" pitchFamily="18" charset="0"/>
              </a:rPr>
            </a:br>
            <a:r>
              <a:rPr lang="uk-UA" sz="3600" b="1" dirty="0">
                <a:latin typeface="Times New Roman" panose="02020603050405020304" pitchFamily="18" charset="0"/>
                <a:cs typeface="Times New Roman" panose="02020603050405020304" pitchFamily="18" charset="0"/>
              </a:rPr>
              <a:t/>
            </a:r>
            <a:br>
              <a:rPr lang="uk-UA" sz="3600" b="1" dirty="0">
                <a:latin typeface="Times New Roman" panose="02020603050405020304" pitchFamily="18" charset="0"/>
                <a:cs typeface="Times New Roman" panose="02020603050405020304" pitchFamily="18" charset="0"/>
              </a:rPr>
            </a:br>
            <a:r>
              <a:rPr lang="uk-UA" sz="3600" b="1" dirty="0" smtClean="0">
                <a:latin typeface="Times New Roman" panose="02020603050405020304" pitchFamily="18" charset="0"/>
                <a:cs typeface="Times New Roman" panose="02020603050405020304" pitchFamily="18" charset="0"/>
              </a:rPr>
              <a:t/>
            </a:r>
            <a:br>
              <a:rPr lang="uk-UA" sz="3600" b="1" dirty="0" smtClean="0">
                <a:latin typeface="Times New Roman" panose="02020603050405020304" pitchFamily="18" charset="0"/>
                <a:cs typeface="Times New Roman" panose="02020603050405020304" pitchFamily="18" charset="0"/>
              </a:rPr>
            </a:br>
            <a:r>
              <a:rPr lang="uk-UA" sz="3600" b="1" dirty="0">
                <a:latin typeface="Times New Roman" panose="02020603050405020304" pitchFamily="18" charset="0"/>
                <a:cs typeface="Times New Roman" panose="02020603050405020304" pitchFamily="18" charset="0"/>
              </a:rPr>
              <a:t/>
            </a:r>
            <a:br>
              <a:rPr lang="uk-UA" sz="3600" b="1" dirty="0">
                <a:latin typeface="Times New Roman" panose="02020603050405020304" pitchFamily="18" charset="0"/>
                <a:cs typeface="Times New Roman" panose="02020603050405020304" pitchFamily="18" charset="0"/>
              </a:rPr>
            </a:br>
            <a:r>
              <a:rPr lang="uk-UA" sz="3600" b="1" dirty="0" smtClean="0">
                <a:latin typeface="Times New Roman" panose="02020603050405020304" pitchFamily="18" charset="0"/>
                <a:cs typeface="Times New Roman" panose="02020603050405020304" pitchFamily="18" charset="0"/>
              </a:rPr>
              <a:t/>
            </a:r>
            <a:br>
              <a:rPr lang="uk-UA" sz="3600" b="1" dirty="0" smtClean="0">
                <a:latin typeface="Times New Roman" panose="02020603050405020304" pitchFamily="18" charset="0"/>
                <a:cs typeface="Times New Roman" panose="02020603050405020304" pitchFamily="18" charset="0"/>
              </a:rPr>
            </a:br>
            <a:r>
              <a:rPr lang="uk-UA" sz="3600" b="1" dirty="0" smtClean="0">
                <a:latin typeface="Times New Roman" panose="02020603050405020304" pitchFamily="18" charset="0"/>
                <a:cs typeface="Times New Roman" panose="02020603050405020304" pitchFamily="18" charset="0"/>
              </a:rPr>
              <a:t>Зона екологічного нещастя </a:t>
            </a:r>
            <a:r>
              <a:rPr lang="uk-UA" sz="3600" dirty="0" smtClean="0">
                <a:latin typeface="Times New Roman" panose="02020603050405020304" pitchFamily="18" charset="0"/>
                <a:cs typeface="Times New Roman" panose="02020603050405020304" pitchFamily="18" charset="0"/>
              </a:rPr>
              <a:t>– ділянка території, де в результаті господарської або іншої діяльності відбулися глибокі необоротні зміни навколишнього природного середовища, що призвели до істотного погіршення здоров'я населення, порушення природної рівноваги, руйнування природних екологічних систем, деградації флори і фауни.</a:t>
            </a:r>
            <a:br>
              <a:rPr lang="uk-UA" sz="3600" dirty="0" smtClean="0">
                <a:latin typeface="Times New Roman" panose="02020603050405020304" pitchFamily="18" charset="0"/>
                <a:cs typeface="Times New Roman" panose="02020603050405020304" pitchFamily="18" charset="0"/>
              </a:rPr>
            </a:br>
            <a:r>
              <a:rPr lang="uk-UA" sz="3600" dirty="0" smtClean="0">
                <a:latin typeface="Times New Roman" panose="02020603050405020304" pitchFamily="18" charset="0"/>
                <a:cs typeface="Times New Roman" panose="02020603050405020304" pitchFamily="18" charset="0"/>
              </a:rPr>
              <a:t/>
            </a:r>
            <a:br>
              <a:rPr lang="uk-UA" sz="3600" dirty="0" smtClean="0">
                <a:latin typeface="Times New Roman" panose="02020603050405020304" pitchFamily="18" charset="0"/>
                <a:cs typeface="Times New Roman" panose="02020603050405020304" pitchFamily="18" charset="0"/>
              </a:rPr>
            </a:br>
            <a:endParaRPr lang="ru-RU" sz="36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358189" y="794664"/>
            <a:ext cx="7411453" cy="769441"/>
          </a:xfrm>
          <a:prstGeom prst="rect">
            <a:avLst/>
          </a:prstGeom>
        </p:spPr>
        <p:txBody>
          <a:bodyPr wrap="square">
            <a:spAutoFit/>
          </a:bodyPr>
          <a:lstStyle/>
          <a:p>
            <a:pPr algn="ctr"/>
            <a:r>
              <a:rPr lang="uk-UA" sz="4400" b="1" dirty="0" smtClean="0">
                <a:latin typeface="Times New Roman" panose="02020603050405020304" pitchFamily="18" charset="0"/>
                <a:cs typeface="Times New Roman" panose="02020603050405020304" pitchFamily="18" charset="0"/>
              </a:rPr>
              <a:t>ЕКОЛОГІЧНІ ЗОНИ</a:t>
            </a:r>
            <a:endParaRPr lang="ru-RU" sz="4400" dirty="0"/>
          </a:p>
        </p:txBody>
      </p:sp>
    </p:spTree>
    <p:extLst>
      <p:ext uri="{BB962C8B-B14F-4D97-AF65-F5344CB8AC3E}">
        <p14:creationId xmlns:p14="http://schemas.microsoft.com/office/powerpoint/2010/main" val="34709127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68442" y="1"/>
            <a:ext cx="11839074" cy="6858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ru-RU" sz="3400" dirty="0">
              <a:latin typeface="Times New Roman" panose="02020603050405020304" pitchFamily="18" charset="0"/>
              <a:cs typeface="Times New Roman" panose="02020603050405020304" pitchFamily="18" charset="0"/>
            </a:endParaRPr>
          </a:p>
        </p:txBody>
      </p:sp>
      <p:sp>
        <p:nvSpPr>
          <p:cNvPr id="3" name="Заголовок 1"/>
          <p:cNvSpPr txBox="1">
            <a:spLocks/>
          </p:cNvSpPr>
          <p:nvPr/>
        </p:nvSpPr>
        <p:spPr>
          <a:xfrm>
            <a:off x="336884" y="152401"/>
            <a:ext cx="11357811" cy="61762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3400" b="1" dirty="0" smtClean="0">
                <a:latin typeface="Times New Roman" panose="02020603050405020304" pitchFamily="18" charset="0"/>
                <a:cs typeface="Times New Roman" panose="02020603050405020304" pitchFamily="18" charset="0"/>
              </a:rPr>
              <a:t>Зона екологічної небезпеки </a:t>
            </a:r>
            <a:r>
              <a:rPr lang="uk-UA" sz="3400" dirty="0" smtClean="0">
                <a:latin typeface="Times New Roman" panose="02020603050405020304" pitchFamily="18" charset="0"/>
                <a:cs typeface="Times New Roman" panose="02020603050405020304" pitchFamily="18" charset="0"/>
              </a:rPr>
              <a:t>– територія, у межах якої систематично порушуються екологічні норми й регламенти, проявляються ознаки деградації компонентів природного середовища, в окремих групах населення рівень екологічно залежних захворювань вище середньостатистичного в районі, області, місці, країни.</a:t>
            </a:r>
            <a:endParaRPr lang="uk-UA" sz="3400" b="1" dirty="0" smtClean="0">
              <a:latin typeface="Times New Roman" panose="02020603050405020304" pitchFamily="18" charset="0"/>
              <a:cs typeface="Times New Roman" panose="02020603050405020304" pitchFamily="18" charset="0"/>
            </a:endParaRPr>
          </a:p>
          <a:p>
            <a:pPr algn="just"/>
            <a:endParaRPr lang="uk-UA" sz="3400" b="1" dirty="0">
              <a:latin typeface="Times New Roman" panose="02020603050405020304" pitchFamily="18" charset="0"/>
              <a:cs typeface="Times New Roman" panose="02020603050405020304" pitchFamily="18" charset="0"/>
            </a:endParaRPr>
          </a:p>
          <a:p>
            <a:pPr algn="just"/>
            <a:r>
              <a:rPr lang="uk-UA" sz="3400" b="1" dirty="0" smtClean="0">
                <a:latin typeface="Times New Roman" panose="02020603050405020304" pitchFamily="18" charset="0"/>
                <a:cs typeface="Times New Roman" panose="02020603050405020304" pitchFamily="18" charset="0"/>
              </a:rPr>
              <a:t>Зона екологічного кризи </a:t>
            </a:r>
            <a:r>
              <a:rPr lang="uk-UA" sz="3400" dirty="0" smtClean="0">
                <a:latin typeface="Times New Roman" panose="02020603050405020304" pitchFamily="18" charset="0"/>
                <a:cs typeface="Times New Roman" panose="02020603050405020304" pitchFamily="18" charset="0"/>
              </a:rPr>
              <a:t>– територія, у межах якої відбувається деградація основних екосистем, природні ресурси перебувають на грані виснаження, демографічні й медико-екологічні показники систематично гірше середньостатистичних в районі, області, місці, країні. </a:t>
            </a:r>
            <a:endParaRPr lang="ru-RU" sz="3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61257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2505" y="718156"/>
            <a:ext cx="11670632" cy="5458807"/>
          </a:xfrm>
        </p:spPr>
        <p:txBody>
          <a:bodyPr/>
          <a:lstStyle/>
          <a:p>
            <a:pPr algn="just">
              <a:buFont typeface="Wingdings" panose="05000000000000000000" pitchFamily="2" charset="2"/>
              <a:buChar char="v"/>
            </a:pPr>
            <a:r>
              <a:rPr lang="uk-UA" dirty="0" smtClean="0">
                <a:latin typeface="Times New Roman" panose="02020603050405020304" pitchFamily="18" charset="0"/>
                <a:cs typeface="Times New Roman" panose="02020603050405020304" pitchFamily="18" charset="0"/>
              </a:rPr>
              <a:t> </a:t>
            </a:r>
            <a:r>
              <a:rPr lang="uk-UA" b="1" dirty="0" smtClean="0">
                <a:latin typeface="Times New Roman" panose="02020603050405020304" pitchFamily="18" charset="0"/>
                <a:cs typeface="Times New Roman" panose="02020603050405020304" pitchFamily="18" charset="0"/>
              </a:rPr>
              <a:t>Катастрофічні</a:t>
            </a:r>
            <a:r>
              <a:rPr lang="uk-UA" dirty="0" smtClean="0">
                <a:latin typeface="Times New Roman" panose="02020603050405020304" pitchFamily="18" charset="0"/>
                <a:cs typeface="Times New Roman" panose="02020603050405020304" pitchFamily="18" charset="0"/>
              </a:rPr>
              <a:t> – ситуації характеризуються глибокими й необоротними змінами природи, втратою природних ресурсів і різким погіршенням умов проживання населення. Спостерігається відчутне погіршення здоров'я людей, а також втрата генофонду біоти й унікальних природних об'єктів.</a:t>
            </a:r>
          </a:p>
          <a:p>
            <a:pPr algn="just">
              <a:buFont typeface="Wingdings" panose="05000000000000000000" pitchFamily="2" charset="2"/>
              <a:buChar char="v"/>
            </a:pPr>
            <a:r>
              <a:rPr lang="uk-UA" dirty="0" smtClean="0">
                <a:latin typeface="Times New Roman" panose="02020603050405020304" pitchFamily="18" charset="0"/>
                <a:cs typeface="Times New Roman" panose="02020603050405020304" pitchFamily="18" charset="0"/>
              </a:rPr>
              <a:t> </a:t>
            </a:r>
            <a:r>
              <a:rPr lang="uk-UA" b="1" dirty="0" smtClean="0">
                <a:latin typeface="Times New Roman" panose="02020603050405020304" pitchFamily="18" charset="0"/>
                <a:cs typeface="Times New Roman" panose="02020603050405020304" pitchFamily="18" charset="0"/>
              </a:rPr>
              <a:t>Критичні (кризові) </a:t>
            </a:r>
            <a:r>
              <a:rPr lang="uk-UA" dirty="0" smtClean="0">
                <a:latin typeface="Times New Roman" panose="02020603050405020304" pitchFamily="18" charset="0"/>
                <a:cs typeface="Times New Roman" panose="02020603050405020304" pitchFamily="18" charset="0"/>
              </a:rPr>
              <a:t>– ситуації, що викликають значні  й слабкокомпенсуємі зміни ландшафтів, при цьому відбувається швидке наростання погрози виснаження або втрати природних ресурсів (у тому числі генофонду), унікальних природних об'єктів, значно погіршуються умови проживання населення. При зменшенні або припиненні антропогенних впливів можлива нормалізація екологічної обстановки, часткове відновлення ландшафтів.</a:t>
            </a:r>
            <a:endParaRPr lang="ru-RU" dirty="0">
              <a:latin typeface="Times New Roman" panose="02020603050405020304" pitchFamily="18" charset="0"/>
              <a:cs typeface="Times New Roman" panose="02020603050405020304" pitchFamily="18" charset="0"/>
            </a:endParaRPr>
          </a:p>
        </p:txBody>
      </p:sp>
      <p:sp>
        <p:nvSpPr>
          <p:cNvPr id="4" name="Заголовок 3"/>
          <p:cNvSpPr>
            <a:spLocks noGrp="1"/>
          </p:cNvSpPr>
          <p:nvPr>
            <p:ph type="title"/>
          </p:nvPr>
        </p:nvSpPr>
        <p:spPr>
          <a:xfrm>
            <a:off x="838200" y="182625"/>
            <a:ext cx="10515600" cy="535531"/>
          </a:xfrm>
          <a:prstGeom prst="rect">
            <a:avLst/>
          </a:prstGeom>
        </p:spPr>
        <p:txBody>
          <a:bodyPr wrap="square">
            <a:spAutoFit/>
          </a:bodyPr>
          <a:lstStyle/>
          <a:p>
            <a:pPr algn="ctr"/>
            <a:r>
              <a:rPr lang="uk-UA" sz="3200" b="1" dirty="0" smtClean="0">
                <a:latin typeface="Times New Roman" panose="02020603050405020304" pitchFamily="18" charset="0"/>
                <a:cs typeface="Times New Roman" panose="02020603050405020304" pitchFamily="18" charset="0"/>
              </a:rPr>
              <a:t>ЕКОЛОГІЧНІ </a:t>
            </a:r>
            <a:r>
              <a:rPr lang="uk-UA" sz="3200" b="1" dirty="0" smtClean="0">
                <a:latin typeface="Times New Roman" panose="02020603050405020304" pitchFamily="18" charset="0"/>
                <a:cs typeface="Times New Roman" panose="02020603050405020304" pitchFamily="18" charset="0"/>
              </a:rPr>
              <a:t>СИТУАЦІЇ</a:t>
            </a:r>
            <a:endParaRPr lang="ru-RU" sz="3200" dirty="0"/>
          </a:p>
        </p:txBody>
      </p:sp>
    </p:spTree>
    <p:extLst>
      <p:ext uri="{BB962C8B-B14F-4D97-AF65-F5344CB8AC3E}">
        <p14:creationId xmlns:p14="http://schemas.microsoft.com/office/powerpoint/2010/main" val="10500332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4747" y="454024"/>
            <a:ext cx="11674642" cy="6115217"/>
          </a:xfrm>
        </p:spPr>
        <p:txBody>
          <a:bodyPr>
            <a:noAutofit/>
          </a:bodyPr>
          <a:lstStyle/>
          <a:p>
            <a:pPr algn="just">
              <a:buFont typeface="Wingdings" panose="05000000000000000000" pitchFamily="2" charset="2"/>
              <a:buChar char="v"/>
            </a:pPr>
            <a:r>
              <a:rPr lang="uk-UA" sz="3400" dirty="0" smtClean="0">
                <a:latin typeface="Times New Roman" panose="02020603050405020304" pitchFamily="18" charset="0"/>
                <a:cs typeface="Times New Roman" panose="02020603050405020304" pitchFamily="18" charset="0"/>
              </a:rPr>
              <a:t> </a:t>
            </a:r>
            <a:r>
              <a:rPr lang="uk-UA" sz="3400" b="1" dirty="0" smtClean="0">
                <a:latin typeface="Times New Roman" panose="02020603050405020304" pitchFamily="18" charset="0"/>
                <a:cs typeface="Times New Roman" panose="02020603050405020304" pitchFamily="18" charset="0"/>
              </a:rPr>
              <a:t>Напружені</a:t>
            </a:r>
            <a:r>
              <a:rPr lang="uk-UA" sz="3400" dirty="0" smtClean="0">
                <a:latin typeface="Times New Roman" panose="02020603050405020304" pitchFamily="18" charset="0"/>
                <a:cs typeface="Times New Roman" panose="02020603050405020304" pitchFamily="18" charset="0"/>
              </a:rPr>
              <a:t> – ситуації, що відзначаються негативними змінами в окремих компонентах ландшафтів, порушенням природних ресурсів і деяким погіршенням умов проживання населення.</a:t>
            </a:r>
          </a:p>
          <a:p>
            <a:pPr algn="just">
              <a:buFont typeface="Wingdings" panose="05000000000000000000" pitchFamily="2" charset="2"/>
              <a:buChar char="v"/>
            </a:pPr>
            <a:r>
              <a:rPr lang="uk-UA" sz="3400" dirty="0">
                <a:latin typeface="Times New Roman" panose="02020603050405020304" pitchFamily="18" charset="0"/>
                <a:cs typeface="Times New Roman" panose="02020603050405020304" pitchFamily="18" charset="0"/>
              </a:rPr>
              <a:t> </a:t>
            </a:r>
            <a:r>
              <a:rPr lang="uk-UA" sz="3400" b="1" dirty="0" smtClean="0">
                <a:latin typeface="Times New Roman" panose="02020603050405020304" pitchFamily="18" charset="0"/>
                <a:cs typeface="Times New Roman" panose="02020603050405020304" pitchFamily="18" charset="0"/>
              </a:rPr>
              <a:t>Задовільні</a:t>
            </a:r>
            <a:r>
              <a:rPr lang="uk-UA" sz="3400" dirty="0" smtClean="0">
                <a:latin typeface="Times New Roman" panose="02020603050405020304" pitchFamily="18" charset="0"/>
                <a:cs typeface="Times New Roman" panose="02020603050405020304" pitchFamily="18" charset="0"/>
              </a:rPr>
              <a:t> – ситуації, що викликають незначні зміни ландшафтів, в незначній мірі впливають на здоров'я людини й зникають у результаті процесів саморегуляції природного комплексу або проведення природоохоронних мір. До цієї категорії можуть бути віднесені культурні ландшафти.</a:t>
            </a:r>
          </a:p>
          <a:p>
            <a:pPr algn="just">
              <a:buFont typeface="Wingdings" panose="05000000000000000000" pitchFamily="2" charset="2"/>
              <a:buChar char="v"/>
            </a:pPr>
            <a:r>
              <a:rPr lang="uk-UA" sz="3400" dirty="0">
                <a:latin typeface="Times New Roman" panose="02020603050405020304" pitchFamily="18" charset="0"/>
                <a:cs typeface="Times New Roman" panose="02020603050405020304" pitchFamily="18" charset="0"/>
              </a:rPr>
              <a:t> </a:t>
            </a:r>
            <a:r>
              <a:rPr lang="uk-UA" sz="3400" b="1" dirty="0" smtClean="0">
                <a:latin typeface="Times New Roman" panose="02020603050405020304" pitchFamily="18" charset="0"/>
                <a:cs typeface="Times New Roman" panose="02020603050405020304" pitchFamily="18" charset="0"/>
              </a:rPr>
              <a:t>Умовно сприятливі </a:t>
            </a:r>
            <a:r>
              <a:rPr lang="uk-UA" sz="3400" dirty="0" smtClean="0">
                <a:latin typeface="Times New Roman" panose="02020603050405020304" pitchFamily="18" charset="0"/>
                <a:cs typeface="Times New Roman" panose="02020603050405020304" pitchFamily="18" charset="0"/>
              </a:rPr>
              <a:t>– ситуації, які формуються в ландшафтах, що мало піддаються антропогенним впливам або дії експериментальних природних </a:t>
            </a:r>
            <a:r>
              <a:rPr lang="uk-UA" sz="3400" dirty="0" smtClean="0">
                <a:latin typeface="Times New Roman" panose="02020603050405020304" pitchFamily="18" charset="0"/>
                <a:cs typeface="Times New Roman" panose="02020603050405020304" pitchFamily="18" charset="0"/>
              </a:rPr>
              <a:t>процесів.</a:t>
            </a:r>
            <a:endParaRPr lang="ru-RU" sz="3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6594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1928" y="146760"/>
            <a:ext cx="11928144" cy="713049"/>
          </a:xfrm>
        </p:spPr>
        <p:txBody>
          <a:bodyPr>
            <a:normAutofit/>
          </a:bodyPr>
          <a:lstStyle/>
          <a:p>
            <a:pPr algn="ctr"/>
            <a:r>
              <a:rPr lang="uk-UA" sz="3400" b="1" dirty="0" smtClean="0">
                <a:latin typeface="Times New Roman" panose="02020603050405020304" pitchFamily="18" charset="0"/>
                <a:cs typeface="Times New Roman" panose="02020603050405020304" pitchFamily="18" charset="0"/>
              </a:rPr>
              <a:t>Оцінка екологічних ситуацій враховує наступні фактори:</a:t>
            </a:r>
            <a:endParaRPr lang="ru-RU" sz="34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31928" y="1037230"/>
            <a:ext cx="5750257" cy="5139733"/>
          </a:xfrm>
        </p:spPr>
        <p:txBody>
          <a:bodyPr>
            <a:normAutofit/>
          </a:bodyPr>
          <a:lstStyle/>
          <a:p>
            <a:pPr>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 тип природно-господарської системи;</a:t>
            </a:r>
          </a:p>
          <a:p>
            <a:pPr>
              <a:buFont typeface="Wingdings" panose="05000000000000000000" pitchFamily="2" charset="2"/>
              <a:buChar char="v"/>
            </a:pPr>
            <a:r>
              <a:rPr lang="uk-UA" sz="3200" dirty="0">
                <a:latin typeface="Times New Roman" panose="02020603050405020304" pitchFamily="18" charset="0"/>
                <a:cs typeface="Times New Roman" panose="02020603050405020304" pitchFamily="18" charset="0"/>
              </a:rPr>
              <a:t> </a:t>
            </a:r>
            <a:r>
              <a:rPr lang="uk-UA" sz="3200" dirty="0" smtClean="0">
                <a:latin typeface="Times New Roman" panose="02020603050405020304" pitchFamily="18" charset="0"/>
                <a:cs typeface="Times New Roman" panose="02020603050405020304" pitchFamily="18" charset="0"/>
              </a:rPr>
              <a:t>тип діяльності; </a:t>
            </a:r>
          </a:p>
          <a:p>
            <a:pPr>
              <a:buFont typeface="Wingdings" panose="05000000000000000000" pitchFamily="2" charset="2"/>
              <a:buChar char="v"/>
            </a:pPr>
            <a:r>
              <a:rPr lang="uk-UA" sz="3200" dirty="0">
                <a:latin typeface="Times New Roman" panose="02020603050405020304" pitchFamily="18" charset="0"/>
                <a:cs typeface="Times New Roman" panose="02020603050405020304" pitchFamily="18" charset="0"/>
              </a:rPr>
              <a:t> </a:t>
            </a:r>
            <a:r>
              <a:rPr lang="uk-UA" sz="3200" dirty="0" smtClean="0">
                <a:latin typeface="Times New Roman" panose="02020603050405020304" pitchFamily="18" charset="0"/>
                <a:cs typeface="Times New Roman" panose="02020603050405020304" pitchFamily="18" charset="0"/>
              </a:rPr>
              <a:t>просторовий рівень розгляду; </a:t>
            </a:r>
          </a:p>
          <a:p>
            <a:pPr>
              <a:buFont typeface="Wingdings" panose="05000000000000000000" pitchFamily="2" charset="2"/>
              <a:buChar char="v"/>
            </a:pPr>
            <a:r>
              <a:rPr lang="uk-UA" sz="3200" dirty="0">
                <a:latin typeface="Times New Roman" panose="02020603050405020304" pitchFamily="18" charset="0"/>
                <a:cs typeface="Times New Roman" panose="02020603050405020304" pitchFamily="18" charset="0"/>
              </a:rPr>
              <a:t> </a:t>
            </a:r>
            <a:r>
              <a:rPr lang="uk-UA" sz="3200" dirty="0" smtClean="0">
                <a:latin typeface="Times New Roman" panose="02020603050405020304" pitchFamily="18" charset="0"/>
                <a:cs typeface="Times New Roman" panose="02020603050405020304" pitchFamily="18" charset="0"/>
              </a:rPr>
              <a:t>часовий рівень розгляду; </a:t>
            </a:r>
          </a:p>
          <a:p>
            <a:pPr>
              <a:buFont typeface="Wingdings" panose="05000000000000000000" pitchFamily="2" charset="2"/>
              <a:buChar char="v"/>
            </a:pPr>
            <a:r>
              <a:rPr lang="uk-UA" sz="3200" dirty="0">
                <a:latin typeface="Times New Roman" panose="02020603050405020304" pitchFamily="18" charset="0"/>
                <a:cs typeface="Times New Roman" panose="02020603050405020304" pitchFamily="18" charset="0"/>
              </a:rPr>
              <a:t> </a:t>
            </a:r>
            <a:r>
              <a:rPr lang="uk-UA" sz="3200" dirty="0" smtClean="0">
                <a:latin typeface="Times New Roman" panose="02020603050405020304" pitchFamily="18" charset="0"/>
                <a:cs typeface="Times New Roman" panose="02020603050405020304" pitchFamily="18" charset="0"/>
              </a:rPr>
              <a:t>ступінь стійкості ландшафтних систем.</a:t>
            </a:r>
            <a:endParaRPr lang="ru-RU" sz="32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5764927" y="1037230"/>
            <a:ext cx="5901634" cy="4906867"/>
          </a:xfrm>
          <a:prstGeom prst="rect">
            <a:avLst/>
          </a:prstGeom>
          <a:ln>
            <a:noFill/>
          </a:ln>
          <a:effectLst>
            <a:softEdge rad="112500"/>
          </a:effectLst>
        </p:spPr>
      </p:pic>
    </p:spTree>
    <p:extLst>
      <p:ext uri="{BB962C8B-B14F-4D97-AF65-F5344CB8AC3E}">
        <p14:creationId xmlns:p14="http://schemas.microsoft.com/office/powerpoint/2010/main" val="28115472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865194" y="0"/>
            <a:ext cx="8807356" cy="7130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400" b="1" dirty="0" smtClean="0">
                <a:latin typeface="Times New Roman" panose="02020603050405020304" pitchFamily="18" charset="0"/>
                <a:cs typeface="Times New Roman" panose="02020603050405020304" pitchFamily="18" charset="0"/>
              </a:rPr>
              <a:t>Схема формування екологічних ситуацій</a:t>
            </a:r>
            <a:endParaRPr lang="ru-RU" sz="3400" b="1" dirty="0">
              <a:latin typeface="Times New Roman" panose="02020603050405020304" pitchFamily="18" charset="0"/>
              <a:cs typeface="Times New Roman" panose="02020603050405020304" pitchFamily="18" charset="0"/>
            </a:endParaRPr>
          </a:p>
        </p:txBody>
      </p:sp>
      <p:sp>
        <p:nvSpPr>
          <p:cNvPr id="3" name="Заголовок 1"/>
          <p:cNvSpPr txBox="1">
            <a:spLocks/>
          </p:cNvSpPr>
          <p:nvPr/>
        </p:nvSpPr>
        <p:spPr>
          <a:xfrm>
            <a:off x="1690047" y="899662"/>
            <a:ext cx="8807356" cy="713049"/>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400" b="1" dirty="0" smtClean="0">
                <a:latin typeface="Times New Roman" panose="02020603050405020304" pitchFamily="18" charset="0"/>
                <a:cs typeface="Times New Roman" panose="02020603050405020304" pitchFamily="18" charset="0"/>
              </a:rPr>
              <a:t>Явища, процеси </a:t>
            </a:r>
          </a:p>
          <a:p>
            <a:pPr algn="ctr"/>
            <a:r>
              <a:rPr lang="uk-UA" sz="3400" dirty="0" smtClean="0">
                <a:latin typeface="Times New Roman" panose="02020603050405020304" pitchFamily="18" charset="0"/>
                <a:cs typeface="Times New Roman" panose="02020603050405020304" pitchFamily="18" charset="0"/>
              </a:rPr>
              <a:t>(природні, антропогенні, комплексні)</a:t>
            </a:r>
            <a:endParaRPr lang="ru-RU" sz="3400" dirty="0">
              <a:latin typeface="Times New Roman" panose="02020603050405020304" pitchFamily="18" charset="0"/>
              <a:cs typeface="Times New Roman" panose="02020603050405020304" pitchFamily="18" charset="0"/>
            </a:endParaRPr>
          </a:p>
        </p:txBody>
      </p:sp>
      <p:sp>
        <p:nvSpPr>
          <p:cNvPr id="4" name="Заголовок 1"/>
          <p:cNvSpPr txBox="1">
            <a:spLocks/>
          </p:cNvSpPr>
          <p:nvPr/>
        </p:nvSpPr>
        <p:spPr>
          <a:xfrm>
            <a:off x="1528547" y="2663497"/>
            <a:ext cx="8807356" cy="7130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400" b="1" dirty="0" smtClean="0">
                <a:latin typeface="Times New Roman" panose="02020603050405020304" pitchFamily="18" charset="0"/>
                <a:cs typeface="Times New Roman" panose="02020603050405020304" pitchFamily="18" charset="0"/>
              </a:rPr>
              <a:t>Екологічні показники</a:t>
            </a:r>
            <a:endParaRPr lang="ru-RU" sz="3400" dirty="0">
              <a:latin typeface="Times New Roman" panose="02020603050405020304" pitchFamily="18" charset="0"/>
              <a:cs typeface="Times New Roman" panose="02020603050405020304" pitchFamily="18" charset="0"/>
            </a:endParaRPr>
          </a:p>
        </p:txBody>
      </p:sp>
      <p:sp>
        <p:nvSpPr>
          <p:cNvPr id="5" name="Заголовок 1"/>
          <p:cNvSpPr txBox="1">
            <a:spLocks/>
          </p:cNvSpPr>
          <p:nvPr/>
        </p:nvSpPr>
        <p:spPr>
          <a:xfrm>
            <a:off x="4491820" y="3579487"/>
            <a:ext cx="2495265" cy="544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200" b="1" dirty="0" smtClean="0">
                <a:latin typeface="Times New Roman" panose="02020603050405020304" pitchFamily="18" charset="0"/>
                <a:cs typeface="Times New Roman" panose="02020603050405020304" pitchFamily="18" charset="0"/>
              </a:rPr>
              <a:t>Наслідки</a:t>
            </a:r>
            <a:endParaRPr lang="ru-RU" sz="3200" b="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2957013" y="1916422"/>
            <a:ext cx="4883626" cy="66646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400" dirty="0" smtClean="0">
                <a:latin typeface="Times New Roman" panose="02020603050405020304" pitchFamily="18" charset="0"/>
                <a:cs typeface="Times New Roman" panose="02020603050405020304" pitchFamily="18" charset="0"/>
              </a:rPr>
              <a:t>Вплив природно-технічних систем</a:t>
            </a:r>
            <a:endParaRPr lang="ru-RU" sz="2400"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8268269" y="1916422"/>
            <a:ext cx="3923731" cy="544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400" dirty="0" smtClean="0">
                <a:latin typeface="Times New Roman" panose="02020603050405020304" pitchFamily="18" charset="0"/>
                <a:cs typeface="Times New Roman" panose="02020603050405020304" pitchFamily="18" charset="0"/>
              </a:rPr>
              <a:t>Вплив природних систем</a:t>
            </a:r>
            <a:endParaRPr lang="ru-RU" sz="2400" dirty="0">
              <a:latin typeface="Times New Roman" panose="02020603050405020304" pitchFamily="18" charset="0"/>
              <a:cs typeface="Times New Roman" panose="02020603050405020304" pitchFamily="18" charset="0"/>
            </a:endParaRPr>
          </a:p>
        </p:txBody>
      </p:sp>
      <p:cxnSp>
        <p:nvCxnSpPr>
          <p:cNvPr id="13" name="Прямая со стрелкой 12"/>
          <p:cNvCxnSpPr/>
          <p:nvPr/>
        </p:nvCxnSpPr>
        <p:spPr>
          <a:xfrm>
            <a:off x="7710985" y="1517583"/>
            <a:ext cx="2519149" cy="5067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flipH="1">
            <a:off x="1690047" y="1573115"/>
            <a:ext cx="2801773" cy="5333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Прямая со стрелкой 16"/>
          <p:cNvCxnSpPr/>
          <p:nvPr/>
        </p:nvCxnSpPr>
        <p:spPr>
          <a:xfrm>
            <a:off x="5878773" y="1573815"/>
            <a:ext cx="0" cy="4534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Прямая со стрелкой 18"/>
          <p:cNvCxnSpPr/>
          <p:nvPr/>
        </p:nvCxnSpPr>
        <p:spPr>
          <a:xfrm>
            <a:off x="1747763" y="2526758"/>
            <a:ext cx="2483043" cy="2375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Прямая со стрелкой 20"/>
          <p:cNvCxnSpPr/>
          <p:nvPr/>
        </p:nvCxnSpPr>
        <p:spPr>
          <a:xfrm flipH="1">
            <a:off x="7710986" y="2289250"/>
            <a:ext cx="2519148" cy="4750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Прямая со стрелкой 23"/>
          <p:cNvCxnSpPr/>
          <p:nvPr/>
        </p:nvCxnSpPr>
        <p:spPr>
          <a:xfrm>
            <a:off x="5878773" y="2230632"/>
            <a:ext cx="0" cy="5551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Заголовок 1"/>
          <p:cNvSpPr txBox="1">
            <a:spLocks/>
          </p:cNvSpPr>
          <p:nvPr/>
        </p:nvSpPr>
        <p:spPr>
          <a:xfrm>
            <a:off x="433315" y="2140767"/>
            <a:ext cx="2495265" cy="544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400" dirty="0" smtClean="0">
                <a:latin typeface="Times New Roman" panose="02020603050405020304" pitchFamily="18" charset="0"/>
                <a:cs typeface="Times New Roman" panose="02020603050405020304" pitchFamily="18" charset="0"/>
              </a:rPr>
              <a:t>Вплив людини</a:t>
            </a:r>
            <a:endParaRPr lang="ru-RU" sz="2400" dirty="0">
              <a:latin typeface="Times New Roman" panose="02020603050405020304" pitchFamily="18" charset="0"/>
              <a:cs typeface="Times New Roman" panose="02020603050405020304" pitchFamily="18" charset="0"/>
            </a:endParaRPr>
          </a:p>
        </p:txBody>
      </p:sp>
      <p:sp>
        <p:nvSpPr>
          <p:cNvPr id="33" name="Заголовок 1"/>
          <p:cNvSpPr txBox="1">
            <a:spLocks/>
          </p:cNvSpPr>
          <p:nvPr/>
        </p:nvSpPr>
        <p:spPr>
          <a:xfrm>
            <a:off x="8427493" y="4410844"/>
            <a:ext cx="2495265" cy="544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400" dirty="0" smtClean="0">
                <a:latin typeface="Times New Roman" panose="02020603050405020304" pitchFamily="18" charset="0"/>
                <a:cs typeface="Times New Roman" panose="02020603050405020304" pitchFamily="18" charset="0"/>
              </a:rPr>
              <a:t>Соціальні</a:t>
            </a:r>
            <a:endParaRPr lang="ru-RU" sz="2400" dirty="0">
              <a:latin typeface="Times New Roman" panose="02020603050405020304" pitchFamily="18" charset="0"/>
              <a:cs typeface="Times New Roman" panose="02020603050405020304" pitchFamily="18" charset="0"/>
            </a:endParaRPr>
          </a:p>
        </p:txBody>
      </p:sp>
      <p:sp>
        <p:nvSpPr>
          <p:cNvPr id="34" name="Заголовок 1"/>
          <p:cNvSpPr txBox="1">
            <a:spLocks/>
          </p:cNvSpPr>
          <p:nvPr/>
        </p:nvSpPr>
        <p:spPr>
          <a:xfrm>
            <a:off x="4631140" y="4413461"/>
            <a:ext cx="2495265" cy="544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400" dirty="0" smtClean="0">
                <a:latin typeface="Times New Roman" panose="02020603050405020304" pitchFamily="18" charset="0"/>
                <a:cs typeface="Times New Roman" panose="02020603050405020304" pitchFamily="18" charset="0"/>
              </a:rPr>
              <a:t>Екологічні </a:t>
            </a:r>
            <a:endParaRPr lang="ru-RU" sz="2400" dirty="0">
              <a:latin typeface="Times New Roman" panose="02020603050405020304" pitchFamily="18" charset="0"/>
              <a:cs typeface="Times New Roman" panose="02020603050405020304" pitchFamily="18" charset="0"/>
            </a:endParaRPr>
          </a:p>
        </p:txBody>
      </p:sp>
      <p:sp>
        <p:nvSpPr>
          <p:cNvPr id="35" name="Заголовок 1"/>
          <p:cNvSpPr txBox="1">
            <a:spLocks/>
          </p:cNvSpPr>
          <p:nvPr/>
        </p:nvSpPr>
        <p:spPr>
          <a:xfrm>
            <a:off x="585714" y="4410844"/>
            <a:ext cx="2495265" cy="544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400" dirty="0" smtClean="0">
                <a:latin typeface="Times New Roman" panose="02020603050405020304" pitchFamily="18" charset="0"/>
                <a:cs typeface="Times New Roman" panose="02020603050405020304" pitchFamily="18" charset="0"/>
              </a:rPr>
              <a:t>Економічні</a:t>
            </a:r>
            <a:endParaRPr lang="ru-RU" sz="2400" dirty="0">
              <a:latin typeface="Times New Roman" panose="02020603050405020304" pitchFamily="18" charset="0"/>
              <a:cs typeface="Times New Roman" panose="02020603050405020304" pitchFamily="18" charset="0"/>
            </a:endParaRPr>
          </a:p>
        </p:txBody>
      </p:sp>
      <p:cxnSp>
        <p:nvCxnSpPr>
          <p:cNvPr id="37" name="Прямая со стрелкой 36"/>
          <p:cNvCxnSpPr/>
          <p:nvPr/>
        </p:nvCxnSpPr>
        <p:spPr>
          <a:xfrm flipH="1">
            <a:off x="1965278" y="3105617"/>
            <a:ext cx="2526542" cy="13052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Прямая со стрелкой 38"/>
          <p:cNvCxnSpPr/>
          <p:nvPr/>
        </p:nvCxnSpPr>
        <p:spPr>
          <a:xfrm>
            <a:off x="7478973" y="3105199"/>
            <a:ext cx="2033517" cy="1305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Прямая со стрелкой 40"/>
          <p:cNvCxnSpPr/>
          <p:nvPr/>
        </p:nvCxnSpPr>
        <p:spPr>
          <a:xfrm>
            <a:off x="5871384" y="3105617"/>
            <a:ext cx="7388" cy="5583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Прямая со стрелкой 42"/>
          <p:cNvCxnSpPr/>
          <p:nvPr/>
        </p:nvCxnSpPr>
        <p:spPr>
          <a:xfrm>
            <a:off x="5871384" y="3988077"/>
            <a:ext cx="7388" cy="542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Заголовок 1"/>
          <p:cNvSpPr txBox="1">
            <a:spLocks/>
          </p:cNvSpPr>
          <p:nvPr/>
        </p:nvSpPr>
        <p:spPr>
          <a:xfrm>
            <a:off x="4541006" y="4991751"/>
            <a:ext cx="2495265" cy="544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200" b="1" dirty="0" smtClean="0">
                <a:latin typeface="Times New Roman" panose="02020603050405020304" pitchFamily="18" charset="0"/>
                <a:cs typeface="Times New Roman" panose="02020603050405020304" pitchFamily="18" charset="0"/>
              </a:rPr>
              <a:t>Оцінка</a:t>
            </a:r>
            <a:endParaRPr lang="ru-RU" sz="2400" b="1" dirty="0">
              <a:latin typeface="Times New Roman" panose="02020603050405020304" pitchFamily="18" charset="0"/>
              <a:cs typeface="Times New Roman" panose="02020603050405020304" pitchFamily="18" charset="0"/>
            </a:endParaRPr>
          </a:p>
        </p:txBody>
      </p:sp>
      <p:sp>
        <p:nvSpPr>
          <p:cNvPr id="45" name="Заголовок 1"/>
          <p:cNvSpPr txBox="1">
            <a:spLocks/>
          </p:cNvSpPr>
          <p:nvPr/>
        </p:nvSpPr>
        <p:spPr>
          <a:xfrm>
            <a:off x="150125" y="5864719"/>
            <a:ext cx="5936775" cy="993281"/>
          </a:xfrm>
          <a:prstGeom prst="rect">
            <a:avLst/>
          </a:prstGeom>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5900" b="1" dirty="0" smtClean="0">
                <a:latin typeface="Times New Roman" panose="02020603050405020304" pitchFamily="18" charset="0"/>
                <a:cs typeface="Times New Roman" panose="02020603050405020304" pitchFamily="18" charset="0"/>
              </a:rPr>
              <a:t>Зміна навколишнього середовища </a:t>
            </a:r>
          </a:p>
          <a:p>
            <a:pPr algn="ctr"/>
            <a:r>
              <a:rPr lang="uk-UA" dirty="0" smtClean="0">
                <a:latin typeface="Times New Roman" panose="02020603050405020304" pitchFamily="18" charset="0"/>
                <a:cs typeface="Times New Roman" panose="02020603050405020304" pitchFamily="18" charset="0"/>
              </a:rPr>
              <a:t>(незначні, відчутні, сильні, </a:t>
            </a:r>
          </a:p>
          <a:p>
            <a:pPr algn="ctr"/>
            <a:r>
              <a:rPr lang="uk-UA" dirty="0" smtClean="0">
                <a:latin typeface="Times New Roman" panose="02020603050405020304" pitchFamily="18" charset="0"/>
                <a:cs typeface="Times New Roman" panose="02020603050405020304" pitchFamily="18" charset="0"/>
              </a:rPr>
              <a:t>дуже сильні, катастрофічні)</a:t>
            </a:r>
            <a:endParaRPr lang="ru-RU" dirty="0">
              <a:latin typeface="Times New Roman" panose="02020603050405020304" pitchFamily="18" charset="0"/>
              <a:cs typeface="Times New Roman" panose="02020603050405020304" pitchFamily="18" charset="0"/>
            </a:endParaRPr>
          </a:p>
        </p:txBody>
      </p:sp>
      <p:sp>
        <p:nvSpPr>
          <p:cNvPr id="47" name="Заголовок 1"/>
          <p:cNvSpPr txBox="1">
            <a:spLocks/>
          </p:cNvSpPr>
          <p:nvPr/>
        </p:nvSpPr>
        <p:spPr>
          <a:xfrm>
            <a:off x="5878772" y="5825725"/>
            <a:ext cx="6079514" cy="993281"/>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4500" b="1" dirty="0" smtClean="0">
                <a:latin typeface="Times New Roman" panose="02020603050405020304" pitchFamily="18" charset="0"/>
                <a:cs typeface="Times New Roman" panose="02020603050405020304" pitchFamily="18" charset="0"/>
              </a:rPr>
              <a:t>Екологічні</a:t>
            </a:r>
            <a:r>
              <a:rPr lang="uk-UA" sz="5100" b="1" dirty="0" smtClean="0">
                <a:latin typeface="Times New Roman" panose="02020603050405020304" pitchFamily="18" charset="0"/>
                <a:cs typeface="Times New Roman" panose="02020603050405020304" pitchFamily="18" charset="0"/>
              </a:rPr>
              <a:t> </a:t>
            </a:r>
            <a:r>
              <a:rPr lang="uk-UA" sz="4500" b="1" dirty="0" smtClean="0">
                <a:latin typeface="Times New Roman" panose="02020603050405020304" pitchFamily="18" charset="0"/>
                <a:cs typeface="Times New Roman" panose="02020603050405020304" pitchFamily="18" charset="0"/>
              </a:rPr>
              <a:t>ситуації</a:t>
            </a:r>
            <a:endParaRPr lang="uk-UA" sz="5100" b="1" dirty="0" smtClean="0">
              <a:latin typeface="Times New Roman" panose="02020603050405020304" pitchFamily="18" charset="0"/>
              <a:cs typeface="Times New Roman" panose="02020603050405020304" pitchFamily="18" charset="0"/>
            </a:endParaRPr>
          </a:p>
          <a:p>
            <a:pPr algn="ctr"/>
            <a:r>
              <a:rPr lang="uk-UA" sz="3800" dirty="0" smtClean="0">
                <a:latin typeface="Times New Roman" panose="02020603050405020304" pitchFamily="18" charset="0"/>
                <a:cs typeface="Times New Roman" panose="02020603050405020304" pitchFamily="18" charset="0"/>
              </a:rPr>
              <a:t>(умовно сприятливі, задовільні, напружені, кризові, катастрофічні)</a:t>
            </a:r>
            <a:endParaRPr lang="ru-RU" sz="3800" dirty="0">
              <a:latin typeface="Times New Roman" panose="02020603050405020304" pitchFamily="18" charset="0"/>
              <a:cs typeface="Times New Roman" panose="02020603050405020304" pitchFamily="18" charset="0"/>
            </a:endParaRPr>
          </a:p>
        </p:txBody>
      </p:sp>
      <p:cxnSp>
        <p:nvCxnSpPr>
          <p:cNvPr id="49" name="Прямая со стрелкой 48"/>
          <p:cNvCxnSpPr/>
          <p:nvPr/>
        </p:nvCxnSpPr>
        <p:spPr>
          <a:xfrm>
            <a:off x="1865194" y="4751776"/>
            <a:ext cx="714233" cy="10739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Прямая со стрелкой 50"/>
          <p:cNvCxnSpPr/>
          <p:nvPr/>
        </p:nvCxnSpPr>
        <p:spPr>
          <a:xfrm flipH="1">
            <a:off x="8970559" y="4792529"/>
            <a:ext cx="883125" cy="10331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Прямая со стрелкой 52"/>
          <p:cNvCxnSpPr/>
          <p:nvPr/>
        </p:nvCxnSpPr>
        <p:spPr>
          <a:xfrm flipH="1">
            <a:off x="4491820" y="5447759"/>
            <a:ext cx="1052016" cy="416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Прямая со стрелкой 54"/>
          <p:cNvCxnSpPr/>
          <p:nvPr/>
        </p:nvCxnSpPr>
        <p:spPr>
          <a:xfrm>
            <a:off x="6268872" y="5447759"/>
            <a:ext cx="1097508" cy="3779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23485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6478" y="146761"/>
            <a:ext cx="5527344" cy="6445108"/>
          </a:xfrm>
        </p:spPr>
        <p:txBody>
          <a:bodyPr>
            <a:noAutofit/>
          </a:bodyPr>
          <a:lstStyle/>
          <a:p>
            <a:pPr algn="just"/>
            <a:r>
              <a:rPr lang="uk-UA" sz="2800" b="1" dirty="0" smtClean="0">
                <a:latin typeface="Times New Roman" panose="02020603050405020304" pitchFamily="18" charset="0"/>
                <a:cs typeface="Times New Roman" panose="02020603050405020304" pitchFamily="18" charset="0"/>
              </a:rPr>
              <a:t>Надзвичайна ситуація (НС)</a:t>
            </a:r>
            <a:r>
              <a:rPr lang="uk-UA" sz="2800" dirty="0">
                <a:latin typeface="Times New Roman" panose="02020603050405020304" pitchFamily="18" charset="0"/>
                <a:cs typeface="Times New Roman" panose="02020603050405020304" pitchFamily="18" charset="0"/>
              </a:rPr>
              <a:t> </a:t>
            </a:r>
            <a:r>
              <a:rPr lang="uk-UA" sz="2800" dirty="0" smtClean="0">
                <a:latin typeface="Times New Roman" panose="02020603050405020304" pitchFamily="18" charset="0"/>
                <a:cs typeface="Times New Roman" panose="02020603050405020304" pitchFamily="18" charset="0"/>
              </a:rPr>
              <a:t>– порушення нормальних умов життя і діяльності людей на об'єктах або територіях, спричинене аварією, катастрофою, епідемією, стихійним лихом, епізоотією, епіфітотією, великою пожежею, застосуванням засобів ураження, що призвели або можуть призвести до людських і матеріальних втрат, а також велике зараження людей і тварин.</a:t>
            </a:r>
            <a:endParaRPr lang="uk-UA"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5663822" y="283239"/>
            <a:ext cx="6528177" cy="6308630"/>
          </a:xfrm>
          <a:prstGeom prst="rect">
            <a:avLst/>
          </a:prstGeom>
          <a:ln>
            <a:noFill/>
          </a:ln>
          <a:effectLst>
            <a:softEdge rad="112500"/>
          </a:effectLst>
        </p:spPr>
      </p:pic>
    </p:spTree>
    <p:extLst>
      <p:ext uri="{BB962C8B-B14F-4D97-AF65-F5344CB8AC3E}">
        <p14:creationId xmlns:p14="http://schemas.microsoft.com/office/powerpoint/2010/main" val="3237238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3774" y="1284617"/>
            <a:ext cx="5500048" cy="4585871"/>
          </a:xfrm>
          <a:prstGeom prst="rect">
            <a:avLst/>
          </a:prstGeom>
        </p:spPr>
        <p:txBody>
          <a:bodyPr wrap="square">
            <a:spAutoFit/>
          </a:bodyPr>
          <a:lstStyle/>
          <a:p>
            <a:pPr algn="just"/>
            <a:r>
              <a:rPr lang="uk-UA" sz="3600" b="1" dirty="0" smtClean="0">
                <a:solidFill>
                  <a:srgbClr val="000000"/>
                </a:solidFill>
                <a:latin typeface="Times New Roman" panose="02020603050405020304" pitchFamily="18" charset="0"/>
                <a:cs typeface="Times New Roman" panose="02020603050405020304" pitchFamily="18" charset="0"/>
              </a:rPr>
              <a:t>Загальні ознаки НС:</a:t>
            </a:r>
            <a:endParaRPr lang="uk-UA" sz="3600" dirty="0" smtClean="0">
              <a:solidFill>
                <a:srgbClr val="00000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r>
              <a:rPr lang="uk-UA" sz="3200" dirty="0" smtClean="0">
                <a:solidFill>
                  <a:srgbClr val="000000"/>
                </a:solidFill>
                <a:latin typeface="Times New Roman" panose="02020603050405020304" pitchFamily="18" charset="0"/>
                <a:cs typeface="Times New Roman" panose="02020603050405020304" pitchFamily="18" charset="0"/>
              </a:rPr>
              <a:t>наявність або загрози загибелі людей чи значне погіршення умов їх життєдіяльності;</a:t>
            </a:r>
          </a:p>
          <a:p>
            <a:pPr marL="457200" indent="-457200" algn="just">
              <a:buFont typeface="Wingdings" panose="05000000000000000000" pitchFamily="2" charset="2"/>
              <a:buChar char="v"/>
            </a:pPr>
            <a:r>
              <a:rPr lang="uk-UA" sz="3200" dirty="0" smtClean="0">
                <a:solidFill>
                  <a:srgbClr val="000000"/>
                </a:solidFill>
                <a:latin typeface="Times New Roman" panose="02020603050405020304" pitchFamily="18" charset="0"/>
                <a:cs typeface="Times New Roman" panose="02020603050405020304" pitchFamily="18" charset="0"/>
              </a:rPr>
              <a:t>заподіяння економічних збитків;</a:t>
            </a:r>
          </a:p>
          <a:p>
            <a:pPr marL="457200" indent="-457200" algn="just">
              <a:buFont typeface="Wingdings" panose="05000000000000000000" pitchFamily="2" charset="2"/>
              <a:buChar char="v"/>
            </a:pPr>
            <a:r>
              <a:rPr lang="uk-UA" sz="3200" dirty="0" smtClean="0">
                <a:solidFill>
                  <a:srgbClr val="000000"/>
                </a:solidFill>
                <a:latin typeface="Times New Roman" panose="02020603050405020304" pitchFamily="18" charset="0"/>
                <a:cs typeface="Times New Roman" panose="02020603050405020304" pitchFamily="18" charset="0"/>
              </a:rPr>
              <a:t>істотне погіршення стану довкілля.</a:t>
            </a:r>
            <a:endParaRPr lang="uk-UA" sz="3200" b="0" i="0" dirty="0">
              <a:solidFill>
                <a:srgbClr val="000000"/>
              </a:solidFill>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a:srcRect t="12235"/>
          <a:stretch/>
        </p:blipFill>
        <p:spPr>
          <a:xfrm>
            <a:off x="5506062" y="1004371"/>
            <a:ext cx="6685938" cy="5146362"/>
          </a:xfrm>
          <a:prstGeom prst="rect">
            <a:avLst/>
          </a:prstGeom>
          <a:ln>
            <a:noFill/>
          </a:ln>
          <a:effectLst>
            <a:softEdge rad="112500"/>
          </a:effectLst>
        </p:spPr>
      </p:pic>
    </p:spTree>
    <p:extLst>
      <p:ext uri="{BB962C8B-B14F-4D97-AF65-F5344CB8AC3E}">
        <p14:creationId xmlns:p14="http://schemas.microsoft.com/office/powerpoint/2010/main" val="412819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500" y="327025"/>
            <a:ext cx="10839450" cy="3730625"/>
          </a:xfrm>
        </p:spPr>
        <p:txBody>
          <a:bodyPr>
            <a:normAutofit/>
          </a:bodyPr>
          <a:lstStyle/>
          <a:p>
            <a:pPr algn="just"/>
            <a:r>
              <a:rPr lang="uk-UA" b="1" dirty="0" smtClean="0">
                <a:latin typeface="Times New Roman" panose="02020603050405020304" pitchFamily="18" charset="0"/>
                <a:cs typeface="Times New Roman" panose="02020603050405020304" pitchFamily="18" charset="0"/>
              </a:rPr>
              <a:t>Екологічна ситуація </a:t>
            </a:r>
            <a:r>
              <a:rPr lang="uk-UA" dirty="0" smtClean="0">
                <a:latin typeface="Times New Roman" panose="02020603050405020304" pitchFamily="18" charset="0"/>
                <a:cs typeface="Times New Roman" panose="02020603050405020304" pitchFamily="18" charset="0"/>
              </a:rPr>
              <a:t>– це сукупність станів екологічних об'єктів у рамках певної території (ландшафт, річковий басейн, адміністративний район, територія міста, природний регіон або адміністративна область) у певний відрізок часу.</a:t>
            </a:r>
            <a:endParaRPr lang="ru-RU" dirty="0">
              <a:latin typeface="Times New Roman" panose="02020603050405020304" pitchFamily="18" charset="0"/>
              <a:cs typeface="Times New Roman" panose="02020603050405020304" pitchFamily="18" charset="0"/>
            </a:endParaRPr>
          </a:p>
        </p:txBody>
      </p:sp>
      <p:sp>
        <p:nvSpPr>
          <p:cNvPr id="4" name="Заголовок 1"/>
          <p:cNvSpPr txBox="1">
            <a:spLocks/>
          </p:cNvSpPr>
          <p:nvPr/>
        </p:nvSpPr>
        <p:spPr>
          <a:xfrm>
            <a:off x="2019300" y="4248150"/>
            <a:ext cx="9258300" cy="2476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4000" b="1" dirty="0" smtClean="0">
                <a:latin typeface="Times New Roman" panose="02020603050405020304" pitchFamily="18" charset="0"/>
                <a:cs typeface="Times New Roman" panose="02020603050405020304" pitchFamily="18" charset="0"/>
              </a:rPr>
              <a:t>Екологічними об'єктами </a:t>
            </a:r>
            <a:r>
              <a:rPr lang="uk-UA" sz="4000" dirty="0" smtClean="0">
                <a:latin typeface="Times New Roman" panose="02020603050405020304" pitchFamily="18" charset="0"/>
                <a:cs typeface="Times New Roman" panose="02020603050405020304" pitchFamily="18" charset="0"/>
              </a:rPr>
              <a:t>можуть бути як суб'єкти (рослини, тварини, біоценоз, людина й ін.), так і середовища суб'єктів (екотоп, місто, ландшафт ін.).</a:t>
            </a: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80687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2012" y="122830"/>
            <a:ext cx="11627892" cy="6740307"/>
          </a:xfrm>
          <a:prstGeom prst="rect">
            <a:avLst/>
          </a:prstGeom>
        </p:spPr>
        <p:txBody>
          <a:bodyPr wrap="square">
            <a:spAutoFit/>
          </a:bodyPr>
          <a:lstStyle/>
          <a:p>
            <a:pPr algn="ctr"/>
            <a:r>
              <a:rPr lang="uk-UA" sz="3200" b="1" dirty="0" smtClean="0">
                <a:latin typeface="Times New Roman" panose="02020603050405020304" pitchFamily="18" charset="0"/>
                <a:cs typeface="Times New Roman" panose="02020603050405020304" pitchFamily="18" charset="0"/>
              </a:rPr>
              <a:t>Ознаки надзвичайної ситуації:</a:t>
            </a:r>
            <a:endParaRPr lang="uk-UA" sz="3200"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небезпека для життя і здоров'я значної кількості людей;</a:t>
            </a:r>
          </a:p>
          <a:p>
            <a:pPr marL="342900" indent="-3429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суттєве порушення екологічної рівноваги;</a:t>
            </a:r>
          </a:p>
          <a:p>
            <a:pPr marL="342900" indent="-3429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повне або часткове припинення господарської діяльності;</a:t>
            </a:r>
          </a:p>
          <a:p>
            <a:pPr marL="342900" indent="-3429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значні матеріальні та економічні збитки. </a:t>
            </a:r>
          </a:p>
          <a:p>
            <a:pPr algn="ctr"/>
            <a:r>
              <a:rPr lang="uk-UA" sz="3200" b="1" dirty="0" smtClean="0">
                <a:latin typeface="Times New Roman" panose="02020603050405020304" pitchFamily="18" charset="0"/>
                <a:cs typeface="Times New Roman" panose="02020603050405020304" pitchFamily="18" charset="0"/>
              </a:rPr>
              <a:t>Надзвичайні події, що спричинили НС, можуть бути класифіковані за:</a:t>
            </a:r>
          </a:p>
          <a:p>
            <a:pPr marL="342900" indent="-3429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суттю та характером події;</a:t>
            </a:r>
          </a:p>
          <a:p>
            <a:pPr marL="342900" indent="-3429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найважливішими ознаками прояву;</a:t>
            </a:r>
          </a:p>
          <a:p>
            <a:pPr marL="342900" indent="-3429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характером вражаючих факторів та джерел небезпеки;</a:t>
            </a:r>
          </a:p>
          <a:p>
            <a:pPr marL="342900" indent="-3429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масштабами ураження та впливу;</a:t>
            </a:r>
          </a:p>
          <a:p>
            <a:pPr marL="342900" indent="-3429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місцем виникнення;</a:t>
            </a:r>
          </a:p>
          <a:p>
            <a:pPr marL="342900" indent="-3429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основними причинами виникнення;</a:t>
            </a:r>
          </a:p>
          <a:p>
            <a:pPr marL="342900" indent="-3429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інтенсивністю протікання;</a:t>
            </a:r>
          </a:p>
          <a:p>
            <a:pPr marL="342900" indent="-3429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характером впливу.</a:t>
            </a:r>
            <a:endParaRPr lang="uk-UA" sz="28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1184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22830"/>
            <a:ext cx="12191999" cy="6601807"/>
          </a:xfrm>
          <a:prstGeom prst="rect">
            <a:avLst/>
          </a:prstGeom>
        </p:spPr>
        <p:txBody>
          <a:bodyPr wrap="square">
            <a:spAutoFit/>
          </a:bodyPr>
          <a:lstStyle/>
          <a:p>
            <a:pPr algn="just"/>
            <a:r>
              <a:rPr lang="uk-UA" sz="2400" b="1" dirty="0" smtClean="0">
                <a:latin typeface="Times New Roman" panose="02020603050405020304" pitchFamily="18" charset="0"/>
                <a:cs typeface="Times New Roman" panose="02020603050405020304" pitchFamily="18" charset="0"/>
              </a:rPr>
              <a:t>За класифікаційними ознаками визначаються чотири рівні надзвичайних ситуацій:</a:t>
            </a:r>
            <a:r>
              <a:rPr lang="uk-UA" sz="2000" b="1" dirty="0" smtClean="0">
                <a:latin typeface="Times New Roman" panose="02020603050405020304" pitchFamily="18" charset="0"/>
                <a:cs typeface="Times New Roman" panose="02020603050405020304" pitchFamily="18" charset="0"/>
              </a:rPr>
              <a:t/>
            </a:r>
            <a:br>
              <a:rPr lang="uk-UA" sz="2000" b="1" dirty="0" smtClean="0">
                <a:latin typeface="Times New Roman" panose="02020603050405020304" pitchFamily="18" charset="0"/>
                <a:cs typeface="Times New Roman" panose="02020603050405020304" pitchFamily="18" charset="0"/>
              </a:rPr>
            </a:br>
            <a:r>
              <a:rPr lang="uk-UA" sz="2100" b="1" dirty="0" smtClean="0">
                <a:latin typeface="Times New Roman" panose="02020603050405020304" pitchFamily="18" charset="0"/>
                <a:cs typeface="Times New Roman" panose="02020603050405020304" pitchFamily="18" charset="0"/>
              </a:rPr>
              <a:t>надзвичайна </a:t>
            </a:r>
            <a:r>
              <a:rPr lang="uk-UA" sz="2100" b="1" dirty="0" smtClean="0">
                <a:latin typeface="Times New Roman" panose="02020603050405020304" pitchFamily="18" charset="0"/>
                <a:cs typeface="Times New Roman" panose="02020603050405020304" pitchFamily="18" charset="0"/>
              </a:rPr>
              <a:t>ситуація загальнодержавного рівня </a:t>
            </a:r>
            <a:r>
              <a:rPr lang="uk-UA" sz="2100" dirty="0" smtClean="0">
                <a:latin typeface="Times New Roman" panose="02020603050405020304" pitchFamily="18" charset="0"/>
                <a:cs typeface="Times New Roman" panose="02020603050405020304" pitchFamily="18" charset="0"/>
              </a:rPr>
              <a:t>– це надзвичайна ситуація, яка розвивається на території двох та більше областей, або загрожує транскордонним перенесенням, а також у разі, коли для її ліквідації необхідні матеріали і технічні ресурси в обсягах, що перевищують власні можливості окремої області, але не менше одного відсотка обсягу видатків відповідного </a:t>
            </a:r>
            <a:r>
              <a:rPr lang="uk-UA" sz="2100" dirty="0" smtClean="0">
                <a:latin typeface="Times New Roman" panose="02020603050405020304" pitchFamily="18" charset="0"/>
                <a:cs typeface="Times New Roman" panose="02020603050405020304" pitchFamily="18" charset="0"/>
              </a:rPr>
              <a:t>бюджету;</a:t>
            </a:r>
            <a:br>
              <a:rPr lang="uk-UA" sz="2100" dirty="0" smtClean="0">
                <a:latin typeface="Times New Roman" panose="02020603050405020304" pitchFamily="18" charset="0"/>
                <a:cs typeface="Times New Roman" panose="02020603050405020304" pitchFamily="18" charset="0"/>
              </a:rPr>
            </a:br>
            <a:r>
              <a:rPr lang="uk-UA" sz="2100" b="1" dirty="0" smtClean="0">
                <a:latin typeface="Times New Roman" panose="02020603050405020304" pitchFamily="18" charset="0"/>
                <a:cs typeface="Times New Roman" panose="02020603050405020304" pitchFamily="18" charset="0"/>
              </a:rPr>
              <a:t>надзвичайна ситуація регіонального рівня </a:t>
            </a:r>
            <a:r>
              <a:rPr lang="uk-UA" sz="2100" dirty="0" smtClean="0">
                <a:latin typeface="Times New Roman" panose="02020603050405020304" pitchFamily="18" charset="0"/>
                <a:cs typeface="Times New Roman" panose="02020603050405020304" pitchFamily="18" charset="0"/>
              </a:rPr>
              <a:t>– це надзвичайна ситуація, яка розвивається на території двох або більше адміністративних районів, або загрожує перенесенням на територію суміжної області України а також у разі, коли для її ліквідації необхідні матеріальні і технічні ресурси в обсягах, що перевищують власні можливості окремого району, але е менше одного відсотка обсягу видатків відповідного бюджету;</a:t>
            </a:r>
            <a:r>
              <a:rPr lang="uk-UA" sz="2100" dirty="0" smtClean="0">
                <a:latin typeface="Times New Roman" panose="02020603050405020304" pitchFamily="18" charset="0"/>
                <a:cs typeface="Times New Roman" panose="02020603050405020304" pitchFamily="18" charset="0"/>
              </a:rPr>
              <a:t/>
            </a:r>
            <a:br>
              <a:rPr lang="uk-UA" sz="2100" dirty="0" smtClean="0">
                <a:latin typeface="Times New Roman" panose="02020603050405020304" pitchFamily="18" charset="0"/>
                <a:cs typeface="Times New Roman" panose="02020603050405020304" pitchFamily="18" charset="0"/>
              </a:rPr>
            </a:br>
            <a:r>
              <a:rPr lang="uk-UA" sz="2100" b="1" dirty="0" smtClean="0">
                <a:latin typeface="Times New Roman" panose="02020603050405020304" pitchFamily="18" charset="0"/>
                <a:cs typeface="Times New Roman" panose="02020603050405020304" pitchFamily="18" charset="0"/>
              </a:rPr>
              <a:t>надзвичайна </a:t>
            </a:r>
            <a:r>
              <a:rPr lang="uk-UA" sz="2100" b="1" dirty="0" smtClean="0">
                <a:latin typeface="Times New Roman" panose="02020603050405020304" pitchFamily="18" charset="0"/>
                <a:cs typeface="Times New Roman" panose="02020603050405020304" pitchFamily="18" charset="0"/>
              </a:rPr>
              <a:t>ситуація місцевого рівня </a:t>
            </a:r>
            <a:r>
              <a:rPr lang="uk-UA" sz="2100" dirty="0" smtClean="0">
                <a:latin typeface="Times New Roman" panose="02020603050405020304" pitchFamily="18" charset="0"/>
                <a:cs typeface="Times New Roman" panose="02020603050405020304" pitchFamily="18" charset="0"/>
              </a:rPr>
              <a:t>– це надзвичайна ситуація, яка виходить за межі потенційно небезпечного об’єкта, загрожує поширенням самої ситуації або її вторинних наслідків на довкілля, сусідні населені пункти, інженерні споруди, а також у разі, коли для її ліквідації необхідні матеріальні і технічні ресурси в обсягах, що перевищують власні можливості потенційно небезпечного об’єкта, але не менш одного відсотка обсягу видатків відповідного бюджету. До місцевого рівня також належать всі надзвичайні ситуації, які виникають на об’єктах житлово-комунальної сфери та інших, що не входять до затверджених переліків потенційно небезпечних об’єктів</a:t>
            </a:r>
            <a:r>
              <a:rPr lang="uk-UA" sz="2100" dirty="0" smtClean="0">
                <a:latin typeface="Times New Roman" panose="02020603050405020304" pitchFamily="18" charset="0"/>
                <a:cs typeface="Times New Roman" panose="02020603050405020304" pitchFamily="18" charset="0"/>
              </a:rPr>
              <a:t>;</a:t>
            </a:r>
            <a:r>
              <a:rPr lang="uk-UA" sz="2100" dirty="0" smtClean="0">
                <a:latin typeface="Times New Roman" panose="02020603050405020304" pitchFamily="18" charset="0"/>
                <a:cs typeface="Times New Roman" panose="02020603050405020304" pitchFamily="18" charset="0"/>
              </a:rPr>
              <a:t/>
            </a:r>
            <a:br>
              <a:rPr lang="uk-UA" sz="2100" dirty="0" smtClean="0">
                <a:latin typeface="Times New Roman" panose="02020603050405020304" pitchFamily="18" charset="0"/>
                <a:cs typeface="Times New Roman" panose="02020603050405020304" pitchFamily="18" charset="0"/>
              </a:rPr>
            </a:br>
            <a:r>
              <a:rPr lang="uk-UA" sz="2100" b="1" dirty="0" smtClean="0">
                <a:latin typeface="Times New Roman" panose="02020603050405020304" pitchFamily="18" charset="0"/>
                <a:cs typeface="Times New Roman" panose="02020603050405020304" pitchFamily="18" charset="0"/>
              </a:rPr>
              <a:t>надзвичайна </a:t>
            </a:r>
            <a:r>
              <a:rPr lang="uk-UA" sz="2100" b="1" dirty="0" smtClean="0">
                <a:latin typeface="Times New Roman" panose="02020603050405020304" pitchFamily="18" charset="0"/>
                <a:cs typeface="Times New Roman" panose="02020603050405020304" pitchFamily="18" charset="0"/>
              </a:rPr>
              <a:t>ситуація об’єктного рівня </a:t>
            </a:r>
            <a:r>
              <a:rPr lang="uk-UA" sz="2100" dirty="0" smtClean="0">
                <a:latin typeface="Times New Roman" panose="02020603050405020304" pitchFamily="18" charset="0"/>
                <a:cs typeface="Times New Roman" panose="02020603050405020304" pitchFamily="18" charset="0"/>
              </a:rPr>
              <a:t>– це надзвичайна ситуація, яка розгортається на території об’єкта або на самому об’єкті і наслідки якої не виходять за межі об’єкта або його санітарно-захисної зони.</a:t>
            </a:r>
            <a:endParaRPr lang="uk-UA"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0687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197" y="-36195"/>
            <a:ext cx="12173803" cy="6894195"/>
          </a:xfrm>
          <a:prstGeom prst="rect">
            <a:avLst/>
          </a:prstGeom>
        </p:spPr>
        <p:txBody>
          <a:bodyPr wrap="square">
            <a:spAutoFit/>
          </a:bodyPr>
          <a:lstStyle/>
          <a:p>
            <a:pPr algn="ctr"/>
            <a:r>
              <a:rPr lang="uk-UA" sz="2800" b="1" dirty="0" smtClean="0">
                <a:solidFill>
                  <a:srgbClr val="000000"/>
                </a:solidFill>
                <a:latin typeface="Times New Roman" panose="02020603050405020304" pitchFamily="18" charset="0"/>
                <a:cs typeface="Times New Roman" panose="02020603050405020304" pitchFamily="18" charset="0"/>
              </a:rPr>
              <a:t>Надзвичайні ситуацій за </a:t>
            </a:r>
            <a:r>
              <a:rPr lang="uk-UA" sz="2800" b="1" dirty="0" smtClean="0">
                <a:latin typeface="Times New Roman" panose="02020603050405020304" pitchFamily="18" charset="0"/>
                <a:cs typeface="Times New Roman" panose="02020603050405020304" pitchFamily="18" charset="0"/>
              </a:rPr>
              <a:t>характером</a:t>
            </a:r>
            <a:r>
              <a:rPr lang="uk-UA" sz="2800" b="1" dirty="0" smtClean="0">
                <a:solidFill>
                  <a:srgbClr val="000000"/>
                </a:solidFill>
                <a:latin typeface="Times New Roman" panose="02020603050405020304" pitchFamily="18" charset="0"/>
                <a:cs typeface="Times New Roman" panose="02020603050405020304" pitchFamily="18" charset="0"/>
              </a:rPr>
              <a:t> подій:</a:t>
            </a:r>
          </a:p>
          <a:p>
            <a:pPr algn="just"/>
            <a:r>
              <a:rPr lang="uk-UA" sz="2300" b="1" dirty="0" smtClean="0">
                <a:latin typeface="Times New Roman" panose="02020603050405020304" pitchFamily="18" charset="0"/>
                <a:cs typeface="Times New Roman" panose="02020603050405020304" pitchFamily="18" charset="0"/>
              </a:rPr>
              <a:t>Природного характеру </a:t>
            </a:r>
            <a:r>
              <a:rPr lang="uk-UA" sz="2300" dirty="0" smtClean="0">
                <a:latin typeface="Times New Roman" panose="02020603050405020304" pitchFamily="18" charset="0"/>
                <a:cs typeface="Times New Roman" panose="02020603050405020304" pitchFamily="18" charset="0"/>
              </a:rPr>
              <a:t>- небезпечні геологічні, метеорологічні, гідрологічні явища, деградація ґрунтів чи надр, природні пожежі, зміна стану повітряного басейну, інфекційна захворюваність людей, сільськогосподарських тварин, масове ураження сільськогосподарських рослин хворобами чи шкідниками, зміна стану водних ресурсів та біосфери</a:t>
            </a:r>
            <a:r>
              <a:rPr lang="ru-RU" sz="2300" dirty="0" smtClean="0">
                <a:latin typeface="Times New Roman" panose="02020603050405020304" pitchFamily="18" charset="0"/>
                <a:cs typeface="Times New Roman" panose="02020603050405020304" pitchFamily="18" charset="0"/>
              </a:rPr>
              <a:t>.</a:t>
            </a:r>
            <a:endParaRPr lang="ru-RU" sz="2300" dirty="0">
              <a:latin typeface="Times New Roman" panose="02020603050405020304" pitchFamily="18" charset="0"/>
              <a:cs typeface="Times New Roman" panose="02020603050405020304" pitchFamily="18" charset="0"/>
            </a:endParaRPr>
          </a:p>
          <a:p>
            <a:pPr algn="just"/>
            <a:r>
              <a:rPr lang="uk-UA" sz="2300" b="1" dirty="0" smtClean="0">
                <a:latin typeface="Times New Roman" panose="02020603050405020304" pitchFamily="18" charset="0"/>
                <a:cs typeface="Times New Roman" panose="02020603050405020304" pitchFamily="18" charset="0"/>
              </a:rPr>
              <a:t>Соціально-політичного характеру </a:t>
            </a:r>
            <a:r>
              <a:rPr lang="uk-UA" sz="2300" dirty="0" smtClean="0">
                <a:latin typeface="Times New Roman" panose="02020603050405020304" pitchFamily="18" charset="0"/>
                <a:cs typeface="Times New Roman" panose="02020603050405020304" pitchFamily="18" charset="0"/>
              </a:rPr>
              <a:t>- пов'язані з протиправними діями терористичного і антиконституційного спрямування; здійснення або реальна загроза терористичного акту (збройний напад, захоплення і утримання важливих об'єктів, ядерних установок і матеріалів, систем зв'язку та телекомунікацій, напад чи замах на екіпаж повітряного чи морського судна), викрадення (спроба викрадення) чи знищення суден, встановлення вибухових пристроїв у громадських місцях, зникнення (крадіжка) зброї, виявлення застарілих боєприпасів</a:t>
            </a:r>
            <a:r>
              <a:rPr lang="ru-RU" sz="2300" dirty="0" smtClean="0">
                <a:latin typeface="Times New Roman" panose="02020603050405020304" pitchFamily="18" charset="0"/>
                <a:cs typeface="Times New Roman" panose="02020603050405020304" pitchFamily="18" charset="0"/>
              </a:rPr>
              <a:t>.</a:t>
            </a:r>
            <a:endParaRPr lang="ru-RU" sz="2300" dirty="0">
              <a:latin typeface="Times New Roman" panose="02020603050405020304" pitchFamily="18" charset="0"/>
              <a:cs typeface="Times New Roman" panose="02020603050405020304" pitchFamily="18" charset="0"/>
            </a:endParaRPr>
          </a:p>
          <a:p>
            <a:pPr algn="just"/>
            <a:r>
              <a:rPr lang="ru-RU" sz="2300" b="1" dirty="0" smtClean="0">
                <a:latin typeface="Times New Roman" panose="02020603050405020304" pitchFamily="18" charset="0"/>
                <a:cs typeface="Times New Roman" panose="02020603050405020304" pitchFamily="18" charset="0"/>
              </a:rPr>
              <a:t>Техногенного </a:t>
            </a:r>
            <a:r>
              <a:rPr lang="ru-RU" sz="2300" b="1" dirty="0">
                <a:latin typeface="Times New Roman" panose="02020603050405020304" pitchFamily="18" charset="0"/>
                <a:cs typeface="Times New Roman" panose="02020603050405020304" pitchFamily="18" charset="0"/>
              </a:rPr>
              <a:t>характеру </a:t>
            </a:r>
            <a:r>
              <a:rPr lang="ru-RU" sz="2300" dirty="0">
                <a:latin typeface="Times New Roman" panose="02020603050405020304" pitchFamily="18" charset="0"/>
                <a:cs typeface="Times New Roman" panose="02020603050405020304" pitchFamily="18" charset="0"/>
              </a:rPr>
              <a:t>- </a:t>
            </a:r>
            <a:r>
              <a:rPr lang="uk-UA" sz="2300" dirty="0" smtClean="0">
                <a:latin typeface="Times New Roman" panose="02020603050405020304" pitchFamily="18" charset="0"/>
                <a:cs typeface="Times New Roman" panose="02020603050405020304" pitchFamily="18" charset="0"/>
              </a:rPr>
              <a:t>транспортні</a:t>
            </a:r>
            <a:r>
              <a:rPr lang="ru-RU" sz="2300" dirty="0" smtClean="0">
                <a:latin typeface="Times New Roman" panose="02020603050405020304" pitchFamily="18" charset="0"/>
                <a:cs typeface="Times New Roman" panose="02020603050405020304" pitchFamily="18" charset="0"/>
              </a:rPr>
              <a:t> </a:t>
            </a:r>
            <a:r>
              <a:rPr lang="uk-UA" sz="2300" dirty="0" smtClean="0">
                <a:latin typeface="Times New Roman" panose="02020603050405020304" pitchFamily="18" charset="0"/>
                <a:cs typeface="Times New Roman" panose="02020603050405020304" pitchFamily="18" charset="0"/>
              </a:rPr>
              <a:t>аварії (катастрофи), пожежі, неспровоковані вибухи чи їх загроза, аварії з викидом (загрозою викиду) небезпечних хімічних, радіоактивних, біологічних речовин, раптове руйнування споруд та будівель, аварії на інженерних мережах і спорудах життєзабезпечення, гідродинамічні </a:t>
            </a:r>
            <a:r>
              <a:rPr lang="uk-UA" sz="2300" dirty="0" err="1" smtClean="0">
                <a:latin typeface="Times New Roman" panose="02020603050405020304" pitchFamily="18" charset="0"/>
                <a:cs typeface="Times New Roman" panose="02020603050405020304" pitchFamily="18" charset="0"/>
              </a:rPr>
              <a:t>аварі</a:t>
            </a:r>
            <a:r>
              <a:rPr lang="ru-RU" sz="2300" dirty="0" smtClean="0">
                <a:latin typeface="Times New Roman" panose="02020603050405020304" pitchFamily="18" charset="0"/>
                <a:cs typeface="Times New Roman" panose="02020603050405020304" pitchFamily="18" charset="0"/>
              </a:rPr>
              <a:t>ї </a:t>
            </a:r>
            <a:r>
              <a:rPr lang="ru-RU" sz="2300" dirty="0">
                <a:latin typeface="Times New Roman" panose="02020603050405020304" pitchFamily="18" charset="0"/>
                <a:cs typeface="Times New Roman" panose="02020603050405020304" pitchFamily="18" charset="0"/>
              </a:rPr>
              <a:t>на </a:t>
            </a:r>
            <a:r>
              <a:rPr lang="uk-UA" sz="2300" dirty="0" smtClean="0">
                <a:latin typeface="Times New Roman" panose="02020603050405020304" pitchFamily="18" charset="0"/>
                <a:cs typeface="Times New Roman" panose="02020603050405020304" pitchFamily="18" charset="0"/>
              </a:rPr>
              <a:t>греблях</a:t>
            </a:r>
            <a:r>
              <a:rPr lang="ru-RU" sz="2300" dirty="0" smtClean="0">
                <a:latin typeface="Times New Roman" panose="02020603050405020304" pitchFamily="18" charset="0"/>
                <a:cs typeface="Times New Roman" panose="02020603050405020304" pitchFamily="18" charset="0"/>
              </a:rPr>
              <a:t>, </a:t>
            </a:r>
            <a:r>
              <a:rPr lang="ru-RU" sz="2300" dirty="0">
                <a:latin typeface="Times New Roman" panose="02020603050405020304" pitchFamily="18" charset="0"/>
                <a:cs typeface="Times New Roman" panose="02020603050405020304" pitchFamily="18" charset="0"/>
              </a:rPr>
              <a:t>дамбах.</a:t>
            </a:r>
          </a:p>
          <a:p>
            <a:pPr algn="just"/>
            <a:r>
              <a:rPr lang="uk-UA" sz="2300" b="1" dirty="0" smtClean="0">
                <a:latin typeface="Times New Roman" panose="02020603050405020304" pitchFamily="18" charset="0"/>
                <a:cs typeface="Times New Roman" panose="02020603050405020304" pitchFamily="18" charset="0"/>
              </a:rPr>
              <a:t>Воєнного </a:t>
            </a:r>
            <a:r>
              <a:rPr lang="uk-UA" sz="2300" b="1" dirty="0" smtClean="0">
                <a:latin typeface="Times New Roman" panose="02020603050405020304" pitchFamily="18" charset="0"/>
                <a:cs typeface="Times New Roman" panose="02020603050405020304" pitchFamily="18" charset="0"/>
              </a:rPr>
              <a:t>характеру </a:t>
            </a:r>
            <a:r>
              <a:rPr lang="uk-UA" sz="2300" dirty="0" smtClean="0">
                <a:latin typeface="Times New Roman" panose="02020603050405020304" pitchFamily="18" charset="0"/>
                <a:cs typeface="Times New Roman" panose="02020603050405020304" pitchFamily="18" charset="0"/>
              </a:rPr>
              <a:t>- пов'язані </a:t>
            </a:r>
            <a:r>
              <a:rPr lang="uk-UA" sz="2300" dirty="0" smtClean="0">
                <a:latin typeface="Times New Roman" panose="02020603050405020304" pitchFamily="18" charset="0"/>
                <a:cs typeface="Times New Roman" panose="02020603050405020304" pitchFamily="18" charset="0"/>
              </a:rPr>
              <a:t>з наслідками застосування зброї масового ураження або звичайних засобів ураження, під час яких виникають вторинні фактори ураження населення внаслідок зруйнування атомних і гідроелектричних станцій, складів і сховищ радіоактивних і токсичних речовин та відходів</a:t>
            </a:r>
            <a:r>
              <a:rPr lang="ru-RU" sz="2300" dirty="0" smtClean="0">
                <a:latin typeface="Times New Roman" panose="02020603050405020304" pitchFamily="18" charset="0"/>
                <a:cs typeface="Times New Roman" panose="02020603050405020304" pitchFamily="18" charset="0"/>
              </a:rPr>
              <a:t>.</a:t>
            </a:r>
            <a:endParaRPr lang="ru-RU" sz="23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2778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27587" y="118996"/>
            <a:ext cx="8149923" cy="523220"/>
          </a:xfrm>
          <a:prstGeom prst="rect">
            <a:avLst/>
          </a:prstGeom>
        </p:spPr>
        <p:txBody>
          <a:bodyPr wrap="none">
            <a:spAutoFit/>
          </a:bodyPr>
          <a:lstStyle/>
          <a:p>
            <a:r>
              <a:rPr lang="uk-UA" sz="2800" b="1" dirty="0" smtClean="0">
                <a:solidFill>
                  <a:srgbClr val="000000"/>
                </a:solidFill>
                <a:latin typeface="Times New Roman" panose="02020603050405020304" pitchFamily="18" charset="0"/>
                <a:cs typeface="Times New Roman" panose="02020603050405020304" pitchFamily="18" charset="0"/>
              </a:rPr>
              <a:t>Класифікація природних надзвичайних ситуацій</a:t>
            </a:r>
            <a:endParaRPr lang="uk-UA" sz="2800" b="1" i="0" dirty="0">
              <a:solidFill>
                <a:srgbClr val="000000"/>
              </a:solidFill>
              <a:effectLst/>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81970" y="642216"/>
            <a:ext cx="11582400" cy="1384995"/>
          </a:xfrm>
          <a:prstGeom prst="rect">
            <a:avLst/>
          </a:prstGeom>
        </p:spPr>
        <p:txBody>
          <a:bodyPr wrap="square">
            <a:spAutoFit/>
          </a:bodyPr>
          <a:lstStyle/>
          <a:p>
            <a:pPr algn="just"/>
            <a:r>
              <a:rPr lang="uk-UA" sz="2800" dirty="0" smtClean="0">
                <a:solidFill>
                  <a:srgbClr val="000000"/>
                </a:solidFill>
                <a:latin typeface="Times New Roman" panose="02020603050405020304" pitchFamily="18" charset="0"/>
                <a:cs typeface="Times New Roman" panose="02020603050405020304" pitchFamily="18" charset="0"/>
              </a:rPr>
              <a:t>Природні надзвичайні ситуації залежно від виду, масштабу та наслідків умовно поділяють на </a:t>
            </a:r>
            <a:r>
              <a:rPr lang="uk-UA" sz="2800" b="1" dirty="0" smtClean="0">
                <a:solidFill>
                  <a:srgbClr val="000000"/>
                </a:solidFill>
                <a:latin typeface="Times New Roman" panose="02020603050405020304" pitchFamily="18" charset="0"/>
                <a:cs typeface="Times New Roman" panose="02020603050405020304" pitchFamily="18" charset="0"/>
              </a:rPr>
              <a:t>стихійні лиха </a:t>
            </a:r>
            <a:r>
              <a:rPr lang="uk-UA" sz="2800" dirty="0" smtClean="0">
                <a:solidFill>
                  <a:srgbClr val="000000"/>
                </a:solidFill>
                <a:latin typeface="Times New Roman" panose="02020603050405020304" pitchFamily="18" charset="0"/>
                <a:cs typeface="Times New Roman" panose="02020603050405020304" pitchFamily="18" charset="0"/>
              </a:rPr>
              <a:t>(великі за масштабом і з важкими наслідками) та </a:t>
            </a:r>
            <a:r>
              <a:rPr lang="uk-UA" sz="2800" b="1" dirty="0" smtClean="0">
                <a:solidFill>
                  <a:srgbClr val="000000"/>
                </a:solidFill>
                <a:latin typeface="Times New Roman" panose="02020603050405020304" pitchFamily="18" charset="0"/>
                <a:cs typeface="Times New Roman" panose="02020603050405020304" pitchFamily="18" charset="0"/>
              </a:rPr>
              <a:t>небезпечні природні явища</a:t>
            </a:r>
            <a:r>
              <a:rPr lang="uk-UA" sz="2800" dirty="0" smtClean="0">
                <a:solidFill>
                  <a:srgbClr val="000000"/>
                </a:solidFill>
                <a:latin typeface="Times New Roman" panose="02020603050405020304" pitchFamily="18" charset="0"/>
                <a:cs typeface="Times New Roman" panose="02020603050405020304" pitchFamily="18" charset="0"/>
              </a:rPr>
              <a:t>.</a:t>
            </a:r>
            <a:endParaRPr lang="uk-UA" sz="28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81970" y="2304157"/>
            <a:ext cx="6177887" cy="4401205"/>
          </a:xfrm>
          <a:prstGeom prst="rect">
            <a:avLst/>
          </a:prstGeom>
        </p:spPr>
        <p:txBody>
          <a:bodyPr wrap="square">
            <a:spAutoFit/>
          </a:bodyPr>
          <a:lstStyle/>
          <a:p>
            <a:pPr algn="just"/>
            <a:r>
              <a:rPr lang="uk-UA" sz="2800" b="1" dirty="0" smtClean="0">
                <a:solidFill>
                  <a:srgbClr val="000000"/>
                </a:solidFill>
                <a:latin typeface="Times New Roman" panose="02020603050405020304" pitchFamily="18" charset="0"/>
                <a:cs typeface="Times New Roman" panose="02020603050405020304" pitchFamily="18" charset="0"/>
              </a:rPr>
              <a:t>Стихійні лиха </a:t>
            </a:r>
            <a:r>
              <a:rPr lang="uk-UA" sz="2800" dirty="0" smtClean="0">
                <a:solidFill>
                  <a:srgbClr val="000000"/>
                </a:solidFill>
                <a:latin typeface="Times New Roman" panose="02020603050405020304" pitchFamily="18" charset="0"/>
                <a:cs typeface="Times New Roman" panose="02020603050405020304" pitchFamily="18" charset="0"/>
              </a:rPr>
              <a:t>- це небезпечні процеси літосферного, атмосферного, гідрологічного, біосферного або іншого походження таких масштабів, які призводять до катастрофічних ситуацій з раптовим порушенням систем життєдіяльності населення, руйнуванням і знищенням матеріальних цінностей, об'єктів народного господарства</a:t>
            </a:r>
            <a:endParaRPr lang="uk-UA" sz="28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6496335" y="2027211"/>
            <a:ext cx="5478012" cy="4678151"/>
          </a:xfrm>
          <a:prstGeom prst="rect">
            <a:avLst/>
          </a:prstGeom>
          <a:ln>
            <a:noFill/>
          </a:ln>
          <a:effectLst>
            <a:softEdge rad="112500"/>
          </a:effectLst>
        </p:spPr>
      </p:pic>
    </p:spTree>
    <p:extLst>
      <p:ext uri="{BB962C8B-B14F-4D97-AF65-F5344CB8AC3E}">
        <p14:creationId xmlns:p14="http://schemas.microsoft.com/office/powerpoint/2010/main" val="16245134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3774" y="584775"/>
            <a:ext cx="5813945" cy="6232475"/>
          </a:xfrm>
          <a:prstGeom prst="rect">
            <a:avLst/>
          </a:prstGeom>
        </p:spPr>
        <p:txBody>
          <a:bodyPr wrap="square">
            <a:spAutoFit/>
          </a:bodyPr>
          <a:lstStyle/>
          <a:p>
            <a:pPr marL="285750" indent="-285750" algn="just">
              <a:buFont typeface="Wingdings" panose="05000000000000000000" pitchFamily="2" charset="2"/>
              <a:buChar char="v"/>
            </a:pPr>
            <a:r>
              <a:rPr lang="uk-UA" sz="2100" b="1" i="1" dirty="0" smtClean="0">
                <a:latin typeface="Times New Roman" panose="02020603050405020304" pitchFamily="18" charset="0"/>
                <a:cs typeface="Times New Roman" panose="02020603050405020304" pitchFamily="18" charset="0"/>
              </a:rPr>
              <a:t>Метеорологічні</a:t>
            </a:r>
            <a:r>
              <a:rPr lang="uk-UA" sz="2100" dirty="0" smtClean="0">
                <a:latin typeface="Times New Roman" panose="02020603050405020304" pitchFamily="18" charset="0"/>
                <a:cs typeface="Times New Roman" panose="02020603050405020304" pitchFamily="18" charset="0"/>
              </a:rPr>
              <a:t>:</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буря,</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ураган,</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смерч,</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засуха,</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значне підвищення чи зниження температури.</a:t>
            </a:r>
          </a:p>
          <a:p>
            <a:pPr marL="285750" indent="-285750" algn="just">
              <a:buFont typeface="Wingdings" panose="05000000000000000000" pitchFamily="2" charset="2"/>
              <a:buChar char="v"/>
            </a:pPr>
            <a:r>
              <a:rPr lang="uk-UA" sz="2100" b="1" i="1" dirty="0" smtClean="0">
                <a:latin typeface="Times New Roman" panose="02020603050405020304" pitchFamily="18" charset="0"/>
                <a:cs typeface="Times New Roman" panose="02020603050405020304" pitchFamily="18" charset="0"/>
              </a:rPr>
              <a:t>Тектонічні</a:t>
            </a:r>
            <a:r>
              <a:rPr lang="uk-UA" sz="2100" dirty="0" smtClean="0">
                <a:latin typeface="Times New Roman" panose="02020603050405020304" pitchFamily="18" charset="0"/>
                <a:cs typeface="Times New Roman" panose="02020603050405020304" pitchFamily="18" charset="0"/>
              </a:rPr>
              <a:t>:</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землетрус,</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цунамі,</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виверження вулкану,</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зсув.</a:t>
            </a:r>
          </a:p>
          <a:p>
            <a:pPr marL="285750" indent="-285750" algn="just">
              <a:buFont typeface="Wingdings" panose="05000000000000000000" pitchFamily="2" charset="2"/>
              <a:buChar char="v"/>
            </a:pPr>
            <a:r>
              <a:rPr lang="uk-UA" sz="2100" b="1" i="1" dirty="0" smtClean="0">
                <a:latin typeface="Times New Roman" panose="02020603050405020304" pitchFamily="18" charset="0"/>
                <a:cs typeface="Times New Roman" panose="02020603050405020304" pitchFamily="18" charset="0"/>
              </a:rPr>
              <a:t>Топологічні</a:t>
            </a:r>
            <a:r>
              <a:rPr lang="uk-UA" sz="2100" dirty="0" smtClean="0">
                <a:latin typeface="Times New Roman" panose="02020603050405020304" pitchFamily="18" charset="0"/>
                <a:cs typeface="Times New Roman" panose="02020603050405020304" pitchFamily="18" charset="0"/>
              </a:rPr>
              <a:t>:</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повінь,</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селевий потік,</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лавина,</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каменепад,</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снігові замети,</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пожежа.</a:t>
            </a:r>
            <a:endParaRPr lang="uk-UA" sz="21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911459" y="0"/>
            <a:ext cx="4014240" cy="584775"/>
          </a:xfrm>
          <a:prstGeom prst="rect">
            <a:avLst/>
          </a:prstGeom>
        </p:spPr>
        <p:txBody>
          <a:bodyPr wrap="none">
            <a:spAutoFit/>
          </a:bodyPr>
          <a:lstStyle/>
          <a:p>
            <a:pPr algn="ctr"/>
            <a:r>
              <a:rPr lang="uk-UA" sz="3200" b="1" dirty="0" smtClean="0">
                <a:latin typeface="Times New Roman" panose="02020603050405020304" pitchFamily="18" charset="0"/>
                <a:cs typeface="Times New Roman" panose="02020603050405020304" pitchFamily="18" charset="0"/>
              </a:rPr>
              <a:t>Види стихійних лих:</a:t>
            </a:r>
            <a:endParaRPr lang="uk-UA" sz="32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6096000" y="705345"/>
            <a:ext cx="6096000" cy="2677656"/>
          </a:xfrm>
          <a:prstGeom prst="rect">
            <a:avLst/>
          </a:prstGeom>
        </p:spPr>
        <p:txBody>
          <a:bodyPr>
            <a:spAutoFit/>
          </a:bodyPr>
          <a:lstStyle/>
          <a:p>
            <a:pPr marL="285750" indent="-285750" algn="just">
              <a:buFont typeface="Wingdings" panose="05000000000000000000" pitchFamily="2" charset="2"/>
              <a:buChar char="v"/>
            </a:pPr>
            <a:r>
              <a:rPr lang="uk-UA" sz="2100" b="1" i="1" dirty="0" smtClean="0">
                <a:latin typeface="Times New Roman" panose="02020603050405020304" pitchFamily="18" charset="0"/>
                <a:cs typeface="Times New Roman" panose="02020603050405020304" pitchFamily="18" charset="0"/>
              </a:rPr>
              <a:t>Космічні</a:t>
            </a:r>
            <a:r>
              <a:rPr lang="uk-UA" sz="2100" dirty="0" smtClean="0">
                <a:latin typeface="Times New Roman" panose="02020603050405020304" pitchFamily="18" charset="0"/>
                <a:cs typeface="Times New Roman" panose="02020603050405020304" pitchFamily="18" charset="0"/>
              </a:rPr>
              <a:t>:</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підвищене радіоактивне випромінювання,</a:t>
            </a:r>
          </a:p>
          <a:p>
            <a:pPr marL="742950" lvl="1" indent="-28575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падіння </a:t>
            </a:r>
            <a:r>
              <a:rPr lang="ru-RU" sz="2100" dirty="0" smtClean="0">
                <a:latin typeface="Times New Roman" panose="02020603050405020304" pitchFamily="18" charset="0"/>
                <a:cs typeface="Times New Roman" panose="02020603050405020304" pitchFamily="18" charset="0"/>
              </a:rPr>
              <a:t>великого </a:t>
            </a:r>
            <a:r>
              <a:rPr lang="uk-UA" sz="2100" dirty="0" smtClean="0">
                <a:latin typeface="Times New Roman" panose="02020603050405020304" pitchFamily="18" charset="0"/>
                <a:cs typeface="Times New Roman" panose="02020603050405020304" pitchFamily="18" charset="0"/>
              </a:rPr>
              <a:t>космічного тіла</a:t>
            </a:r>
            <a:r>
              <a:rPr lang="ru-RU" sz="2100" dirty="0" smtClean="0">
                <a:latin typeface="Times New Roman" panose="02020603050405020304" pitchFamily="18" charset="0"/>
                <a:cs typeface="Times New Roman" panose="02020603050405020304" pitchFamily="18" charset="0"/>
              </a:rPr>
              <a:t>.</a:t>
            </a:r>
            <a:endParaRPr lang="ru-RU" sz="21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uk-UA" sz="2100" b="1" i="1" dirty="0" smtClean="0">
                <a:latin typeface="Times New Roman" panose="02020603050405020304" pitchFamily="18" charset="0"/>
                <a:cs typeface="Times New Roman" panose="02020603050405020304" pitchFamily="18" charset="0"/>
              </a:rPr>
              <a:t>Біологічні</a:t>
            </a:r>
            <a:r>
              <a:rPr lang="ru-RU" sz="2100" dirty="0" smtClean="0">
                <a:latin typeface="Times New Roman" panose="02020603050405020304" pitchFamily="18" charset="0"/>
                <a:cs typeface="Times New Roman" panose="02020603050405020304" pitchFamily="18" charset="0"/>
              </a:rPr>
              <a:t>:</a:t>
            </a:r>
            <a:endParaRPr lang="ru-RU" sz="2100" dirty="0">
              <a:latin typeface="Times New Roman" panose="02020603050405020304" pitchFamily="18" charset="0"/>
              <a:cs typeface="Times New Roman" panose="02020603050405020304" pitchFamily="18" charset="0"/>
            </a:endParaRPr>
          </a:p>
          <a:p>
            <a:pPr marL="800100" lvl="1" indent="-34290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аномальне підвищення кількості </a:t>
            </a:r>
            <a:r>
              <a:rPr lang="uk-UA" sz="2100" dirty="0" err="1" smtClean="0">
                <a:latin typeface="Times New Roman" panose="02020603050405020304" pitchFamily="18" charset="0"/>
                <a:cs typeface="Times New Roman" panose="02020603050405020304" pitchFamily="18" charset="0"/>
              </a:rPr>
              <a:t>макробіологічних</a:t>
            </a:r>
            <a:r>
              <a:rPr lang="uk-UA" sz="2100" dirty="0" smtClean="0">
                <a:latin typeface="Times New Roman" panose="02020603050405020304" pitchFamily="18" charset="0"/>
                <a:cs typeface="Times New Roman" panose="02020603050405020304" pitchFamily="18" charset="0"/>
              </a:rPr>
              <a:t> об'єктів</a:t>
            </a:r>
            <a:r>
              <a:rPr lang="ru-RU" sz="2100" dirty="0" smtClean="0">
                <a:latin typeface="Times New Roman" panose="02020603050405020304" pitchFamily="18" charset="0"/>
                <a:cs typeface="Times New Roman" panose="02020603050405020304" pitchFamily="18" charset="0"/>
              </a:rPr>
              <a:t>,</a:t>
            </a:r>
            <a:endParaRPr lang="ru-RU" sz="2100" dirty="0">
              <a:latin typeface="Times New Roman" panose="02020603050405020304" pitchFamily="18" charset="0"/>
              <a:cs typeface="Times New Roman" panose="02020603050405020304" pitchFamily="18" charset="0"/>
            </a:endParaRPr>
          </a:p>
          <a:p>
            <a:pPr marL="800100" lvl="1" indent="-342900" algn="just">
              <a:buFont typeface="Wingdings" panose="05000000000000000000" pitchFamily="2" charset="2"/>
              <a:buChar char="ü"/>
            </a:pPr>
            <a:r>
              <a:rPr lang="la-Latn" sz="2100" dirty="0" smtClean="0">
                <a:latin typeface="Times New Roman" panose="02020603050405020304" pitchFamily="18" charset="0"/>
                <a:cs typeface="Times New Roman" panose="02020603050405020304" pitchFamily="18" charset="0"/>
              </a:rPr>
              <a:t> </a:t>
            </a:r>
            <a:r>
              <a:rPr lang="uk-UA" sz="2100" dirty="0" smtClean="0">
                <a:latin typeface="Times New Roman" panose="02020603050405020304" pitchFamily="18" charset="0"/>
                <a:cs typeface="Times New Roman" panose="02020603050405020304" pitchFamily="18" charset="0"/>
              </a:rPr>
              <a:t>захворювання</a:t>
            </a:r>
            <a:r>
              <a:rPr lang="ru-RU" sz="2100" dirty="0" smtClean="0">
                <a:latin typeface="Times New Roman" panose="02020603050405020304" pitchFamily="18" charset="0"/>
                <a:cs typeface="Times New Roman" panose="02020603050405020304" pitchFamily="18" charset="0"/>
              </a:rPr>
              <a:t> </a:t>
            </a:r>
            <a:r>
              <a:rPr lang="ru-RU" sz="2100" dirty="0">
                <a:latin typeface="Times New Roman" panose="02020603050405020304" pitchFamily="18" charset="0"/>
                <a:cs typeface="Times New Roman" panose="02020603050405020304" pitchFamily="18" charset="0"/>
              </a:rPr>
              <a:t>та </a:t>
            </a:r>
            <a:r>
              <a:rPr lang="uk-UA" sz="2100" dirty="0" smtClean="0">
                <a:latin typeface="Times New Roman" panose="02020603050405020304" pitchFamily="18" charset="0"/>
                <a:cs typeface="Times New Roman" panose="02020603050405020304" pitchFamily="18" charset="0"/>
              </a:rPr>
              <a:t>враження</a:t>
            </a:r>
            <a:r>
              <a:rPr lang="ru-RU" sz="2100" dirty="0" smtClean="0">
                <a:latin typeface="Times New Roman" panose="02020603050405020304" pitchFamily="18" charset="0"/>
                <a:cs typeface="Times New Roman" panose="02020603050405020304" pitchFamily="18" charset="0"/>
              </a:rPr>
              <a:t> </a:t>
            </a:r>
            <a:r>
              <a:rPr lang="uk-UA" sz="2100" dirty="0" smtClean="0">
                <a:latin typeface="Times New Roman" panose="02020603050405020304" pitchFamily="18" charset="0"/>
                <a:cs typeface="Times New Roman" panose="02020603050405020304" pitchFamily="18" charset="0"/>
              </a:rPr>
              <a:t>рослин</a:t>
            </a:r>
            <a:r>
              <a:rPr lang="ru-RU" sz="2100" dirty="0" smtClean="0">
                <a:latin typeface="Times New Roman" panose="02020603050405020304" pitchFamily="18" charset="0"/>
                <a:cs typeface="Times New Roman" panose="02020603050405020304" pitchFamily="18" charset="0"/>
              </a:rPr>
              <a:t> </a:t>
            </a:r>
            <a:r>
              <a:rPr lang="ru-RU" sz="2100" dirty="0">
                <a:latin typeface="Times New Roman" panose="02020603050405020304" pitchFamily="18" charset="0"/>
                <a:cs typeface="Times New Roman" panose="02020603050405020304" pitchFamily="18" charset="0"/>
              </a:rPr>
              <a:t>і </a:t>
            </a:r>
            <a:r>
              <a:rPr lang="uk-UA" sz="2100" dirty="0" smtClean="0">
                <a:latin typeface="Times New Roman" panose="02020603050405020304" pitchFamily="18" charset="0"/>
                <a:cs typeface="Times New Roman" panose="02020603050405020304" pitchFamily="18" charset="0"/>
              </a:rPr>
              <a:t>тварин</a:t>
            </a:r>
            <a:r>
              <a:rPr lang="ru-RU" sz="2100" dirty="0" smtClean="0">
                <a:latin typeface="Times New Roman" panose="02020603050405020304" pitchFamily="18" charset="0"/>
                <a:cs typeface="Times New Roman" panose="02020603050405020304" pitchFamily="18" charset="0"/>
              </a:rPr>
              <a:t>,</a:t>
            </a:r>
            <a:endParaRPr lang="ru-RU" sz="2100" dirty="0">
              <a:latin typeface="Times New Roman" panose="02020603050405020304" pitchFamily="18" charset="0"/>
              <a:cs typeface="Times New Roman" panose="02020603050405020304" pitchFamily="18" charset="0"/>
            </a:endParaRPr>
          </a:p>
          <a:p>
            <a:pPr marL="800100" lvl="1" indent="-342900" algn="just">
              <a:buFont typeface="Wingdings" panose="05000000000000000000" pitchFamily="2" charset="2"/>
              <a:buChar char="ü"/>
            </a:pPr>
            <a:r>
              <a:rPr lang="uk-UA" sz="2100" dirty="0" smtClean="0">
                <a:latin typeface="Times New Roman" panose="02020603050405020304" pitchFamily="18" charset="0"/>
                <a:cs typeface="Times New Roman" panose="02020603050405020304" pitchFamily="18" charset="0"/>
              </a:rPr>
              <a:t>епідемія</a:t>
            </a:r>
            <a:r>
              <a:rPr lang="ru-RU" sz="2100" dirty="0" smtClean="0">
                <a:latin typeface="Times New Roman" panose="02020603050405020304" pitchFamily="18" charset="0"/>
                <a:cs typeface="Times New Roman" panose="02020603050405020304" pitchFamily="18" charset="0"/>
              </a:rPr>
              <a:t>.</a:t>
            </a:r>
            <a:endParaRPr lang="ru-RU" sz="2100" dirty="0"/>
          </a:p>
        </p:txBody>
      </p:sp>
      <p:pic>
        <p:nvPicPr>
          <p:cNvPr id="5" name="Рисунок 4"/>
          <p:cNvPicPr>
            <a:picLocks noChangeAspect="1"/>
          </p:cNvPicPr>
          <p:nvPr/>
        </p:nvPicPr>
        <p:blipFill>
          <a:blip r:embed="rId2"/>
          <a:stretch>
            <a:fillRect/>
          </a:stretch>
        </p:blipFill>
        <p:spPr>
          <a:xfrm>
            <a:off x="4162567" y="3363276"/>
            <a:ext cx="6714699" cy="3574544"/>
          </a:xfrm>
          <a:prstGeom prst="rect">
            <a:avLst/>
          </a:prstGeom>
          <a:ln>
            <a:noFill/>
          </a:ln>
          <a:effectLst>
            <a:softEdge rad="112500"/>
          </a:effectLst>
        </p:spPr>
      </p:pic>
    </p:spTree>
    <p:extLst>
      <p:ext uri="{BB962C8B-B14F-4D97-AF65-F5344CB8AC3E}">
        <p14:creationId xmlns:p14="http://schemas.microsoft.com/office/powerpoint/2010/main" val="38728508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0335" y="2398328"/>
            <a:ext cx="6123295" cy="2677656"/>
          </a:xfrm>
          <a:prstGeom prst="rect">
            <a:avLst/>
          </a:prstGeom>
        </p:spPr>
        <p:txBody>
          <a:bodyPr wrap="square">
            <a:spAutoFit/>
          </a:bodyPr>
          <a:lstStyle/>
          <a:p>
            <a:pPr algn="just"/>
            <a:r>
              <a:rPr lang="uk-UA" sz="2800" b="1" dirty="0" smtClean="0">
                <a:latin typeface="Times New Roman" panose="02020603050405020304" pitchFamily="18" charset="0"/>
                <a:cs typeface="Times New Roman" panose="02020603050405020304" pitchFamily="18" charset="0"/>
              </a:rPr>
              <a:t>Види небезпечних природних явищ:</a:t>
            </a:r>
            <a:endParaRPr lang="uk-UA" sz="2800" dirty="0" smtClean="0">
              <a:latin typeface="Times New Roman" panose="02020603050405020304" pitchFamily="18" charset="0"/>
              <a:cs typeface="Times New Roman" panose="02020603050405020304" pitchFamily="18" charset="0"/>
            </a:endParaRP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удар блискавки</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злива</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ожеледиця</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град</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сильний вітер</a:t>
            </a:r>
            <a:endParaRPr lang="uk-UA" sz="2800" b="0" i="0" dirty="0">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281951" y="2802339"/>
            <a:ext cx="5910049" cy="3940033"/>
          </a:xfrm>
          <a:prstGeom prst="rect">
            <a:avLst/>
          </a:prstGeom>
          <a:ln>
            <a:noFill/>
          </a:ln>
          <a:effectLst>
            <a:softEdge rad="112500"/>
          </a:effectLst>
        </p:spPr>
      </p:pic>
      <p:sp>
        <p:nvSpPr>
          <p:cNvPr id="4" name="Прямоугольник 3"/>
          <p:cNvSpPr/>
          <p:nvPr/>
        </p:nvSpPr>
        <p:spPr>
          <a:xfrm>
            <a:off x="281485" y="364515"/>
            <a:ext cx="10036222" cy="1815882"/>
          </a:xfrm>
          <a:prstGeom prst="rect">
            <a:avLst/>
          </a:prstGeom>
        </p:spPr>
        <p:txBody>
          <a:bodyPr wrap="square">
            <a:spAutoFit/>
          </a:bodyPr>
          <a:lstStyle/>
          <a:p>
            <a:pPr algn="just"/>
            <a:r>
              <a:rPr lang="uk-UA" sz="2800" b="1" dirty="0">
                <a:latin typeface="Times New Roman" panose="02020603050405020304" pitchFamily="18" charset="0"/>
                <a:cs typeface="Times New Roman" panose="02020603050405020304" pitchFamily="18" charset="0"/>
              </a:rPr>
              <a:t>Небезпечні природні явища - </a:t>
            </a:r>
            <a:r>
              <a:rPr lang="uk-UA" sz="2800" dirty="0">
                <a:latin typeface="Times New Roman" panose="02020603050405020304" pitchFamily="18" charset="0"/>
                <a:cs typeface="Times New Roman" panose="02020603050405020304" pitchFamily="18" charset="0"/>
              </a:rPr>
              <a:t>це процеси, які можуть призвести до негативних наслідків на незначній території та стати причинами виникнення надзвичайних ситуацій природного чи техногенного походження.</a:t>
            </a:r>
          </a:p>
        </p:txBody>
      </p:sp>
    </p:spTree>
    <p:extLst>
      <p:ext uri="{BB962C8B-B14F-4D97-AF65-F5344CB8AC3E}">
        <p14:creationId xmlns:p14="http://schemas.microsoft.com/office/powerpoint/2010/main" val="3115961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126580"/>
            <a:ext cx="12050974" cy="492443"/>
          </a:xfrm>
          <a:prstGeom prst="rect">
            <a:avLst/>
          </a:prstGeom>
        </p:spPr>
        <p:txBody>
          <a:bodyPr wrap="square">
            <a:spAutoFit/>
          </a:bodyPr>
          <a:lstStyle/>
          <a:p>
            <a:pPr algn="just"/>
            <a:r>
              <a:rPr lang="uk-UA" sz="2600" b="1" dirty="0" smtClean="0">
                <a:solidFill>
                  <a:srgbClr val="000000"/>
                </a:solidFill>
                <a:latin typeface="Times New Roman" panose="02020603050405020304" pitchFamily="18" charset="0"/>
                <a:cs typeface="Times New Roman" panose="02020603050405020304" pitchFamily="18" charset="0"/>
              </a:rPr>
              <a:t>Види та причини виникнення надзвичайних ситуацій техногенного характеру</a:t>
            </a:r>
            <a:endParaRPr lang="uk-UA" sz="2600" b="1" dirty="0">
              <a:solidFill>
                <a:srgbClr val="0000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63856" y="867097"/>
            <a:ext cx="11500513" cy="2308324"/>
          </a:xfrm>
          <a:prstGeom prst="rect">
            <a:avLst/>
          </a:prstGeom>
        </p:spPr>
        <p:txBody>
          <a:bodyPr wrap="square">
            <a:spAutoFit/>
          </a:bodyPr>
          <a:lstStyle/>
          <a:p>
            <a:pPr algn="just"/>
            <a:r>
              <a:rPr lang="uk-UA" sz="2400" b="1" dirty="0" smtClean="0">
                <a:solidFill>
                  <a:srgbClr val="000000"/>
                </a:solidFill>
                <a:latin typeface="Times New Roman" panose="02020603050405020304" pitchFamily="18" charset="0"/>
                <a:cs typeface="Times New Roman" panose="02020603050405020304" pitchFamily="18" charset="0"/>
              </a:rPr>
              <a:t>Аварія</a:t>
            </a:r>
            <a:r>
              <a:rPr lang="uk-UA" sz="2400" b="1" dirty="0">
                <a:solidFill>
                  <a:srgbClr val="000000"/>
                </a:solidFill>
                <a:latin typeface="Times New Roman" panose="02020603050405020304" pitchFamily="18" charset="0"/>
                <a:cs typeface="Times New Roman" panose="02020603050405020304" pitchFamily="18" charset="0"/>
              </a:rPr>
              <a:t> </a:t>
            </a:r>
            <a:r>
              <a:rPr lang="uk-UA" sz="2400" b="1" dirty="0" smtClean="0">
                <a:solidFill>
                  <a:srgbClr val="000000"/>
                </a:solidFill>
                <a:latin typeface="Times New Roman" panose="02020603050405020304" pitchFamily="18" charset="0"/>
                <a:cs typeface="Times New Roman" panose="02020603050405020304" pitchFamily="18" charset="0"/>
              </a:rPr>
              <a:t>–</a:t>
            </a:r>
            <a:r>
              <a:rPr lang="uk-UA" sz="2400" dirty="0" smtClean="0">
                <a:solidFill>
                  <a:srgbClr val="000000"/>
                </a:solidFill>
                <a:latin typeface="Times New Roman" panose="02020603050405020304" pitchFamily="18" charset="0"/>
                <a:cs typeface="Times New Roman" panose="02020603050405020304" pitchFamily="18" charset="0"/>
              </a:rPr>
              <a:t> небезпечна подія техногенного характеру, що спричинила загибель людей або створює на об'єкті чи окремій території загрозу життю та здоров'ю людей і призводить до руйнування будівель, споруд, обладнання і транспортних засобів, порушення виробничого або транспортного процесу чи завдає шкоди довкіллю.</a:t>
            </a:r>
          </a:p>
          <a:p>
            <a:pPr algn="just"/>
            <a:r>
              <a:rPr lang="uk-UA" sz="2400" b="1" dirty="0" smtClean="0">
                <a:solidFill>
                  <a:srgbClr val="000000"/>
                </a:solidFill>
                <a:latin typeface="Times New Roman" panose="02020603050405020304" pitchFamily="18" charset="0"/>
                <a:cs typeface="Times New Roman" panose="02020603050405020304" pitchFamily="18" charset="0"/>
              </a:rPr>
              <a:t>Катастрофа – </a:t>
            </a:r>
            <a:r>
              <a:rPr lang="uk-UA" sz="2400" dirty="0" smtClean="0">
                <a:solidFill>
                  <a:srgbClr val="000000"/>
                </a:solidFill>
                <a:latin typeface="Times New Roman" panose="02020603050405020304" pitchFamily="18" charset="0"/>
                <a:cs typeface="Times New Roman" panose="02020603050405020304" pitchFamily="18" charset="0"/>
              </a:rPr>
              <a:t>велика за масштабами аварія чи інша подія, що призводить до тяжких наслідків.</a:t>
            </a:r>
            <a:endParaRPr lang="uk-UA" sz="2400" b="0" i="0" dirty="0">
              <a:solidFill>
                <a:srgbClr val="000000"/>
              </a:solidFill>
              <a:effectLst/>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402388" y="3175421"/>
            <a:ext cx="5611724" cy="3525630"/>
          </a:xfrm>
          <a:prstGeom prst="rect">
            <a:avLst/>
          </a:prstGeom>
          <a:ln>
            <a:noFill/>
          </a:ln>
          <a:effectLst>
            <a:softEdge rad="112500"/>
          </a:effectLst>
        </p:spPr>
      </p:pic>
      <p:pic>
        <p:nvPicPr>
          <p:cNvPr id="5" name="Рисунок 4"/>
          <p:cNvPicPr>
            <a:picLocks noChangeAspect="1"/>
          </p:cNvPicPr>
          <p:nvPr/>
        </p:nvPicPr>
        <p:blipFill>
          <a:blip r:embed="rId3"/>
          <a:stretch>
            <a:fillRect/>
          </a:stretch>
        </p:blipFill>
        <p:spPr>
          <a:xfrm>
            <a:off x="6506000" y="3175422"/>
            <a:ext cx="5545443" cy="3525630"/>
          </a:xfrm>
          <a:prstGeom prst="rect">
            <a:avLst/>
          </a:prstGeom>
          <a:ln>
            <a:noFill/>
          </a:ln>
          <a:effectLst>
            <a:softEdge rad="112500"/>
          </a:effectLst>
        </p:spPr>
      </p:pic>
    </p:spTree>
    <p:extLst>
      <p:ext uri="{BB962C8B-B14F-4D97-AF65-F5344CB8AC3E}">
        <p14:creationId xmlns:p14="http://schemas.microsoft.com/office/powerpoint/2010/main" val="28383101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8393373" cy="6986528"/>
          </a:xfrm>
          <a:prstGeom prst="rect">
            <a:avLst/>
          </a:prstGeom>
        </p:spPr>
        <p:txBody>
          <a:bodyPr wrap="square">
            <a:spAutoFit/>
          </a:bodyPr>
          <a:lstStyle/>
          <a:p>
            <a:pPr algn="just"/>
            <a:r>
              <a:rPr lang="uk-UA" sz="3200" b="1" dirty="0" smtClean="0">
                <a:latin typeface="Times New Roman" panose="02020603050405020304" pitchFamily="18" charset="0"/>
                <a:cs typeface="Times New Roman" panose="02020603050405020304" pitchFamily="18" charset="0"/>
              </a:rPr>
              <a:t>Основні види аварій та катастроф:</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транспортні</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пожежі</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вибухи</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руйнування споруд</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руйнування обладнання</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руйнування з порушенням </a:t>
            </a:r>
            <a:r>
              <a:rPr lang="uk-UA" sz="2800" dirty="0" err="1" smtClean="0">
                <a:latin typeface="Times New Roman" panose="02020603050405020304" pitchFamily="18" charset="0"/>
                <a:cs typeface="Times New Roman" panose="02020603050405020304" pitchFamily="18" charset="0"/>
              </a:rPr>
              <a:t>енерго</a:t>
            </a:r>
            <a:r>
              <a:rPr lang="uk-UA" sz="2800" dirty="0" smtClean="0">
                <a:latin typeface="Times New Roman" panose="02020603050405020304" pitchFamily="18" charset="0"/>
                <a:cs typeface="Times New Roman" panose="02020603050405020304" pitchFamily="18" charset="0"/>
              </a:rPr>
              <a:t>-, водо-, тепло- та інших систем життєзабезпечення населення та виробництва</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аварії систем зв'язку та телекомунікацій</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аварії на очисних спорудах</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гідродинамічні аварії</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руйнування з викидом радіоактивних речовин</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руйнування з викидом отруйних речовин</a:t>
            </a:r>
          </a:p>
          <a:p>
            <a:pPr marL="914400" lvl="1" indent="-457200" algn="just">
              <a:buFont typeface="Wingdings" panose="05000000000000000000" pitchFamily="2" charset="2"/>
              <a:buChar char="v"/>
            </a:pPr>
            <a:r>
              <a:rPr lang="uk-UA" sz="2800" dirty="0" smtClean="0">
                <a:latin typeface="Times New Roman" panose="02020603050405020304" pitchFamily="18" charset="0"/>
                <a:cs typeface="Times New Roman" panose="02020603050405020304" pitchFamily="18" charset="0"/>
              </a:rPr>
              <a:t>руйнування з викидом небезпечних мікроорганізмів.</a:t>
            </a:r>
          </a:p>
        </p:txBody>
      </p:sp>
      <p:pic>
        <p:nvPicPr>
          <p:cNvPr id="3" name="Рисунок 2"/>
          <p:cNvPicPr>
            <a:picLocks noChangeAspect="1"/>
          </p:cNvPicPr>
          <p:nvPr/>
        </p:nvPicPr>
        <p:blipFill>
          <a:blip r:embed="rId2"/>
          <a:stretch>
            <a:fillRect/>
          </a:stretch>
        </p:blipFill>
        <p:spPr>
          <a:xfrm>
            <a:off x="8284190" y="272956"/>
            <a:ext cx="3907809" cy="5923128"/>
          </a:xfrm>
          <a:prstGeom prst="rect">
            <a:avLst/>
          </a:prstGeom>
          <a:ln>
            <a:noFill/>
          </a:ln>
          <a:effectLst>
            <a:softEdge rad="112500"/>
          </a:effectLst>
        </p:spPr>
      </p:pic>
    </p:spTree>
    <p:extLst>
      <p:ext uri="{BB962C8B-B14F-4D97-AF65-F5344CB8AC3E}">
        <p14:creationId xmlns:p14="http://schemas.microsoft.com/office/powerpoint/2010/main" val="22632144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9653"/>
            <a:ext cx="12091916" cy="6955750"/>
          </a:xfrm>
          <a:prstGeom prst="rect">
            <a:avLst/>
          </a:prstGeom>
        </p:spPr>
        <p:txBody>
          <a:bodyPr wrap="square">
            <a:spAutoFit/>
          </a:bodyPr>
          <a:lstStyle/>
          <a:p>
            <a:pPr algn="just"/>
            <a:r>
              <a:rPr lang="uk-UA" sz="2800" b="1" dirty="0" smtClean="0">
                <a:latin typeface="Times New Roman" panose="02020603050405020304" pitchFamily="18" charset="0"/>
                <a:cs typeface="Times New Roman" panose="02020603050405020304" pitchFamily="18" charset="0"/>
              </a:rPr>
              <a:t>Основними причинами аварій є:</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недосконалість конструкцій, в т. ч. невідповідність проектних рішень вимогам техніки безпеки;</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порушення будівельних норм при спорудженні об'єктів і монтажі технічних систем;</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розробка технологічного процесу виробництва без врахування всіх можливих явищ та хімічних реакцій;</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порушення технологічного процесу виробництва;</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слабкий контроль за технологічним процесом та станом виробництва в цілому;</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недотримання правил експлуатації обладнання, машин, механізмів і транспорту;</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недотримання правил зберігання та використання агресивних, </a:t>
            </a:r>
            <a:r>
              <a:rPr lang="uk-UA" sz="2200" dirty="0" err="1" smtClean="0">
                <a:latin typeface="Times New Roman" panose="02020603050405020304" pitchFamily="18" charset="0"/>
                <a:cs typeface="Times New Roman" panose="02020603050405020304" pitchFamily="18" charset="0"/>
              </a:rPr>
              <a:t>вибухо</a:t>
            </a:r>
            <a:r>
              <a:rPr lang="uk-UA" sz="2200" dirty="0" smtClean="0">
                <a:latin typeface="Times New Roman" panose="02020603050405020304" pitchFamily="18" charset="0"/>
                <a:cs typeface="Times New Roman" panose="02020603050405020304" pitchFamily="18" charset="0"/>
              </a:rPr>
              <a:t>- і </a:t>
            </a:r>
            <a:r>
              <a:rPr lang="uk-UA" sz="2200" dirty="0" err="1" smtClean="0">
                <a:latin typeface="Times New Roman" panose="02020603050405020304" pitchFamily="18" charset="0"/>
                <a:cs typeface="Times New Roman" panose="02020603050405020304" pitchFamily="18" charset="0"/>
              </a:rPr>
              <a:t>пожежо</a:t>
            </a:r>
            <a:r>
              <a:rPr lang="uk-UA" sz="2200" dirty="0" smtClean="0">
                <a:latin typeface="Times New Roman" panose="02020603050405020304" pitchFamily="18" charset="0"/>
                <a:cs typeface="Times New Roman" panose="02020603050405020304" pitchFamily="18" charset="0"/>
              </a:rPr>
              <a:t>-небезпечних речовин;</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фізичне старіння механізмів, споруд та матеріалів;</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поломка приладів, особливо навігаційних при транспортних аваріях;</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аварії на сусідніх підприємствах, лініях </a:t>
            </a:r>
            <a:r>
              <a:rPr lang="uk-UA" sz="2200" dirty="0" err="1" smtClean="0">
                <a:latin typeface="Times New Roman" panose="02020603050405020304" pitchFamily="18" charset="0"/>
                <a:cs typeface="Times New Roman" panose="02020603050405020304" pitchFamily="18" charset="0"/>
              </a:rPr>
              <a:t>електропередач</a:t>
            </a:r>
            <a:r>
              <a:rPr lang="uk-UA" sz="2200" dirty="0" smtClean="0">
                <a:latin typeface="Times New Roman" panose="02020603050405020304" pitchFamily="18" charset="0"/>
                <a:cs typeface="Times New Roman" panose="02020603050405020304" pitchFamily="18" charset="0"/>
              </a:rPr>
              <a:t>, газопроводах і комунальних мережах;</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стихійні лиха;</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тероризм;</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безвідповідальне відношення до справи, халатність;</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недотримання правил техніки безпеки;</a:t>
            </a:r>
          </a:p>
          <a:p>
            <a:pPr marL="914400" lvl="1" indent="-457200" algn="just">
              <a:buFont typeface="Wingdings" panose="05000000000000000000" pitchFamily="2" charset="2"/>
              <a:buChar char="v"/>
            </a:pPr>
            <a:r>
              <a:rPr lang="uk-UA" sz="2200" dirty="0" smtClean="0">
                <a:latin typeface="Times New Roman" panose="02020603050405020304" pitchFamily="18" charset="0"/>
                <a:cs typeface="Times New Roman" panose="02020603050405020304" pitchFamily="18" charset="0"/>
              </a:rPr>
              <a:t>складні метеорологічні умови, особливо при транспортних аваріях.</a:t>
            </a:r>
            <a:endParaRPr lang="uk-UA" sz="22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43343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4278094"/>
          </a:xfrm>
          <a:prstGeom prst="rect">
            <a:avLst/>
          </a:prstGeom>
        </p:spPr>
        <p:txBody>
          <a:bodyPr wrap="square">
            <a:spAutoFit/>
          </a:bodyPr>
          <a:lstStyle/>
          <a:p>
            <a:pPr algn="ctr"/>
            <a:r>
              <a:rPr lang="uk-UA" sz="2800" b="1" dirty="0" smtClean="0">
                <a:latin typeface="Times New Roman" panose="02020603050405020304" pitchFamily="18" charset="0"/>
                <a:cs typeface="Times New Roman" panose="02020603050405020304" pitchFamily="18" charset="0"/>
              </a:rPr>
              <a:t>Соціальні небезпеки</a:t>
            </a:r>
          </a:p>
          <a:p>
            <a:pPr algn="ctr"/>
            <a:endParaRPr lang="uk-UA" sz="2800" b="1" dirty="0" smtClean="0">
              <a:latin typeface="Times New Roman" panose="02020603050405020304" pitchFamily="18" charset="0"/>
              <a:cs typeface="Times New Roman" panose="02020603050405020304" pitchFamily="18" charset="0"/>
            </a:endParaRPr>
          </a:p>
          <a:p>
            <a:pPr algn="just"/>
            <a:r>
              <a:rPr lang="uk-UA" sz="2400" b="1" dirty="0" smtClean="0">
                <a:latin typeface="Times New Roman" panose="02020603050405020304" pitchFamily="18" charset="0"/>
                <a:cs typeface="Times New Roman" panose="02020603050405020304" pitchFamily="18" charset="0"/>
              </a:rPr>
              <a:t>Соціальними </a:t>
            </a:r>
            <a:r>
              <a:rPr lang="uk-UA" sz="2400" dirty="0" smtClean="0">
                <a:latin typeface="Times New Roman" panose="02020603050405020304" pitchFamily="18" charset="0"/>
                <a:cs typeface="Times New Roman" panose="02020603050405020304" pitchFamily="18" charset="0"/>
              </a:rPr>
              <a:t>називаються небезпеки, що широко розповсюджуються в суспільстві і загрожують життю і здоров'ю людей. Носіями соціальних небезпек є люди, що створюють певні соціальні групи. Особливість соціальних небезпек полягає в тому, що вони загрожують великій кількості людей. Розповсюдження соціальних небезпек зумовлено особливостями поведінки людей і окремих соціальних груп. Соціальні небезпеки досить численні. Наприклад, до соціальних належать всі протиправні (незаконні) форми насилля, вживання речовин, що порушують психологічну і фізіологічну рівновагу людини (алкоголь, наркотики, паління), шахрайство, самогубство, та інші дії, що здатні принести шкоду здоров'ю людей.</a:t>
            </a:r>
            <a:endParaRPr lang="uk-UA" sz="2400" b="0" i="0" dirty="0">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0" y="4278094"/>
            <a:ext cx="2838450" cy="2109058"/>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2963199" y="4763069"/>
            <a:ext cx="2619375" cy="2094931"/>
          </a:xfrm>
          <a:prstGeom prst="rect">
            <a:avLst/>
          </a:prstGeom>
          <a:ln>
            <a:noFill/>
          </a:ln>
          <a:effectLst>
            <a:softEdge rad="112500"/>
          </a:effectLst>
        </p:spPr>
      </p:pic>
      <p:pic>
        <p:nvPicPr>
          <p:cNvPr id="5" name="Рисунок 4"/>
          <p:cNvPicPr>
            <a:picLocks noChangeAspect="1"/>
          </p:cNvPicPr>
          <p:nvPr/>
        </p:nvPicPr>
        <p:blipFill>
          <a:blip r:embed="rId4"/>
          <a:stretch>
            <a:fillRect/>
          </a:stretch>
        </p:blipFill>
        <p:spPr>
          <a:xfrm>
            <a:off x="5873833" y="4175760"/>
            <a:ext cx="2419350" cy="2472093"/>
          </a:xfrm>
          <a:prstGeom prst="rect">
            <a:avLst/>
          </a:prstGeom>
          <a:ln>
            <a:noFill/>
          </a:ln>
          <a:effectLst>
            <a:softEdge rad="112500"/>
          </a:effectLst>
        </p:spPr>
      </p:pic>
      <p:pic>
        <p:nvPicPr>
          <p:cNvPr id="6" name="Рисунок 5"/>
          <p:cNvPicPr>
            <a:picLocks noChangeAspect="1"/>
          </p:cNvPicPr>
          <p:nvPr/>
        </p:nvPicPr>
        <p:blipFill>
          <a:blip r:embed="rId5"/>
          <a:stretch>
            <a:fillRect/>
          </a:stretch>
        </p:blipFill>
        <p:spPr>
          <a:xfrm>
            <a:off x="8584442" y="4211419"/>
            <a:ext cx="3519629" cy="2400777"/>
          </a:xfrm>
          <a:prstGeom prst="rect">
            <a:avLst/>
          </a:prstGeom>
          <a:ln>
            <a:noFill/>
          </a:ln>
          <a:effectLst>
            <a:softEdge rad="112500"/>
          </a:effectLst>
        </p:spPr>
      </p:pic>
    </p:spTree>
    <p:extLst>
      <p:ext uri="{BB962C8B-B14F-4D97-AF65-F5344CB8AC3E}">
        <p14:creationId xmlns:p14="http://schemas.microsoft.com/office/powerpoint/2010/main" val="3960074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08582"/>
          </a:xfrm>
        </p:spPr>
        <p:txBody>
          <a:bodyPr/>
          <a:lstStyle/>
          <a:p>
            <a:pPr algn="ctr"/>
            <a:r>
              <a:rPr lang="uk-UA" b="1" dirty="0" smtClean="0">
                <a:latin typeface="Times New Roman" panose="02020603050405020304" pitchFamily="18" charset="0"/>
                <a:cs typeface="Times New Roman" panose="02020603050405020304" pitchFamily="18" charset="0"/>
              </a:rPr>
              <a:t>Екологічні показники</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483359" y="1665562"/>
            <a:ext cx="3406254" cy="1176882"/>
          </a:xfrm>
        </p:spPr>
        <p:txBody>
          <a:bodyPr>
            <a:normAutofit/>
          </a:bodyPr>
          <a:lstStyle/>
          <a:p>
            <a:pPr marL="0" indent="0" algn="just">
              <a:buNone/>
            </a:pPr>
            <a:r>
              <a:rPr lang="uk-UA" sz="3200" dirty="0" smtClean="0">
                <a:latin typeface="Times New Roman" panose="02020603050405020304" pitchFamily="18" charset="0"/>
                <a:cs typeface="Times New Roman" panose="02020603050405020304" pitchFamily="18" charset="0"/>
              </a:rPr>
              <a:t>Стан і структура об'єктів</a:t>
            </a:r>
            <a:endParaRPr lang="ru-RU" sz="3200"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4521958" y="1668676"/>
            <a:ext cx="3697406" cy="1395247"/>
          </a:xfrm>
        </p:spPr>
        <p:txBody>
          <a:bodyPr>
            <a:noAutofit/>
          </a:bodyPr>
          <a:lstStyle/>
          <a:p>
            <a:pPr marL="0" indent="0" algn="just">
              <a:buNone/>
            </a:pPr>
            <a:r>
              <a:rPr lang="uk-UA" sz="3200" dirty="0" smtClean="0">
                <a:latin typeface="Times New Roman" panose="02020603050405020304" pitchFamily="18" charset="0"/>
                <a:cs typeface="Times New Roman" panose="02020603050405020304" pitchFamily="18" charset="0"/>
              </a:rPr>
              <a:t>Еколого-ресурсний потенціал та стійкість</a:t>
            </a:r>
            <a:endParaRPr lang="ru-RU" sz="3200" dirty="0">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8851709" y="1839582"/>
            <a:ext cx="3117376" cy="669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uk-UA" sz="3200" dirty="0" smtClean="0">
                <a:latin typeface="Times New Roman" panose="02020603050405020304" pitchFamily="18" charset="0"/>
                <a:cs typeface="Times New Roman" panose="02020603050405020304" pitchFamily="18" charset="0"/>
              </a:rPr>
              <a:t>Вплив на об'єкт</a:t>
            </a:r>
            <a:endParaRPr lang="ru-RU" sz="32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2543317" y="3175381"/>
            <a:ext cx="7105366" cy="3226698"/>
          </a:xfrm>
          <a:prstGeom prst="rect">
            <a:avLst/>
          </a:prstGeom>
          <a:ln>
            <a:noFill/>
          </a:ln>
          <a:effectLst>
            <a:softEdge rad="112500"/>
          </a:effectLst>
        </p:spPr>
      </p:pic>
    </p:spTree>
    <p:extLst>
      <p:ext uri="{BB962C8B-B14F-4D97-AF65-F5344CB8AC3E}">
        <p14:creationId xmlns:p14="http://schemas.microsoft.com/office/powerpoint/2010/main" val="24136090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0"/>
            <a:ext cx="8065826" cy="6955750"/>
          </a:xfrm>
          <a:prstGeom prst="rect">
            <a:avLst/>
          </a:prstGeom>
        </p:spPr>
        <p:txBody>
          <a:bodyPr wrap="square">
            <a:spAutoFit/>
          </a:bodyPr>
          <a:lstStyle/>
          <a:p>
            <a:pPr algn="ctr"/>
            <a:r>
              <a:rPr lang="uk-UA" sz="2800" b="1" dirty="0" smtClean="0">
                <a:latin typeface="Times New Roman" panose="02020603050405020304" pitchFamily="18" charset="0"/>
                <a:cs typeface="Times New Roman" panose="02020603050405020304" pitchFamily="18" charset="0"/>
              </a:rPr>
              <a:t>Класифікація соціальних небезпек</a:t>
            </a:r>
          </a:p>
          <a:p>
            <a:pPr algn="just"/>
            <a:r>
              <a:rPr lang="uk-UA" sz="2200" dirty="0" smtClean="0">
                <a:latin typeface="Times New Roman" panose="02020603050405020304" pitchFamily="18" charset="0"/>
                <a:cs typeface="Times New Roman" panose="02020603050405020304" pitchFamily="18" charset="0"/>
              </a:rPr>
              <a:t>1. </a:t>
            </a:r>
            <a:r>
              <a:rPr lang="uk-UA" sz="2200" i="1" dirty="0" smtClean="0">
                <a:latin typeface="Times New Roman" panose="02020603050405020304" pitchFamily="18" charset="0"/>
                <a:cs typeface="Times New Roman" panose="02020603050405020304" pitchFamily="18" charset="0"/>
              </a:rPr>
              <a:t>За походженням</a:t>
            </a:r>
            <a:r>
              <a:rPr lang="uk-UA" sz="2200" dirty="0" smtClean="0">
                <a:latin typeface="Times New Roman" panose="02020603050405020304" pitchFamily="18" charset="0"/>
                <a:cs typeface="Times New Roman" panose="02020603050405020304" pitchFamily="18" charset="0"/>
              </a:rPr>
              <a:t> можуть бути виділені такі групи небезпек:</a:t>
            </a:r>
          </a:p>
          <a:p>
            <a:pPr marL="742950" lvl="1" indent="-285750" algn="just">
              <a:buFont typeface="Arial" panose="020B0604020202020204" pitchFamily="34" charset="0"/>
              <a:buChar char="•"/>
            </a:pPr>
            <a:r>
              <a:rPr lang="uk-UA" sz="2200" dirty="0" smtClean="0">
                <a:latin typeface="Times New Roman" panose="02020603050405020304" pitchFamily="18" charset="0"/>
                <a:cs typeface="Times New Roman" panose="02020603050405020304" pitchFamily="18" charset="0"/>
              </a:rPr>
              <a:t>а) небезпеки, пов'язані з психічним впливом на людину (шантаж, шахрайство, крадіжки та ін.)</a:t>
            </a:r>
          </a:p>
          <a:p>
            <a:pPr marL="742950" lvl="1" indent="-285750" algn="just">
              <a:buFont typeface="Arial" panose="020B0604020202020204" pitchFamily="34" charset="0"/>
              <a:buChar char="•"/>
            </a:pPr>
            <a:r>
              <a:rPr lang="uk-UA" sz="2200" dirty="0" smtClean="0">
                <a:latin typeface="Times New Roman" panose="02020603050405020304" pitchFamily="18" charset="0"/>
                <a:cs typeface="Times New Roman" panose="02020603050405020304" pitchFamily="18" charset="0"/>
              </a:rPr>
              <a:t>б) небезпеки, пов'язані з фізичним насильством (розбій, бандитизм, терор, ґвалтування, утримання заручників).</a:t>
            </a:r>
          </a:p>
          <a:p>
            <a:pPr marL="742950" lvl="1" indent="-285750" algn="just">
              <a:buFont typeface="Arial" panose="020B0604020202020204" pitchFamily="34" charset="0"/>
              <a:buChar char="•"/>
            </a:pPr>
            <a:r>
              <a:rPr lang="uk-UA" sz="2200" dirty="0" smtClean="0">
                <a:latin typeface="Times New Roman" panose="02020603050405020304" pitchFamily="18" charset="0"/>
                <a:cs typeface="Times New Roman" panose="02020603050405020304" pitchFamily="18" charset="0"/>
              </a:rPr>
              <a:t>в) небезпеки, пов'язані з вживанням речовин, що руйнують організм людини (наркоманія, алкоголізм, паління);</a:t>
            </a:r>
          </a:p>
          <a:p>
            <a:pPr marL="742950" lvl="1" indent="-285750" algn="just">
              <a:buFont typeface="Arial" panose="020B0604020202020204" pitchFamily="34" charset="0"/>
              <a:buChar char="•"/>
            </a:pPr>
            <a:r>
              <a:rPr lang="uk-UA" sz="2200" dirty="0" smtClean="0">
                <a:latin typeface="Times New Roman" panose="02020603050405020304" pitchFamily="18" charset="0"/>
                <a:cs typeface="Times New Roman" panose="02020603050405020304" pitchFamily="18" charset="0"/>
              </a:rPr>
              <a:t>г) небезпеки, пов'язані з хворобами (СНІД, венеричні захворювання);</a:t>
            </a:r>
          </a:p>
          <a:p>
            <a:pPr marL="742950" lvl="1" indent="-285750" algn="just">
              <a:buFont typeface="Arial" panose="020B0604020202020204" pitchFamily="34" charset="0"/>
              <a:buChar char="•"/>
            </a:pPr>
            <a:r>
              <a:rPr lang="uk-UA" sz="2200" dirty="0" smtClean="0">
                <a:latin typeface="Times New Roman" panose="02020603050405020304" pitchFamily="18" charset="0"/>
                <a:cs typeface="Times New Roman" panose="02020603050405020304" pitchFamily="18" charset="0"/>
              </a:rPr>
              <a:t>д) небезпеки самогубства.2. </a:t>
            </a:r>
            <a:r>
              <a:rPr lang="uk-UA" sz="2200" i="1" dirty="0" smtClean="0">
                <a:latin typeface="Times New Roman" panose="02020603050405020304" pitchFamily="18" charset="0"/>
                <a:cs typeface="Times New Roman" panose="02020603050405020304" pitchFamily="18" charset="0"/>
              </a:rPr>
              <a:t>За масштабами</a:t>
            </a:r>
            <a:r>
              <a:rPr lang="uk-UA" sz="2200" dirty="0" smtClean="0">
                <a:latin typeface="Times New Roman" panose="02020603050405020304" pitchFamily="18" charset="0"/>
                <a:cs typeface="Times New Roman" panose="02020603050405020304" pitchFamily="18" charset="0"/>
              </a:rPr>
              <a:t> подій соціальні небезпеки можна розділити на:</a:t>
            </a:r>
          </a:p>
          <a:p>
            <a:pPr marL="742950" lvl="1" indent="-285750" algn="just">
              <a:buFont typeface="Arial" panose="020B0604020202020204" pitchFamily="34" charset="0"/>
              <a:buChar char="•"/>
            </a:pPr>
            <a:r>
              <a:rPr lang="uk-UA" sz="2200" dirty="0" smtClean="0">
                <a:latin typeface="Times New Roman" panose="02020603050405020304" pitchFamily="18" charset="0"/>
                <a:cs typeface="Times New Roman" panose="02020603050405020304" pitchFamily="18" charset="0"/>
              </a:rPr>
              <a:t>а) локальні;</a:t>
            </a:r>
          </a:p>
          <a:p>
            <a:pPr marL="742950" lvl="1" indent="-285750" algn="just">
              <a:buFont typeface="Arial" panose="020B0604020202020204" pitchFamily="34" charset="0"/>
              <a:buChar char="•"/>
            </a:pPr>
            <a:r>
              <a:rPr lang="uk-UA" sz="2200" dirty="0" smtClean="0">
                <a:latin typeface="Times New Roman" panose="02020603050405020304" pitchFamily="18" charset="0"/>
                <a:cs typeface="Times New Roman" panose="02020603050405020304" pitchFamily="18" charset="0"/>
              </a:rPr>
              <a:t>б) регіональні;</a:t>
            </a:r>
          </a:p>
          <a:p>
            <a:pPr marL="742950" lvl="1" indent="-285750" algn="just">
              <a:buFont typeface="Arial" panose="020B0604020202020204" pitchFamily="34" charset="0"/>
              <a:buChar char="•"/>
            </a:pPr>
            <a:r>
              <a:rPr lang="uk-UA" sz="2200" dirty="0" smtClean="0">
                <a:latin typeface="Times New Roman" panose="02020603050405020304" pitchFamily="18" charset="0"/>
                <a:cs typeface="Times New Roman" panose="02020603050405020304" pitchFamily="18" charset="0"/>
              </a:rPr>
              <a:t>в) глобальні.</a:t>
            </a:r>
          </a:p>
          <a:p>
            <a:pPr algn="just"/>
            <a:r>
              <a:rPr lang="uk-UA" sz="2200" dirty="0" smtClean="0">
                <a:latin typeface="Times New Roman" panose="02020603050405020304" pitchFamily="18" charset="0"/>
                <a:cs typeface="Times New Roman" panose="02020603050405020304" pitchFamily="18" charset="0"/>
              </a:rPr>
              <a:t>3. </a:t>
            </a:r>
            <a:r>
              <a:rPr lang="uk-UA" sz="2200" i="1" dirty="0" smtClean="0">
                <a:latin typeface="Times New Roman" panose="02020603050405020304" pitchFamily="18" charset="0"/>
                <a:cs typeface="Times New Roman" panose="02020603050405020304" pitchFamily="18" charset="0"/>
              </a:rPr>
              <a:t>За статевовіковими</a:t>
            </a:r>
            <a:r>
              <a:rPr lang="uk-UA" sz="2200" dirty="0" smtClean="0">
                <a:latin typeface="Times New Roman" panose="02020603050405020304" pitchFamily="18" charset="0"/>
                <a:cs typeface="Times New Roman" panose="02020603050405020304" pitchFamily="18" charset="0"/>
              </a:rPr>
              <a:t> ознаками поділяють соціальні небезпеки, що характерні: для дітей, молоді, жінок, чоловіків та людей похилого віку.</a:t>
            </a:r>
          </a:p>
          <a:p>
            <a:pPr algn="just"/>
            <a:r>
              <a:rPr lang="uk-UA" sz="2200" dirty="0" smtClean="0">
                <a:latin typeface="Times New Roman" panose="02020603050405020304" pitchFamily="18" charset="0"/>
                <a:cs typeface="Times New Roman" panose="02020603050405020304" pitchFamily="18" charset="0"/>
              </a:rPr>
              <a:t>4. </a:t>
            </a:r>
            <a:r>
              <a:rPr lang="uk-UA" sz="2200" i="1" dirty="0" smtClean="0">
                <a:latin typeface="Times New Roman" panose="02020603050405020304" pitchFamily="18" charset="0"/>
                <a:cs typeface="Times New Roman" panose="02020603050405020304" pitchFamily="18" charset="0"/>
              </a:rPr>
              <a:t>За організацією</a:t>
            </a:r>
            <a:r>
              <a:rPr lang="uk-UA" sz="2200" dirty="0" smtClean="0">
                <a:latin typeface="Times New Roman" panose="02020603050405020304" pitchFamily="18" charset="0"/>
                <a:cs typeface="Times New Roman" panose="02020603050405020304" pitchFamily="18" charset="0"/>
              </a:rPr>
              <a:t> соціальні небезпеки можуть бути випадковими і навмисними.</a:t>
            </a:r>
            <a:endParaRPr lang="uk-UA" sz="2200" b="0" i="0" dirty="0">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8516203" y="0"/>
            <a:ext cx="3453523" cy="2586809"/>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8516202" y="2586809"/>
            <a:ext cx="3453523" cy="2298163"/>
          </a:xfrm>
          <a:prstGeom prst="rect">
            <a:avLst/>
          </a:prstGeom>
          <a:ln>
            <a:noFill/>
          </a:ln>
          <a:effectLst>
            <a:softEdge rad="112500"/>
          </a:effectLst>
        </p:spPr>
      </p:pic>
      <p:pic>
        <p:nvPicPr>
          <p:cNvPr id="5" name="Рисунок 4"/>
          <p:cNvPicPr>
            <a:picLocks noChangeAspect="1"/>
          </p:cNvPicPr>
          <p:nvPr/>
        </p:nvPicPr>
        <p:blipFill>
          <a:blip r:embed="rId4"/>
          <a:stretch>
            <a:fillRect/>
          </a:stretch>
        </p:blipFill>
        <p:spPr>
          <a:xfrm>
            <a:off x="8615646" y="4884972"/>
            <a:ext cx="3354079" cy="1973028"/>
          </a:xfrm>
          <a:prstGeom prst="rect">
            <a:avLst/>
          </a:prstGeom>
          <a:ln>
            <a:noFill/>
          </a:ln>
          <a:effectLst>
            <a:softEdge rad="112500"/>
          </a:effectLst>
        </p:spPr>
      </p:pic>
    </p:spTree>
    <p:extLst>
      <p:ext uri="{BB962C8B-B14F-4D97-AF65-F5344CB8AC3E}">
        <p14:creationId xmlns:p14="http://schemas.microsoft.com/office/powerpoint/2010/main" val="15035859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0"/>
            <a:ext cx="7670042" cy="6370975"/>
          </a:xfrm>
          <a:prstGeom prst="rect">
            <a:avLst/>
          </a:prstGeom>
        </p:spPr>
        <p:txBody>
          <a:bodyPr wrap="square">
            <a:spAutoFit/>
          </a:bodyPr>
          <a:lstStyle/>
          <a:p>
            <a:pPr algn="ctr"/>
            <a:r>
              <a:rPr lang="uk-UA" sz="2400" b="1" dirty="0" smtClean="0">
                <a:solidFill>
                  <a:srgbClr val="000000"/>
                </a:solidFill>
                <a:latin typeface="Times New Roman" panose="02020603050405020304" pitchFamily="18" charset="0"/>
                <a:cs typeface="Times New Roman" panose="02020603050405020304" pitchFamily="18" charset="0"/>
              </a:rPr>
              <a:t>Джерела небезпечних ситуацій у військовий час</a:t>
            </a:r>
          </a:p>
          <a:p>
            <a:pPr algn="just"/>
            <a:r>
              <a:rPr lang="uk-UA" sz="2400" dirty="0" smtClean="0">
                <a:solidFill>
                  <a:srgbClr val="000000"/>
                </a:solidFill>
                <a:latin typeface="Times New Roman" panose="02020603050405020304" pitchFamily="18" charset="0"/>
                <a:cs typeface="Times New Roman" panose="02020603050405020304" pitchFamily="18" charset="0"/>
              </a:rPr>
              <a:t>Звісно першим і самим небезпечним джерелом є зброя. На даний час ми можемо виділити такі види зброї:</a:t>
            </a:r>
          </a:p>
          <a:p>
            <a:pPr algn="just"/>
            <a:r>
              <a:rPr lang="uk-UA" sz="2400" b="1" dirty="0" smtClean="0">
                <a:solidFill>
                  <a:srgbClr val="000000"/>
                </a:solidFill>
                <a:latin typeface="Times New Roman" panose="02020603050405020304" pitchFamily="18" charset="0"/>
                <a:cs typeface="Times New Roman" panose="02020603050405020304" pitchFamily="18" charset="0"/>
              </a:rPr>
              <a:t>1.</a:t>
            </a:r>
            <a:r>
              <a:rPr lang="uk-UA" sz="2400" dirty="0" smtClean="0">
                <a:solidFill>
                  <a:srgbClr val="000000"/>
                </a:solidFill>
                <a:latin typeface="Times New Roman" panose="02020603050405020304" pitchFamily="18" charset="0"/>
                <a:cs typeface="Times New Roman" panose="02020603050405020304" pitchFamily="18" charset="0"/>
              </a:rPr>
              <a:t> </a:t>
            </a:r>
            <a:r>
              <a:rPr lang="uk-UA" sz="2400" i="1" dirty="0" smtClean="0">
                <a:solidFill>
                  <a:srgbClr val="000000"/>
                </a:solidFill>
                <a:latin typeface="Times New Roman" panose="02020603050405020304" pitchFamily="18" charset="0"/>
                <a:cs typeface="Times New Roman" panose="02020603050405020304" pitchFamily="18" charset="0"/>
              </a:rPr>
              <a:t>Зброя масового ураження</a:t>
            </a:r>
            <a:r>
              <a:rPr lang="uk-UA" sz="2400" dirty="0" smtClean="0">
                <a:solidFill>
                  <a:srgbClr val="000000"/>
                </a:solidFill>
                <a:latin typeface="Times New Roman" panose="02020603050405020304" pitchFamily="18" charset="0"/>
                <a:cs typeface="Times New Roman" panose="02020603050405020304" pitchFamily="18" charset="0"/>
              </a:rPr>
              <a:t>, яка в свою чергу розділяється на:</a:t>
            </a:r>
          </a:p>
          <a:p>
            <a:pPr marL="914400" lvl="1" indent="-457200" algn="just">
              <a:buFont typeface="Wingdings" panose="05000000000000000000" pitchFamily="2" charset="2"/>
              <a:buChar char="v"/>
            </a:pPr>
            <a:r>
              <a:rPr lang="uk-UA" sz="2400" dirty="0" smtClean="0">
                <a:solidFill>
                  <a:srgbClr val="000000"/>
                </a:solidFill>
                <a:latin typeface="Times New Roman" panose="02020603050405020304" pitchFamily="18" charset="0"/>
                <a:cs typeface="Times New Roman" panose="02020603050405020304" pitchFamily="18" charset="0"/>
              </a:rPr>
              <a:t>ядерну зброю;</a:t>
            </a:r>
          </a:p>
          <a:p>
            <a:pPr marL="914400" lvl="1" indent="-457200" algn="just">
              <a:buFont typeface="Wingdings" panose="05000000000000000000" pitchFamily="2" charset="2"/>
              <a:buChar char="v"/>
            </a:pPr>
            <a:r>
              <a:rPr lang="uk-UA" sz="2400" dirty="0" smtClean="0">
                <a:solidFill>
                  <a:srgbClr val="000000"/>
                </a:solidFill>
                <a:latin typeface="Times New Roman" panose="02020603050405020304" pitchFamily="18" charset="0"/>
                <a:cs typeface="Times New Roman" panose="02020603050405020304" pitchFamily="18" charset="0"/>
              </a:rPr>
              <a:t>хімічну зброю;</a:t>
            </a:r>
          </a:p>
          <a:p>
            <a:pPr marL="914400" lvl="1" indent="-457200" algn="just">
              <a:buFont typeface="Wingdings" panose="05000000000000000000" pitchFamily="2" charset="2"/>
              <a:buChar char="v"/>
            </a:pPr>
            <a:r>
              <a:rPr lang="uk-UA" sz="2400" dirty="0" smtClean="0">
                <a:solidFill>
                  <a:srgbClr val="000000"/>
                </a:solidFill>
                <a:latin typeface="Times New Roman" panose="02020603050405020304" pitchFamily="18" charset="0"/>
                <a:cs typeface="Times New Roman" panose="02020603050405020304" pitchFamily="18" charset="0"/>
              </a:rPr>
              <a:t>біологічну зброю. </a:t>
            </a:r>
          </a:p>
          <a:p>
            <a:pPr algn="just"/>
            <a:r>
              <a:rPr lang="uk-UA" sz="2400" b="1" dirty="0" smtClean="0">
                <a:solidFill>
                  <a:srgbClr val="000000"/>
                </a:solidFill>
                <a:latin typeface="Times New Roman" panose="02020603050405020304" pitchFamily="18" charset="0"/>
                <a:cs typeface="Times New Roman" panose="02020603050405020304" pitchFamily="18" charset="0"/>
              </a:rPr>
              <a:t>2.</a:t>
            </a:r>
            <a:r>
              <a:rPr lang="uk-UA" sz="2400" dirty="0" smtClean="0">
                <a:solidFill>
                  <a:srgbClr val="000000"/>
                </a:solidFill>
                <a:latin typeface="Times New Roman" panose="02020603050405020304" pitchFamily="18" charset="0"/>
                <a:cs typeface="Times New Roman" panose="02020603050405020304" pitchFamily="18" charset="0"/>
              </a:rPr>
              <a:t> </a:t>
            </a:r>
            <a:r>
              <a:rPr lang="uk-UA" sz="2400" i="1" dirty="0" smtClean="0">
                <a:solidFill>
                  <a:srgbClr val="000000"/>
                </a:solidFill>
                <a:latin typeface="Times New Roman" panose="02020603050405020304" pitchFamily="18" charset="0"/>
                <a:cs typeface="Times New Roman" panose="02020603050405020304" pitchFamily="18" charset="0"/>
              </a:rPr>
              <a:t>Звичайна зброя</a:t>
            </a:r>
            <a:r>
              <a:rPr lang="uk-UA" sz="2400" dirty="0" smtClean="0">
                <a:solidFill>
                  <a:srgbClr val="000000"/>
                </a:solidFill>
                <a:latin typeface="Times New Roman" panose="02020603050405020304" pitchFamily="18" charset="0"/>
                <a:cs typeface="Times New Roman" panose="02020603050405020304" pitchFamily="18" charset="0"/>
              </a:rPr>
              <a:t>, яка застосовується при локальних і широкомасштабних бойових діях. Розрізняють багато видів звичайної зброї, але вся вона застосовується для знищення людей та матеріальних об’єктів. Наприклад при застосуванні системи залпового вогню на площі близько 13 га будуть знищені всі споруди і майже 82% живої сили ворога.</a:t>
            </a:r>
          </a:p>
          <a:p>
            <a:pPr algn="just"/>
            <a:r>
              <a:rPr lang="uk-UA" sz="2400" b="1" dirty="0" smtClean="0">
                <a:solidFill>
                  <a:srgbClr val="000000"/>
                </a:solidFill>
                <a:latin typeface="Times New Roman" panose="02020603050405020304" pitchFamily="18" charset="0"/>
                <a:cs typeface="Times New Roman" panose="02020603050405020304" pitchFamily="18" charset="0"/>
              </a:rPr>
              <a:t>3.</a:t>
            </a:r>
            <a:r>
              <a:rPr lang="uk-UA" sz="2400" dirty="0" smtClean="0">
                <a:solidFill>
                  <a:srgbClr val="000000"/>
                </a:solidFill>
                <a:latin typeface="Times New Roman" panose="02020603050405020304" pitchFamily="18" charset="0"/>
                <a:cs typeface="Times New Roman" panose="02020603050405020304" pitchFamily="18" charset="0"/>
              </a:rPr>
              <a:t> </a:t>
            </a:r>
            <a:r>
              <a:rPr lang="uk-UA" sz="2400" i="1" dirty="0" smtClean="0">
                <a:solidFill>
                  <a:srgbClr val="000000"/>
                </a:solidFill>
                <a:latin typeface="Times New Roman" panose="02020603050405020304" pitchFamily="18" charset="0"/>
                <a:cs typeface="Times New Roman" panose="02020603050405020304" pitchFamily="18" charset="0"/>
              </a:rPr>
              <a:t>Засоби радіоелектронної боротьби</a:t>
            </a:r>
            <a:r>
              <a:rPr lang="uk-UA" sz="2400" dirty="0" smtClean="0">
                <a:solidFill>
                  <a:srgbClr val="000000"/>
                </a:solidFill>
                <a:latin typeface="Times New Roman" panose="02020603050405020304" pitchFamily="18" charset="0"/>
                <a:cs typeface="Times New Roman" panose="02020603050405020304" pitchFamily="18" charset="0"/>
              </a:rPr>
              <a:t>, які не ведуть до знищення споруд, але надзвичайно шкідливі для людини.</a:t>
            </a:r>
            <a:endParaRPr lang="uk-UA" sz="2400" b="0" i="0" dirty="0">
              <a:solidFill>
                <a:srgbClr val="000000"/>
              </a:solidFill>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7506269" y="1201004"/>
            <a:ext cx="4542430" cy="4351361"/>
          </a:xfrm>
          <a:prstGeom prst="rect">
            <a:avLst/>
          </a:prstGeom>
          <a:ln>
            <a:noFill/>
          </a:ln>
          <a:effectLst>
            <a:softEdge rad="112500"/>
          </a:effectLst>
        </p:spPr>
      </p:pic>
    </p:spTree>
    <p:extLst>
      <p:ext uri="{BB962C8B-B14F-4D97-AF65-F5344CB8AC3E}">
        <p14:creationId xmlns:p14="http://schemas.microsoft.com/office/powerpoint/2010/main" val="1750850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896600" cy="1325563"/>
          </a:xfrm>
        </p:spPr>
        <p:txBody>
          <a:bodyPr/>
          <a:lstStyle/>
          <a:p>
            <a:pPr algn="ctr"/>
            <a:r>
              <a:rPr lang="uk-UA" b="1" dirty="0" smtClean="0">
                <a:latin typeface="Times New Roman" panose="02020603050405020304" pitchFamily="18" charset="0"/>
                <a:cs typeface="Times New Roman" panose="02020603050405020304" pitchFamily="18" charset="0"/>
              </a:rPr>
              <a:t>До екологічних показників стану і структури об'єкта відносять</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1825625"/>
            <a:ext cx="11201400" cy="4765676"/>
          </a:xfrm>
        </p:spPr>
        <p:txBody>
          <a:bodyPr>
            <a:normAutofit/>
          </a:bodyPr>
          <a:lstStyle/>
          <a:p>
            <a:pPr algn="just">
              <a:buFont typeface="Wingdings" panose="05000000000000000000" pitchFamily="2" charset="2"/>
              <a:buChar char="v"/>
            </a:pPr>
            <a:r>
              <a:rPr lang="uk-UA" sz="3200" b="1" dirty="0" smtClean="0">
                <a:latin typeface="Times New Roman" panose="02020603050405020304" pitchFamily="18" charset="0"/>
                <a:cs typeface="Times New Roman" panose="02020603050405020304" pitchFamily="18" charset="0"/>
              </a:rPr>
              <a:t>Речовинний склад </a:t>
            </a:r>
            <a:r>
              <a:rPr lang="uk-UA" sz="3200" dirty="0" smtClean="0">
                <a:latin typeface="Times New Roman" panose="02020603050405020304" pitchFamily="18" charset="0"/>
                <a:cs typeface="Times New Roman" panose="02020603050405020304" pitchFamily="18" charset="0"/>
              </a:rPr>
              <a:t>– інгредієнте забруднення (викиди транспорту, вулканічні виверження, синтез нових речей). </a:t>
            </a:r>
          </a:p>
          <a:p>
            <a:pPr algn="just">
              <a:buFont typeface="Wingdings" panose="05000000000000000000" pitchFamily="2" charset="2"/>
              <a:buChar char="v"/>
            </a:pPr>
            <a:endParaRPr lang="uk-UA" sz="32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uk-UA" sz="3200" b="1" dirty="0" smtClean="0">
                <a:latin typeface="Times New Roman" panose="02020603050405020304" pitchFamily="18" charset="0"/>
                <a:cs typeface="Times New Roman" panose="02020603050405020304" pitchFamily="18" charset="0"/>
              </a:rPr>
              <a:t>Енергетичні властивості </a:t>
            </a:r>
            <a:r>
              <a:rPr lang="uk-UA" sz="3200" dirty="0" smtClean="0">
                <a:latin typeface="Times New Roman" panose="02020603050405020304" pitchFamily="18" charset="0"/>
                <a:cs typeface="Times New Roman" panose="02020603050405020304" pitchFamily="18" charset="0"/>
              </a:rPr>
              <a:t>– параметричне забруднення (іонізуюче забруднення, шум, тепло, вібрація, електромагнітне випромінювання).</a:t>
            </a:r>
          </a:p>
          <a:p>
            <a:pPr algn="just">
              <a:buFont typeface="Wingdings" panose="05000000000000000000" pitchFamily="2" charset="2"/>
              <a:buChar char="v"/>
            </a:pPr>
            <a:endParaRPr lang="uk-UA" sz="32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uk-UA" sz="3200" b="1" dirty="0" smtClean="0">
                <a:latin typeface="Times New Roman" panose="02020603050405020304" pitchFamily="18" charset="0"/>
                <a:cs typeface="Times New Roman" panose="02020603050405020304" pitchFamily="18" charset="0"/>
              </a:rPr>
              <a:t>Естетичні властивості </a:t>
            </a:r>
            <a:r>
              <a:rPr lang="uk-UA" sz="3200" dirty="0" smtClean="0">
                <a:latin typeface="Times New Roman" panose="02020603050405020304" pitchFamily="18" charset="0"/>
                <a:cs typeface="Times New Roman" panose="02020603050405020304" pitchFamily="18" charset="0"/>
              </a:rPr>
              <a:t>– естетичне забруднення (смітники, пустирі, колір будівель, виробничі зони). </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493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50825"/>
            <a:ext cx="11353800" cy="1654175"/>
          </a:xfrm>
        </p:spPr>
        <p:txBody>
          <a:bodyPr>
            <a:noAutofit/>
          </a:bodyPr>
          <a:lstStyle/>
          <a:p>
            <a:pPr algn="ctr"/>
            <a:r>
              <a:rPr lang="uk-UA" sz="4200" b="1" dirty="0" smtClean="0">
                <a:latin typeface="Times New Roman" panose="02020603050405020304" pitchFamily="18" charset="0"/>
                <a:cs typeface="Times New Roman" panose="02020603050405020304" pitchFamily="18" charset="0"/>
              </a:rPr>
              <a:t>До екологічних показників еколого-ресурсного потенціалу та стійкість відносять</a:t>
            </a:r>
            <a:endParaRPr lang="ru-RU" sz="4200" dirty="0"/>
          </a:p>
        </p:txBody>
      </p:sp>
      <p:sp>
        <p:nvSpPr>
          <p:cNvPr id="3" name="Объект 2"/>
          <p:cNvSpPr>
            <a:spLocks noGrp="1"/>
          </p:cNvSpPr>
          <p:nvPr>
            <p:ph idx="1"/>
          </p:nvPr>
        </p:nvSpPr>
        <p:spPr>
          <a:xfrm>
            <a:off x="1143000" y="2282825"/>
            <a:ext cx="10515600" cy="4351338"/>
          </a:xfrm>
        </p:spPr>
        <p:txBody>
          <a:bodyPr>
            <a:normAutofit/>
          </a:bodyPr>
          <a:lstStyle/>
          <a:p>
            <a:pPr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 </a:t>
            </a:r>
            <a:r>
              <a:rPr lang="uk-UA" sz="3200" b="1" dirty="0" smtClean="0">
                <a:latin typeface="Times New Roman" panose="02020603050405020304" pitchFamily="18" charset="0"/>
                <a:cs typeface="Times New Roman" panose="02020603050405020304" pitchFamily="18" charset="0"/>
              </a:rPr>
              <a:t>Пружність, пластичність </a:t>
            </a:r>
            <a:r>
              <a:rPr lang="uk-UA" sz="3200" dirty="0" smtClean="0">
                <a:latin typeface="Times New Roman" panose="02020603050405020304" pitchFamily="18" charset="0"/>
                <a:cs typeface="Times New Roman" panose="02020603050405020304" pitchFamily="18" charset="0"/>
              </a:rPr>
              <a:t>– (пористість ґрунтів зменшує піки повеней за рахунок акумуляції частини вологи).</a:t>
            </a:r>
          </a:p>
          <a:p>
            <a:pPr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 </a:t>
            </a:r>
            <a:r>
              <a:rPr lang="uk-UA" sz="3200" b="1" dirty="0" smtClean="0">
                <a:latin typeface="Times New Roman" panose="02020603050405020304" pitchFamily="18" charset="0"/>
                <a:cs typeface="Times New Roman" panose="02020603050405020304" pitchFamily="18" charset="0"/>
              </a:rPr>
              <a:t>Відновлення</a:t>
            </a:r>
            <a:r>
              <a:rPr lang="uk-UA" sz="3200" dirty="0" smtClean="0">
                <a:latin typeface="Times New Roman" panose="02020603050405020304" pitchFamily="18" charset="0"/>
                <a:cs typeface="Times New Roman" panose="02020603050405020304" pitchFamily="18" charset="0"/>
              </a:rPr>
              <a:t> – (після вирубки або пожежі тропічний ліс 30-40рр., тайга 100-150рр.).</a:t>
            </a:r>
          </a:p>
          <a:p>
            <a:pPr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 </a:t>
            </a:r>
            <a:r>
              <a:rPr lang="uk-UA" sz="3200" b="1" dirty="0" smtClean="0">
                <a:latin typeface="Times New Roman" panose="02020603050405020304" pitchFamily="18" charset="0"/>
                <a:cs typeface="Times New Roman" panose="02020603050405020304" pitchFamily="18" charset="0"/>
              </a:rPr>
              <a:t>Самоочищення</a:t>
            </a:r>
            <a:r>
              <a:rPr lang="uk-UA" sz="3200" dirty="0" smtClean="0">
                <a:latin typeface="Times New Roman" panose="02020603050405020304" pitchFamily="18" charset="0"/>
                <a:cs typeface="Times New Roman" panose="02020603050405020304" pitchFamily="18" charset="0"/>
              </a:rPr>
              <a:t> – винос забруднювачів повітряними та водними масами).</a:t>
            </a:r>
          </a:p>
          <a:p>
            <a:pPr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 </a:t>
            </a:r>
            <a:r>
              <a:rPr lang="uk-UA" sz="3200" b="1" dirty="0" smtClean="0">
                <a:latin typeface="Times New Roman" panose="02020603050405020304" pitchFamily="18" charset="0"/>
                <a:cs typeface="Times New Roman" panose="02020603050405020304" pitchFamily="18" charset="0"/>
              </a:rPr>
              <a:t>Несприятливість</a:t>
            </a:r>
            <a:r>
              <a:rPr lang="uk-UA" sz="3200" dirty="0" smtClean="0">
                <a:latin typeface="Times New Roman" panose="02020603050405020304" pitchFamily="18" charset="0"/>
                <a:cs typeface="Times New Roman" panose="02020603050405020304" pitchFamily="18" charset="0"/>
              </a:rPr>
              <a:t> – (здатність </a:t>
            </a:r>
            <a:r>
              <a:rPr lang="uk-UA" sz="3200" dirty="0" err="1" smtClean="0">
                <a:latin typeface="Times New Roman" panose="02020603050405020304" pitchFamily="18" charset="0"/>
                <a:cs typeface="Times New Roman" panose="02020603050405020304" pitchFamily="18" charset="0"/>
              </a:rPr>
              <a:t>буферності</a:t>
            </a:r>
            <a:r>
              <a:rPr lang="uk-UA" sz="3200" dirty="0" smtClean="0">
                <a:latin typeface="Times New Roman" panose="02020603050405020304" pitchFamily="18" charset="0"/>
                <a:cs typeface="Times New Roman" panose="02020603050405020304" pitchFamily="18" charset="0"/>
              </a:rPr>
              <a:t>).</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6074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latin typeface="Times New Roman" panose="02020603050405020304" pitchFamily="18" charset="0"/>
                <a:cs typeface="Times New Roman" panose="02020603050405020304" pitchFamily="18" charset="0"/>
              </a:rPr>
              <a:t>До екологічних показників впливу на об'єкт відносять</a:t>
            </a:r>
            <a:endParaRPr lang="ru-RU" dirty="0"/>
          </a:p>
        </p:txBody>
      </p:sp>
      <p:sp>
        <p:nvSpPr>
          <p:cNvPr id="3" name="Объект 2"/>
          <p:cNvSpPr>
            <a:spLocks noGrp="1"/>
          </p:cNvSpPr>
          <p:nvPr>
            <p:ph idx="1"/>
          </p:nvPr>
        </p:nvSpPr>
        <p:spPr>
          <a:xfrm>
            <a:off x="838200" y="1825625"/>
            <a:ext cx="11353800" cy="4351338"/>
          </a:xfrm>
        </p:spPr>
        <p:txBody>
          <a:bodyPr>
            <a:normAutofit/>
          </a:bodyPr>
          <a:lstStyle/>
          <a:p>
            <a:pPr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 </a:t>
            </a:r>
            <a:r>
              <a:rPr lang="uk-UA" sz="3200" b="1" dirty="0" smtClean="0">
                <a:latin typeface="Times New Roman" panose="02020603050405020304" pitchFamily="18" charset="0"/>
                <a:cs typeface="Times New Roman" panose="02020603050405020304" pitchFamily="18" charset="0"/>
              </a:rPr>
              <a:t>Природні</a:t>
            </a:r>
            <a:r>
              <a:rPr lang="uk-UA" sz="3200" dirty="0" smtClean="0">
                <a:latin typeface="Times New Roman" panose="02020603050405020304" pitchFamily="18" charset="0"/>
                <a:cs typeface="Times New Roman" panose="02020603050405020304" pitchFamily="18" charset="0"/>
              </a:rPr>
              <a:t> – (землетруси, повені, зсуви, цунамі).</a:t>
            </a:r>
          </a:p>
          <a:p>
            <a:pPr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 </a:t>
            </a:r>
            <a:r>
              <a:rPr lang="uk-UA" sz="3200" b="1" dirty="0" smtClean="0">
                <a:latin typeface="Times New Roman" panose="02020603050405020304" pitchFamily="18" charset="0"/>
                <a:cs typeface="Times New Roman" panose="02020603050405020304" pitchFamily="18" charset="0"/>
              </a:rPr>
              <a:t>Антропогенні</a:t>
            </a:r>
            <a:r>
              <a:rPr lang="uk-UA" sz="3200" dirty="0" smtClean="0">
                <a:latin typeface="Times New Roman" panose="02020603050405020304" pitchFamily="18" charset="0"/>
                <a:cs typeface="Times New Roman" panose="02020603050405020304" pitchFamily="18" charset="0"/>
              </a:rPr>
              <a:t> – (аварії на виробництві та транспорті, хімічні речовини неприродного походження і </a:t>
            </a:r>
            <a:r>
              <a:rPr lang="uk-UA" sz="3200" dirty="0" err="1" smtClean="0">
                <a:latin typeface="Times New Roman" panose="02020603050405020304" pitchFamily="18" charset="0"/>
                <a:cs typeface="Times New Roman" panose="02020603050405020304" pitchFamily="18" charset="0"/>
              </a:rPr>
              <a:t>т.д</a:t>
            </a:r>
            <a:r>
              <a:rPr lang="uk-UA" sz="3200" dirty="0" smtClean="0">
                <a:latin typeface="Times New Roman" panose="02020603050405020304" pitchFamily="18" charset="0"/>
                <a:cs typeface="Times New Roman" panose="02020603050405020304" pitchFamily="18" charset="0"/>
              </a:rPr>
              <a:t>.).</a:t>
            </a:r>
            <a:endParaRPr lang="ru-RU" sz="32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4695825" y="3505200"/>
            <a:ext cx="3448050" cy="3187700"/>
          </a:xfrm>
          <a:prstGeom prst="rect">
            <a:avLst/>
          </a:prstGeom>
          <a:ln>
            <a:noFill/>
          </a:ln>
          <a:effectLst>
            <a:softEdge rad="112500"/>
          </a:effectLst>
        </p:spPr>
      </p:pic>
    </p:spTree>
    <p:extLst>
      <p:ext uri="{BB962C8B-B14F-4D97-AF65-F5344CB8AC3E}">
        <p14:creationId xmlns:p14="http://schemas.microsoft.com/office/powerpoint/2010/main" val="361027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 y="365125"/>
            <a:ext cx="11906250" cy="1325563"/>
          </a:xfrm>
        </p:spPr>
        <p:txBody>
          <a:bodyPr/>
          <a:lstStyle/>
          <a:p>
            <a:pPr algn="ctr"/>
            <a:r>
              <a:rPr lang="uk-UA" b="1" dirty="0" smtClean="0">
                <a:latin typeface="Times New Roman" panose="02020603050405020304" pitchFamily="18" charset="0"/>
                <a:cs typeface="Times New Roman" panose="02020603050405020304" pitchFamily="18" charset="0"/>
              </a:rPr>
              <a:t>Норми стану природних комплексів визначаються наступними способами:</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1825625"/>
            <a:ext cx="10515600" cy="2308225"/>
          </a:xfrm>
        </p:spPr>
        <p:txBody>
          <a:bodyPr>
            <a:normAutofit/>
          </a:bodyPr>
          <a:lstStyle/>
          <a:p>
            <a:pPr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 на </a:t>
            </a:r>
            <a:r>
              <a:rPr lang="uk-UA" sz="3200" dirty="0" smtClean="0">
                <a:latin typeface="Times New Roman" panose="02020603050405020304" pitchFamily="18" charset="0"/>
                <a:cs typeface="Times New Roman" panose="02020603050405020304" pitchFamily="18" charset="0"/>
              </a:rPr>
              <a:t>основі історичних даних;</a:t>
            </a:r>
          </a:p>
          <a:p>
            <a:pPr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 методом </a:t>
            </a:r>
            <a:r>
              <a:rPr lang="uk-UA" sz="3200" dirty="0" smtClean="0">
                <a:latin typeface="Times New Roman" panose="02020603050405020304" pitchFamily="18" charset="0"/>
                <a:cs typeface="Times New Roman" panose="02020603050405020304" pitchFamily="18" charset="0"/>
              </a:rPr>
              <a:t>аналогій;</a:t>
            </a:r>
          </a:p>
          <a:p>
            <a:pPr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 теоретичним </a:t>
            </a:r>
            <a:r>
              <a:rPr lang="uk-UA" sz="3200" dirty="0" smtClean="0">
                <a:latin typeface="Times New Roman" panose="02020603050405020304" pitchFamily="18" charset="0"/>
                <a:cs typeface="Times New Roman" panose="02020603050405020304" pitchFamily="18" charset="0"/>
              </a:rPr>
              <a:t>шляхом;</a:t>
            </a:r>
          </a:p>
          <a:p>
            <a:pPr algn="just">
              <a:buFont typeface="Wingdings" panose="05000000000000000000" pitchFamily="2" charset="2"/>
              <a:buChar char="v"/>
            </a:pPr>
            <a:r>
              <a:rPr lang="uk-UA" sz="3200" dirty="0" smtClean="0">
                <a:latin typeface="Times New Roman" panose="02020603050405020304" pitchFamily="18" charset="0"/>
                <a:cs typeface="Times New Roman" panose="02020603050405020304" pitchFamily="18" charset="0"/>
              </a:rPr>
              <a:t> за </a:t>
            </a:r>
            <a:r>
              <a:rPr lang="uk-UA" sz="3200" dirty="0" smtClean="0">
                <a:latin typeface="Times New Roman" panose="02020603050405020304" pitchFamily="18" charset="0"/>
                <a:cs typeface="Times New Roman" panose="02020603050405020304" pitchFamily="18" charset="0"/>
              </a:rPr>
              <a:t>статистикою.</a:t>
            </a:r>
            <a:endParaRPr lang="ru-RU" sz="32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5295901" y="2356117"/>
            <a:ext cx="6315074" cy="4184789"/>
          </a:xfrm>
          <a:prstGeom prst="rect">
            <a:avLst/>
          </a:prstGeom>
          <a:ln>
            <a:noFill/>
          </a:ln>
          <a:effectLst>
            <a:softEdge rad="112500"/>
          </a:effectLst>
        </p:spPr>
      </p:pic>
    </p:spTree>
    <p:extLst>
      <p:ext uri="{BB962C8B-B14F-4D97-AF65-F5344CB8AC3E}">
        <p14:creationId xmlns:p14="http://schemas.microsoft.com/office/powerpoint/2010/main" val="7831775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 y="365125"/>
            <a:ext cx="12039600" cy="1325563"/>
          </a:xfrm>
        </p:spPr>
        <p:txBody>
          <a:bodyPr/>
          <a:lstStyle/>
          <a:p>
            <a:pPr algn="ctr"/>
            <a:r>
              <a:rPr lang="uk-UA" b="1" dirty="0" smtClean="0">
                <a:latin typeface="Times New Roman" panose="02020603050405020304" pitchFamily="18" charset="0"/>
                <a:cs typeface="Times New Roman" panose="02020603050405020304" pitchFamily="18" charset="0"/>
              </a:rPr>
              <a:t>Екологічні ситуації можуть розрізнятися по наступних характеристиках</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1825624"/>
            <a:ext cx="6610350" cy="4879975"/>
          </a:xfrm>
        </p:spPr>
        <p:txBody>
          <a:bodyPr/>
          <a:lstStyle/>
          <a:p>
            <a:pPr algn="just">
              <a:buFont typeface="Wingdings" panose="05000000000000000000" pitchFamily="2" charset="2"/>
              <a:buChar char="v"/>
            </a:pPr>
            <a:r>
              <a:rPr lang="uk-UA" dirty="0" smtClean="0">
                <a:latin typeface="Times New Roman" panose="02020603050405020304" pitchFamily="18" charset="0"/>
                <a:cs typeface="Times New Roman" panose="02020603050405020304" pitchFamily="18" charset="0"/>
              </a:rPr>
              <a:t> за набором проблем;</a:t>
            </a:r>
          </a:p>
          <a:p>
            <a:pPr algn="just">
              <a:buFont typeface="Wingdings" panose="05000000000000000000" pitchFamily="2" charset="2"/>
              <a:buChar char="v"/>
            </a:pPr>
            <a:r>
              <a:rPr lang="uk-UA"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за типом техногенних перебудов;</a:t>
            </a:r>
          </a:p>
          <a:p>
            <a:pPr algn="just">
              <a:buFont typeface="Wingdings" panose="05000000000000000000" pitchFamily="2" charset="2"/>
              <a:buChar char="v"/>
            </a:pPr>
            <a:r>
              <a:rPr lang="uk-UA"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за провідними факторами формування;</a:t>
            </a:r>
          </a:p>
          <a:p>
            <a:pPr algn="just">
              <a:buFont typeface="Wingdings" panose="05000000000000000000" pitchFamily="2" charset="2"/>
              <a:buChar char="v"/>
            </a:pPr>
            <a:r>
              <a:rPr lang="uk-UA"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за типами умов;</a:t>
            </a:r>
          </a:p>
          <a:p>
            <a:pPr algn="just">
              <a:buFont typeface="Wingdings" panose="05000000000000000000" pitchFamily="2" charset="2"/>
              <a:buChar char="v"/>
            </a:pPr>
            <a:r>
              <a:rPr lang="uk-UA"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за масштабами прояву;</a:t>
            </a:r>
          </a:p>
          <a:p>
            <a:pPr algn="just">
              <a:buFont typeface="Wingdings" panose="05000000000000000000" pitchFamily="2" charset="2"/>
              <a:buChar char="v"/>
            </a:pPr>
            <a:r>
              <a:rPr lang="uk-UA"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за часом існування;</a:t>
            </a:r>
          </a:p>
          <a:p>
            <a:pPr algn="just">
              <a:buFont typeface="Wingdings" panose="05000000000000000000" pitchFamily="2" charset="2"/>
              <a:buChar char="v"/>
            </a:pPr>
            <a:r>
              <a:rPr lang="uk-UA"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за місцем;</a:t>
            </a:r>
          </a:p>
          <a:p>
            <a:pPr algn="just">
              <a:buFont typeface="Wingdings" panose="05000000000000000000" pitchFamily="2" charset="2"/>
              <a:buChar char="v"/>
            </a:pPr>
            <a:r>
              <a:rPr lang="uk-UA"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за рівнем гостроти прояву.</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6248400" y="3314700"/>
            <a:ext cx="5486400" cy="3390900"/>
          </a:xfrm>
          <a:prstGeom prst="rect">
            <a:avLst/>
          </a:prstGeom>
          <a:ln>
            <a:noFill/>
          </a:ln>
          <a:effectLst>
            <a:softEdge rad="112500"/>
          </a:effectLst>
        </p:spPr>
      </p:pic>
    </p:spTree>
    <p:extLst>
      <p:ext uri="{BB962C8B-B14F-4D97-AF65-F5344CB8AC3E}">
        <p14:creationId xmlns:p14="http://schemas.microsoft.com/office/powerpoint/2010/main" val="2291463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latin typeface="Times New Roman" panose="02020603050405020304" pitchFamily="18" charset="0"/>
                <a:cs typeface="Times New Roman" panose="02020603050405020304" pitchFamily="18" charset="0"/>
              </a:rPr>
              <a:t>Класифікація екологічних ситуацій за характером діяльності людини</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00526" y="1690688"/>
            <a:ext cx="11790947" cy="4958180"/>
          </a:xfrm>
        </p:spPr>
        <p:txBody>
          <a:bodyPr>
            <a:noAutofit/>
          </a:bodyPr>
          <a:lstStyle/>
          <a:p>
            <a:pPr algn="just">
              <a:buFont typeface="Wingdings" panose="05000000000000000000" pitchFamily="2" charset="2"/>
              <a:buChar char="v"/>
            </a:pPr>
            <a:r>
              <a:rPr lang="uk-UA" sz="3000" dirty="0" smtClean="0">
                <a:latin typeface="Times New Roman" panose="02020603050405020304" pitchFamily="18" charset="0"/>
                <a:cs typeface="Times New Roman" panose="02020603050405020304" pitchFamily="18" charset="0"/>
              </a:rPr>
              <a:t> </a:t>
            </a:r>
            <a:r>
              <a:rPr lang="uk-UA" sz="3000" b="1" dirty="0" smtClean="0">
                <a:latin typeface="Times New Roman" panose="02020603050405020304" pitchFamily="18" charset="0"/>
                <a:cs typeface="Times New Roman" panose="02020603050405020304" pitchFamily="18" charset="0"/>
              </a:rPr>
              <a:t>природно-екологічні ситуації </a:t>
            </a:r>
            <a:r>
              <a:rPr lang="uk-UA" sz="3000" dirty="0" smtClean="0">
                <a:latin typeface="Times New Roman" panose="02020603050405020304" pitchFamily="18" charset="0"/>
                <a:cs typeface="Times New Roman" panose="02020603050405020304" pitchFamily="18" charset="0"/>
              </a:rPr>
              <a:t>пов'язані з функціонуванням природних систем, особливо з експериментальними явищами: землетрусами, виверженням вулканів, обвалами, селями, тайфунами, цунамі;</a:t>
            </a:r>
          </a:p>
          <a:p>
            <a:pPr algn="just">
              <a:buFont typeface="Wingdings" panose="05000000000000000000" pitchFamily="2" charset="2"/>
              <a:buChar char="v"/>
            </a:pPr>
            <a:r>
              <a:rPr lang="uk-UA" sz="3000" dirty="0">
                <a:latin typeface="Times New Roman" panose="02020603050405020304" pitchFamily="18" charset="0"/>
                <a:cs typeface="Times New Roman" panose="02020603050405020304" pitchFamily="18" charset="0"/>
              </a:rPr>
              <a:t> </a:t>
            </a:r>
            <a:r>
              <a:rPr lang="uk-UA" sz="3000" b="1" dirty="0" smtClean="0">
                <a:latin typeface="Times New Roman" panose="02020603050405020304" pitchFamily="18" charset="0"/>
                <a:cs typeface="Times New Roman" panose="02020603050405020304" pitchFamily="18" charset="0"/>
              </a:rPr>
              <a:t>еколого-економічні ситуації </a:t>
            </a:r>
            <a:r>
              <a:rPr lang="uk-UA" sz="3000" dirty="0" smtClean="0">
                <a:latin typeface="Times New Roman" panose="02020603050405020304" pitchFamily="18" charset="0"/>
                <a:cs typeface="Times New Roman" panose="02020603050405020304" pitchFamily="18" charset="0"/>
              </a:rPr>
              <a:t>визначаються характером природокористування, оцінки вилучення природних ресурсів, ступеня деградації  природних ресурсів, продуктивність угідь і ресурсів;</a:t>
            </a:r>
          </a:p>
          <a:p>
            <a:pPr algn="just">
              <a:buFont typeface="Wingdings" panose="05000000000000000000" pitchFamily="2" charset="2"/>
              <a:buChar char="v"/>
            </a:pPr>
            <a:r>
              <a:rPr lang="uk-UA" sz="3000" dirty="0">
                <a:latin typeface="Times New Roman" panose="02020603050405020304" pitchFamily="18" charset="0"/>
                <a:cs typeface="Times New Roman" panose="02020603050405020304" pitchFamily="18" charset="0"/>
              </a:rPr>
              <a:t> </a:t>
            </a:r>
            <a:r>
              <a:rPr lang="uk-UA" sz="3000" b="1" dirty="0" smtClean="0">
                <a:latin typeface="Times New Roman" panose="02020603050405020304" pitchFamily="18" charset="0"/>
                <a:cs typeface="Times New Roman" panose="02020603050405020304" pitchFamily="18" charset="0"/>
              </a:rPr>
              <a:t>соціально-екологічні ситуації </a:t>
            </a:r>
            <a:r>
              <a:rPr lang="uk-UA" sz="3000" dirty="0" smtClean="0">
                <a:latin typeface="Times New Roman" panose="02020603050405020304" pitchFamily="18" charset="0"/>
                <a:cs typeface="Times New Roman" panose="02020603050405020304" pitchFamily="18" charset="0"/>
              </a:rPr>
              <a:t>пов'язані із проблемами стану людських популяцій, способом життя, сприйняттям екологічних проблем населенням, екологічно обумовленим соціальною напругою;</a:t>
            </a:r>
          </a:p>
        </p:txBody>
      </p:sp>
    </p:spTree>
    <p:extLst>
      <p:ext uri="{BB962C8B-B14F-4D97-AF65-F5344CB8AC3E}">
        <p14:creationId xmlns:p14="http://schemas.microsoft.com/office/powerpoint/2010/main" val="281354420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1271</Words>
  <Application>Microsoft Office PowerPoint</Application>
  <PresentationFormat>Широкоэкранный</PresentationFormat>
  <Paragraphs>200</Paragraphs>
  <Slides>31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31</vt:i4>
      </vt:variant>
    </vt:vector>
  </HeadingPairs>
  <TitlesOfParts>
    <vt:vector size="37" baseType="lpstr">
      <vt:lpstr>Arial</vt:lpstr>
      <vt:lpstr>Calibri</vt:lpstr>
      <vt:lpstr>Calibri Light</vt:lpstr>
      <vt:lpstr>Times New Roman</vt:lpstr>
      <vt:lpstr>Wingdings</vt:lpstr>
      <vt:lpstr>Тема Office</vt:lpstr>
      <vt:lpstr>ЕКОЛОГІЧНІ СИТУАЦІЇ</vt:lpstr>
      <vt:lpstr>Екологічна ситуація – це сукупність станів екологічних об'єктів у рамках певної території (ландшафт, річковий басейн, адміністративний район, територія міста, природний регіон або адміністративна область) у певний відрізок часу.</vt:lpstr>
      <vt:lpstr>Екологічні показники</vt:lpstr>
      <vt:lpstr>До екологічних показників стану і структури об'єкта відносять</vt:lpstr>
      <vt:lpstr>До екологічних показників еколого-ресурсного потенціалу та стійкість відносять</vt:lpstr>
      <vt:lpstr>До екологічних показників впливу на об'єкт відносять</vt:lpstr>
      <vt:lpstr>Норми стану природних комплексів визначаються наступними способами:</vt:lpstr>
      <vt:lpstr>Екологічні ситуації можуть розрізнятися по наступних характеристиках</vt:lpstr>
      <vt:lpstr>Класифікація екологічних ситуацій за характером діяльності людини</vt:lpstr>
      <vt:lpstr>Презентация PowerPoint</vt:lpstr>
      <vt:lpstr>Для оцінки екологічних ситуацій пропонується використовувати наступні показники:</vt:lpstr>
      <vt:lpstr>       Зона екологічного нещастя – ділянка території, де в результаті господарської або іншої діяльності відбулися глибокі необоротні зміни навколишнього природного середовища, що призвели до істотного погіршення здоров'я населення, порушення природної рівноваги, руйнування природних екологічних систем, деградації флори і фауни.  </vt:lpstr>
      <vt:lpstr>Презентация PowerPoint</vt:lpstr>
      <vt:lpstr>ЕКОЛОГІЧНІ СИТУАЦІЇ</vt:lpstr>
      <vt:lpstr>Презентация PowerPoint</vt:lpstr>
      <vt:lpstr>Оцінка екологічних ситуацій враховує наступні фактори:</vt:lpstr>
      <vt:lpstr>Презентация PowerPoint</vt:lpstr>
      <vt:lpstr>Надзвичайна ситуація (НС) – порушення нормальних умов життя і діяльності людей на об'єктах або територіях, спричинене аварією, катастрофою, епідемією, стихійним лихом, епізоотією, епіфітотією, великою пожежею, застосуванням засобів ураження, що призвели або можуть призвести до людських і матеріальних втрат, а також велике зараження людей і тварин.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ЕКОЛОГІЧНІ СИТУАЦІЇ</dc:title>
  <dc:creator>Пользователь Windows</dc:creator>
  <cp:lastModifiedBy>Пользователь Windows</cp:lastModifiedBy>
  <cp:revision>29</cp:revision>
  <dcterms:created xsi:type="dcterms:W3CDTF">2019-11-29T18:12:47Z</dcterms:created>
  <dcterms:modified xsi:type="dcterms:W3CDTF">2019-11-30T18:37:30Z</dcterms:modified>
</cp:coreProperties>
</file>