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4" r:id="rId9"/>
    <p:sldId id="258" r:id="rId10"/>
    <p:sldId id="265" r:id="rId11"/>
    <p:sldId id="266" r:id="rId12"/>
    <p:sldId id="270" r:id="rId13"/>
    <p:sldId id="274" r:id="rId14"/>
    <p:sldId id="271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7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35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47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381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5751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9194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341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311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23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407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790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07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9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80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39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57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4686D-4E42-481F-8E8E-76B66E523F37}" type="datetimeFigureOut">
              <a:rPr lang="uk-UA" smtClean="0"/>
              <a:t>26.11.2019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969409-6EA5-493C-B02B-AC4650AB98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555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300" y="778934"/>
            <a:ext cx="9588499" cy="4301066"/>
          </a:xfrm>
        </p:spPr>
        <p:txBody>
          <a:bodyPr/>
          <a:lstStyle/>
          <a:p>
            <a:pPr algn="ctr"/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/>
            </a:r>
            <a:br>
              <a:rPr lang="en-US" sz="7200" b="1" dirty="0"/>
            </a:br>
            <a:r>
              <a:rPr lang="uk-UA" sz="7200" b="1" dirty="0" smtClean="0"/>
              <a:t>ПЛАНУВАННЯ </a:t>
            </a:r>
            <a:r>
              <a:rPr lang="uk-UA" sz="7200" b="1" dirty="0"/>
              <a:t>ДІЛОВОЇ КАР’ЄРИ </a:t>
            </a:r>
            <a:r>
              <a:rPr lang="uk-UA" sz="7200" b="1" cap="all" dirty="0" smtClean="0"/>
              <a:t>управлінця</a:t>
            </a:r>
            <a:endParaRPr lang="uk-UA" sz="7200" b="1" cap="all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5080000"/>
            <a:ext cx="8178800" cy="143510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/>
              <a:t>Кар</a:t>
            </a:r>
            <a:r>
              <a:rPr lang="en-US" sz="4400" b="1" dirty="0" smtClean="0"/>
              <a:t>’</a:t>
            </a:r>
            <a:r>
              <a:rPr lang="uk-UA" sz="4400" b="1" dirty="0" err="1" smtClean="0"/>
              <a:t>єра</a:t>
            </a:r>
            <a:r>
              <a:rPr lang="uk-UA" sz="4400" b="1" dirty="0" smtClean="0"/>
              <a:t> – твій шлях до успіху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311598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/>
              <a:t>Планування – це 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5600"/>
            <a:ext cx="8596668" cy="4831643"/>
          </a:xfrm>
        </p:spPr>
        <p:txBody>
          <a:bodyPr>
            <a:normAutofit/>
          </a:bodyPr>
          <a:lstStyle/>
          <a:p>
            <a:r>
              <a:rPr lang="uk-UA" sz="2800" dirty="0"/>
              <a:t>Планування щоденної роботи, середньо- і довгострокових акцій і результатів означає також виграш у часі, досягнення успіху і більшу впевненість в собі.</a:t>
            </a:r>
            <a:endParaRPr lang="ru-RU" sz="2800" dirty="0"/>
          </a:p>
          <a:p>
            <a:r>
              <a:rPr lang="uk-UA" sz="2800" dirty="0" smtClean="0"/>
              <a:t>Так </a:t>
            </a:r>
            <a:r>
              <a:rPr lang="uk-UA" sz="2800" dirty="0"/>
              <a:t>само як будь-яка фірма планує свою діяльність, так кожна людина повинна думати і працювати, заглядаючи в майбутнє, і не </a:t>
            </a:r>
            <a:r>
              <a:rPr lang="uk-UA" sz="2800" dirty="0" smtClean="0"/>
              <a:t>віддаватися </a:t>
            </a:r>
            <a:r>
              <a:rPr lang="uk-UA" sz="2800" dirty="0"/>
              <a:t>на владу подій і </a:t>
            </a:r>
            <a:r>
              <a:rPr lang="uk-UA" sz="2800" dirty="0" smtClean="0"/>
              <a:t>несподіванок.</a:t>
            </a:r>
            <a:r>
              <a:rPr lang="uk-UA" sz="2800" dirty="0"/>
              <a:t> </a:t>
            </a:r>
            <a:r>
              <a:rPr lang="uk-UA" sz="2800" dirty="0" smtClean="0"/>
              <a:t>Планування </a:t>
            </a:r>
            <a:r>
              <a:rPr lang="uk-UA" sz="2800" dirty="0"/>
              <a:t>являє собою проект процесів праці на майбутній часовий період.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660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4000"/>
            <a:ext cx="10803466" cy="889000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Що ж таке, кар</a:t>
            </a:r>
            <a:r>
              <a:rPr lang="en-US" sz="4800" b="1" dirty="0" smtClean="0"/>
              <a:t>’</a:t>
            </a:r>
            <a:r>
              <a:rPr lang="uk-UA" sz="4800" b="1" dirty="0" err="1" smtClean="0"/>
              <a:t>єрні</a:t>
            </a:r>
            <a:r>
              <a:rPr lang="uk-UA" sz="4800" b="1" dirty="0" smtClean="0"/>
              <a:t> орієнтації?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43000"/>
            <a:ext cx="9482666" cy="55371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600" dirty="0"/>
              <a:t>Під кар’єрними орієнтаціями слід розуміти </a:t>
            </a:r>
            <a:r>
              <a:rPr lang="uk-UA" sz="3600" b="1" dirty="0"/>
              <a:t>сукупність дій суб’єкта, спрямованих на </a:t>
            </a:r>
            <a:r>
              <a:rPr lang="uk-UA" sz="3600" b="1" u="sng" dirty="0"/>
              <a:t>оцінку </a:t>
            </a:r>
            <a:r>
              <a:rPr lang="uk-UA" sz="3600" b="1" u="sng" dirty="0" smtClean="0"/>
              <a:t>та </a:t>
            </a:r>
            <a:r>
              <a:rPr lang="uk-UA" sz="3600" b="1" u="sng" dirty="0"/>
              <a:t>планування поведінки </a:t>
            </a:r>
            <a:r>
              <a:rPr lang="uk-UA" sz="3600" b="1" dirty="0"/>
              <a:t>в процесі побудови кар’єри.  </a:t>
            </a:r>
            <a:r>
              <a:rPr lang="uk-UA" sz="3600" b="1" u="sng" dirty="0"/>
              <a:t>Кар’єрні орієнтації</a:t>
            </a:r>
            <a:r>
              <a:rPr lang="uk-UA" sz="3600" dirty="0"/>
              <a:t> нерозривно пов’язані з іншим структурним компонентом кар’єри – </a:t>
            </a:r>
            <a:r>
              <a:rPr lang="uk-UA" sz="3600" b="1" u="sng" dirty="0"/>
              <a:t>кар’єрним ресурсом</a:t>
            </a:r>
            <a:r>
              <a:rPr lang="uk-UA" sz="3600" dirty="0"/>
              <a:t>. Останній, виступає джерелом її розвитку, що передбачає визначення та усвідомлення особистістю своїх </a:t>
            </a:r>
            <a:r>
              <a:rPr lang="uk-UA" sz="3600" b="1" u="sng" dirty="0"/>
              <a:t>можливостей та обмежень</a:t>
            </a:r>
            <a:r>
              <a:rPr lang="uk-UA" sz="3600" dirty="0"/>
              <a:t>, рівня професійної підготовки, розвитку професійних здібностей та конкурентних переваг. </a:t>
            </a:r>
            <a:endParaRPr lang="ru-RU" sz="3600" dirty="0"/>
          </a:p>
          <a:p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8582">
            <a:off x="9652000" y="1282699"/>
            <a:ext cx="2628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580444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ПРОЕКТУВАННЯ в процесі побудови кар</a:t>
            </a:r>
            <a:r>
              <a:rPr lang="en-US" sz="4800" b="1" dirty="0" smtClean="0"/>
              <a:t>’</a:t>
            </a:r>
            <a:r>
              <a:rPr lang="uk-UA" sz="4800" b="1" dirty="0" err="1" smtClean="0"/>
              <a:t>єри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1" y="2223911"/>
            <a:ext cx="9551810" cy="4391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/>
              <a:t>У найзагальнішому розумінні </a:t>
            </a:r>
            <a:r>
              <a:rPr lang="uk-UA" sz="3200" b="1" u="sng" dirty="0"/>
              <a:t>проектування</a:t>
            </a:r>
            <a:r>
              <a:rPr lang="uk-UA" sz="3200" dirty="0"/>
              <a:t> – складова частина управління, яка дозволяє забезпечити здійснення керованості та урегульованості деякого процесу. З точки зору побудови </a:t>
            </a:r>
            <a:r>
              <a:rPr lang="uk-UA" sz="3200" b="1" u="sng" dirty="0"/>
              <a:t>індивідуальних траєкторій</a:t>
            </a:r>
            <a:r>
              <a:rPr lang="uk-UA" sz="3200" dirty="0"/>
              <a:t> розвитку, </a:t>
            </a:r>
            <a:r>
              <a:rPr lang="uk-UA" sz="3200" b="1" dirty="0"/>
              <a:t>проектування – це діяльність, що створює смисл і горизонт щодо прогнозування свого </a:t>
            </a:r>
            <a:r>
              <a:rPr lang="uk-UA" sz="3200" b="1" dirty="0" smtClean="0"/>
              <a:t>майбутнього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4079">
            <a:off x="8902700" y="240594"/>
            <a:ext cx="3111500" cy="24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092200"/>
          </a:xfrm>
        </p:spPr>
        <p:txBody>
          <a:bodyPr>
            <a:normAutofit/>
          </a:bodyPr>
          <a:lstStyle/>
          <a:p>
            <a:r>
              <a:rPr lang="uk-UA" sz="4800" b="1" u="sng" dirty="0"/>
              <a:t>Цілеспрямованість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155700"/>
            <a:ext cx="95504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000" dirty="0"/>
              <a:t>виступає визначальною характеристикою етапу проектування кар’єри, яка зумовлює інші структурні компоненти кар’єри (способи, стратегії й тактики). </a:t>
            </a:r>
            <a:endParaRPr lang="uk-UA" sz="3000" dirty="0" smtClean="0"/>
          </a:p>
          <a:p>
            <a:pPr marL="0" indent="0">
              <a:buNone/>
            </a:pPr>
            <a:r>
              <a:rPr lang="uk-UA" sz="3000" b="1" u="sng" dirty="0" smtClean="0"/>
              <a:t>Мета </a:t>
            </a:r>
            <a:r>
              <a:rPr lang="uk-UA" sz="3000" b="1" u="sng" dirty="0"/>
              <a:t>діяльності</a:t>
            </a:r>
            <a:r>
              <a:rPr lang="uk-UA" sz="3000" dirty="0"/>
              <a:t> (точніше всіх дій, що входять в неї) є її інтегруюче й направляюче першоджерело. </a:t>
            </a:r>
            <a:endParaRPr lang="ru-RU" sz="3000" dirty="0"/>
          </a:p>
          <a:p>
            <a:pPr marL="0" indent="0">
              <a:buNone/>
            </a:pPr>
            <a:r>
              <a:rPr lang="uk-UA" sz="3000" dirty="0" smtClean="0"/>
              <a:t>Треба </a:t>
            </a:r>
            <a:r>
              <a:rPr lang="uk-UA" sz="3000" dirty="0"/>
              <a:t>відзначити, що </a:t>
            </a:r>
            <a:r>
              <a:rPr lang="uk-UA" sz="3000" b="1" u="sng" dirty="0"/>
              <a:t>цілі кар’єри</a:t>
            </a:r>
            <a:r>
              <a:rPr lang="uk-UA" sz="3000" dirty="0"/>
              <a:t> можуть змінюватися з віком, а також з </a:t>
            </a:r>
            <a:r>
              <a:rPr lang="uk-UA" sz="3000" dirty="0" err="1"/>
              <a:t>соціалізаційними</a:t>
            </a:r>
            <a:r>
              <a:rPr lang="uk-UA" sz="3000" dirty="0"/>
              <a:t> етапами, із зростанням кваліфікації людини. </a:t>
            </a:r>
            <a:r>
              <a:rPr lang="uk-UA" sz="3000" b="1" u="sng" dirty="0"/>
              <a:t>Формування цілей кар’єри </a:t>
            </a:r>
            <a:r>
              <a:rPr lang="uk-UA" sz="3000" dirty="0"/>
              <a:t>– процес, який пов’язаний з постійним самовдосконаленням та самоосвітою.</a:t>
            </a:r>
            <a:endParaRPr lang="uk-UA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7854">
            <a:off x="9572625" y="93662"/>
            <a:ext cx="2619375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614" y="2509837"/>
            <a:ext cx="2601086" cy="2066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1476">
            <a:off x="9465937" y="4898231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413933"/>
          </a:xfrm>
        </p:spPr>
        <p:txBody>
          <a:bodyPr>
            <a:normAutofit/>
          </a:bodyPr>
          <a:lstStyle/>
          <a:p>
            <a:r>
              <a:rPr lang="uk-UA" sz="4000" b="1" u="sng" dirty="0"/>
              <a:t>Самоменеджмент в організації кар’єри</a:t>
            </a:r>
            <a:r>
              <a:rPr lang="uk-UA" sz="4000" dirty="0"/>
              <a:t> </a:t>
            </a:r>
            <a:endParaRPr lang="uk-UA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91733"/>
            <a:ext cx="9508067" cy="4933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u="sng" dirty="0"/>
              <a:t>самоуправління </a:t>
            </a:r>
            <a:r>
              <a:rPr lang="uk-UA" sz="3600" b="1" u="sng" dirty="0" smtClean="0"/>
              <a:t>кар’єрою </a:t>
            </a:r>
            <a:r>
              <a:rPr lang="uk-UA" sz="3600" dirty="0" smtClean="0"/>
              <a:t>- це </a:t>
            </a:r>
            <a:r>
              <a:rPr lang="uk-UA" sz="3600" dirty="0"/>
              <a:t>вміння підібрати необхідну стратегію й тактику, щоб досягти </a:t>
            </a:r>
            <a:r>
              <a:rPr lang="uk-UA" sz="3600" dirty="0" smtClean="0"/>
              <a:t>плідності, </a:t>
            </a:r>
            <a:r>
              <a:rPr lang="uk-UA" sz="3600" dirty="0"/>
              <a:t>реалізувати себе та розкрити свій кар’єрний ресурс в умовах конкуренції на ринку праці. Технологія кар’єрного самоменеджменту має декілька варіантів. З точки зору проектування кар’єри, на наш погляд, ефективною є методика ситуаційного аналізу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32882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36830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77800"/>
            <a:ext cx="9512300" cy="6349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u="sng" dirty="0"/>
              <a:t>Дана методика включає</a:t>
            </a:r>
            <a:r>
              <a:rPr lang="uk-UA" sz="2800" dirty="0"/>
              <a:t>: 1) визначення власного положення в «кар’єрному ландшафті» за допомогою направляючих питань, що стосуються життєвого шляху в цілому (успіхів та невдач, впливу родини, сильних та слабких сторін особистості, найбільш пріоритетних цінностей та ін.), а також професійної сфери, зокрема (уявлень про професійні та посадові завдання, обов’язки, переваги та недоліки роботи); 2) складання особистого балансу успіхів та невдач (з точки зору володіння спеціальними знаннями та навичками, інтелектуальними та особистісними якостями); 3) виявлення власних сильних та слабких сторін у контексті виявлених достоїнств та недоліків; 4) визначення кар’єрних цілей, аналіз ресурсів та засобів, необхідних для їх реалізації.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3787">
            <a:off x="9386629" y="3659683"/>
            <a:ext cx="3028738" cy="22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99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Karernyj-rost-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" y="406400"/>
            <a:ext cx="10883900" cy="5635625"/>
          </a:xfrm>
        </p:spPr>
      </p:pic>
    </p:spTree>
    <p:extLst>
      <p:ext uri="{BB962C8B-B14F-4D97-AF65-F5344CB8AC3E}">
        <p14:creationId xmlns:p14="http://schemas.microsoft.com/office/powerpoint/2010/main" val="21869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ПЛАН</a:t>
            </a:r>
            <a:endParaRPr lang="uk-UA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4000" dirty="0"/>
              <a:t>1. Загальні поняття про кар’єру </a:t>
            </a:r>
            <a:endParaRPr lang="ru-RU" sz="4000" dirty="0"/>
          </a:p>
          <a:p>
            <a:pPr marL="0" indent="0">
              <a:buNone/>
            </a:pPr>
            <a:r>
              <a:rPr lang="uk-UA" sz="4000" dirty="0"/>
              <a:t>2. Управління діловою кар’єрою</a:t>
            </a:r>
            <a:endParaRPr lang="ru-RU" sz="4000" dirty="0"/>
          </a:p>
          <a:p>
            <a:pPr marL="0" indent="0">
              <a:buNone/>
            </a:pPr>
            <a:r>
              <a:rPr lang="uk-UA" sz="4000" dirty="0"/>
              <a:t>3. Соціальні технології проектування кар’єри</a:t>
            </a:r>
            <a:endParaRPr lang="ru-RU" sz="4000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00" y="228600"/>
            <a:ext cx="3162300" cy="2476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01" y="3848100"/>
            <a:ext cx="348456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6978"/>
          </a:xfrm>
        </p:spPr>
        <p:txBody>
          <a:bodyPr>
            <a:normAutofit/>
          </a:bodyPr>
          <a:lstStyle/>
          <a:p>
            <a:r>
              <a:rPr lang="uk-UA" sz="4000" b="1" dirty="0" smtClean="0"/>
              <a:t>Що таке </a:t>
            </a:r>
            <a:r>
              <a:rPr lang="uk-UA" sz="4000" b="1" dirty="0" smtClean="0"/>
              <a:t>«Кар</a:t>
            </a:r>
            <a:r>
              <a:rPr lang="en-US" sz="4000" b="1" dirty="0" smtClean="0"/>
              <a:t>’</a:t>
            </a:r>
            <a:r>
              <a:rPr lang="uk-UA" sz="4000" b="1" dirty="0" err="1" smtClean="0"/>
              <a:t>єра</a:t>
            </a:r>
            <a:r>
              <a:rPr lang="uk-UA" sz="4000" b="1" dirty="0" smtClean="0"/>
              <a:t>»?</a:t>
            </a:r>
            <a:endParaRPr lang="uk-UA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6578"/>
            <a:ext cx="8794044" cy="4797777"/>
          </a:xfrm>
        </p:spPr>
        <p:txBody>
          <a:bodyPr>
            <a:normAutofit/>
          </a:bodyPr>
          <a:lstStyle/>
          <a:p>
            <a:r>
              <a:rPr lang="uk-UA" sz="2500" b="1" u="sng" dirty="0"/>
              <a:t>Кар’єра</a:t>
            </a:r>
            <a:r>
              <a:rPr lang="uk-UA" sz="2500" dirty="0"/>
              <a:t> – </a:t>
            </a:r>
            <a:r>
              <a:rPr lang="uk-UA" sz="2500" b="1" i="1" dirty="0"/>
              <a:t>це результат усвідомленої позиції і поведінки людини</a:t>
            </a:r>
            <a:r>
              <a:rPr lang="uk-UA" sz="2500" dirty="0"/>
              <a:t> у сфері трудової діяльності, що пов’язаний з баченням працівником свого трудового майбутнього, шляхів професійного зростання та самореалізації.</a:t>
            </a:r>
            <a:endParaRPr lang="ru-RU" sz="2500" dirty="0"/>
          </a:p>
          <a:p>
            <a:r>
              <a:rPr lang="uk-UA" sz="2500" b="1" u="sng" dirty="0"/>
              <a:t>Ділова кар’єра</a:t>
            </a:r>
            <a:r>
              <a:rPr lang="uk-UA" sz="2500" dirty="0"/>
              <a:t> – це поступове просування працівника по щаблям службової ієрархії або послідовна зміна сфери діяльності в межах певної організації впродовж всього трудового життя, а також відповідна зміна розмірів винагороди та можливості самореалізації на кожному етапі кар’єрного зростання. Загалом розрізняють різні види та типи ділової кар’єри:</a:t>
            </a:r>
            <a:endParaRPr lang="ru-RU" sz="25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1" y="333728"/>
            <a:ext cx="3149599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6401"/>
            <a:ext cx="8784166" cy="4538132"/>
          </a:xfrm>
        </p:spPr>
        <p:txBody>
          <a:bodyPr>
            <a:noAutofit/>
          </a:bodyPr>
          <a:lstStyle/>
          <a:p>
            <a:r>
              <a:rPr lang="uk-UA" b="1" i="1" u="sng" dirty="0"/>
              <a:t>Внутрішньо-організаційна кар’єра</a:t>
            </a:r>
            <a:r>
              <a:rPr lang="uk-UA" u="sng" dirty="0"/>
              <a:t> </a:t>
            </a:r>
            <a:r>
              <a:rPr lang="uk-UA" dirty="0"/>
              <a:t>– це процес коли конкретний працівник під час своєї професійної діяльності проходить всі етапи розвитку в одній організації, а саме: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– працевлаштування на роботу;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– адаптація в організації;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– професійний розвиток;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– підтримка і розвиток індивідуальних та професійних здібностей;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– вихід на пенсію.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613400"/>
            <a:ext cx="8596668" cy="427962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endParaRPr lang="uk-UA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2654300"/>
            <a:ext cx="3036887" cy="22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4292600"/>
            <a:ext cx="3035300" cy="2349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7700" y="609600"/>
            <a:ext cx="2413000" cy="1320800"/>
          </a:xfrm>
        </p:spPr>
        <p:txBody>
          <a:bodyPr>
            <a:normAutofit/>
          </a:bodyPr>
          <a:lstStyle/>
          <a:p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7001"/>
            <a:ext cx="9290755" cy="6318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400" b="1" i="1" dirty="0" err="1" smtClean="0"/>
              <a:t>Міжорганізаційна</a:t>
            </a:r>
            <a:r>
              <a:rPr lang="uk-UA" sz="4400" b="1" i="1" dirty="0" smtClean="0"/>
              <a:t> </a:t>
            </a:r>
            <a:r>
              <a:rPr lang="uk-UA" sz="4400" b="1" i="1" dirty="0"/>
              <a:t>кар’єра</a:t>
            </a:r>
            <a:r>
              <a:rPr lang="uk-UA" sz="4400" dirty="0"/>
              <a:t> – означає, що конкретний працівник в процесі своєї професійної діяльності проходить всі стадії розвитку, але послідовно в різних організаціях, і така кар’єра може бути як спеціалізованою, так і неспеціалізованою.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7411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65100"/>
            <a:ext cx="6464300" cy="2743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200"/>
          </a:xfrm>
        </p:spPr>
        <p:txBody>
          <a:bodyPr>
            <a:normAutofit fontScale="90000"/>
          </a:bodyPr>
          <a:lstStyle/>
          <a:p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362200"/>
            <a:ext cx="8596668" cy="41783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uk-UA" sz="3600" b="1" i="1" u="sng" dirty="0"/>
              <a:t>Спеціалізована кар’єра</a:t>
            </a:r>
            <a:r>
              <a:rPr lang="uk-UA" sz="3600" u="sng" dirty="0"/>
              <a:t> </a:t>
            </a:r>
            <a:r>
              <a:rPr lang="uk-UA" sz="3600" dirty="0"/>
              <a:t>характеризується тим, що працівник в процесі професійної діяльності проходить стадії розвитку, але в рамках конкретної професії або сфери діяльності.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6393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3111"/>
          </a:xfrm>
        </p:spPr>
        <p:txBody>
          <a:bodyPr>
            <a:normAutofit/>
          </a:bodyPr>
          <a:lstStyle/>
          <a:p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956" y="254000"/>
            <a:ext cx="9482666" cy="6169377"/>
          </a:xfrm>
        </p:spPr>
        <p:txBody>
          <a:bodyPr>
            <a:noAutofit/>
          </a:bodyPr>
          <a:lstStyle/>
          <a:p>
            <a:r>
              <a:rPr lang="uk-UA" sz="3200" b="1" i="1" u="sng" dirty="0"/>
              <a:t>Вертикальна кар’єра</a:t>
            </a:r>
            <a:r>
              <a:rPr lang="uk-UA" sz="3200" dirty="0"/>
              <a:t> – це вид кар’єри, з яким найбільш часто асоціюється поняття ділової кар’єри, тобто сходження на більш високий рівень ієрархії в процесі професійної діяльності. </a:t>
            </a:r>
            <a:endParaRPr lang="ru-RU" sz="3200" dirty="0"/>
          </a:p>
          <a:p>
            <a:r>
              <a:rPr lang="uk-UA" sz="3200" b="1" i="1" u="sng" dirty="0"/>
              <a:t>Горизонтальна кар’єра</a:t>
            </a:r>
            <a:r>
              <a:rPr lang="uk-UA" sz="3200" u="sng" dirty="0"/>
              <a:t> </a:t>
            </a:r>
            <a:r>
              <a:rPr lang="uk-UA" sz="3200" dirty="0"/>
              <a:t>передбачає переміщення працівника в процесі професійної діяльності в іншу функціональну галузь діяльності або виконання певної службової ролі, яка не має жорсткого організаційного закріплення в структурі підприємства (керівник проекту).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4483099"/>
            <a:ext cx="3206577" cy="229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94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101600"/>
            <a:ext cx="8397702" cy="927100"/>
          </a:xfrm>
        </p:spPr>
        <p:txBody>
          <a:bodyPr>
            <a:normAutofit/>
          </a:bodyPr>
          <a:lstStyle/>
          <a:p>
            <a:r>
              <a:rPr lang="uk-UA" b="1" dirty="0" smtClean="0"/>
              <a:t>КОМПОНЕНТИ КАР</a:t>
            </a:r>
            <a:r>
              <a:rPr lang="en-US" b="1" dirty="0" smtClean="0"/>
              <a:t>’</a:t>
            </a:r>
            <a:r>
              <a:rPr lang="uk-UA" b="1" dirty="0" smtClean="0"/>
              <a:t>ЄИ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87400"/>
            <a:ext cx="9155288" cy="5918200"/>
          </a:xfrm>
        </p:spPr>
        <p:txBody>
          <a:bodyPr>
            <a:normAutofit fontScale="55000" lnSpcReduction="20000"/>
          </a:bodyPr>
          <a:lstStyle/>
          <a:p>
            <a:r>
              <a:rPr lang="uk-UA" sz="3800" b="1" u="sng" dirty="0"/>
              <a:t>Кар’єра</a:t>
            </a:r>
            <a:r>
              <a:rPr lang="uk-UA" sz="3800" dirty="0"/>
              <a:t> характеризується єдністю та взаємодією її компонентів, таких як:</a:t>
            </a:r>
            <a:endParaRPr lang="ru-RU" sz="3800" dirty="0"/>
          </a:p>
          <a:p>
            <a:r>
              <a:rPr lang="uk-UA" sz="3800" dirty="0"/>
              <a:t>- кар’єрні орієнтації, </a:t>
            </a:r>
            <a:endParaRPr lang="ru-RU" sz="3800" dirty="0"/>
          </a:p>
          <a:p>
            <a:r>
              <a:rPr lang="uk-UA" sz="3800" dirty="0"/>
              <a:t>- кар’єрний ресурс, </a:t>
            </a:r>
            <a:endParaRPr lang="ru-RU" sz="3800" dirty="0"/>
          </a:p>
          <a:p>
            <a:r>
              <a:rPr lang="uk-UA" sz="3800" dirty="0"/>
              <a:t>- кар’єрний капітал;</a:t>
            </a:r>
            <a:endParaRPr lang="ru-RU" sz="3800" dirty="0"/>
          </a:p>
          <a:p>
            <a:r>
              <a:rPr lang="uk-UA" sz="3800" dirty="0"/>
              <a:t>- структурними зв’язками між ними; </a:t>
            </a:r>
            <a:endParaRPr lang="ru-RU" sz="3800" dirty="0"/>
          </a:p>
          <a:p>
            <a:r>
              <a:rPr lang="uk-UA" sz="3800" dirty="0"/>
              <a:t>- доцільністю; </a:t>
            </a:r>
            <a:endParaRPr lang="ru-RU" sz="3800" dirty="0"/>
          </a:p>
          <a:p>
            <a:r>
              <a:rPr lang="uk-UA" sz="3800" dirty="0"/>
              <a:t>- амбівалентністю результату (досягнення соціального успіху або особистісного задоволення); </a:t>
            </a:r>
            <a:endParaRPr lang="ru-RU" sz="3800" dirty="0"/>
          </a:p>
          <a:p>
            <a:r>
              <a:rPr lang="uk-UA" sz="3800" dirty="0"/>
              <a:t>- ієрархічністю будови; </a:t>
            </a:r>
            <a:endParaRPr lang="ru-RU" sz="3800" dirty="0"/>
          </a:p>
          <a:p>
            <a:r>
              <a:rPr lang="uk-UA" sz="3800" dirty="0"/>
              <a:t>- виконанням функцій (насамперед – у самореалізації індивідів); </a:t>
            </a:r>
            <a:endParaRPr lang="ru-RU" sz="3800" dirty="0"/>
          </a:p>
          <a:p>
            <a:r>
              <a:rPr lang="uk-UA" sz="3800" dirty="0"/>
              <a:t>- наявністю зовнішнього оточення (організаційного та </a:t>
            </a:r>
            <a:r>
              <a:rPr lang="uk-UA" sz="3800" dirty="0" err="1"/>
              <a:t>внутрішньопрофесій</a:t>
            </a:r>
            <a:r>
              <a:rPr lang="uk-UA" sz="3800" dirty="0"/>
              <a:t>- ного контекстів); </a:t>
            </a:r>
            <a:endParaRPr lang="ru-RU" sz="3800" dirty="0"/>
          </a:p>
          <a:p>
            <a:r>
              <a:rPr lang="uk-UA" sz="3800" dirty="0"/>
              <a:t>- має в якості підґрунтя певні ресурси (освіту, кар’єрний капітал тощо); </a:t>
            </a:r>
            <a:endParaRPr lang="ru-RU" sz="3800" dirty="0"/>
          </a:p>
          <a:p>
            <a:r>
              <a:rPr lang="uk-UA" sz="3800" dirty="0"/>
              <a:t>- їй притаманна самоорганізація, саморозвиток та самообмеження, саморуйнування. </a:t>
            </a:r>
            <a:endParaRPr lang="ru-RU" sz="3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607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260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33501"/>
            <a:ext cx="8596668" cy="4707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dirty="0"/>
              <a:t>Особливо варто зупинитися на такому структурному компонентові як </a:t>
            </a:r>
            <a:r>
              <a:rPr lang="uk-UA" sz="4000" b="1" i="1" u="sng" dirty="0"/>
              <a:t>кар’єрні орієнтації</a:t>
            </a:r>
            <a:r>
              <a:rPr lang="uk-UA" sz="4000" dirty="0"/>
              <a:t>,  адже саме вони є </a:t>
            </a:r>
            <a:r>
              <a:rPr lang="uk-UA" sz="4000" dirty="0" err="1"/>
              <a:t>підствавою</a:t>
            </a:r>
            <a:r>
              <a:rPr lang="uk-UA" sz="4000" dirty="0"/>
              <a:t> для </a:t>
            </a:r>
            <a:r>
              <a:rPr lang="uk-UA" sz="4000" b="1" dirty="0"/>
              <a:t>формування цілей та планів, які реалізуються в процесі побудови кар’єри та здійснення професійного шляху в цілому</a:t>
            </a:r>
            <a:r>
              <a:rPr lang="uk-UA" sz="4000" dirty="0"/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479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614</TotalTime>
  <Words>826</Words>
  <Application>Microsoft Office PowerPoint</Application>
  <PresentationFormat>Широкоэкранный</PresentationFormat>
  <Paragraphs>43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  ПЛАНУВАННЯ ДІЛОВОЇ КАР’ЄРИ управлінця</vt:lpstr>
      <vt:lpstr>ПЛАН</vt:lpstr>
      <vt:lpstr>Що таке «Кар’єра»?</vt:lpstr>
      <vt:lpstr>Внутрішньо-організаційна кар’єра – це процес коли конкретний працівник під час своєї професійної діяльності проходить всі етапи розвитку в одній організації, а саме: – працевлаштування на роботу;  – адаптація в організації;  – професійний розвиток;  – підтримка і розвиток індивідуальних та професійних здібностей;  – вихід на пенсію. </vt:lpstr>
      <vt:lpstr>Презентация PowerPoint</vt:lpstr>
      <vt:lpstr>Презентация PowerPoint</vt:lpstr>
      <vt:lpstr>Презентация PowerPoint</vt:lpstr>
      <vt:lpstr>КОМПОНЕНТИ КАР’ЄИ</vt:lpstr>
      <vt:lpstr>Презентация PowerPoint</vt:lpstr>
      <vt:lpstr>Планування – це </vt:lpstr>
      <vt:lpstr>Що ж таке, кар’єрні орієнтації?</vt:lpstr>
      <vt:lpstr>ПРОЕКТУВАННЯ в процесі побудови кар’єри</vt:lpstr>
      <vt:lpstr>Цілеспрямованість</vt:lpstr>
      <vt:lpstr>Самоменеджмент в організації кар’єри </vt:lpstr>
      <vt:lpstr>Презентация PowerPoint</vt:lpstr>
      <vt:lpstr>Презентация PowerPoint</vt:lpstr>
    </vt:vector>
  </TitlesOfParts>
  <Company>3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Тайм-менеджмент</dc:title>
  <dc:creator>1</dc:creator>
  <cp:lastModifiedBy>1</cp:lastModifiedBy>
  <cp:revision>27</cp:revision>
  <dcterms:created xsi:type="dcterms:W3CDTF">2019-05-21T21:20:48Z</dcterms:created>
  <dcterms:modified xsi:type="dcterms:W3CDTF">2019-11-26T21:01:21Z</dcterms:modified>
</cp:coreProperties>
</file>