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  <p:sldMasterId id="2147483832" r:id="rId2"/>
  </p:sldMasterIdLst>
  <p:notesMasterIdLst>
    <p:notesMasterId r:id="rId62"/>
  </p:notesMasterIdLst>
  <p:handoutMasterIdLst>
    <p:handoutMasterId r:id="rId63"/>
  </p:handoutMasterIdLst>
  <p:sldIdLst>
    <p:sldId id="365" r:id="rId3"/>
    <p:sldId id="371" r:id="rId4"/>
    <p:sldId id="320" r:id="rId5"/>
    <p:sldId id="368" r:id="rId6"/>
    <p:sldId id="321" r:id="rId7"/>
    <p:sldId id="334" r:id="rId8"/>
    <p:sldId id="324" r:id="rId9"/>
    <p:sldId id="323" r:id="rId10"/>
    <p:sldId id="325" r:id="rId11"/>
    <p:sldId id="271" r:id="rId12"/>
    <p:sldId id="327" r:id="rId13"/>
    <p:sldId id="328" r:id="rId14"/>
    <p:sldId id="326" r:id="rId15"/>
    <p:sldId id="329" r:id="rId16"/>
    <p:sldId id="335" r:id="rId17"/>
    <p:sldId id="338" r:id="rId18"/>
    <p:sldId id="272" r:id="rId19"/>
    <p:sldId id="339" r:id="rId20"/>
    <p:sldId id="340" r:id="rId21"/>
    <p:sldId id="341" r:id="rId22"/>
    <p:sldId id="342" r:id="rId23"/>
    <p:sldId id="343" r:id="rId24"/>
    <p:sldId id="344" r:id="rId25"/>
    <p:sldId id="346" r:id="rId26"/>
    <p:sldId id="273" r:id="rId27"/>
    <p:sldId id="364" r:id="rId28"/>
    <p:sldId id="276" r:id="rId29"/>
    <p:sldId id="348" r:id="rId30"/>
    <p:sldId id="363" r:id="rId31"/>
    <p:sldId id="362" r:id="rId32"/>
    <p:sldId id="281" r:id="rId33"/>
    <p:sldId id="289" r:id="rId34"/>
    <p:sldId id="350" r:id="rId35"/>
    <p:sldId id="351" r:id="rId36"/>
    <p:sldId id="352" r:id="rId37"/>
    <p:sldId id="370" r:id="rId38"/>
    <p:sldId id="297" r:id="rId39"/>
    <p:sldId id="298" r:id="rId40"/>
    <p:sldId id="299" r:id="rId41"/>
    <p:sldId id="300" r:id="rId42"/>
    <p:sldId id="301" r:id="rId43"/>
    <p:sldId id="302" r:id="rId44"/>
    <p:sldId id="292" r:id="rId45"/>
    <p:sldId id="359" r:id="rId46"/>
    <p:sldId id="361" r:id="rId47"/>
    <p:sldId id="355" r:id="rId48"/>
    <p:sldId id="356" r:id="rId49"/>
    <p:sldId id="357" r:id="rId50"/>
    <p:sldId id="358" r:id="rId51"/>
    <p:sldId id="294" r:id="rId52"/>
    <p:sldId id="312" r:id="rId53"/>
    <p:sldId id="313" r:id="rId54"/>
    <p:sldId id="314" r:id="rId55"/>
    <p:sldId id="315" r:id="rId56"/>
    <p:sldId id="316" r:id="rId57"/>
    <p:sldId id="305" r:id="rId58"/>
    <p:sldId id="304" r:id="rId59"/>
    <p:sldId id="354" r:id="rId60"/>
    <p:sldId id="360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6600FF"/>
    <a:srgbClr val="D60093"/>
    <a:srgbClr val="CC3300"/>
    <a:srgbClr val="FFFF66"/>
    <a:srgbClr val="5F5F5F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727" autoAdjust="0"/>
  </p:normalViewPr>
  <p:slideViewPr>
    <p:cSldViewPr>
      <p:cViewPr>
        <p:scale>
          <a:sx n="60" d="100"/>
          <a:sy n="60" d="100"/>
        </p:scale>
        <p:origin x="-1662" y="-294"/>
      </p:cViewPr>
      <p:guideLst>
        <p:guide orient="horz" pos="1536"/>
        <p:guide pos="9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3B18C2B-9C89-474B-9B59-EBA561462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90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E90BE4B-E8AC-4276-ADAA-90A354A8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8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010B6AE4-C631-42EF-AF12-D3AB9D931B35}" type="slidenum">
              <a:rPr lang="en-US" altLang="ru-RU" smtClean="0">
                <a:latin typeface="Times New Roman" pitchFamily="18" charset="0"/>
              </a:rPr>
              <a:pPr/>
              <a:t>3</a:t>
            </a:fld>
            <a:endParaRPr lang="en-US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31EAF48F-BBD0-4704-B66B-D7A71B039D10}" type="slidenum">
              <a:rPr lang="ar-SA" altLang="en-US" smtClean="0">
                <a:latin typeface="Times New Roman" pitchFamily="18" charset="0"/>
                <a:cs typeface="Arial" charset="0"/>
              </a:rPr>
              <a:pPr eaLnBrk="1" hangingPunct="1"/>
              <a:t>18</a:t>
            </a:fld>
            <a:endParaRPr lang="en-US" altLang="en-US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ar-SA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1F33D65-CAA5-4A4B-8D03-0D947E0D5571}" type="slidenum">
              <a:rPr lang="ar-SA" altLang="en-US" smtClean="0">
                <a:latin typeface="Times New Roman" pitchFamily="18" charset="0"/>
                <a:cs typeface="Arial" charset="0"/>
              </a:rPr>
              <a:pPr eaLnBrk="1" hangingPunct="1"/>
              <a:t>19</a:t>
            </a:fld>
            <a:endParaRPr lang="en-US" altLang="en-US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ar-SA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9CC1F49-D1C1-431E-9E11-D8E05B9849F5}" type="slidenum">
              <a:rPr lang="ar-SA" altLang="en-US" smtClean="0">
                <a:latin typeface="Times New Roman" pitchFamily="18" charset="0"/>
                <a:cs typeface="Arial" charset="0"/>
              </a:rPr>
              <a:pPr eaLnBrk="1" hangingPunct="1"/>
              <a:t>20</a:t>
            </a:fld>
            <a:endParaRPr lang="en-US" altLang="en-US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ar-SA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6F6AB7AF-D5CB-4F7C-84F5-0AE7FFD210A8}" type="slidenum">
              <a:rPr lang="ar-SA" altLang="en-US" smtClean="0">
                <a:latin typeface="Times New Roman" pitchFamily="18" charset="0"/>
                <a:cs typeface="Arial" charset="0"/>
              </a:rPr>
              <a:pPr eaLnBrk="1" hangingPunct="1"/>
              <a:t>21</a:t>
            </a:fld>
            <a:endParaRPr lang="en-US" altLang="en-US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ar-SA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678DEF5F-5A30-492E-8FB5-EF307A0BE0DF}" type="slidenum">
              <a:rPr lang="ar-SA" altLang="en-US" smtClean="0">
                <a:latin typeface="Times New Roman" pitchFamily="18" charset="0"/>
                <a:cs typeface="Arial" charset="0"/>
              </a:rPr>
              <a:pPr eaLnBrk="1" hangingPunct="1"/>
              <a:t>46</a:t>
            </a:fld>
            <a:endParaRPr lang="en-US" altLang="en-US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ar-SA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489D879C-2DC5-4570-875B-687C3A86B165}" type="slidenum">
              <a:rPr lang="ar-SA" altLang="en-US" smtClean="0">
                <a:latin typeface="Times New Roman" pitchFamily="18" charset="0"/>
                <a:cs typeface="Arial" charset="0"/>
              </a:rPr>
              <a:pPr eaLnBrk="1" hangingPunct="1"/>
              <a:t>47</a:t>
            </a:fld>
            <a:endParaRPr lang="en-US" altLang="en-US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ar-SA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CF5A46D3-F1EA-4341-A35B-0F782FBEE84C}" type="slidenum">
              <a:rPr lang="ar-SA" altLang="en-US" smtClean="0">
                <a:latin typeface="Times New Roman" pitchFamily="18" charset="0"/>
                <a:cs typeface="Arial" charset="0"/>
              </a:rPr>
              <a:pPr eaLnBrk="1" hangingPunct="1"/>
              <a:t>48</a:t>
            </a:fld>
            <a:endParaRPr lang="en-US" altLang="en-US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ar-SA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7AE0B68F-7EAF-4280-92E6-EDFCBA9A32B3}" type="slidenum">
              <a:rPr lang="ar-SA" altLang="en-US" smtClean="0">
                <a:latin typeface="Times New Roman" pitchFamily="18" charset="0"/>
                <a:cs typeface="Arial" charset="0"/>
              </a:rPr>
              <a:pPr eaLnBrk="1" hangingPunct="1"/>
              <a:t>49</a:t>
            </a:fld>
            <a:endParaRPr lang="en-US" altLang="en-US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ar-SA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1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1" descr="scifair_fron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A3C7B76-80CB-48E9-885B-D26152003F44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1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698A863-F914-467F-95BD-DF9BA49D0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6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78C7-A864-48E7-9A56-C3CC5DC6FDAA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2B9C5-3F73-4005-B53C-E5CED725A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F2B1-696E-419A-B31C-0EE842B0AB64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4CB0F-7015-4787-819E-BEC975827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79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4D1BE6-0D0D-4C2F-AA6B-E3679D3A91A8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9FC8C37-7FF8-49A5-9901-CB6B5E8D8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2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B55094-FCB1-446E-80BA-F4284DC8B000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C21BD4-8C18-41C6-A483-72E9EB08D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4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179AD85-F402-43B6-A0EB-3A343D9DD769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FA1E40-EB40-4E16-A891-26EE7FDAA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53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2EEC764-4ECB-4E3E-869F-A88349587E7B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857D52-CF27-4A22-AA0E-D597218F9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0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7778D6-8A76-4EB4-9E0F-A1354A624E15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F948A2-5C5D-4F31-8E2D-2FA513774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54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22AE5A-6DF4-44A2-85C0-49FF58A27E18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001C94-D0EF-49ED-B277-37E5CEAAE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04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0BC9018-019C-4DB2-9804-32F94F9D4457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244207-5DE1-4D92-BCAD-30BB26E41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70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3017C4-4536-409B-982B-2F318D97B489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5FF95E-8823-4DCF-A3FB-DCB43F6A8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8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B62E-A5FF-4D14-A953-8C20A58544B3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75408-B102-433B-A741-CB9A210A5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04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D07968-DEFB-45FB-BBC5-D66D0A3965B8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A683A59-F7C7-4F77-A5BE-F3B5509FD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53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85E148-EA23-4C28-8BA2-88712CA9BF24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C53D7F-433B-4906-BB56-27D2B3175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4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4EE279-4140-430C-A6C5-60F7BB8E466A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756F0C-9BF0-4130-ABAE-F6FD11CFC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43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C4964-5BA3-4D04-B393-8B07B64AC4F7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F960F-8A1B-419D-9B52-2507B925E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1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Chevron 11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85850B-1692-4EA3-9030-79773BE9FC3E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E36140-7BE8-4535-AA06-98C38917D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67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3554D5-19F9-4F38-9386-114C55421454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ABD2C0-CDF9-4F89-A4A8-FDBA4BD2D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25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798305-7952-47DB-9673-376D98E96649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F20D0A-2B4C-42AE-9013-EDBFA821C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1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F9C94E-68D6-4B1A-BF5D-4B7200D3FCA6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4C42BD-4917-428E-B689-0393C1ECE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43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04CD1-968E-4C9E-A14A-5F83923760CB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C03A-9A30-4638-999D-3B56000D9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9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502468-D324-43F1-98C5-C520AE81574E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B79E86-833B-47CD-AE0C-8386E6643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26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Right Triangle 1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1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Chevron 1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F2B6A44-A30E-4BC5-931D-76C157709BA0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6E67980-0A9C-4465-A0FD-361D5A8EB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B6735CE-7960-4DD2-9856-424436492975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F43E6AB-F774-41BC-8C1B-6AAC8C2B7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87" r:id="rId2"/>
    <p:sldLayoutId id="2147483993" r:id="rId3"/>
    <p:sldLayoutId id="2147483994" r:id="rId4"/>
    <p:sldLayoutId id="2147483995" r:id="rId5"/>
    <p:sldLayoutId id="2147483996" r:id="rId6"/>
    <p:sldLayoutId id="2147483988" r:id="rId7"/>
    <p:sldLayoutId id="2147483997" r:id="rId8"/>
    <p:sldLayoutId id="2147483998" r:id="rId9"/>
    <p:sldLayoutId id="2147483989" r:id="rId10"/>
    <p:sldLayoutId id="214748399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  <a:cs typeface="Times New Roman" pitchFamily="18" charset="0"/>
              </a:defRPr>
            </a:lvl1pPr>
          </a:lstStyle>
          <a:p>
            <a:pPr>
              <a:defRPr/>
            </a:pPr>
            <a:fld id="{A9A6516F-416B-42F4-AE50-599260CEAAB8}" type="datetime5">
              <a:rPr lang="en-US"/>
              <a:pPr>
                <a:defRPr/>
              </a:pPr>
              <a:t>27-Apr-21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PHC 211/ Dr. Ahmed M. Alafeefy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  <a:cs typeface="Times New Roman" pitchFamily="18" charset="0"/>
              </a:defRPr>
            </a:lvl1pPr>
          </a:lstStyle>
          <a:p>
            <a:pPr>
              <a:defRPr/>
            </a:pPr>
            <a:fld id="{1C6D5BCB-3C39-489A-8E44-ED4AC77B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3991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frm=1&amp;source=images&amp;cd=&amp;cad=rja&amp;docid=mYk7VOFFauQofM&amp;tbnid=0Sg2JXevnu0PTM:&amp;ved=0CAUQjRw&amp;url=http://chemistryondemand.com/medicinal-chemistry&amp;ei=v1IjUrzVE4qVswb0vYDQAw&amp;psig=AFQjCNFivzSPgKH5Oaob_xOzm9fz-3PS7Q&amp;ust=137813303997391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.sa/url?sa=i&amp;rct=j&amp;q=&amp;esrc=s&amp;source=images&amp;cd=&amp;cad=rja&amp;uact=8&amp;docid=bl_Np9wwVioo4M&amp;tbnid=Y2vy0FOM9qA1lM:&amp;ved=0CAUQjRw&amp;url=http://justlikecooking.blogspot.com/2012_05_01_archive.html&amp;ei=45kIVPqPKMm1PI3TgMAK&amp;psig=AFQjCNGZ43hFr3n-em6lk4KNgtP71D79fA&amp;ust=1409936208780802" TargetMode="Externa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en.wikipedia.org/wiki/File:General_scheme_rearrangement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8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5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hyperlink" Target="http://www.google.com.sa/url?sa=i&amp;rct=j&amp;q=&amp;esrc=s&amp;frm=1&amp;source=images&amp;cd=&amp;cad=rja&amp;docid=mYk7VOFFauQofM&amp;tbnid=0Sg2JXevnu0PTM:&amp;ved=0CAUQjRw&amp;url=http://chemistryondemand.com/medicinal-chemistry&amp;ei=v1IjUrzVE4qVswb0vYDQAw&amp;psig=AFQjCNFivzSPgKH5Oaob_xOzm9fz-3PS7Q&amp;ust=1378133039973918" TargetMode="External"/><Relationship Id="rId4" Type="http://schemas.openxmlformats.org/officeDocument/2006/relationships/image" Target="../media/image1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9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embers.aol.com/logan20/sn1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803275" y="914400"/>
            <a:ext cx="7620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/>
            <a:r>
              <a:rPr lang="uk-UA" sz="3200" b="1" dirty="0"/>
              <a:t>Лекція 6</a:t>
            </a:r>
            <a:r>
              <a:rPr lang="uk-UA" sz="3200" dirty="0"/>
              <a:t> </a:t>
            </a:r>
            <a:endParaRPr lang="ru-RU" sz="3200" dirty="0"/>
          </a:p>
          <a:p>
            <a:pPr algn="ctr"/>
            <a:r>
              <a:rPr lang="uk-UA" sz="3200" b="1" dirty="0"/>
              <a:t>МЕХАНІЗМИ І НАПРЯМКИ ПРОХОДЖЕННЯ ДЕЯКИХ ОРГАНІЧНИХ РЕАКЦІЙ</a:t>
            </a:r>
            <a:endParaRPr lang="ru-RU" sz="3200" dirty="0"/>
          </a:p>
          <a:p>
            <a:pPr algn="ctr" eaLnBrk="1" hangingPunct="1"/>
            <a:endParaRPr lang="en-IN" altLang="en-US" sz="32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4" name="Picture 2" descr="https://tulane.edu/sse/chem/images/slide-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22" y="3009668"/>
            <a:ext cx="8139906" cy="358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2492375"/>
            <a:ext cx="6757987" cy="401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85788" y="620713"/>
            <a:ext cx="7467600" cy="8080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uk-UA" altLang="ar-SA" b="1" dirty="0">
                <a:solidFill>
                  <a:schemeClr val="tx1"/>
                </a:solidFill>
                <a:latin typeface="Times New Roman" pitchFamily="18" charset="0"/>
              </a:rPr>
              <a:t>Реакції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</a:rPr>
              <a:t>елімінування</a:t>
            </a:r>
            <a:endParaRPr lang="uk-UA" alt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2276475" y="1114425"/>
            <a:ext cx="492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en-US" sz="2400" b="1" dirty="0" err="1" smtClean="0">
                <a:solidFill>
                  <a:srgbClr val="6600FF"/>
                </a:solidFill>
                <a:latin typeface="Times New Roman" pitchFamily="18" charset="0"/>
              </a:rPr>
              <a:t>Елімінація</a:t>
            </a:r>
            <a:r>
              <a:rPr lang="ru-RU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ru-RU" altLang="en-US" sz="2400" b="1" dirty="0" err="1" smtClean="0">
                <a:solidFill>
                  <a:srgbClr val="6600FF"/>
                </a:solidFill>
                <a:latin typeface="Times New Roman" pitchFamily="18" charset="0"/>
              </a:rPr>
              <a:t>одномолекулярна</a:t>
            </a:r>
            <a:r>
              <a:rPr lang="ru-RU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 - </a:t>
            </a:r>
            <a:r>
              <a:rPr lang="en-US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E1</a:t>
            </a:r>
            <a:endParaRPr lang="en-US" altLang="en-US" sz="24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1600200" y="1700213"/>
            <a:ext cx="6076279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ar-SA" sz="2400" dirty="0">
                <a:latin typeface="Times New Roman" pitchFamily="18" charset="0"/>
              </a:rPr>
              <a:t>I) </a:t>
            </a:r>
            <a:r>
              <a:rPr lang="uk-UA" altLang="ar-SA" sz="2400" dirty="0" err="1" smtClean="0">
                <a:latin typeface="Times New Roman" pitchFamily="18" charset="0"/>
              </a:rPr>
              <a:t>Дегідрогалогенація</a:t>
            </a:r>
            <a:r>
              <a:rPr lang="uk-UA" altLang="ar-SA" sz="2400" dirty="0" smtClean="0">
                <a:latin typeface="Times New Roman" pitchFamily="18" charset="0"/>
              </a:rPr>
              <a:t> (-HX) </a:t>
            </a:r>
            <a:r>
              <a:rPr lang="uk-UA" altLang="ar-SA" sz="2400" dirty="0" err="1" smtClean="0">
                <a:latin typeface="Times New Roman" pitchFamily="18" charset="0"/>
              </a:rPr>
              <a:t>алкілгалогенідів</a:t>
            </a:r>
            <a:endParaRPr lang="uk-UA" altLang="ar-SA" sz="2400" dirty="0" smtClean="0">
              <a:latin typeface="Times New Roman" pitchFamily="18" charset="0"/>
            </a:endParaRP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3213100"/>
            <a:ext cx="4270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5084763"/>
            <a:ext cx="4270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8" name="Text Box 4"/>
          <p:cNvSpPr txBox="1">
            <a:spLocks noChangeArrowheads="1"/>
          </p:cNvSpPr>
          <p:nvPr/>
        </p:nvSpPr>
        <p:spPr bwMode="auto">
          <a:xfrm>
            <a:off x="2038350" y="1743075"/>
            <a:ext cx="4535488" cy="466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uk-UA" altLang="en-US" sz="24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II) Дегідратація спиртів</a:t>
            </a:r>
            <a:endParaRPr lang="uk-UA" altLang="en-US" b="1" dirty="0" smtClean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553989" name="Text Box 5"/>
          <p:cNvSpPr txBox="1">
            <a:spLocks noChangeArrowheads="1"/>
          </p:cNvSpPr>
          <p:nvPr/>
        </p:nvSpPr>
        <p:spPr bwMode="auto">
          <a:xfrm>
            <a:off x="1077912" y="2514600"/>
            <a:ext cx="7026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altLang="en-US" sz="2400" dirty="0" smtClean="0">
                <a:solidFill>
                  <a:srgbClr val="333399"/>
                </a:solidFill>
                <a:latin typeface="Times New Roman" pitchFamily="18" charset="0"/>
              </a:rPr>
              <a:t>Видалення </a:t>
            </a:r>
            <a:r>
              <a:rPr lang="uk-UA" altLang="en-US" sz="2400" dirty="0" smtClean="0">
                <a:solidFill>
                  <a:srgbClr val="333399"/>
                </a:solidFill>
                <a:latin typeface="Times New Roman" pitchFamily="18" charset="0"/>
              </a:rPr>
              <a:t>H</a:t>
            </a:r>
            <a:r>
              <a:rPr lang="uk-UA" altLang="en-US" sz="2400" baseline="-25000" dirty="0" smtClean="0">
                <a:solidFill>
                  <a:srgbClr val="333399"/>
                </a:solidFill>
                <a:latin typeface="Times New Roman" pitchFamily="18" charset="0"/>
              </a:rPr>
              <a:t>2</a:t>
            </a:r>
            <a:r>
              <a:rPr lang="uk-UA" altLang="en-US" sz="2400" dirty="0" smtClean="0">
                <a:solidFill>
                  <a:srgbClr val="333399"/>
                </a:solidFill>
                <a:latin typeface="Times New Roman" pitchFamily="18" charset="0"/>
              </a:rPr>
              <a:t>O</a:t>
            </a:r>
            <a:r>
              <a:rPr lang="uk-UA" altLang="en-US" sz="2400" dirty="0" smtClean="0">
                <a:solidFill>
                  <a:srgbClr val="333399"/>
                </a:solidFill>
                <a:latin typeface="Times New Roman" pitchFamily="18" charset="0"/>
              </a:rPr>
              <a:t> зі спирту з використанням кислоти.</a:t>
            </a:r>
            <a:endParaRPr lang="uk-UA" altLang="en-US" sz="2400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553990" name="Picture 6"/>
          <p:cNvSpPr>
            <a:spLocks noChangeAspect="1" noChangeArrowheads="1"/>
          </p:cNvSpPr>
          <p:nvPr/>
        </p:nvSpPr>
        <p:spPr bwMode="auto">
          <a:xfrm>
            <a:off x="946150" y="3368675"/>
            <a:ext cx="22082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uk-UA" altLang="ar-SA" dirty="0"/>
          </a:p>
        </p:txBody>
      </p:sp>
      <p:sp>
        <p:nvSpPr>
          <p:cNvPr id="553991" name="Picture 7"/>
          <p:cNvSpPr>
            <a:spLocks noChangeAspect="1" noChangeArrowheads="1"/>
          </p:cNvSpPr>
          <p:nvPr/>
        </p:nvSpPr>
        <p:spPr bwMode="auto">
          <a:xfrm>
            <a:off x="5205413" y="3516313"/>
            <a:ext cx="14668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uk-UA" altLang="ar-SA" dirty="0"/>
          </a:p>
        </p:txBody>
      </p:sp>
      <p:sp>
        <p:nvSpPr>
          <p:cNvPr id="553992" name="Text Box 8"/>
          <p:cNvSpPr txBox="1">
            <a:spLocks noChangeArrowheads="1"/>
          </p:cNvSpPr>
          <p:nvPr/>
        </p:nvSpPr>
        <p:spPr bwMode="auto">
          <a:xfrm>
            <a:off x="3487738" y="3182938"/>
            <a:ext cx="1441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alt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H</a:t>
            </a:r>
            <a:r>
              <a:rPr lang="uk-UA" altLang="en-US" sz="2000" b="1" baseline="-25000" dirty="0" smtClean="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uk-UA" alt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SO</a:t>
            </a:r>
            <a:r>
              <a:rPr lang="uk-UA" altLang="en-US" sz="2000" b="1" baseline="-25000" dirty="0" smtClean="0">
                <a:solidFill>
                  <a:srgbClr val="0070C0"/>
                </a:solidFill>
                <a:latin typeface="Times New Roman" pitchFamily="18" charset="0"/>
              </a:rPr>
              <a:t>4</a:t>
            </a:r>
            <a:r>
              <a:rPr lang="uk-UA" alt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uk-UA" alt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or</a:t>
            </a:r>
            <a:r>
              <a:rPr lang="uk-UA" alt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H</a:t>
            </a:r>
            <a:r>
              <a:rPr lang="uk-UA" altLang="en-US" sz="2000" b="1" baseline="-25000" dirty="0" smtClean="0">
                <a:solidFill>
                  <a:srgbClr val="0070C0"/>
                </a:solidFill>
                <a:latin typeface="Times New Roman" pitchFamily="18" charset="0"/>
              </a:rPr>
              <a:t>3</a:t>
            </a:r>
            <a:r>
              <a:rPr lang="uk-UA" alt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PO</a:t>
            </a:r>
            <a:r>
              <a:rPr lang="uk-UA" altLang="en-US" sz="2000" b="1" baseline="-25000" dirty="0" smtClean="0">
                <a:solidFill>
                  <a:srgbClr val="0070C0"/>
                </a:solidFill>
                <a:latin typeface="Times New Roman" pitchFamily="18" charset="0"/>
              </a:rPr>
              <a:t>4</a:t>
            </a:r>
            <a:endParaRPr lang="uk-UA" altLang="en-US" sz="20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553993" name="Line 9"/>
          <p:cNvSpPr>
            <a:spLocks noChangeShapeType="1"/>
          </p:cNvSpPr>
          <p:nvPr/>
        </p:nvSpPr>
        <p:spPr bwMode="auto">
          <a:xfrm>
            <a:off x="3586163" y="3998913"/>
            <a:ext cx="1246187" cy="1587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553994" name="Text Box 10"/>
          <p:cNvSpPr txBox="1">
            <a:spLocks noChangeArrowheads="1"/>
          </p:cNvSpPr>
          <p:nvPr/>
        </p:nvSpPr>
        <p:spPr bwMode="auto">
          <a:xfrm>
            <a:off x="6746875" y="3805238"/>
            <a:ext cx="135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altLang="en-US" sz="2400" b="1" dirty="0" smtClean="0">
                <a:solidFill>
                  <a:srgbClr val="333399"/>
                </a:solidFill>
                <a:latin typeface="Times New Roman" pitchFamily="18" charset="0"/>
              </a:rPr>
              <a:t>+     H</a:t>
            </a:r>
            <a:r>
              <a:rPr lang="uk-UA" altLang="en-US" sz="2400" b="1" baseline="-25000" dirty="0" smtClean="0">
                <a:solidFill>
                  <a:srgbClr val="333399"/>
                </a:solidFill>
                <a:latin typeface="Times New Roman" pitchFamily="18" charset="0"/>
              </a:rPr>
              <a:t>2</a:t>
            </a:r>
            <a:r>
              <a:rPr lang="uk-UA" altLang="en-US" sz="2400" b="1" dirty="0" smtClean="0">
                <a:solidFill>
                  <a:srgbClr val="333399"/>
                </a:solidFill>
                <a:latin typeface="Times New Roman" pitchFamily="18" charset="0"/>
              </a:rPr>
              <a:t>O</a:t>
            </a:r>
            <a:endParaRPr lang="uk-UA" altLang="en-US" sz="2400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553995" name="Text Box 11"/>
          <p:cNvSpPr txBox="1">
            <a:spLocks noChangeArrowheads="1"/>
          </p:cNvSpPr>
          <p:nvPr/>
        </p:nvSpPr>
        <p:spPr bwMode="auto">
          <a:xfrm>
            <a:off x="1066800" y="5522913"/>
            <a:ext cx="73263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altLang="en-US" sz="2400" b="1" dirty="0" err="1" smtClean="0">
                <a:solidFill>
                  <a:srgbClr val="333399"/>
                </a:solidFill>
                <a:latin typeface="Times New Roman" pitchFamily="18" charset="0"/>
              </a:rPr>
              <a:t>The</a:t>
            </a:r>
            <a:r>
              <a:rPr lang="uk-UA" altLang="en-US" sz="2400" b="1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uk-UA" altLang="en-US" sz="2400" b="1" dirty="0" err="1" smtClean="0">
                <a:solidFill>
                  <a:srgbClr val="333399"/>
                </a:solidFill>
                <a:latin typeface="Times New Roman" pitchFamily="18" charset="0"/>
              </a:rPr>
              <a:t>dehydration</a:t>
            </a:r>
            <a:r>
              <a:rPr lang="uk-UA" altLang="en-US" sz="2400" b="1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uk-UA" altLang="en-US" sz="2400" b="1" dirty="0" err="1" smtClean="0">
                <a:solidFill>
                  <a:srgbClr val="333399"/>
                </a:solidFill>
                <a:latin typeface="Times New Roman" pitchFamily="18" charset="0"/>
              </a:rPr>
              <a:t>reaction</a:t>
            </a:r>
            <a:r>
              <a:rPr lang="uk-UA" altLang="en-US" sz="2400" b="1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uk-UA" altLang="en-US" sz="2400" b="1" dirty="0" err="1" smtClean="0">
                <a:solidFill>
                  <a:srgbClr val="333399"/>
                </a:solidFill>
                <a:latin typeface="Times New Roman" pitchFamily="18" charset="0"/>
              </a:rPr>
              <a:t>is</a:t>
            </a:r>
            <a:r>
              <a:rPr lang="uk-UA" altLang="en-US" sz="2400" b="1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uk-UA" altLang="en-US" sz="2400" b="1" dirty="0" err="1" smtClean="0">
                <a:solidFill>
                  <a:srgbClr val="FF0066"/>
                </a:solidFill>
                <a:latin typeface="Times New Roman" pitchFamily="18" charset="0"/>
              </a:rPr>
              <a:t>acid-catalyzed</a:t>
            </a:r>
            <a:r>
              <a:rPr lang="uk-UA" altLang="en-US" sz="2400" b="1" dirty="0" smtClean="0">
                <a:solidFill>
                  <a:srgbClr val="FF0066"/>
                </a:solidFill>
                <a:latin typeface="Times New Roman" pitchFamily="18" charset="0"/>
              </a:rPr>
              <a:t>.</a:t>
            </a:r>
            <a:endParaRPr lang="uk-UA" altLang="en-US" sz="2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auto">
          <a:xfrm>
            <a:off x="3465513" y="4408488"/>
            <a:ext cx="1439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altLang="en-US" sz="2400" b="1" dirty="0" err="1" smtClean="0">
                <a:solidFill>
                  <a:srgbClr val="CC0000"/>
                </a:solidFill>
                <a:latin typeface="Times New Roman" pitchFamily="18" charset="0"/>
              </a:rPr>
              <a:t>acid</a:t>
            </a:r>
            <a:r>
              <a:rPr lang="uk-UA" altLang="en-US" sz="24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uk-UA" altLang="en-US" sz="2400" b="1" dirty="0" err="1" smtClean="0">
                <a:solidFill>
                  <a:srgbClr val="CC0000"/>
                </a:solidFill>
                <a:latin typeface="Times New Roman" pitchFamily="18" charset="0"/>
              </a:rPr>
              <a:t>catalyst</a:t>
            </a:r>
            <a:endParaRPr lang="uk-UA" altLang="en-US" sz="2400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553997" name="Text Box 13"/>
          <p:cNvSpPr txBox="1">
            <a:spLocks noChangeArrowheads="1"/>
          </p:cNvSpPr>
          <p:nvPr/>
        </p:nvSpPr>
        <p:spPr bwMode="auto">
          <a:xfrm>
            <a:off x="862013" y="4179888"/>
            <a:ext cx="2046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altLang="en-US" sz="2000" b="1" dirty="0" err="1" smtClean="0">
                <a:solidFill>
                  <a:srgbClr val="CC0000"/>
                </a:solidFill>
                <a:latin typeface="Times New Roman" pitchFamily="18" charset="0"/>
              </a:rPr>
              <a:t>alcohol</a:t>
            </a:r>
            <a:endParaRPr lang="uk-UA" altLang="en-US" sz="2000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553998" name="Text Box 14"/>
          <p:cNvSpPr txBox="1">
            <a:spLocks noChangeArrowheads="1"/>
          </p:cNvSpPr>
          <p:nvPr/>
        </p:nvSpPr>
        <p:spPr bwMode="auto">
          <a:xfrm>
            <a:off x="4965700" y="4179888"/>
            <a:ext cx="2046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altLang="en-US" sz="2000" b="1" dirty="0" err="1" smtClean="0">
                <a:solidFill>
                  <a:srgbClr val="CC0000"/>
                </a:solidFill>
                <a:latin typeface="Times New Roman" pitchFamily="18" charset="0"/>
              </a:rPr>
              <a:t>alkene</a:t>
            </a:r>
            <a:endParaRPr lang="uk-UA" altLang="en-US" sz="2000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31757" name="TextBox 1"/>
          <p:cNvSpPr txBox="1">
            <a:spLocks noChangeArrowheads="1"/>
          </p:cNvSpPr>
          <p:nvPr/>
        </p:nvSpPr>
        <p:spPr bwMode="auto">
          <a:xfrm>
            <a:off x="1563688" y="3767138"/>
            <a:ext cx="1408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ar-SA" sz="2000" b="1" dirty="0" smtClean="0">
                <a:solidFill>
                  <a:srgbClr val="0070C0"/>
                </a:solidFill>
                <a:latin typeface="Times New Roman" pitchFamily="18" charset="0"/>
              </a:rPr>
              <a:t>R-OH</a:t>
            </a:r>
            <a:endParaRPr lang="uk-UA" altLang="ar-SA" sz="20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31758" name="TextBox 2"/>
          <p:cNvSpPr txBox="1">
            <a:spLocks noChangeArrowheads="1"/>
          </p:cNvSpPr>
          <p:nvPr/>
        </p:nvSpPr>
        <p:spPr bwMode="auto">
          <a:xfrm>
            <a:off x="5691188" y="3829050"/>
            <a:ext cx="1023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ar-SA" sz="2000" b="1" dirty="0" smtClean="0">
                <a:solidFill>
                  <a:srgbClr val="0070C0"/>
                </a:solidFill>
                <a:latin typeface="Times New Roman" pitchFamily="18" charset="0"/>
              </a:rPr>
              <a:t>R-R</a:t>
            </a:r>
            <a:endParaRPr lang="uk-UA" altLang="ar-SA" sz="20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57263" y="323850"/>
            <a:ext cx="7467600" cy="808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uk-UA" altLang="ar-SA" b="1" dirty="0">
                <a:solidFill>
                  <a:schemeClr val="tx1"/>
                </a:solidFill>
                <a:latin typeface="Times New Roman" pitchFamily="18" charset="0"/>
              </a:rPr>
              <a:t>Реакції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</a:rPr>
              <a:t>елімінування</a:t>
            </a:r>
            <a:endParaRPr lang="uk-UA" alt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60" name="Rectangle 17"/>
          <p:cNvSpPr>
            <a:spLocks noChangeArrowheads="1"/>
          </p:cNvSpPr>
          <p:nvPr/>
        </p:nvSpPr>
        <p:spPr bwMode="auto">
          <a:xfrm>
            <a:off x="2276475" y="1114425"/>
            <a:ext cx="492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uk-UA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Елімінація, </a:t>
            </a:r>
            <a:r>
              <a:rPr lang="uk-UA" altLang="en-US" sz="2400" b="1" dirty="0" err="1" smtClean="0">
                <a:solidFill>
                  <a:srgbClr val="6600FF"/>
                </a:solidFill>
                <a:latin typeface="Times New Roman" pitchFamily="18" charset="0"/>
              </a:rPr>
              <a:t>одномолекулярна</a:t>
            </a:r>
            <a:r>
              <a:rPr lang="uk-UA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 - E1</a:t>
            </a:r>
            <a:endParaRPr lang="uk-UA" altLang="en-US" sz="24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31761" name="TextBox 1"/>
          <p:cNvSpPr txBox="1">
            <a:spLocks noChangeArrowheads="1"/>
          </p:cNvSpPr>
          <p:nvPr/>
        </p:nvSpPr>
        <p:spPr bwMode="auto">
          <a:xfrm>
            <a:off x="4125913" y="4044950"/>
            <a:ext cx="360362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dirty="0" smtClean="0"/>
              <a:t>∆</a:t>
            </a:r>
            <a:endParaRPr lang="uk-U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5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"/>
                                        <p:tgtEl>
                                          <p:spTgt spid="55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55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"/>
                                        <p:tgtEl>
                                          <p:spTgt spid="55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8" grpId="0" animBg="1" autoUpdateAnimBg="0"/>
      <p:bldP spid="553989" grpId="0" autoUpdateAnimBg="0"/>
      <p:bldP spid="553990" grpId="0" animBg="1"/>
      <p:bldP spid="553991" grpId="0" animBg="1"/>
      <p:bldP spid="553992" grpId="0" autoUpdateAnimBg="0"/>
      <p:bldP spid="553993" grpId="0" animBg="1"/>
      <p:bldP spid="553994" grpId="0" autoUpdateAnimBg="0"/>
      <p:bldP spid="553995" grpId="0" animBg="1" autoUpdateAnimBg="0"/>
      <p:bldP spid="553996" grpId="0" autoUpdateAnimBg="0"/>
      <p:bldP spid="553997" grpId="0" autoUpdateAnimBg="0"/>
      <p:bldP spid="55399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948488" y="1006475"/>
            <a:ext cx="2146300" cy="70788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altLang="en-US" sz="2000" b="1" dirty="0" smtClean="0">
                <a:solidFill>
                  <a:srgbClr val="333399"/>
                </a:solidFill>
                <a:latin typeface="Times New Roman" pitchFamily="18" charset="0"/>
              </a:rPr>
              <a:t>Механізм дегідратації</a:t>
            </a:r>
            <a:endParaRPr lang="en-US" altLang="en-US" sz="2000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555012" name="Picture 4"/>
          <p:cNvSpPr>
            <a:spLocks noChangeAspect="1" noChangeArrowheads="1"/>
          </p:cNvSpPr>
          <p:nvPr/>
        </p:nvSpPr>
        <p:spPr bwMode="auto">
          <a:xfrm>
            <a:off x="1839913" y="4868863"/>
            <a:ext cx="14668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pic>
        <p:nvPicPr>
          <p:cNvPr id="5550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4632325"/>
            <a:ext cx="931862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0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714500"/>
            <a:ext cx="261461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0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714500"/>
            <a:ext cx="14446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0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690688"/>
            <a:ext cx="2449513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0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4660900"/>
            <a:ext cx="18653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 flipV="1">
            <a:off x="3460750" y="5278438"/>
            <a:ext cx="950913" cy="134937"/>
            <a:chOff x="2466" y="2432"/>
            <a:chExt cx="785" cy="85"/>
          </a:xfrm>
        </p:grpSpPr>
        <p:sp>
          <p:nvSpPr>
            <p:cNvPr id="32817" name="Line 11"/>
            <p:cNvSpPr>
              <a:spLocks noChangeShapeType="1"/>
            </p:cNvSpPr>
            <p:nvPr/>
          </p:nvSpPr>
          <p:spPr bwMode="auto">
            <a:xfrm>
              <a:off x="2466" y="2432"/>
              <a:ext cx="785" cy="1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8" name="Line 12"/>
            <p:cNvSpPr>
              <a:spLocks noChangeShapeType="1"/>
            </p:cNvSpPr>
            <p:nvPr/>
          </p:nvSpPr>
          <p:spPr bwMode="auto">
            <a:xfrm flipH="1">
              <a:off x="2466" y="2516"/>
              <a:ext cx="785" cy="1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505325" y="2301875"/>
            <a:ext cx="950913" cy="134938"/>
            <a:chOff x="2466" y="2432"/>
            <a:chExt cx="785" cy="85"/>
          </a:xfrm>
        </p:grpSpPr>
        <p:sp>
          <p:nvSpPr>
            <p:cNvPr id="32815" name="Line 14"/>
            <p:cNvSpPr>
              <a:spLocks noChangeShapeType="1"/>
            </p:cNvSpPr>
            <p:nvPr/>
          </p:nvSpPr>
          <p:spPr bwMode="auto">
            <a:xfrm>
              <a:off x="2466" y="2432"/>
              <a:ext cx="785" cy="1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6" name="Line 15"/>
            <p:cNvSpPr>
              <a:spLocks noChangeShapeType="1"/>
            </p:cNvSpPr>
            <p:nvPr/>
          </p:nvSpPr>
          <p:spPr bwMode="auto">
            <a:xfrm flipH="1">
              <a:off x="2466" y="2516"/>
              <a:ext cx="785" cy="1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rot="-5400000">
            <a:off x="6180137" y="4132263"/>
            <a:ext cx="950913" cy="134938"/>
            <a:chOff x="2466" y="2432"/>
            <a:chExt cx="785" cy="85"/>
          </a:xfrm>
        </p:grpSpPr>
        <p:sp>
          <p:nvSpPr>
            <p:cNvPr id="32813" name="Line 17"/>
            <p:cNvSpPr>
              <a:spLocks noChangeShapeType="1"/>
            </p:cNvSpPr>
            <p:nvPr/>
          </p:nvSpPr>
          <p:spPr bwMode="auto">
            <a:xfrm>
              <a:off x="2466" y="2432"/>
              <a:ext cx="785" cy="1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4" name="Line 18"/>
            <p:cNvSpPr>
              <a:spLocks noChangeShapeType="1"/>
            </p:cNvSpPr>
            <p:nvPr/>
          </p:nvSpPr>
          <p:spPr bwMode="auto">
            <a:xfrm flipH="1">
              <a:off x="2466" y="2516"/>
              <a:ext cx="785" cy="1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55027" name="Text Box 19"/>
          <p:cNvSpPr txBox="1">
            <a:spLocks noChangeArrowheads="1"/>
          </p:cNvSpPr>
          <p:nvPr/>
        </p:nvSpPr>
        <p:spPr bwMode="auto">
          <a:xfrm>
            <a:off x="2955925" y="2846388"/>
            <a:ext cx="1439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i="1">
                <a:solidFill>
                  <a:srgbClr val="CC0000"/>
                </a:solidFill>
                <a:cs typeface="Arial" charset="0"/>
              </a:rPr>
              <a:t>acid</a:t>
            </a:r>
            <a:r>
              <a:rPr lang="en-US" altLang="en-US" sz="2400" b="1">
                <a:solidFill>
                  <a:srgbClr val="CC0000"/>
                </a:solidFill>
                <a:cs typeface="Arial" charset="0"/>
              </a:rPr>
              <a:t> </a:t>
            </a:r>
            <a:r>
              <a:rPr lang="en-US" altLang="en-US" sz="2400" b="1" i="1">
                <a:solidFill>
                  <a:srgbClr val="CC0000"/>
                </a:solidFill>
                <a:cs typeface="Arial" charset="0"/>
              </a:rPr>
              <a:t>catalyst</a:t>
            </a:r>
            <a:endParaRPr lang="en-US" altLang="en-US" sz="2400" b="1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555028" name="Text Box 20"/>
          <p:cNvSpPr txBox="1">
            <a:spLocks noChangeArrowheads="1"/>
          </p:cNvSpPr>
          <p:nvPr/>
        </p:nvSpPr>
        <p:spPr bwMode="auto">
          <a:xfrm>
            <a:off x="5673725" y="2846388"/>
            <a:ext cx="1849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i="1">
                <a:solidFill>
                  <a:srgbClr val="CC0000"/>
                </a:solidFill>
                <a:cs typeface="Arial" charset="0"/>
              </a:rPr>
              <a:t>protonated</a:t>
            </a:r>
            <a:r>
              <a:rPr lang="en-US" altLang="en-US" sz="2400" b="1">
                <a:solidFill>
                  <a:srgbClr val="CC0000"/>
                </a:solidFill>
                <a:cs typeface="Arial" charset="0"/>
              </a:rPr>
              <a:t> </a:t>
            </a:r>
            <a:r>
              <a:rPr lang="en-US" altLang="en-US" sz="2400" b="1" i="1">
                <a:solidFill>
                  <a:srgbClr val="CC0000"/>
                </a:solidFill>
                <a:cs typeface="Arial" charset="0"/>
              </a:rPr>
              <a:t>alcohol</a:t>
            </a:r>
            <a:endParaRPr lang="en-US" altLang="en-US" sz="2400" b="1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555029" name="Text Box 21"/>
          <p:cNvSpPr txBox="1">
            <a:spLocks noChangeArrowheads="1"/>
          </p:cNvSpPr>
          <p:nvPr/>
        </p:nvSpPr>
        <p:spPr bwMode="auto">
          <a:xfrm>
            <a:off x="350838" y="2846388"/>
            <a:ext cx="204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i="1">
                <a:solidFill>
                  <a:srgbClr val="CC0000"/>
                </a:solidFill>
                <a:cs typeface="Arial" charset="0"/>
              </a:rPr>
              <a:t>alcohol</a:t>
            </a:r>
            <a:endParaRPr lang="en-US" altLang="en-US" sz="2400" b="1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555030" name="Text Box 22"/>
          <p:cNvSpPr txBox="1">
            <a:spLocks noChangeArrowheads="1"/>
          </p:cNvSpPr>
          <p:nvPr/>
        </p:nvSpPr>
        <p:spPr bwMode="auto">
          <a:xfrm>
            <a:off x="1260475" y="5203825"/>
            <a:ext cx="204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i="1">
                <a:solidFill>
                  <a:srgbClr val="CC0000"/>
                </a:solidFill>
                <a:cs typeface="Arial" charset="0"/>
              </a:rPr>
              <a:t>alkene</a:t>
            </a:r>
            <a:endParaRPr lang="en-US" altLang="en-US" sz="2400" b="1">
              <a:solidFill>
                <a:srgbClr val="333399"/>
              </a:solidFill>
              <a:cs typeface="Arial" charset="0"/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 rot="370739">
            <a:off x="2212975" y="1922463"/>
            <a:ext cx="1001713" cy="250825"/>
            <a:chOff x="1020" y="2688"/>
            <a:chExt cx="444" cy="240"/>
          </a:xfrm>
        </p:grpSpPr>
        <p:sp>
          <p:nvSpPr>
            <p:cNvPr id="32811" name="Freeform 24"/>
            <p:cNvSpPr>
              <a:spLocks/>
            </p:cNvSpPr>
            <p:nvPr/>
          </p:nvSpPr>
          <p:spPr bwMode="auto">
            <a:xfrm>
              <a:off x="1020" y="2688"/>
              <a:ext cx="408" cy="240"/>
            </a:xfrm>
            <a:custGeom>
              <a:avLst/>
              <a:gdLst>
                <a:gd name="T0" fmla="*/ 0 w 408"/>
                <a:gd name="T1" fmla="*/ 240 h 240"/>
                <a:gd name="T2" fmla="*/ 216 w 408"/>
                <a:gd name="T3" fmla="*/ 12 h 240"/>
                <a:gd name="T4" fmla="*/ 408 w 408"/>
                <a:gd name="T5" fmla="*/ 168 h 240"/>
                <a:gd name="T6" fmla="*/ 0 60000 65536"/>
                <a:gd name="T7" fmla="*/ 0 60000 65536"/>
                <a:gd name="T8" fmla="*/ 0 60000 65536"/>
                <a:gd name="T9" fmla="*/ 0 w 408"/>
                <a:gd name="T10" fmla="*/ 0 h 240"/>
                <a:gd name="T11" fmla="*/ 408 w 40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240">
                  <a:moveTo>
                    <a:pt x="0" y="240"/>
                  </a:moveTo>
                  <a:cubicBezTo>
                    <a:pt x="74" y="132"/>
                    <a:pt x="148" y="24"/>
                    <a:pt x="216" y="12"/>
                  </a:cubicBezTo>
                  <a:cubicBezTo>
                    <a:pt x="284" y="0"/>
                    <a:pt x="376" y="142"/>
                    <a:pt x="408" y="168"/>
                  </a:cubicBezTo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2" name="Line 25"/>
            <p:cNvSpPr>
              <a:spLocks noChangeShapeType="1"/>
            </p:cNvSpPr>
            <p:nvPr/>
          </p:nvSpPr>
          <p:spPr bwMode="auto">
            <a:xfrm>
              <a:off x="1425" y="2843"/>
              <a:ext cx="37" cy="5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 rot="-2957059">
            <a:off x="3398044" y="2047082"/>
            <a:ext cx="306387" cy="190500"/>
            <a:chOff x="1020" y="2688"/>
            <a:chExt cx="444" cy="240"/>
          </a:xfrm>
        </p:grpSpPr>
        <p:sp>
          <p:nvSpPr>
            <p:cNvPr id="32809" name="Freeform 27"/>
            <p:cNvSpPr>
              <a:spLocks/>
            </p:cNvSpPr>
            <p:nvPr/>
          </p:nvSpPr>
          <p:spPr bwMode="auto">
            <a:xfrm>
              <a:off x="1003" y="2680"/>
              <a:ext cx="405" cy="248"/>
            </a:xfrm>
            <a:custGeom>
              <a:avLst/>
              <a:gdLst>
                <a:gd name="T0" fmla="*/ 0 w 408"/>
                <a:gd name="T1" fmla="*/ 322 h 240"/>
                <a:gd name="T2" fmla="*/ 201 w 408"/>
                <a:gd name="T3" fmla="*/ 12 h 240"/>
                <a:gd name="T4" fmla="*/ 381 w 408"/>
                <a:gd name="T5" fmla="*/ 226 h 240"/>
                <a:gd name="T6" fmla="*/ 0 60000 65536"/>
                <a:gd name="T7" fmla="*/ 0 60000 65536"/>
                <a:gd name="T8" fmla="*/ 0 60000 65536"/>
                <a:gd name="T9" fmla="*/ 0 w 408"/>
                <a:gd name="T10" fmla="*/ 0 h 240"/>
                <a:gd name="T11" fmla="*/ 408 w 40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240">
                  <a:moveTo>
                    <a:pt x="0" y="240"/>
                  </a:moveTo>
                  <a:cubicBezTo>
                    <a:pt x="74" y="132"/>
                    <a:pt x="148" y="24"/>
                    <a:pt x="216" y="12"/>
                  </a:cubicBezTo>
                  <a:cubicBezTo>
                    <a:pt x="284" y="0"/>
                    <a:pt x="376" y="142"/>
                    <a:pt x="408" y="168"/>
                  </a:cubicBezTo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0" name="Line 28"/>
            <p:cNvSpPr>
              <a:spLocks noChangeShapeType="1"/>
            </p:cNvSpPr>
            <p:nvPr/>
          </p:nvSpPr>
          <p:spPr bwMode="auto">
            <a:xfrm>
              <a:off x="1424" y="2853"/>
              <a:ext cx="37" cy="6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 rot="-2957059">
            <a:off x="6930231" y="2064544"/>
            <a:ext cx="306388" cy="190500"/>
            <a:chOff x="1020" y="2688"/>
            <a:chExt cx="444" cy="240"/>
          </a:xfrm>
        </p:grpSpPr>
        <p:sp>
          <p:nvSpPr>
            <p:cNvPr id="32807" name="Freeform 30"/>
            <p:cNvSpPr>
              <a:spLocks/>
            </p:cNvSpPr>
            <p:nvPr/>
          </p:nvSpPr>
          <p:spPr bwMode="auto">
            <a:xfrm>
              <a:off x="1003" y="2680"/>
              <a:ext cx="405" cy="248"/>
            </a:xfrm>
            <a:custGeom>
              <a:avLst/>
              <a:gdLst>
                <a:gd name="T0" fmla="*/ 0 w 408"/>
                <a:gd name="T1" fmla="*/ 322 h 240"/>
                <a:gd name="T2" fmla="*/ 201 w 408"/>
                <a:gd name="T3" fmla="*/ 12 h 240"/>
                <a:gd name="T4" fmla="*/ 381 w 408"/>
                <a:gd name="T5" fmla="*/ 226 h 240"/>
                <a:gd name="T6" fmla="*/ 0 60000 65536"/>
                <a:gd name="T7" fmla="*/ 0 60000 65536"/>
                <a:gd name="T8" fmla="*/ 0 60000 65536"/>
                <a:gd name="T9" fmla="*/ 0 w 408"/>
                <a:gd name="T10" fmla="*/ 0 h 240"/>
                <a:gd name="T11" fmla="*/ 408 w 40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240">
                  <a:moveTo>
                    <a:pt x="0" y="240"/>
                  </a:moveTo>
                  <a:cubicBezTo>
                    <a:pt x="74" y="132"/>
                    <a:pt x="148" y="24"/>
                    <a:pt x="216" y="12"/>
                  </a:cubicBezTo>
                  <a:cubicBezTo>
                    <a:pt x="284" y="0"/>
                    <a:pt x="376" y="142"/>
                    <a:pt x="408" y="168"/>
                  </a:cubicBezTo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08" name="Line 31"/>
            <p:cNvSpPr>
              <a:spLocks noChangeShapeType="1"/>
            </p:cNvSpPr>
            <p:nvPr/>
          </p:nvSpPr>
          <p:spPr bwMode="auto">
            <a:xfrm>
              <a:off x="1424" y="2853"/>
              <a:ext cx="37" cy="6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 rot="830406">
            <a:off x="5360988" y="4873625"/>
            <a:ext cx="536575" cy="271463"/>
            <a:chOff x="1020" y="2688"/>
            <a:chExt cx="444" cy="240"/>
          </a:xfrm>
        </p:grpSpPr>
        <p:sp>
          <p:nvSpPr>
            <p:cNvPr id="32805" name="Freeform 33"/>
            <p:cNvSpPr>
              <a:spLocks/>
            </p:cNvSpPr>
            <p:nvPr/>
          </p:nvSpPr>
          <p:spPr bwMode="auto">
            <a:xfrm>
              <a:off x="1007" y="2687"/>
              <a:ext cx="411" cy="240"/>
            </a:xfrm>
            <a:custGeom>
              <a:avLst/>
              <a:gdLst>
                <a:gd name="T0" fmla="*/ 0 w 408"/>
                <a:gd name="T1" fmla="*/ 240 h 240"/>
                <a:gd name="T2" fmla="*/ 234 w 408"/>
                <a:gd name="T3" fmla="*/ 12 h 240"/>
                <a:gd name="T4" fmla="*/ 435 w 408"/>
                <a:gd name="T5" fmla="*/ 168 h 240"/>
                <a:gd name="T6" fmla="*/ 0 60000 65536"/>
                <a:gd name="T7" fmla="*/ 0 60000 65536"/>
                <a:gd name="T8" fmla="*/ 0 60000 65536"/>
                <a:gd name="T9" fmla="*/ 0 w 408"/>
                <a:gd name="T10" fmla="*/ 0 h 240"/>
                <a:gd name="T11" fmla="*/ 408 w 40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240">
                  <a:moveTo>
                    <a:pt x="0" y="240"/>
                  </a:moveTo>
                  <a:cubicBezTo>
                    <a:pt x="74" y="132"/>
                    <a:pt x="148" y="24"/>
                    <a:pt x="216" y="12"/>
                  </a:cubicBezTo>
                  <a:cubicBezTo>
                    <a:pt x="284" y="0"/>
                    <a:pt x="376" y="142"/>
                    <a:pt x="408" y="168"/>
                  </a:cubicBezTo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06" name="Line 34"/>
            <p:cNvSpPr>
              <a:spLocks noChangeShapeType="1"/>
            </p:cNvSpPr>
            <p:nvPr/>
          </p:nvSpPr>
          <p:spPr bwMode="auto">
            <a:xfrm>
              <a:off x="1428" y="2856"/>
              <a:ext cx="33" cy="5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 rot="-48973">
            <a:off x="6146800" y="5005388"/>
            <a:ext cx="642938" cy="247650"/>
            <a:chOff x="1020" y="2688"/>
            <a:chExt cx="444" cy="240"/>
          </a:xfrm>
        </p:grpSpPr>
        <p:sp>
          <p:nvSpPr>
            <p:cNvPr id="32803" name="Freeform 36"/>
            <p:cNvSpPr>
              <a:spLocks/>
            </p:cNvSpPr>
            <p:nvPr/>
          </p:nvSpPr>
          <p:spPr bwMode="auto">
            <a:xfrm>
              <a:off x="1020" y="2688"/>
              <a:ext cx="408" cy="240"/>
            </a:xfrm>
            <a:custGeom>
              <a:avLst/>
              <a:gdLst>
                <a:gd name="T0" fmla="*/ 0 w 408"/>
                <a:gd name="T1" fmla="*/ 240 h 240"/>
                <a:gd name="T2" fmla="*/ 216 w 408"/>
                <a:gd name="T3" fmla="*/ 12 h 240"/>
                <a:gd name="T4" fmla="*/ 408 w 408"/>
                <a:gd name="T5" fmla="*/ 168 h 240"/>
                <a:gd name="T6" fmla="*/ 0 60000 65536"/>
                <a:gd name="T7" fmla="*/ 0 60000 65536"/>
                <a:gd name="T8" fmla="*/ 0 60000 65536"/>
                <a:gd name="T9" fmla="*/ 0 w 408"/>
                <a:gd name="T10" fmla="*/ 0 h 240"/>
                <a:gd name="T11" fmla="*/ 408 w 40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240">
                  <a:moveTo>
                    <a:pt x="0" y="240"/>
                  </a:moveTo>
                  <a:cubicBezTo>
                    <a:pt x="74" y="132"/>
                    <a:pt x="148" y="24"/>
                    <a:pt x="216" y="12"/>
                  </a:cubicBezTo>
                  <a:cubicBezTo>
                    <a:pt x="284" y="0"/>
                    <a:pt x="376" y="142"/>
                    <a:pt x="408" y="168"/>
                  </a:cubicBezTo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04" name="Line 37"/>
            <p:cNvSpPr>
              <a:spLocks noChangeShapeType="1"/>
            </p:cNvSpPr>
            <p:nvPr/>
          </p:nvSpPr>
          <p:spPr bwMode="auto">
            <a:xfrm>
              <a:off x="1424" y="2855"/>
              <a:ext cx="34" cy="6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7869238" y="2251075"/>
            <a:ext cx="931862" cy="2482850"/>
            <a:chOff x="4957" y="1418"/>
            <a:chExt cx="587" cy="1564"/>
          </a:xfrm>
        </p:grpSpPr>
        <p:pic>
          <p:nvPicPr>
            <p:cNvPr id="32799" name="Picture 3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7" y="2084"/>
              <a:ext cx="587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800" name="Group 40"/>
            <p:cNvGrpSpPr>
              <a:grpSpLocks/>
            </p:cNvGrpSpPr>
            <p:nvPr/>
          </p:nvGrpSpPr>
          <p:grpSpPr bwMode="auto">
            <a:xfrm rot="3880323">
              <a:off x="4866" y="1678"/>
              <a:ext cx="721" cy="201"/>
              <a:chOff x="1020" y="2688"/>
              <a:chExt cx="444" cy="240"/>
            </a:xfrm>
          </p:grpSpPr>
          <p:sp>
            <p:nvSpPr>
              <p:cNvPr id="32801" name="Freeform 41"/>
              <p:cNvSpPr>
                <a:spLocks/>
              </p:cNvSpPr>
              <p:nvPr/>
            </p:nvSpPr>
            <p:spPr bwMode="auto">
              <a:xfrm>
                <a:off x="1018" y="2692"/>
                <a:ext cx="408" cy="240"/>
              </a:xfrm>
              <a:custGeom>
                <a:avLst/>
                <a:gdLst>
                  <a:gd name="T0" fmla="*/ 0 w 408"/>
                  <a:gd name="T1" fmla="*/ 240 h 240"/>
                  <a:gd name="T2" fmla="*/ 216 w 408"/>
                  <a:gd name="T3" fmla="*/ 12 h 240"/>
                  <a:gd name="T4" fmla="*/ 408 w 408"/>
                  <a:gd name="T5" fmla="*/ 168 h 240"/>
                  <a:gd name="T6" fmla="*/ 0 60000 65536"/>
                  <a:gd name="T7" fmla="*/ 0 60000 65536"/>
                  <a:gd name="T8" fmla="*/ 0 60000 65536"/>
                  <a:gd name="T9" fmla="*/ 0 w 408"/>
                  <a:gd name="T10" fmla="*/ 0 h 240"/>
                  <a:gd name="T11" fmla="*/ 408 w 40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8" h="240">
                    <a:moveTo>
                      <a:pt x="0" y="240"/>
                    </a:moveTo>
                    <a:cubicBezTo>
                      <a:pt x="74" y="132"/>
                      <a:pt x="148" y="24"/>
                      <a:pt x="216" y="12"/>
                    </a:cubicBezTo>
                    <a:cubicBezTo>
                      <a:pt x="284" y="0"/>
                      <a:pt x="376" y="142"/>
                      <a:pt x="408" y="168"/>
                    </a:cubicBezTo>
                  </a:path>
                </a:pathLst>
              </a:custGeom>
              <a:noFill/>
              <a:ln w="19050" cap="flat">
                <a:solidFill>
                  <a:srgbClr val="3333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02" name="Line 42"/>
              <p:cNvSpPr>
                <a:spLocks noChangeShapeType="1"/>
              </p:cNvSpPr>
              <p:nvPr/>
            </p:nvSpPr>
            <p:spPr bwMode="auto">
              <a:xfrm>
                <a:off x="1428" y="2856"/>
                <a:ext cx="36" cy="6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prstDash val="sysDot"/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482600" y="3308350"/>
            <a:ext cx="4171950" cy="1425575"/>
            <a:chOff x="304" y="2084"/>
            <a:chExt cx="2628" cy="898"/>
          </a:xfrm>
        </p:grpSpPr>
        <p:sp>
          <p:nvSpPr>
            <p:cNvPr id="32795" name="Picture 44"/>
            <p:cNvSpPr>
              <a:spLocks noChangeAspect="1" noChangeArrowheads="1"/>
            </p:cNvSpPr>
            <p:nvPr/>
          </p:nvSpPr>
          <p:spPr bwMode="auto">
            <a:xfrm>
              <a:off x="304" y="2084"/>
              <a:ext cx="910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endParaRPr lang="ar-SA" altLang="ar-SA"/>
            </a:p>
          </p:txBody>
        </p:sp>
        <p:grpSp>
          <p:nvGrpSpPr>
            <p:cNvPr id="32796" name="Group 45"/>
            <p:cNvGrpSpPr>
              <a:grpSpLocks/>
            </p:cNvGrpSpPr>
            <p:nvPr/>
          </p:nvGrpSpPr>
          <p:grpSpPr bwMode="auto">
            <a:xfrm rot="900635" flipH="1">
              <a:off x="1159" y="2606"/>
              <a:ext cx="1773" cy="154"/>
              <a:chOff x="1020" y="2688"/>
              <a:chExt cx="444" cy="240"/>
            </a:xfrm>
          </p:grpSpPr>
          <p:sp>
            <p:nvSpPr>
              <p:cNvPr id="32797" name="Freeform 46"/>
              <p:cNvSpPr>
                <a:spLocks/>
              </p:cNvSpPr>
              <p:nvPr/>
            </p:nvSpPr>
            <p:spPr bwMode="auto">
              <a:xfrm>
                <a:off x="1020" y="2686"/>
                <a:ext cx="408" cy="240"/>
              </a:xfrm>
              <a:custGeom>
                <a:avLst/>
                <a:gdLst>
                  <a:gd name="T0" fmla="*/ 0 w 408"/>
                  <a:gd name="T1" fmla="*/ 240 h 240"/>
                  <a:gd name="T2" fmla="*/ 216 w 408"/>
                  <a:gd name="T3" fmla="*/ 12 h 240"/>
                  <a:gd name="T4" fmla="*/ 408 w 408"/>
                  <a:gd name="T5" fmla="*/ 168 h 240"/>
                  <a:gd name="T6" fmla="*/ 0 60000 65536"/>
                  <a:gd name="T7" fmla="*/ 0 60000 65536"/>
                  <a:gd name="T8" fmla="*/ 0 60000 65536"/>
                  <a:gd name="T9" fmla="*/ 0 w 408"/>
                  <a:gd name="T10" fmla="*/ 0 h 240"/>
                  <a:gd name="T11" fmla="*/ 408 w 40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8" h="240">
                    <a:moveTo>
                      <a:pt x="0" y="240"/>
                    </a:moveTo>
                    <a:cubicBezTo>
                      <a:pt x="74" y="132"/>
                      <a:pt x="148" y="24"/>
                      <a:pt x="216" y="12"/>
                    </a:cubicBezTo>
                    <a:cubicBezTo>
                      <a:pt x="284" y="0"/>
                      <a:pt x="376" y="142"/>
                      <a:pt x="408" y="168"/>
                    </a:cubicBezTo>
                  </a:path>
                </a:pathLst>
              </a:custGeom>
              <a:noFill/>
              <a:ln w="19050" cap="flat">
                <a:solidFill>
                  <a:srgbClr val="3333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98" name="Line 47"/>
              <p:cNvSpPr>
                <a:spLocks noChangeShapeType="1"/>
              </p:cNvSpPr>
              <p:nvPr/>
            </p:nvSpPr>
            <p:spPr bwMode="auto">
              <a:xfrm>
                <a:off x="1428" y="2856"/>
                <a:ext cx="36" cy="59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prstDash val="sysDot"/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55056" name="Text Box 48"/>
          <p:cNvSpPr txBox="1">
            <a:spLocks noChangeArrowheads="1"/>
          </p:cNvSpPr>
          <p:nvPr/>
        </p:nvSpPr>
        <p:spPr bwMode="auto">
          <a:xfrm>
            <a:off x="5499100" y="5832475"/>
            <a:ext cx="204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i="1">
                <a:solidFill>
                  <a:srgbClr val="CC0000"/>
                </a:solidFill>
                <a:cs typeface="Arial" charset="0"/>
              </a:rPr>
              <a:t>carbocation</a:t>
            </a:r>
            <a:endParaRPr lang="en-US" altLang="en-US" sz="2400" b="1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555057" name="Text Box 49"/>
          <p:cNvSpPr txBox="1">
            <a:spLocks noChangeArrowheads="1"/>
          </p:cNvSpPr>
          <p:nvPr/>
        </p:nvSpPr>
        <p:spPr bwMode="auto">
          <a:xfrm>
            <a:off x="419100" y="4297363"/>
            <a:ext cx="1439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i="1">
                <a:solidFill>
                  <a:srgbClr val="CC0000"/>
                </a:solidFill>
                <a:cs typeface="Arial" charset="0"/>
              </a:rPr>
              <a:t>acid</a:t>
            </a:r>
            <a:r>
              <a:rPr lang="en-US" altLang="en-US" sz="2400" b="1">
                <a:solidFill>
                  <a:srgbClr val="CC0000"/>
                </a:solidFill>
                <a:cs typeface="Arial" charset="0"/>
              </a:rPr>
              <a:t> </a:t>
            </a:r>
            <a:r>
              <a:rPr lang="en-US" altLang="en-US" sz="2400" b="1" i="1">
                <a:solidFill>
                  <a:srgbClr val="CC0000"/>
                </a:solidFill>
                <a:cs typeface="Arial" charset="0"/>
              </a:rPr>
              <a:t>catalyst</a:t>
            </a:r>
            <a:endParaRPr lang="en-US" altLang="en-US" sz="2400" b="1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2793" name="Rectangle 50"/>
          <p:cNvSpPr>
            <a:spLocks noChangeArrowheads="1"/>
          </p:cNvSpPr>
          <p:nvPr/>
        </p:nvSpPr>
        <p:spPr bwMode="auto">
          <a:xfrm>
            <a:off x="1849692" y="1128737"/>
            <a:ext cx="492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en-US" sz="2400" b="1" dirty="0" err="1" smtClean="0">
                <a:solidFill>
                  <a:srgbClr val="6600FF"/>
                </a:solidFill>
                <a:latin typeface="Times New Roman" pitchFamily="18" charset="0"/>
              </a:rPr>
              <a:t>Елімінація</a:t>
            </a:r>
            <a:r>
              <a:rPr lang="ru-RU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ru-RU" altLang="en-US" sz="2400" b="1" dirty="0" err="1" smtClean="0">
                <a:solidFill>
                  <a:srgbClr val="6600FF"/>
                </a:solidFill>
                <a:latin typeface="Times New Roman" pitchFamily="18" charset="0"/>
              </a:rPr>
              <a:t>одномолекулярна</a:t>
            </a:r>
            <a:r>
              <a:rPr lang="ru-RU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 - </a:t>
            </a:r>
            <a:r>
              <a:rPr lang="en-US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E1</a:t>
            </a:r>
            <a:endParaRPr lang="en-US" altLang="en-US" sz="24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957263" y="323850"/>
            <a:ext cx="7467600" cy="808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uk-UA" altLang="ar-SA" b="1" dirty="0">
                <a:solidFill>
                  <a:schemeClr val="tx1"/>
                </a:solidFill>
                <a:latin typeface="Times New Roman" pitchFamily="18" charset="0"/>
              </a:rPr>
              <a:t>Реакції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</a:rPr>
              <a:t>елімінування</a:t>
            </a:r>
            <a:endParaRPr lang="uk-UA" alt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5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5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5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5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5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P spid="555027" grpId="0" autoUpdateAnimBg="0"/>
      <p:bldP spid="555028" grpId="0" autoUpdateAnimBg="0"/>
      <p:bldP spid="555029" grpId="0" autoUpdateAnimBg="0"/>
      <p:bldP spid="555030" grpId="0" autoUpdateAnimBg="0"/>
      <p:bldP spid="555056" grpId="0" autoUpdateAnimBg="0"/>
      <p:bldP spid="55505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088" y="836613"/>
            <a:ext cx="7758112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rgbClr val="0070C0"/>
                </a:solidFill>
                <a:latin typeface="+mn-lt"/>
                <a:cs typeface="+mn-cs"/>
              </a:rPr>
              <a:t>Реакції</a:t>
            </a:r>
            <a:r>
              <a:rPr lang="ru-RU" sz="3200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+mn-lt"/>
                <a:cs typeface="+mn-cs"/>
              </a:rPr>
              <a:t>елімінації</a:t>
            </a:r>
            <a:r>
              <a:rPr lang="ru-RU" sz="3200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+mn-lt"/>
                <a:cs typeface="+mn-cs"/>
              </a:rPr>
              <a:t>із</a:t>
            </a:r>
            <a:r>
              <a:rPr lang="ru-RU" sz="3200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+mn-lt"/>
                <a:cs typeface="+mn-cs"/>
              </a:rPr>
              <a:t>залученням</a:t>
            </a:r>
            <a:r>
              <a:rPr lang="ru-RU" sz="3200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+mn-cs"/>
              </a:rPr>
              <a:t>ROH</a:t>
            </a:r>
            <a:endParaRPr lang="en-US" sz="3200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pic>
        <p:nvPicPr>
          <p:cNvPr id="33795" name="Picture 2" descr="http://www.chemguide.co.uk/mechanisms/elim/padd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6363"/>
            <a:ext cx="381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5438" y="1412875"/>
            <a:ext cx="8642350" cy="1421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Times New Roman" pitchFamily="18" charset="0"/>
              </a:rPr>
              <a:t>Спирти, як і </a:t>
            </a:r>
            <a:r>
              <a:rPr lang="en-GB" sz="2000" b="1" dirty="0">
                <a:latin typeface="Times New Roman" pitchFamily="18" charset="0"/>
              </a:rPr>
              <a:t>RX, </a:t>
            </a:r>
            <a:r>
              <a:rPr lang="uk-UA" sz="2000" b="1" dirty="0">
                <a:latin typeface="Times New Roman" pitchFamily="18" charset="0"/>
              </a:rPr>
              <a:t>проходять реакції елімінації з утворенням </a:t>
            </a:r>
            <a:r>
              <a:rPr lang="uk-UA" sz="2000" b="1" dirty="0" err="1">
                <a:latin typeface="Times New Roman" pitchFamily="18" charset="0"/>
              </a:rPr>
              <a:t>алкенів</a:t>
            </a:r>
            <a:r>
              <a:rPr lang="uk-UA" sz="2000" b="1" dirty="0">
                <a:latin typeface="Times New Roman" pitchFamily="18" charset="0"/>
              </a:rPr>
              <a:t>, оскільки </a:t>
            </a:r>
            <a:r>
              <a:rPr lang="en-US" sz="2000" b="1" dirty="0" smtClean="0">
                <a:latin typeface="Times New Roman" pitchFamily="18" charset="0"/>
              </a:rPr>
              <a:t>H</a:t>
            </a:r>
            <a:r>
              <a:rPr lang="en-US" sz="2000" b="1" baseline="-25000" dirty="0" smtClean="0">
                <a:latin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</a:rPr>
              <a:t>O</a:t>
            </a:r>
            <a:r>
              <a:rPr lang="en-GB" sz="2000" b="1" dirty="0" smtClean="0">
                <a:latin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</a:rPr>
              <a:t>втрачається при елімінації, ця реакція називається </a:t>
            </a:r>
            <a:r>
              <a:rPr lang="uk-UA" sz="2000" b="1" u="sng" dirty="0" smtClean="0">
                <a:latin typeface="Times New Roman" pitchFamily="18" charset="0"/>
              </a:rPr>
              <a:t>дегідратацією</a:t>
            </a:r>
            <a:endParaRPr lang="uk-UA" sz="2000" b="1" u="sng" dirty="0">
              <a:latin typeface="Times New Roman" pitchFamily="18" charset="0"/>
            </a:endParaRPr>
          </a:p>
        </p:txBody>
      </p:sp>
      <p:graphicFrame>
        <p:nvGraphicFramePr>
          <p:cNvPr id="337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307623"/>
              </p:ext>
            </p:extLst>
          </p:nvPr>
        </p:nvGraphicFramePr>
        <p:xfrm>
          <a:off x="2112962" y="2564904"/>
          <a:ext cx="6472238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CS ChemDraw Drawing" r:id="rId4" imgW="5309616" imgH="4114800" progId="ChemDraw.Document.6.0">
                  <p:embed/>
                </p:oleObj>
              </mc:Choice>
              <mc:Fallback>
                <p:oleObj name="CS ChemDraw Drawing" r:id="rId4" imgW="5309616" imgH="411480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2" y="2564904"/>
                        <a:ext cx="6472238" cy="40195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187450" y="188913"/>
            <a:ext cx="7467600" cy="8080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uk-UA" altLang="ar-SA" b="1" dirty="0">
                <a:solidFill>
                  <a:schemeClr val="tx1"/>
                </a:solidFill>
                <a:latin typeface="Times New Roman" pitchFamily="18" charset="0"/>
              </a:rPr>
              <a:t>Реакції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</a:rPr>
              <a:t>елімінування</a:t>
            </a:r>
            <a:endParaRPr lang="uk-UA" alt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2622430" y="2611438"/>
            <a:ext cx="3721340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just"/>
            <a:r>
              <a:rPr lang="uk-UA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E1 відбувається лише</a:t>
            </a:r>
            <a:endParaRPr lang="uk-UA" altLang="en-US" sz="28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900113" y="3300413"/>
            <a:ext cx="554908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just"/>
            <a:r>
              <a:rPr lang="uk-UA" altLang="en-US" sz="2000" dirty="0" smtClean="0">
                <a:latin typeface="Times New Roman" pitchFamily="18" charset="0"/>
              </a:rPr>
              <a:t>1) При нульовій або низької концентрації основи</a:t>
            </a:r>
            <a:endParaRPr lang="uk-UA" altLang="en-US" sz="2000" dirty="0">
              <a:latin typeface="Times New Roman" pitchFamily="18" charset="0"/>
            </a:endParaRP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900113" y="3716338"/>
            <a:ext cx="455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just"/>
            <a:r>
              <a:rPr lang="uk-UA" altLang="en-US" sz="2000" dirty="0" smtClean="0">
                <a:latin typeface="Times New Roman" pitchFamily="18" charset="0"/>
              </a:rPr>
              <a:t>2) з сольволізом (розчинник - основа)</a:t>
            </a:r>
            <a:endParaRPr lang="uk-UA" altLang="en-US" sz="2000" dirty="0">
              <a:latin typeface="Times New Roman" pitchFamily="18" charset="0"/>
            </a:endParaRPr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900113" y="4149725"/>
            <a:ext cx="68834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just"/>
            <a:r>
              <a:rPr lang="uk-UA" altLang="en-US" sz="2000" dirty="0" smtClean="0">
                <a:latin typeface="Times New Roman" pitchFamily="18" charset="0"/>
              </a:rPr>
              <a:t>3) з третинними та резонансно здатними субстратами (</a:t>
            </a:r>
            <a:r>
              <a:rPr lang="uk-UA" altLang="en-US" sz="2000" dirty="0" err="1" smtClean="0">
                <a:latin typeface="Times New Roman" pitchFamily="18" charset="0"/>
              </a:rPr>
              <a:t>алкілгалогеніди</a:t>
            </a:r>
            <a:r>
              <a:rPr lang="uk-UA" altLang="en-US" sz="2000" dirty="0" smtClean="0">
                <a:latin typeface="Times New Roman" pitchFamily="18" charset="0"/>
              </a:rPr>
              <a:t>)</a:t>
            </a:r>
            <a:endParaRPr lang="uk-UA" altLang="en-US" sz="2000" dirty="0">
              <a:latin typeface="Times New Roman" pitchFamily="18" charset="0"/>
            </a:endParaRPr>
          </a:p>
        </p:txBody>
      </p:sp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395288" y="4868863"/>
            <a:ext cx="8389937" cy="1200971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just"/>
            <a:r>
              <a:rPr lang="uk-UA" altLang="en-US" sz="2400" dirty="0" smtClean="0">
                <a:latin typeface="Times New Roman" pitchFamily="18" charset="0"/>
              </a:rPr>
              <a:t>Якщо в помірній або високій концентрації присутній сильна основа або субстрат є первинним </a:t>
            </a:r>
            <a:r>
              <a:rPr lang="uk-UA" altLang="en-US" sz="2400" dirty="0" err="1" smtClean="0">
                <a:latin typeface="Times New Roman" pitchFamily="18" charset="0"/>
              </a:rPr>
              <a:t>галогенідом</a:t>
            </a:r>
            <a:r>
              <a:rPr lang="uk-UA" altLang="en-US" sz="2400" dirty="0" smtClean="0">
                <a:latin typeface="Times New Roman" pitchFamily="18" charset="0"/>
              </a:rPr>
              <a:t> - </a:t>
            </a:r>
            <a:r>
              <a:rPr lang="uk-UA" altLang="en-US" sz="2400" dirty="0" smtClean="0">
                <a:latin typeface="Times New Roman" pitchFamily="18" charset="0"/>
              </a:rPr>
              <a:t>домінує </a:t>
            </a:r>
            <a:r>
              <a:rPr lang="uk-UA" altLang="en-US" sz="2400" dirty="0" smtClean="0">
                <a:latin typeface="Times New Roman" pitchFamily="18" charset="0"/>
              </a:rPr>
              <a:t>реакція Е2.</a:t>
            </a:r>
            <a:endParaRPr lang="uk-UA" altLang="en-US" sz="2400" dirty="0">
              <a:latin typeface="Times New Roman" pitchFamily="18" charset="0"/>
            </a:endParaRPr>
          </a:p>
        </p:txBody>
      </p:sp>
      <p:sp>
        <p:nvSpPr>
          <p:cNvPr id="34823" name="Rectangle 9"/>
          <p:cNvSpPr>
            <a:spLocks noChangeArrowheads="1"/>
          </p:cNvSpPr>
          <p:nvPr/>
        </p:nvSpPr>
        <p:spPr bwMode="auto">
          <a:xfrm>
            <a:off x="1835150" y="1808163"/>
            <a:ext cx="4380045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ar-SA" sz="2800" dirty="0" smtClean="0">
                <a:solidFill>
                  <a:srgbClr val="C00000"/>
                </a:solidFill>
                <a:latin typeface="Times New Roman" pitchFamily="18" charset="0"/>
              </a:rPr>
              <a:t>Коли виникає механізм E1?</a:t>
            </a:r>
            <a:endParaRPr lang="uk-UA" altLang="ar-SA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9938" y="215900"/>
            <a:ext cx="7467600" cy="808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uk-UA" altLang="ar-SA" b="1" dirty="0">
                <a:solidFill>
                  <a:schemeClr val="tx1"/>
                </a:solidFill>
                <a:latin typeface="Times New Roman" pitchFamily="18" charset="0"/>
              </a:rPr>
              <a:t>Реакції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</a:rPr>
              <a:t>елімінування</a:t>
            </a:r>
            <a:endParaRPr lang="uk-UA" alt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25" name="Rectangle 12"/>
          <p:cNvSpPr>
            <a:spLocks noChangeArrowheads="1"/>
          </p:cNvSpPr>
          <p:nvPr/>
        </p:nvSpPr>
        <p:spPr bwMode="auto">
          <a:xfrm>
            <a:off x="2420938" y="979488"/>
            <a:ext cx="492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uk-UA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Елімінація, </a:t>
            </a:r>
            <a:r>
              <a:rPr lang="uk-UA" altLang="en-US" sz="2400" b="1" dirty="0" err="1" smtClean="0">
                <a:solidFill>
                  <a:srgbClr val="6600FF"/>
                </a:solidFill>
                <a:latin typeface="Times New Roman" pitchFamily="18" charset="0"/>
              </a:rPr>
              <a:t>одномолекулярна</a:t>
            </a:r>
            <a:r>
              <a:rPr lang="uk-UA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 - E1</a:t>
            </a:r>
            <a:endParaRPr lang="uk-UA" altLang="en-US" sz="24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1547813" y="3357563"/>
            <a:ext cx="69479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en-US" sz="3600" b="1" dirty="0" err="1" smtClean="0">
                <a:solidFill>
                  <a:srgbClr val="6600FF"/>
                </a:solidFill>
                <a:latin typeface="Times New Roman" pitchFamily="18" charset="0"/>
              </a:rPr>
              <a:t>Елімінація</a:t>
            </a:r>
            <a:r>
              <a:rPr lang="ru-RU" altLang="en-US" sz="3600" b="1" dirty="0" smtClean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ru-RU" altLang="en-US" sz="3600" b="1" dirty="0" err="1" smtClean="0">
                <a:solidFill>
                  <a:srgbClr val="6600FF"/>
                </a:solidFill>
                <a:latin typeface="Times New Roman" pitchFamily="18" charset="0"/>
              </a:rPr>
              <a:t>бімолекулярна</a:t>
            </a:r>
            <a:r>
              <a:rPr lang="ru-RU" altLang="en-US" sz="3600" b="1" dirty="0" smtClean="0">
                <a:solidFill>
                  <a:srgbClr val="6600FF"/>
                </a:solidFill>
                <a:latin typeface="Times New Roman" pitchFamily="18" charset="0"/>
              </a:rPr>
              <a:t> -</a:t>
            </a:r>
            <a:r>
              <a:rPr lang="en-US" altLang="en-US" sz="3600" b="1" dirty="0" smtClean="0">
                <a:solidFill>
                  <a:srgbClr val="6600FF"/>
                </a:solidFill>
                <a:latin typeface="Times New Roman" pitchFamily="18" charset="0"/>
              </a:rPr>
              <a:t> E2</a:t>
            </a:r>
            <a:endParaRPr lang="en-US" altLang="en-US" sz="36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00113" y="2276475"/>
            <a:ext cx="7467600" cy="808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uk-UA" altLang="ar-SA" b="1" dirty="0">
                <a:solidFill>
                  <a:schemeClr val="tx1"/>
                </a:solidFill>
                <a:latin typeface="Times New Roman" pitchFamily="18" charset="0"/>
              </a:rPr>
              <a:t>Реакції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</a:rPr>
              <a:t>елімінування</a:t>
            </a:r>
            <a:endParaRPr lang="uk-UA" alt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439629" y="3573016"/>
            <a:ext cx="5222875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Цей механізм реалізується в </a:t>
            </a:r>
            <a:r>
              <a:rPr lang="uk-UA" sz="2800" dirty="0" smtClean="0">
                <a:latin typeface="Times New Roman" panose="02020603050405020304" pitchFamily="18" charset="0"/>
              </a:rPr>
              <a:t>один крок</a:t>
            </a:r>
            <a:endParaRPr lang="uk-UA" sz="28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0588" y="309563"/>
            <a:ext cx="7467600" cy="8080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uk-UA" altLang="ar-SA" b="1" dirty="0">
                <a:solidFill>
                  <a:schemeClr val="tx1"/>
                </a:solidFill>
                <a:latin typeface="Times New Roman" pitchFamily="18" charset="0"/>
              </a:rPr>
              <a:t>Реакції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</a:rPr>
              <a:t>елімінування</a:t>
            </a:r>
            <a:endParaRPr lang="uk-UA" alt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2276475" y="1114425"/>
            <a:ext cx="4540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uk-UA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Елімінація, бімолекулярна - E2</a:t>
            </a:r>
            <a:endParaRPr lang="uk-UA" altLang="en-US" sz="24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433388" y="1844675"/>
            <a:ext cx="6308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ar-SA" sz="2800" dirty="0" err="1" smtClean="0">
                <a:latin typeface="Times New Roman" pitchFamily="18" charset="0"/>
              </a:rPr>
              <a:t>Alkyl</a:t>
            </a:r>
            <a:r>
              <a:rPr lang="uk-UA" altLang="ar-SA" sz="2800" dirty="0" smtClean="0">
                <a:latin typeface="Times New Roman" pitchFamily="18" charset="0"/>
              </a:rPr>
              <a:t> </a:t>
            </a:r>
            <a:r>
              <a:rPr lang="uk-UA" altLang="ar-SA" sz="2800" dirty="0" err="1" smtClean="0">
                <a:latin typeface="Times New Roman" pitchFamily="18" charset="0"/>
              </a:rPr>
              <a:t>Halide</a:t>
            </a:r>
            <a:r>
              <a:rPr lang="uk-UA" altLang="ar-SA" sz="2800" dirty="0" smtClean="0">
                <a:latin typeface="Times New Roman" pitchFamily="18" charset="0"/>
              </a:rPr>
              <a:t>  +  </a:t>
            </a:r>
            <a:r>
              <a:rPr lang="uk-UA" altLang="ar-SA" sz="2800" dirty="0" err="1" smtClean="0">
                <a:latin typeface="Times New Roman" pitchFamily="18" charset="0"/>
              </a:rPr>
              <a:t>Strong</a:t>
            </a:r>
            <a:r>
              <a:rPr lang="uk-UA" altLang="ar-SA" sz="2800" dirty="0" smtClean="0">
                <a:latin typeface="Times New Roman" pitchFamily="18" charset="0"/>
              </a:rPr>
              <a:t> </a:t>
            </a:r>
            <a:r>
              <a:rPr lang="uk-UA" altLang="ar-SA" sz="2800" dirty="0" err="1" smtClean="0">
                <a:latin typeface="Times New Roman" pitchFamily="18" charset="0"/>
              </a:rPr>
              <a:t>Base</a:t>
            </a:r>
            <a:r>
              <a:rPr lang="uk-UA" altLang="ar-SA" sz="2800" dirty="0" smtClean="0">
                <a:latin typeface="Times New Roman" pitchFamily="18" charset="0"/>
              </a:rPr>
              <a:t> +  </a:t>
            </a:r>
            <a:r>
              <a:rPr lang="uk-UA" altLang="ar-SA" sz="2800" dirty="0" err="1" smtClean="0">
                <a:latin typeface="Times New Roman" pitchFamily="18" charset="0"/>
              </a:rPr>
              <a:t>High</a:t>
            </a:r>
            <a:r>
              <a:rPr lang="uk-UA" altLang="ar-SA" sz="2800" dirty="0" smtClean="0">
                <a:latin typeface="Times New Roman" pitchFamily="18" charset="0"/>
              </a:rPr>
              <a:t> </a:t>
            </a:r>
            <a:r>
              <a:rPr lang="uk-UA" altLang="ar-SA" sz="2800" dirty="0" err="1" smtClean="0">
                <a:latin typeface="Times New Roman" pitchFamily="18" charset="0"/>
              </a:rPr>
              <a:t>Heat</a:t>
            </a:r>
            <a:endParaRPr lang="uk-UA" altLang="ar-SA" sz="2800" dirty="0">
              <a:latin typeface="Times New Roman" pitchFamily="18" charset="0"/>
            </a:endParaRPr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539750" y="2708275"/>
            <a:ext cx="571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ar-SA" sz="2800" dirty="0" smtClean="0">
                <a:latin typeface="Times New Roman" pitchFamily="18" charset="0"/>
              </a:rPr>
              <a:t>Для реакції </a:t>
            </a:r>
            <a:r>
              <a:rPr lang="uk-UA" altLang="ar-SA" sz="2800" dirty="0" err="1" smtClean="0">
                <a:latin typeface="Times New Roman" pitchFamily="18" charset="0"/>
              </a:rPr>
              <a:t>дегідрогалогенування</a:t>
            </a:r>
            <a:endParaRPr lang="uk-UA" altLang="ar-SA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2088" y="1069975"/>
            <a:ext cx="5657850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B050"/>
                </a:solidFill>
                <a:latin typeface="+mn-lt"/>
                <a:cs typeface="+mn-cs"/>
              </a:rPr>
              <a:t>Реакції елімінації з залученням </a:t>
            </a:r>
            <a:r>
              <a:rPr lang="en-US" sz="2400" b="1" dirty="0" smtClean="0">
                <a:solidFill>
                  <a:srgbClr val="00B050"/>
                </a:solidFill>
                <a:latin typeface="+mn-lt"/>
                <a:cs typeface="+mn-cs"/>
              </a:rPr>
              <a:t>R-X</a:t>
            </a:r>
            <a:endParaRPr lang="en-US" sz="2400" dirty="0">
              <a:solidFill>
                <a:srgbClr val="00B050"/>
              </a:solidFill>
              <a:latin typeface="+mn-lt"/>
              <a:cs typeface="+mn-cs"/>
            </a:endParaRPr>
          </a:p>
        </p:txBody>
      </p:sp>
      <p:pic>
        <p:nvPicPr>
          <p:cNvPr id="37891" name="Picture 2" descr="http://www.chemguide.co.uk/mechanisms/elim/elimeq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697038"/>
            <a:ext cx="70643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611188" y="2420938"/>
            <a:ext cx="1944687" cy="400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ru-RU" sz="2000">
                <a:solidFill>
                  <a:srgbClr val="FF0000"/>
                </a:solidFill>
                <a:latin typeface="Times New Roman" pitchFamily="18" charset="0"/>
              </a:rPr>
              <a:t>2-bromopropane 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4716463" y="2276475"/>
            <a:ext cx="1287462" cy="400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ar-SA" sz="2000">
                <a:solidFill>
                  <a:srgbClr val="FF0000"/>
                </a:solidFill>
                <a:latin typeface="Times New Roman" pitchFamily="18" charset="0"/>
              </a:rPr>
              <a:t>2-propene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30513" y="4019550"/>
            <a:ext cx="22621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The mechanism</a:t>
            </a:r>
            <a:endParaRPr lang="en-US" sz="2400" u="sng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6388" name="Picture 4" descr="http://www.chemguide.co.uk/mechanisms/elim/elimprop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4652963"/>
            <a:ext cx="4999037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57413" y="3284538"/>
            <a:ext cx="3783012" cy="3698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cs typeface="+mn-cs"/>
              </a:rPr>
              <a:t>KOH and </a:t>
            </a:r>
            <a:r>
              <a:rPr lang="en-US" dirty="0" err="1">
                <a:solidFill>
                  <a:srgbClr val="FF0000"/>
                </a:solidFill>
                <a:latin typeface="+mn-lt"/>
                <a:cs typeface="+mn-cs"/>
              </a:rPr>
              <a:t>NaOH</a:t>
            </a:r>
            <a:r>
              <a:rPr lang="en-US" dirty="0">
                <a:solidFill>
                  <a:srgbClr val="FF0000"/>
                </a:solidFill>
                <a:latin typeface="+mn-lt"/>
                <a:cs typeface="+mn-cs"/>
              </a:rPr>
              <a:t> as strong bases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3100" y="277813"/>
            <a:ext cx="7467600" cy="8080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uk-UA" altLang="ar-SA" b="1" dirty="0">
                <a:solidFill>
                  <a:schemeClr val="tx1"/>
                </a:solidFill>
                <a:latin typeface="Times New Roman" pitchFamily="18" charset="0"/>
              </a:rPr>
              <a:t>Реакції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</a:rPr>
              <a:t>елімінування</a:t>
            </a:r>
            <a:endParaRPr lang="uk-UA" alt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3468688" y="4894263"/>
            <a:ext cx="596900" cy="5207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127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uk-UA" altLang="ar-SA" dirty="0"/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2795588" y="3503613"/>
            <a:ext cx="596900" cy="5207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127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uk-UA" altLang="ar-SA" dirty="0"/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2181225" y="1628775"/>
            <a:ext cx="2809808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ar-SA" sz="2400" dirty="0" smtClean="0">
                <a:solidFill>
                  <a:srgbClr val="FF0000"/>
                </a:solidFill>
                <a:latin typeface="Times New Roman" pitchFamily="18" charset="0"/>
              </a:rPr>
              <a:t>Реакція </a:t>
            </a:r>
            <a:r>
              <a:rPr lang="uk-UA" altLang="en-US" sz="2400" b="1" dirty="0" smtClean="0">
                <a:latin typeface="Symbol" pitchFamily="18" charset="2"/>
              </a:rPr>
              <a:t>b</a:t>
            </a:r>
            <a:r>
              <a:rPr lang="uk-UA" altLang="ar-SA" sz="2400" dirty="0" smtClean="0">
                <a:solidFill>
                  <a:srgbClr val="FF0000"/>
                </a:solidFill>
                <a:latin typeface="Times New Roman" pitchFamily="18" charset="0"/>
              </a:rPr>
              <a:t>-елімінації</a:t>
            </a:r>
            <a:endParaRPr lang="uk-UA" altLang="ar-SA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8917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494088"/>
            <a:ext cx="23352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6084888" y="4075113"/>
            <a:ext cx="2446952" cy="120097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400" dirty="0" smtClean="0">
                <a:latin typeface="Times New Roman" pitchFamily="18" charset="0"/>
              </a:rPr>
              <a:t>Функціональна</a:t>
            </a:r>
          </a:p>
          <a:p>
            <a:r>
              <a:rPr lang="uk-UA" altLang="en-US" sz="2400" dirty="0" smtClean="0">
                <a:latin typeface="Times New Roman" pitchFamily="18" charset="0"/>
              </a:rPr>
              <a:t>група приєднана </a:t>
            </a:r>
          </a:p>
          <a:p>
            <a:r>
              <a:rPr lang="uk-UA" altLang="en-US" sz="2400" dirty="0" smtClean="0">
                <a:latin typeface="Times New Roman" pitchFamily="18" charset="0"/>
              </a:rPr>
              <a:t>до </a:t>
            </a:r>
            <a:r>
              <a:rPr lang="uk-UA" altLang="en-US" sz="2400" b="1" dirty="0" smtClean="0">
                <a:latin typeface="Symbol" pitchFamily="18" charset="2"/>
                <a:cs typeface="Arial" charset="0"/>
              </a:rPr>
              <a:t>a</a:t>
            </a:r>
            <a:r>
              <a:rPr lang="uk-UA" altLang="en-US" sz="2400" dirty="0" smtClean="0">
                <a:latin typeface="Times New Roman" pitchFamily="18" charset="0"/>
              </a:rPr>
              <a:t>-вуглецю.</a:t>
            </a:r>
          </a:p>
        </p:txBody>
      </p:sp>
      <p:sp>
        <p:nvSpPr>
          <p:cNvPr id="38919" name="Rectangle 9"/>
          <p:cNvSpPr>
            <a:spLocks noChangeArrowheads="1"/>
          </p:cNvSpPr>
          <p:nvPr/>
        </p:nvSpPr>
        <p:spPr bwMode="auto">
          <a:xfrm>
            <a:off x="4305300" y="3776663"/>
            <a:ext cx="1565275" cy="519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800" b="1" dirty="0" smtClean="0">
                <a:latin typeface="Symbol" pitchFamily="18" charset="2"/>
                <a:cs typeface="Arial" charset="0"/>
              </a:rPr>
              <a:t>a</a:t>
            </a:r>
            <a:r>
              <a:rPr lang="uk-UA" altLang="en-US" sz="2400" dirty="0" smtClean="0">
                <a:latin typeface="Arial Rounded MT Bold" pitchFamily="34" charset="0"/>
                <a:cs typeface="Arial" charset="0"/>
              </a:rPr>
              <a:t>-</a:t>
            </a:r>
            <a:r>
              <a:rPr lang="uk-UA" altLang="en-US" sz="2400" dirty="0" err="1" smtClean="0">
                <a:latin typeface="Arial Rounded MT Bold" pitchFamily="34" charset="0"/>
                <a:cs typeface="Arial" charset="0"/>
              </a:rPr>
              <a:t>carbon</a:t>
            </a:r>
            <a:endParaRPr lang="uk-UA" altLang="en-US" sz="240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754063" y="4638675"/>
            <a:ext cx="1550104" cy="5238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800" b="1" dirty="0" smtClean="0">
                <a:latin typeface="Symbol" pitchFamily="18" charset="2"/>
                <a:cs typeface="Arial" charset="0"/>
              </a:rPr>
              <a:t>b</a:t>
            </a:r>
            <a:r>
              <a:rPr lang="uk-UA" altLang="en-US" sz="2400" dirty="0" smtClean="0">
                <a:latin typeface="Arial Rounded MT Bold" pitchFamily="34" charset="0"/>
                <a:cs typeface="Arial" charset="0"/>
              </a:rPr>
              <a:t>-</a:t>
            </a:r>
            <a:r>
              <a:rPr lang="uk-UA" altLang="en-US" sz="2400" dirty="0" err="1" smtClean="0">
                <a:latin typeface="Arial Rounded MT Bold" pitchFamily="34" charset="0"/>
                <a:cs typeface="Arial" charset="0"/>
              </a:rPr>
              <a:t>carbon</a:t>
            </a:r>
            <a:endParaRPr lang="uk-UA" altLang="en-US" sz="240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217488" y="2970213"/>
            <a:ext cx="2634247" cy="70852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000" b="1" dirty="0" smtClean="0">
                <a:latin typeface="Symbol" pitchFamily="18" charset="2"/>
                <a:cs typeface="Arial" charset="0"/>
              </a:rPr>
              <a:t>b</a:t>
            </a:r>
            <a:r>
              <a:rPr lang="uk-UA" altLang="en-US" sz="2000" b="1" dirty="0" smtClean="0">
                <a:latin typeface="Times New Roman" pitchFamily="18" charset="0"/>
              </a:rPr>
              <a:t>-</a:t>
            </a:r>
            <a:r>
              <a:rPr lang="uk-UA" altLang="en-US" sz="2000" b="1" dirty="0" smtClean="0">
                <a:latin typeface="Times New Roman" pitchFamily="18" charset="0"/>
              </a:rPr>
              <a:t>водень </a:t>
            </a:r>
            <a:r>
              <a:rPr lang="uk-UA" altLang="en-US" sz="2000" dirty="0" smtClean="0">
                <a:latin typeface="Times New Roman" pitchFamily="18" charset="0"/>
              </a:rPr>
              <a:t>приєднаний </a:t>
            </a:r>
          </a:p>
          <a:p>
            <a:r>
              <a:rPr lang="uk-UA" altLang="en-US" sz="2000" dirty="0" smtClean="0">
                <a:latin typeface="Times New Roman" pitchFamily="18" charset="0"/>
              </a:rPr>
              <a:t>до </a:t>
            </a:r>
            <a:r>
              <a:rPr lang="uk-UA" altLang="en-US" sz="2000" b="1" dirty="0" smtClean="0">
                <a:latin typeface="Symbol" pitchFamily="18" charset="2"/>
                <a:cs typeface="Arial" charset="0"/>
              </a:rPr>
              <a:t>b</a:t>
            </a:r>
            <a:r>
              <a:rPr lang="uk-UA" altLang="en-US" sz="2000" b="1" dirty="0" smtClean="0">
                <a:latin typeface="Times New Roman" pitchFamily="18" charset="0"/>
              </a:rPr>
              <a:t>-вуглецю. </a:t>
            </a:r>
            <a:endParaRPr lang="uk-UA" altLang="en-US" sz="2000" dirty="0">
              <a:latin typeface="Times New Roman" pitchFamily="18" charset="0"/>
            </a:endParaRPr>
          </a:p>
        </p:txBody>
      </p:sp>
      <p:sp>
        <p:nvSpPr>
          <p:cNvPr id="38922" name="Arc 12"/>
          <p:cNvSpPr>
            <a:spLocks/>
          </p:cNvSpPr>
          <p:nvPr/>
        </p:nvSpPr>
        <p:spPr bwMode="auto">
          <a:xfrm>
            <a:off x="2289175" y="4516438"/>
            <a:ext cx="685800" cy="381000"/>
          </a:xfrm>
          <a:custGeom>
            <a:avLst/>
            <a:gdLst>
              <a:gd name="T0" fmla="*/ 2147483647 w 21341"/>
              <a:gd name="T1" fmla="*/ 2147483647 h 21600"/>
              <a:gd name="T2" fmla="*/ 0 w 21341"/>
              <a:gd name="T3" fmla="*/ 2147483647 h 21600"/>
              <a:gd name="T4" fmla="*/ 0 w 21341"/>
              <a:gd name="T5" fmla="*/ 0 h 21600"/>
              <a:gd name="T6" fmla="*/ 0 60000 65536"/>
              <a:gd name="T7" fmla="*/ 0 60000 65536"/>
              <a:gd name="T8" fmla="*/ 0 60000 65536"/>
              <a:gd name="T9" fmla="*/ 0 w 21341"/>
              <a:gd name="T10" fmla="*/ 0 h 21600"/>
              <a:gd name="T11" fmla="*/ 21341 w 2134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1" h="21600" fill="none" extrusionOk="0">
                <a:moveTo>
                  <a:pt x="21340" y="3335"/>
                </a:moveTo>
                <a:cubicBezTo>
                  <a:pt x="19697" y="13849"/>
                  <a:pt x="10641" y="21599"/>
                  <a:pt x="0" y="21600"/>
                </a:cubicBezTo>
              </a:path>
              <a:path w="21341" h="21600" stroke="0" extrusionOk="0">
                <a:moveTo>
                  <a:pt x="21340" y="3335"/>
                </a:moveTo>
                <a:cubicBezTo>
                  <a:pt x="19697" y="13849"/>
                  <a:pt x="10641" y="21599"/>
                  <a:pt x="0" y="21600"/>
                </a:cubicBezTo>
                <a:lnTo>
                  <a:pt x="0" y="0"/>
                </a:lnTo>
                <a:lnTo>
                  <a:pt x="21340" y="3335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38923" name="Arc 13"/>
          <p:cNvSpPr>
            <a:spLocks/>
          </p:cNvSpPr>
          <p:nvPr/>
        </p:nvSpPr>
        <p:spPr bwMode="auto">
          <a:xfrm>
            <a:off x="3848100" y="4256088"/>
            <a:ext cx="457200" cy="228600"/>
          </a:xfrm>
          <a:custGeom>
            <a:avLst/>
            <a:gdLst>
              <a:gd name="T0" fmla="*/ 0 w 21599"/>
              <a:gd name="T1" fmla="*/ 2147483647 h 21600"/>
              <a:gd name="T2" fmla="*/ 2147483647 w 21599"/>
              <a:gd name="T3" fmla="*/ 0 h 21600"/>
              <a:gd name="T4" fmla="*/ 2147483647 w 21599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9"/>
              <a:gd name="T10" fmla="*/ 0 h 21600"/>
              <a:gd name="T11" fmla="*/ 21599 w 215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600" fill="none" extrusionOk="0">
                <a:moveTo>
                  <a:pt x="-1" y="21449"/>
                </a:moveTo>
                <a:cubicBezTo>
                  <a:pt x="81" y="9608"/>
                  <a:pt x="9682" y="41"/>
                  <a:pt x="21524" y="0"/>
                </a:cubicBezTo>
              </a:path>
              <a:path w="21599" h="21600" stroke="0" extrusionOk="0">
                <a:moveTo>
                  <a:pt x="-1" y="21449"/>
                </a:moveTo>
                <a:cubicBezTo>
                  <a:pt x="81" y="9608"/>
                  <a:pt x="9682" y="41"/>
                  <a:pt x="21524" y="0"/>
                </a:cubicBezTo>
                <a:lnTo>
                  <a:pt x="21599" y="21600"/>
                </a:lnTo>
                <a:lnTo>
                  <a:pt x="-1" y="2144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38924" name="Rectangle 14"/>
          <p:cNvSpPr>
            <a:spLocks noChangeArrowheads="1"/>
          </p:cNvSpPr>
          <p:nvPr/>
        </p:nvSpPr>
        <p:spPr bwMode="auto">
          <a:xfrm>
            <a:off x="589560" y="2091082"/>
            <a:ext cx="8158904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000" dirty="0" smtClean="0">
                <a:latin typeface="Times New Roman" pitchFamily="18" charset="0"/>
              </a:rPr>
              <a:t>Ця реакція називається </a:t>
            </a:r>
            <a:r>
              <a:rPr lang="uk-UA" altLang="en-US" sz="2000" b="1" dirty="0" smtClean="0">
                <a:latin typeface="Symbol" pitchFamily="18" charset="2"/>
              </a:rPr>
              <a:t>b</a:t>
            </a:r>
            <a:r>
              <a:rPr lang="uk-UA" altLang="en-US" sz="2000" dirty="0" smtClean="0">
                <a:latin typeface="Times New Roman" pitchFamily="18" charset="0"/>
              </a:rPr>
              <a:t>-елімінуванням оскільки втрачається </a:t>
            </a:r>
            <a:r>
              <a:rPr lang="uk-UA" altLang="en-US" sz="2000" b="1" dirty="0" smtClean="0">
                <a:latin typeface="Symbol" pitchFamily="18" charset="2"/>
              </a:rPr>
              <a:t>b</a:t>
            </a:r>
            <a:r>
              <a:rPr lang="uk-UA" altLang="en-US" sz="2000" dirty="0" smtClean="0">
                <a:latin typeface="Times New Roman" pitchFamily="18" charset="0"/>
              </a:rPr>
              <a:t>-водень.</a:t>
            </a:r>
            <a:endParaRPr lang="uk-UA" altLang="en-US" sz="2000" dirty="0">
              <a:latin typeface="Times New Roman" pitchFamily="18" charset="0"/>
            </a:endParaRPr>
          </a:p>
        </p:txBody>
      </p:sp>
      <p:sp>
        <p:nvSpPr>
          <p:cNvPr id="38925" name="Rectangle 15"/>
          <p:cNvSpPr>
            <a:spLocks noChangeArrowheads="1"/>
          </p:cNvSpPr>
          <p:nvPr/>
        </p:nvSpPr>
        <p:spPr bwMode="auto">
          <a:xfrm>
            <a:off x="2339975" y="5732463"/>
            <a:ext cx="383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800" b="1" dirty="0" err="1" smtClean="0">
                <a:latin typeface="Times New Roman" pitchFamily="18" charset="0"/>
              </a:rPr>
              <a:t>Reagent</a:t>
            </a:r>
            <a:r>
              <a:rPr lang="uk-UA" altLang="en-US" sz="2800" b="1" dirty="0" smtClean="0">
                <a:latin typeface="Times New Roman" pitchFamily="18" charset="0"/>
              </a:rPr>
              <a:t> = a </a:t>
            </a:r>
            <a:r>
              <a:rPr lang="uk-UA" altLang="en-US" sz="2800" b="1" dirty="0" err="1" smtClean="0">
                <a:latin typeface="Times New Roman" pitchFamily="18" charset="0"/>
              </a:rPr>
              <a:t>strong</a:t>
            </a:r>
            <a:r>
              <a:rPr lang="uk-UA" altLang="en-US" sz="2800" b="1" dirty="0" smtClean="0">
                <a:latin typeface="Times New Roman" pitchFamily="18" charset="0"/>
              </a:rPr>
              <a:t> </a:t>
            </a:r>
            <a:r>
              <a:rPr lang="uk-UA" altLang="en-US" sz="2800" b="1" dirty="0" err="1" smtClean="0">
                <a:latin typeface="Times New Roman" pitchFamily="18" charset="0"/>
              </a:rPr>
              <a:t>base</a:t>
            </a:r>
            <a:endParaRPr lang="uk-UA" altLang="en-US" sz="2800" b="1" dirty="0">
              <a:latin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11188" y="404813"/>
            <a:ext cx="7467600" cy="8080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uk-UA" altLang="ar-SA" b="1" dirty="0">
                <a:solidFill>
                  <a:schemeClr val="tx1"/>
                </a:solidFill>
                <a:latin typeface="Times New Roman" pitchFamily="18" charset="0"/>
              </a:rPr>
              <a:t>Реакції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</a:rPr>
              <a:t>елімінування</a:t>
            </a:r>
            <a:endParaRPr lang="uk-UA" alt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27" name="Rectangle 18"/>
          <p:cNvSpPr>
            <a:spLocks noChangeArrowheads="1"/>
          </p:cNvSpPr>
          <p:nvPr/>
        </p:nvSpPr>
        <p:spPr bwMode="auto">
          <a:xfrm>
            <a:off x="2276475" y="1114425"/>
            <a:ext cx="4540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uk-UA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Елімінація, бімолекулярна - E2</a:t>
            </a:r>
            <a:endParaRPr lang="uk-UA" altLang="en-US" sz="24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2"/>
          <p:cNvSpPr>
            <a:spLocks noChangeArrowheads="1"/>
          </p:cNvSpPr>
          <p:nvPr/>
        </p:nvSpPr>
        <p:spPr bwMode="auto">
          <a:xfrm>
            <a:off x="2673350" y="4425950"/>
            <a:ext cx="708025" cy="579438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127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uk-UA" altLang="ar-SA" dirty="0"/>
          </a:p>
        </p:txBody>
      </p:sp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2063750" y="3106738"/>
            <a:ext cx="596900" cy="5207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127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uk-UA" altLang="ar-SA" dirty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135188" y="3814763"/>
            <a:ext cx="461665" cy="53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900" dirty="0" smtClean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  <a:endParaRPr lang="uk-UA" altLang="en-US" sz="2900" dirty="0">
              <a:solidFill>
                <a:srgbClr val="000000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749550" y="3814763"/>
            <a:ext cx="461665" cy="53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900" dirty="0" smtClean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  <a:endParaRPr lang="uk-UA" altLang="en-US" sz="2900" dirty="0">
              <a:solidFill>
                <a:srgbClr val="000000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749550" y="4427538"/>
            <a:ext cx="461665" cy="53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900" dirty="0" smtClean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  <a:endParaRPr lang="uk-UA" altLang="en-US" sz="2900" dirty="0">
              <a:solidFill>
                <a:srgbClr val="000000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3025775" y="4427538"/>
            <a:ext cx="286938" cy="53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900" dirty="0" smtClean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l</a:t>
            </a:r>
            <a:endParaRPr lang="uk-UA" altLang="en-US" sz="2900" dirty="0">
              <a:solidFill>
                <a:srgbClr val="000000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2540000" y="4065588"/>
            <a:ext cx="2905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V="1">
            <a:off x="2366963" y="3451225"/>
            <a:ext cx="0" cy="452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2981325" y="4249738"/>
            <a:ext cx="0" cy="2682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3152775" y="4065588"/>
            <a:ext cx="4397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2366963" y="4249738"/>
            <a:ext cx="0" cy="4286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V="1">
            <a:off x="2981325" y="3451225"/>
            <a:ext cx="0" cy="452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2112963" y="3103563"/>
            <a:ext cx="468077" cy="53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900" dirty="0" smtClean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  <a:endParaRPr lang="uk-UA" altLang="en-US" sz="2900" dirty="0">
              <a:solidFill>
                <a:srgbClr val="000000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 flipH="1">
            <a:off x="1592263" y="4065588"/>
            <a:ext cx="6127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898525" y="2255838"/>
            <a:ext cx="609141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3200" dirty="0" smtClean="0">
                <a:latin typeface="Arial Rounded MT Bold" pitchFamily="34" charset="0"/>
                <a:cs typeface="Arial" charset="0"/>
              </a:rPr>
              <a:t>B:</a:t>
            </a:r>
            <a:endParaRPr lang="uk-UA" altLang="en-US" sz="320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39953" name="Arc 17"/>
          <p:cNvSpPr>
            <a:spLocks/>
          </p:cNvSpPr>
          <p:nvPr/>
        </p:nvSpPr>
        <p:spPr bwMode="auto">
          <a:xfrm>
            <a:off x="1446213" y="2590800"/>
            <a:ext cx="839787" cy="457200"/>
          </a:xfrm>
          <a:custGeom>
            <a:avLst/>
            <a:gdLst>
              <a:gd name="T0" fmla="*/ 0 w 21641"/>
              <a:gd name="T1" fmla="*/ 0 h 21600"/>
              <a:gd name="T2" fmla="*/ 2147483647 w 21641"/>
              <a:gd name="T3" fmla="*/ 2147483647 h 21600"/>
              <a:gd name="T4" fmla="*/ 2147483647 w 21641"/>
              <a:gd name="T5" fmla="*/ 2147483647 h 21600"/>
              <a:gd name="T6" fmla="*/ 0 60000 65536"/>
              <a:gd name="T7" fmla="*/ 0 60000 65536"/>
              <a:gd name="T8" fmla="*/ 0 60000 65536"/>
              <a:gd name="T9" fmla="*/ 0 w 21641"/>
              <a:gd name="T10" fmla="*/ 0 h 21600"/>
              <a:gd name="T11" fmla="*/ 21641 w 2164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1" h="21600" fill="none" extrusionOk="0">
                <a:moveTo>
                  <a:pt x="0" y="0"/>
                </a:moveTo>
                <a:cubicBezTo>
                  <a:pt x="13" y="0"/>
                  <a:pt x="27" y="-1"/>
                  <a:pt x="41" y="0"/>
                </a:cubicBezTo>
                <a:cubicBezTo>
                  <a:pt x="11970" y="0"/>
                  <a:pt x="21641" y="9670"/>
                  <a:pt x="21641" y="21600"/>
                </a:cubicBezTo>
              </a:path>
              <a:path w="21641" h="21600" stroke="0" extrusionOk="0">
                <a:moveTo>
                  <a:pt x="0" y="0"/>
                </a:moveTo>
                <a:cubicBezTo>
                  <a:pt x="13" y="0"/>
                  <a:pt x="27" y="-1"/>
                  <a:pt x="41" y="0"/>
                </a:cubicBezTo>
                <a:cubicBezTo>
                  <a:pt x="11970" y="0"/>
                  <a:pt x="21641" y="9670"/>
                  <a:pt x="21641" y="21600"/>
                </a:cubicBezTo>
                <a:lnTo>
                  <a:pt x="41" y="21600"/>
                </a:ln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CC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39954" name="Arc 18"/>
          <p:cNvSpPr>
            <a:spLocks/>
          </p:cNvSpPr>
          <p:nvPr/>
        </p:nvSpPr>
        <p:spPr bwMode="auto">
          <a:xfrm>
            <a:off x="2439988" y="3733800"/>
            <a:ext cx="230187" cy="228600"/>
          </a:xfrm>
          <a:custGeom>
            <a:avLst/>
            <a:gdLst>
              <a:gd name="T0" fmla="*/ 0 w 21750"/>
              <a:gd name="T1" fmla="*/ 1725527738 h 21600"/>
              <a:gd name="T2" fmla="*/ 2147483647 w 21750"/>
              <a:gd name="T3" fmla="*/ 2147483647 h 21600"/>
              <a:gd name="T4" fmla="*/ 2147483647 w 21750"/>
              <a:gd name="T5" fmla="*/ 2147483647 h 21600"/>
              <a:gd name="T6" fmla="*/ 0 60000 65536"/>
              <a:gd name="T7" fmla="*/ 0 60000 65536"/>
              <a:gd name="T8" fmla="*/ 0 60000 65536"/>
              <a:gd name="T9" fmla="*/ 0 w 21750"/>
              <a:gd name="T10" fmla="*/ 0 h 21600"/>
              <a:gd name="T11" fmla="*/ 21750 w 217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rgbClr val="CC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39955" name="Arc 19"/>
          <p:cNvSpPr>
            <a:spLocks/>
          </p:cNvSpPr>
          <p:nvPr/>
        </p:nvSpPr>
        <p:spPr bwMode="auto">
          <a:xfrm>
            <a:off x="3201988" y="4346575"/>
            <a:ext cx="534987" cy="285750"/>
          </a:xfrm>
          <a:custGeom>
            <a:avLst/>
            <a:gdLst>
              <a:gd name="T0" fmla="*/ 0 w 21664"/>
              <a:gd name="T1" fmla="*/ 0 h 40545"/>
              <a:gd name="T2" fmla="*/ 2147483647 w 21664"/>
              <a:gd name="T3" fmla="*/ 2147483647 h 40545"/>
              <a:gd name="T4" fmla="*/ 2147483647 w 21664"/>
              <a:gd name="T5" fmla="*/ 2147483647 h 40545"/>
              <a:gd name="T6" fmla="*/ 0 60000 65536"/>
              <a:gd name="T7" fmla="*/ 0 60000 65536"/>
              <a:gd name="T8" fmla="*/ 0 60000 65536"/>
              <a:gd name="T9" fmla="*/ 0 w 21664"/>
              <a:gd name="T10" fmla="*/ 0 h 40545"/>
              <a:gd name="T11" fmla="*/ 21664 w 21664"/>
              <a:gd name="T12" fmla="*/ 40545 h 40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64" h="40545" fill="none" extrusionOk="0">
                <a:moveTo>
                  <a:pt x="0" y="0"/>
                </a:moveTo>
                <a:cubicBezTo>
                  <a:pt x="21" y="0"/>
                  <a:pt x="42" y="-1"/>
                  <a:pt x="64" y="0"/>
                </a:cubicBezTo>
                <a:cubicBezTo>
                  <a:pt x="11993" y="0"/>
                  <a:pt x="21664" y="9670"/>
                  <a:pt x="21664" y="21600"/>
                </a:cubicBezTo>
                <a:cubicBezTo>
                  <a:pt x="21664" y="29491"/>
                  <a:pt x="17360" y="36754"/>
                  <a:pt x="10439" y="40545"/>
                </a:cubicBezTo>
              </a:path>
              <a:path w="21664" h="40545" stroke="0" extrusionOk="0">
                <a:moveTo>
                  <a:pt x="0" y="0"/>
                </a:moveTo>
                <a:cubicBezTo>
                  <a:pt x="21" y="0"/>
                  <a:pt x="42" y="-1"/>
                  <a:pt x="64" y="0"/>
                </a:cubicBezTo>
                <a:cubicBezTo>
                  <a:pt x="11993" y="0"/>
                  <a:pt x="21664" y="9670"/>
                  <a:pt x="21664" y="21600"/>
                </a:cubicBezTo>
                <a:cubicBezTo>
                  <a:pt x="21664" y="29491"/>
                  <a:pt x="17360" y="36754"/>
                  <a:pt x="10439" y="40545"/>
                </a:cubicBezTo>
                <a:lnTo>
                  <a:pt x="64" y="21600"/>
                </a:ln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CC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>
            <a:off x="4114800" y="4062413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2868613" y="1666875"/>
            <a:ext cx="3998018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ar-SA" sz="2800" dirty="0" smtClean="0">
                <a:solidFill>
                  <a:srgbClr val="D5D000"/>
                </a:solidFill>
                <a:latin typeface="Times New Roman" pitchFamily="18" charset="0"/>
              </a:rPr>
              <a:t>Основа забирає </a:t>
            </a:r>
            <a:r>
              <a:rPr lang="uk-UA" altLang="en-US" sz="2800" b="1" dirty="0" smtClean="0">
                <a:latin typeface="Symbol" pitchFamily="18" charset="2"/>
              </a:rPr>
              <a:t>b</a:t>
            </a:r>
            <a:r>
              <a:rPr lang="uk-UA" altLang="ar-SA" sz="2800" dirty="0" smtClean="0">
                <a:solidFill>
                  <a:srgbClr val="D5D000"/>
                </a:solidFill>
                <a:latin typeface="Times New Roman" pitchFamily="18" charset="0"/>
              </a:rPr>
              <a:t>-водень</a:t>
            </a:r>
            <a:endParaRPr lang="uk-UA" altLang="ar-SA" sz="2800" dirty="0">
              <a:solidFill>
                <a:srgbClr val="D5D000"/>
              </a:solidFill>
              <a:latin typeface="Times New Roman" pitchFamily="18" charset="0"/>
            </a:endParaRPr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7192963" y="5018088"/>
            <a:ext cx="749300" cy="6731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127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uk-UA" altLang="ar-SA" dirty="0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6102350" y="2725738"/>
            <a:ext cx="596900" cy="5207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127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uk-UA" altLang="ar-SA" dirty="0"/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6402388" y="3814763"/>
            <a:ext cx="461665" cy="53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900" dirty="0" smtClean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  <a:endParaRPr lang="uk-UA" altLang="en-US" sz="2900" dirty="0">
              <a:solidFill>
                <a:srgbClr val="000000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7016750" y="3814763"/>
            <a:ext cx="461665" cy="53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900" dirty="0" smtClean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  <a:endParaRPr lang="uk-UA" altLang="en-US" sz="2900" dirty="0">
              <a:solidFill>
                <a:srgbClr val="000000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7321550" y="5113338"/>
            <a:ext cx="461665" cy="53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900" dirty="0" smtClean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  <a:endParaRPr lang="uk-UA" altLang="en-US" sz="2900" dirty="0">
              <a:solidFill>
                <a:srgbClr val="000000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7597775" y="5113338"/>
            <a:ext cx="286938" cy="53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900" dirty="0" smtClean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l</a:t>
            </a:r>
            <a:endParaRPr lang="uk-UA" altLang="en-US" sz="2900" dirty="0">
              <a:solidFill>
                <a:srgbClr val="000000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>
            <a:off x="6807200" y="4083050"/>
            <a:ext cx="2905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>
            <a:off x="7419975" y="4065588"/>
            <a:ext cx="4397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>
            <a:off x="6634163" y="4249738"/>
            <a:ext cx="0" cy="4286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39967" name="Rectangle 31"/>
          <p:cNvSpPr>
            <a:spLocks noChangeArrowheads="1"/>
          </p:cNvSpPr>
          <p:nvPr/>
        </p:nvSpPr>
        <p:spPr bwMode="auto">
          <a:xfrm>
            <a:off x="6151563" y="2722563"/>
            <a:ext cx="468077" cy="53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900" dirty="0" smtClean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  <a:endParaRPr lang="uk-UA" altLang="en-US" sz="2900" dirty="0">
              <a:solidFill>
                <a:srgbClr val="000000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 flipH="1">
            <a:off x="5859463" y="4065588"/>
            <a:ext cx="6127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7243763" y="4249738"/>
            <a:ext cx="0" cy="4286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>
            <a:off x="6807200" y="3989388"/>
            <a:ext cx="2905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39971" name="Line 35"/>
          <p:cNvSpPr>
            <a:spLocks noChangeShapeType="1"/>
          </p:cNvSpPr>
          <p:nvPr/>
        </p:nvSpPr>
        <p:spPr bwMode="auto">
          <a:xfrm flipH="1">
            <a:off x="5791200" y="29718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39972" name="Rectangle 36"/>
          <p:cNvSpPr>
            <a:spLocks noChangeArrowheads="1"/>
          </p:cNvSpPr>
          <p:nvPr/>
        </p:nvSpPr>
        <p:spPr bwMode="auto">
          <a:xfrm>
            <a:off x="5405438" y="2695575"/>
            <a:ext cx="480901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3200" dirty="0" smtClean="0">
                <a:latin typeface="Arial Rounded MT Bold" pitchFamily="34" charset="0"/>
                <a:cs typeface="Arial" charset="0"/>
              </a:rPr>
              <a:t>B</a:t>
            </a:r>
            <a:endParaRPr lang="uk-UA" altLang="en-US" sz="320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>
            <a:off x="1295400" y="2314575"/>
            <a:ext cx="228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>
            <a:off x="7924800" y="5105400"/>
            <a:ext cx="228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39975" name="Rectangle 39"/>
          <p:cNvSpPr>
            <a:spLocks noChangeArrowheads="1"/>
          </p:cNvSpPr>
          <p:nvPr/>
        </p:nvSpPr>
        <p:spPr bwMode="auto">
          <a:xfrm>
            <a:off x="2651125" y="4479925"/>
            <a:ext cx="282129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400" dirty="0" smtClean="0">
                <a:latin typeface="Arial Rounded MT Bold" pitchFamily="34" charset="0"/>
                <a:cs typeface="Arial" charset="0"/>
              </a:rPr>
              <a:t>:</a:t>
            </a:r>
            <a:endParaRPr lang="uk-UA" altLang="en-US" sz="240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39976" name="Rectangle 40"/>
          <p:cNvSpPr>
            <a:spLocks noChangeArrowheads="1"/>
          </p:cNvSpPr>
          <p:nvPr/>
        </p:nvSpPr>
        <p:spPr bwMode="auto">
          <a:xfrm>
            <a:off x="3132138" y="4479925"/>
            <a:ext cx="282129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400" dirty="0" smtClean="0">
                <a:latin typeface="Arial Rounded MT Bold" pitchFamily="34" charset="0"/>
                <a:cs typeface="Arial" charset="0"/>
              </a:rPr>
              <a:t>:</a:t>
            </a:r>
            <a:endParaRPr lang="uk-UA" altLang="en-US" sz="240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39977" name="Rectangle 41"/>
          <p:cNvSpPr>
            <a:spLocks noChangeArrowheads="1"/>
          </p:cNvSpPr>
          <p:nvPr/>
        </p:nvSpPr>
        <p:spPr bwMode="auto">
          <a:xfrm>
            <a:off x="2820988" y="4614863"/>
            <a:ext cx="378309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400" dirty="0" smtClean="0">
                <a:latin typeface="Arial Rounded MT Bold" pitchFamily="34" charset="0"/>
                <a:cs typeface="Arial" charset="0"/>
              </a:rPr>
              <a:t>..</a:t>
            </a:r>
            <a:endParaRPr lang="uk-UA" altLang="en-US" sz="240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39978" name="Rectangle 42"/>
          <p:cNvSpPr>
            <a:spLocks noChangeArrowheads="1"/>
          </p:cNvSpPr>
          <p:nvPr/>
        </p:nvSpPr>
        <p:spPr bwMode="auto">
          <a:xfrm>
            <a:off x="7181850" y="5130800"/>
            <a:ext cx="282129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400" dirty="0" smtClean="0">
                <a:latin typeface="Arial Rounded MT Bold" pitchFamily="34" charset="0"/>
                <a:cs typeface="Arial" charset="0"/>
              </a:rPr>
              <a:t>:</a:t>
            </a:r>
            <a:endParaRPr lang="uk-UA" altLang="en-US" sz="240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39979" name="Rectangle 43"/>
          <p:cNvSpPr>
            <a:spLocks noChangeArrowheads="1"/>
          </p:cNvSpPr>
          <p:nvPr/>
        </p:nvSpPr>
        <p:spPr bwMode="auto">
          <a:xfrm>
            <a:off x="7697788" y="5130800"/>
            <a:ext cx="282129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400" dirty="0" smtClean="0">
                <a:latin typeface="Arial Rounded MT Bold" pitchFamily="34" charset="0"/>
                <a:cs typeface="Arial" charset="0"/>
              </a:rPr>
              <a:t>:</a:t>
            </a:r>
            <a:endParaRPr lang="uk-UA" altLang="en-US" sz="240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39980" name="Rectangle 44"/>
          <p:cNvSpPr>
            <a:spLocks noChangeArrowheads="1"/>
          </p:cNvSpPr>
          <p:nvPr/>
        </p:nvSpPr>
        <p:spPr bwMode="auto">
          <a:xfrm>
            <a:off x="7369175" y="5283200"/>
            <a:ext cx="378309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400" dirty="0" smtClean="0">
                <a:latin typeface="Arial Rounded MT Bold" pitchFamily="34" charset="0"/>
                <a:cs typeface="Arial" charset="0"/>
              </a:rPr>
              <a:t>..</a:t>
            </a:r>
            <a:endParaRPr lang="uk-UA" altLang="en-US" sz="240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39981" name="Rectangle 45"/>
          <p:cNvSpPr>
            <a:spLocks noChangeArrowheads="1"/>
          </p:cNvSpPr>
          <p:nvPr/>
        </p:nvSpPr>
        <p:spPr bwMode="auto">
          <a:xfrm>
            <a:off x="7369175" y="4814888"/>
            <a:ext cx="378309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400" dirty="0" smtClean="0">
                <a:latin typeface="Arial Rounded MT Bold" pitchFamily="34" charset="0"/>
                <a:cs typeface="Arial" charset="0"/>
              </a:rPr>
              <a:t>..</a:t>
            </a:r>
            <a:endParaRPr lang="uk-UA" altLang="en-US" sz="240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39982" name="Rectangle 46"/>
          <p:cNvSpPr>
            <a:spLocks noChangeArrowheads="1"/>
          </p:cNvSpPr>
          <p:nvPr/>
        </p:nvSpPr>
        <p:spPr bwMode="auto">
          <a:xfrm>
            <a:off x="271463" y="1547813"/>
            <a:ext cx="1960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ar-SA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Mechanism</a:t>
            </a:r>
            <a:endParaRPr lang="uk-UA" altLang="ar-SA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890588" y="309563"/>
            <a:ext cx="7467600" cy="8080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uk-UA" altLang="ar-SA" b="1" dirty="0">
                <a:solidFill>
                  <a:schemeClr val="tx1"/>
                </a:solidFill>
                <a:latin typeface="Times New Roman" pitchFamily="18" charset="0"/>
              </a:rPr>
              <a:t>Реакції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</a:rPr>
              <a:t>елімінування</a:t>
            </a:r>
            <a:endParaRPr lang="uk-UA" alt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984" name="Rectangle 49"/>
          <p:cNvSpPr>
            <a:spLocks noChangeArrowheads="1"/>
          </p:cNvSpPr>
          <p:nvPr/>
        </p:nvSpPr>
        <p:spPr bwMode="auto">
          <a:xfrm>
            <a:off x="2276475" y="1114425"/>
            <a:ext cx="4540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uk-UA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Елімінація, бімолекулярна - E2</a:t>
            </a:r>
            <a:endParaRPr lang="uk-UA" altLang="en-US" sz="24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013" y="765175"/>
            <a:ext cx="2017712" cy="2663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44035" name="Group 7"/>
          <p:cNvGrpSpPr>
            <a:grpSpLocks/>
          </p:cNvGrpSpPr>
          <p:nvPr/>
        </p:nvGrpSpPr>
        <p:grpSpPr bwMode="auto">
          <a:xfrm>
            <a:off x="468313" y="812800"/>
            <a:ext cx="1752600" cy="1606550"/>
            <a:chOff x="401" y="2157"/>
            <a:chExt cx="1104" cy="1012"/>
          </a:xfrm>
        </p:grpSpPr>
        <p:sp>
          <p:nvSpPr>
            <p:cNvPr id="44123" name="Rectangle 8"/>
            <p:cNvSpPr>
              <a:spLocks noChangeArrowheads="1"/>
            </p:cNvSpPr>
            <p:nvPr/>
          </p:nvSpPr>
          <p:spPr bwMode="auto">
            <a:xfrm>
              <a:off x="401" y="2535"/>
              <a:ext cx="54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latin typeface="Verdana" pitchFamily="34" charset="0"/>
                </a:rPr>
                <a:t>CH</a:t>
              </a:r>
              <a:r>
                <a:rPr lang="en-GB" altLang="en-US" sz="2400" baseline="-25000">
                  <a:solidFill>
                    <a:srgbClr val="000000"/>
                  </a:solidFill>
                  <a:latin typeface="Verdana" pitchFamily="34" charset="0"/>
                </a:rPr>
                <a:t>3</a:t>
              </a:r>
              <a:endParaRPr lang="en-GB" altLang="en-US" sz="2400">
                <a:latin typeface="Verdana" pitchFamily="34" charset="0"/>
              </a:endParaRPr>
            </a:p>
          </p:txBody>
        </p:sp>
        <p:sp>
          <p:nvSpPr>
            <p:cNvPr id="44124" name="Rectangle 9"/>
            <p:cNvSpPr>
              <a:spLocks noChangeArrowheads="1"/>
            </p:cNvSpPr>
            <p:nvPr/>
          </p:nvSpPr>
          <p:spPr bwMode="auto">
            <a:xfrm>
              <a:off x="982" y="2157"/>
              <a:ext cx="14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latin typeface="Verdana" pitchFamily="34" charset="0"/>
                </a:rPr>
                <a:t>H</a:t>
              </a:r>
              <a:endParaRPr lang="en-GB" altLang="en-US" sz="2400">
                <a:latin typeface="Verdana" pitchFamily="34" charset="0"/>
              </a:endParaRPr>
            </a:p>
          </p:txBody>
        </p:sp>
        <p:sp>
          <p:nvSpPr>
            <p:cNvPr id="44125" name="Line 10"/>
            <p:cNvSpPr>
              <a:spLocks noChangeShapeType="1"/>
            </p:cNvSpPr>
            <p:nvPr/>
          </p:nvSpPr>
          <p:spPr bwMode="auto">
            <a:xfrm flipH="1">
              <a:off x="1151" y="2624"/>
              <a:ext cx="202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126" name="Rectangle 11"/>
            <p:cNvSpPr>
              <a:spLocks noChangeArrowheads="1"/>
            </p:cNvSpPr>
            <p:nvPr/>
          </p:nvSpPr>
          <p:spPr bwMode="auto">
            <a:xfrm>
              <a:off x="1372" y="2522"/>
              <a:ext cx="1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latin typeface="Verdana" pitchFamily="34" charset="0"/>
                </a:rPr>
                <a:t>X</a:t>
              </a:r>
              <a:endParaRPr lang="en-GB" altLang="en-US" sz="2400">
                <a:latin typeface="Verdana" pitchFamily="34" charset="0"/>
              </a:endParaRPr>
            </a:p>
          </p:txBody>
        </p:sp>
        <p:sp>
          <p:nvSpPr>
            <p:cNvPr id="44127" name="Rectangle 12"/>
            <p:cNvSpPr>
              <a:spLocks noChangeArrowheads="1"/>
            </p:cNvSpPr>
            <p:nvPr/>
          </p:nvSpPr>
          <p:spPr bwMode="auto">
            <a:xfrm>
              <a:off x="986" y="2523"/>
              <a:ext cx="13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latin typeface="Verdana" pitchFamily="34" charset="0"/>
                </a:rPr>
                <a:t>C</a:t>
              </a:r>
              <a:endParaRPr lang="en-GB" altLang="en-US" sz="2400">
                <a:latin typeface="Verdana" pitchFamily="34" charset="0"/>
              </a:endParaRPr>
            </a:p>
          </p:txBody>
        </p:sp>
        <p:sp>
          <p:nvSpPr>
            <p:cNvPr id="44128" name="Line 13"/>
            <p:cNvSpPr>
              <a:spLocks noChangeShapeType="1"/>
            </p:cNvSpPr>
            <p:nvPr/>
          </p:nvSpPr>
          <p:spPr bwMode="auto">
            <a:xfrm>
              <a:off x="800" y="2624"/>
              <a:ext cx="1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29" name="Line 14"/>
            <p:cNvSpPr>
              <a:spLocks noChangeShapeType="1"/>
            </p:cNvSpPr>
            <p:nvPr/>
          </p:nvSpPr>
          <p:spPr bwMode="auto">
            <a:xfrm rot="-5400000" flipH="1" flipV="1">
              <a:off x="979" y="2440"/>
              <a:ext cx="1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30" name="Line 15"/>
            <p:cNvSpPr>
              <a:spLocks noChangeShapeType="1"/>
            </p:cNvSpPr>
            <p:nvPr/>
          </p:nvSpPr>
          <p:spPr bwMode="auto">
            <a:xfrm rot="-5400000" flipH="1" flipV="1">
              <a:off x="979" y="2827"/>
              <a:ext cx="1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31" name="Rectangle 16"/>
            <p:cNvSpPr>
              <a:spLocks noChangeArrowheads="1"/>
            </p:cNvSpPr>
            <p:nvPr/>
          </p:nvSpPr>
          <p:spPr bwMode="auto">
            <a:xfrm>
              <a:off x="995" y="2939"/>
              <a:ext cx="14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latin typeface="Verdana" pitchFamily="34" charset="0"/>
                </a:rPr>
                <a:t>H</a:t>
              </a:r>
              <a:endParaRPr lang="en-GB" altLang="en-US" sz="2400">
                <a:latin typeface="Verdana" pitchFamily="34" charset="0"/>
              </a:endParaRPr>
            </a:p>
          </p:txBody>
        </p:sp>
      </p:grpSp>
      <p:grpSp>
        <p:nvGrpSpPr>
          <p:cNvPr id="44036" name="Group 66"/>
          <p:cNvGrpSpPr>
            <a:grpSpLocks/>
          </p:cNvGrpSpPr>
          <p:nvPr/>
        </p:nvGrpSpPr>
        <p:grpSpPr bwMode="auto">
          <a:xfrm>
            <a:off x="650875" y="2593975"/>
            <a:ext cx="461963" cy="554038"/>
            <a:chOff x="823" y="2834"/>
            <a:chExt cx="291" cy="349"/>
          </a:xfrm>
        </p:grpSpPr>
        <p:sp>
          <p:nvSpPr>
            <p:cNvPr id="44117" name="Rectangle 20"/>
            <p:cNvSpPr>
              <a:spLocks noChangeArrowheads="1"/>
            </p:cNvSpPr>
            <p:nvPr/>
          </p:nvSpPr>
          <p:spPr bwMode="auto">
            <a:xfrm>
              <a:off x="1114" y="2834"/>
              <a:ext cx="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800">
                <a:solidFill>
                  <a:schemeClr val="accent2"/>
                </a:solidFill>
                <a:latin typeface="Verdana" pitchFamily="34" charset="0"/>
              </a:endParaRPr>
            </a:p>
          </p:txBody>
        </p:sp>
        <p:grpSp>
          <p:nvGrpSpPr>
            <p:cNvPr id="44118" name="Group 65"/>
            <p:cNvGrpSpPr>
              <a:grpSpLocks/>
            </p:cNvGrpSpPr>
            <p:nvPr/>
          </p:nvGrpSpPr>
          <p:grpSpPr bwMode="auto">
            <a:xfrm>
              <a:off x="823" y="2925"/>
              <a:ext cx="274" cy="258"/>
              <a:chOff x="823" y="2925"/>
              <a:chExt cx="274" cy="258"/>
            </a:xfrm>
          </p:grpSpPr>
          <p:sp>
            <p:nvSpPr>
              <p:cNvPr id="44119" name="Rectangle 18"/>
              <p:cNvSpPr>
                <a:spLocks noChangeArrowheads="1"/>
              </p:cNvSpPr>
              <p:nvPr/>
            </p:nvSpPr>
            <p:spPr bwMode="auto">
              <a:xfrm>
                <a:off x="828" y="2950"/>
                <a:ext cx="26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400">
                    <a:solidFill>
                      <a:srgbClr val="000000"/>
                    </a:solidFill>
                    <a:latin typeface="Verdana" pitchFamily="34" charset="0"/>
                  </a:rPr>
                  <a:t>Nu</a:t>
                </a:r>
                <a:endParaRPr lang="en-GB" altLang="en-US" sz="2400">
                  <a:latin typeface="Verdana" pitchFamily="34" charset="0"/>
                </a:endParaRPr>
              </a:p>
            </p:txBody>
          </p:sp>
          <p:grpSp>
            <p:nvGrpSpPr>
              <p:cNvPr id="44120" name="Group 62"/>
              <p:cNvGrpSpPr>
                <a:grpSpLocks/>
              </p:cNvGrpSpPr>
              <p:nvPr/>
            </p:nvGrpSpPr>
            <p:grpSpPr bwMode="auto">
              <a:xfrm rot="5400000">
                <a:off x="871" y="2877"/>
                <a:ext cx="49" cy="145"/>
                <a:chOff x="751" y="2865"/>
                <a:chExt cx="49" cy="145"/>
              </a:xfrm>
            </p:grpSpPr>
            <p:sp>
              <p:nvSpPr>
                <p:cNvPr id="44121" name="Oval 19"/>
                <p:cNvSpPr>
                  <a:spLocks noChangeArrowheads="1"/>
                </p:cNvSpPr>
                <p:nvPr/>
              </p:nvSpPr>
              <p:spPr bwMode="auto">
                <a:xfrm>
                  <a:off x="751" y="2865"/>
                  <a:ext cx="49" cy="49"/>
                </a:xfrm>
                <a:prstGeom prst="ellipse">
                  <a:avLst/>
                </a:prstGeom>
                <a:solidFill>
                  <a:schemeClr val="tx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4122" name="Oval 21"/>
                <p:cNvSpPr>
                  <a:spLocks noChangeArrowheads="1"/>
                </p:cNvSpPr>
                <p:nvPr/>
              </p:nvSpPr>
              <p:spPr bwMode="auto">
                <a:xfrm>
                  <a:off x="751" y="2961"/>
                  <a:ext cx="49" cy="49"/>
                </a:xfrm>
                <a:prstGeom prst="ellipse">
                  <a:avLst/>
                </a:prstGeom>
                <a:solidFill>
                  <a:schemeClr val="tx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44037" name="Freeform 64"/>
          <p:cNvSpPr>
            <a:spLocks/>
          </p:cNvSpPr>
          <p:nvPr/>
        </p:nvSpPr>
        <p:spPr bwMode="auto">
          <a:xfrm>
            <a:off x="735013" y="1714500"/>
            <a:ext cx="628650" cy="952500"/>
          </a:xfrm>
          <a:custGeom>
            <a:avLst/>
            <a:gdLst>
              <a:gd name="T0" fmla="*/ 0 w 396"/>
              <a:gd name="T1" fmla="*/ 2147483647 h 600"/>
              <a:gd name="T2" fmla="*/ 2147483647 w 396"/>
              <a:gd name="T3" fmla="*/ 2147483647 h 600"/>
              <a:gd name="T4" fmla="*/ 2147483647 w 396"/>
              <a:gd name="T5" fmla="*/ 0 h 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6" h="600">
                <a:moveTo>
                  <a:pt x="0" y="600"/>
                </a:moveTo>
                <a:cubicBezTo>
                  <a:pt x="27" y="464"/>
                  <a:pt x="54" y="328"/>
                  <a:pt x="120" y="228"/>
                </a:cubicBezTo>
                <a:cubicBezTo>
                  <a:pt x="186" y="128"/>
                  <a:pt x="291" y="64"/>
                  <a:pt x="396" y="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38" name="Freeform 67"/>
          <p:cNvSpPr>
            <a:spLocks/>
          </p:cNvSpPr>
          <p:nvPr/>
        </p:nvSpPr>
        <p:spPr bwMode="auto">
          <a:xfrm>
            <a:off x="1801813" y="1047750"/>
            <a:ext cx="323850" cy="495300"/>
          </a:xfrm>
          <a:custGeom>
            <a:avLst/>
            <a:gdLst>
              <a:gd name="T0" fmla="*/ 0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4" h="312">
                <a:moveTo>
                  <a:pt x="0" y="312"/>
                </a:moveTo>
                <a:cubicBezTo>
                  <a:pt x="13" y="168"/>
                  <a:pt x="26" y="24"/>
                  <a:pt x="60" y="12"/>
                </a:cubicBezTo>
                <a:cubicBezTo>
                  <a:pt x="94" y="0"/>
                  <a:pt x="149" y="120"/>
                  <a:pt x="204" y="24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2700338" y="760413"/>
            <a:ext cx="3097212" cy="2663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3995738" y="871538"/>
            <a:ext cx="288925" cy="657225"/>
          </a:xfrm>
          <a:custGeom>
            <a:avLst/>
            <a:gdLst>
              <a:gd name="T0" fmla="*/ 0 w 426"/>
              <a:gd name="T1" fmla="*/ 2147483647 h 366"/>
              <a:gd name="T2" fmla="*/ 2147483647 w 426"/>
              <a:gd name="T3" fmla="*/ 2147483647 h 366"/>
              <a:gd name="T4" fmla="*/ 2147483647 w 426"/>
              <a:gd name="T5" fmla="*/ 2147483647 h 3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6" h="366">
                <a:moveTo>
                  <a:pt x="0" y="366"/>
                </a:moveTo>
                <a:cubicBezTo>
                  <a:pt x="6" y="207"/>
                  <a:pt x="13" y="48"/>
                  <a:pt x="84" y="24"/>
                </a:cubicBezTo>
                <a:cubicBezTo>
                  <a:pt x="155" y="0"/>
                  <a:pt x="290" y="111"/>
                  <a:pt x="426" y="222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" name="Group 84"/>
          <p:cNvGrpSpPr>
            <a:grpSpLocks/>
          </p:cNvGrpSpPr>
          <p:nvPr/>
        </p:nvGrpSpPr>
        <p:grpSpPr bwMode="auto">
          <a:xfrm>
            <a:off x="3076575" y="2630488"/>
            <a:ext cx="1000125" cy="465137"/>
            <a:chOff x="630" y="3643"/>
            <a:chExt cx="630" cy="293"/>
          </a:xfrm>
        </p:grpSpPr>
        <p:sp>
          <p:nvSpPr>
            <p:cNvPr id="44112" name="Text Box 38"/>
            <p:cNvSpPr txBox="1">
              <a:spLocks noChangeArrowheads="1"/>
            </p:cNvSpPr>
            <p:nvPr/>
          </p:nvSpPr>
          <p:spPr bwMode="auto">
            <a:xfrm>
              <a:off x="672" y="3648"/>
              <a:ext cx="5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latin typeface="Verdana" pitchFamily="34" charset="0"/>
                </a:rPr>
                <a:t>Nu</a:t>
              </a:r>
            </a:p>
          </p:txBody>
        </p:sp>
        <p:sp>
          <p:nvSpPr>
            <p:cNvPr id="44113" name="Line 39"/>
            <p:cNvSpPr>
              <a:spLocks noChangeShapeType="1"/>
            </p:cNvSpPr>
            <p:nvPr/>
          </p:nvSpPr>
          <p:spPr bwMode="auto">
            <a:xfrm>
              <a:off x="630" y="3715"/>
              <a:ext cx="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4114" name="Group 75"/>
            <p:cNvGrpSpPr>
              <a:grpSpLocks/>
            </p:cNvGrpSpPr>
            <p:nvPr/>
          </p:nvGrpSpPr>
          <p:grpSpPr bwMode="auto">
            <a:xfrm rot="-5400000">
              <a:off x="781" y="3601"/>
              <a:ext cx="49" cy="133"/>
              <a:chOff x="1573" y="3829"/>
              <a:chExt cx="49" cy="133"/>
            </a:xfrm>
          </p:grpSpPr>
          <p:sp>
            <p:nvSpPr>
              <p:cNvPr id="44115" name="Oval 76"/>
              <p:cNvSpPr>
                <a:spLocks noChangeArrowheads="1"/>
              </p:cNvSpPr>
              <p:nvPr/>
            </p:nvSpPr>
            <p:spPr bwMode="auto">
              <a:xfrm>
                <a:off x="1573" y="3829"/>
                <a:ext cx="49" cy="49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Verdana" pitchFamily="34" charset="0"/>
                </a:endParaRPr>
              </a:p>
            </p:txBody>
          </p:sp>
          <p:sp>
            <p:nvSpPr>
              <p:cNvPr id="44116" name="Oval 77"/>
              <p:cNvSpPr>
                <a:spLocks noChangeArrowheads="1"/>
              </p:cNvSpPr>
              <p:nvPr/>
            </p:nvSpPr>
            <p:spPr bwMode="auto">
              <a:xfrm>
                <a:off x="1573" y="3913"/>
                <a:ext cx="49" cy="49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Verdana" pitchFamily="34" charset="0"/>
                </a:endParaRPr>
              </a:p>
            </p:txBody>
          </p:sp>
        </p:grpSp>
      </p:grpSp>
      <p:sp>
        <p:nvSpPr>
          <p:cNvPr id="30" name="Freeform 85"/>
          <p:cNvSpPr>
            <a:spLocks/>
          </p:cNvSpPr>
          <p:nvPr/>
        </p:nvSpPr>
        <p:spPr bwMode="auto">
          <a:xfrm>
            <a:off x="3371850" y="1952625"/>
            <a:ext cx="419100" cy="666750"/>
          </a:xfrm>
          <a:custGeom>
            <a:avLst/>
            <a:gdLst>
              <a:gd name="T0" fmla="*/ 0 w 396"/>
              <a:gd name="T1" fmla="*/ 2147483647 h 600"/>
              <a:gd name="T2" fmla="*/ 2147483647 w 396"/>
              <a:gd name="T3" fmla="*/ 2147483647 h 600"/>
              <a:gd name="T4" fmla="*/ 2147483647 w 396"/>
              <a:gd name="T5" fmla="*/ 0 h 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6" h="600">
                <a:moveTo>
                  <a:pt x="0" y="600"/>
                </a:moveTo>
                <a:cubicBezTo>
                  <a:pt x="27" y="464"/>
                  <a:pt x="54" y="328"/>
                  <a:pt x="120" y="228"/>
                </a:cubicBezTo>
                <a:cubicBezTo>
                  <a:pt x="186" y="128"/>
                  <a:pt x="291" y="64"/>
                  <a:pt x="396" y="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4676775" y="1176338"/>
            <a:ext cx="742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aseline="-25000">
              <a:latin typeface="Verdana" pitchFamily="34" charset="0"/>
            </a:endParaRP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844800" y="1058863"/>
            <a:ext cx="2266950" cy="1538287"/>
            <a:chOff x="3124397" y="3399383"/>
            <a:chExt cx="2266950" cy="1537448"/>
          </a:xfrm>
        </p:grpSpPr>
        <p:grpSp>
          <p:nvGrpSpPr>
            <p:cNvPr id="44102" name="Group 32"/>
            <p:cNvGrpSpPr>
              <a:grpSpLocks/>
            </p:cNvGrpSpPr>
            <p:nvPr/>
          </p:nvGrpSpPr>
          <p:grpSpPr bwMode="auto">
            <a:xfrm>
              <a:off x="3124397" y="3527131"/>
              <a:ext cx="2266950" cy="1409700"/>
              <a:chOff x="372" y="2124"/>
              <a:chExt cx="1428" cy="888"/>
            </a:xfrm>
          </p:grpSpPr>
          <p:sp>
            <p:nvSpPr>
              <p:cNvPr id="44104" name="Text Box 14"/>
              <p:cNvSpPr txBox="1">
                <a:spLocks noChangeArrowheads="1"/>
              </p:cNvSpPr>
              <p:nvPr/>
            </p:nvSpPr>
            <p:spPr bwMode="auto">
              <a:xfrm>
                <a:off x="372" y="2388"/>
                <a:ext cx="68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Verdana" pitchFamily="34" charset="0"/>
                  </a:rPr>
                  <a:t>CH</a:t>
                </a:r>
                <a:r>
                  <a:rPr lang="en-US" altLang="en-US" sz="2400" baseline="-25000">
                    <a:latin typeface="Verdana" pitchFamily="34" charset="0"/>
                  </a:rPr>
                  <a:t>3</a:t>
                </a:r>
              </a:p>
            </p:txBody>
          </p:sp>
          <p:sp>
            <p:nvSpPr>
              <p:cNvPr id="44105" name="Line 15"/>
              <p:cNvSpPr>
                <a:spLocks noChangeShapeType="1"/>
              </p:cNvSpPr>
              <p:nvPr/>
            </p:nvSpPr>
            <p:spPr bwMode="auto">
              <a:xfrm>
                <a:off x="792" y="2532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6" name="Text Box 16"/>
              <p:cNvSpPr txBox="1">
                <a:spLocks noChangeArrowheads="1"/>
              </p:cNvSpPr>
              <p:nvPr/>
            </p:nvSpPr>
            <p:spPr bwMode="auto">
              <a:xfrm>
                <a:off x="1116" y="2676"/>
                <a:ext cx="68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Verdana" pitchFamily="34" charset="0"/>
                  </a:rPr>
                  <a:t>CH</a:t>
                </a:r>
                <a:r>
                  <a:rPr lang="en-US" altLang="en-US" sz="2400" baseline="-25000">
                    <a:latin typeface="Verdana" pitchFamily="34" charset="0"/>
                  </a:rPr>
                  <a:t>3</a:t>
                </a:r>
              </a:p>
            </p:txBody>
          </p:sp>
          <p:sp>
            <p:nvSpPr>
              <p:cNvPr id="44107" name="Text Box 17"/>
              <p:cNvSpPr txBox="1">
                <a:spLocks noChangeArrowheads="1"/>
              </p:cNvSpPr>
              <p:nvPr/>
            </p:nvSpPr>
            <p:spPr bwMode="auto">
              <a:xfrm>
                <a:off x="912" y="2376"/>
                <a:ext cx="39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Verdana" pitchFamily="34" charset="0"/>
                  </a:rPr>
                  <a:t>C</a:t>
                </a:r>
                <a:endParaRPr lang="en-US" altLang="en-US" sz="2400" baseline="-25000">
                  <a:latin typeface="Verdana" pitchFamily="34" charset="0"/>
                </a:endParaRPr>
              </a:p>
            </p:txBody>
          </p:sp>
          <p:sp>
            <p:nvSpPr>
              <p:cNvPr id="44108" name="Line 18"/>
              <p:cNvSpPr>
                <a:spLocks noChangeShapeType="1"/>
              </p:cNvSpPr>
              <p:nvPr/>
            </p:nvSpPr>
            <p:spPr bwMode="auto">
              <a:xfrm>
                <a:off x="1116" y="2628"/>
                <a:ext cx="72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9" name="Text Box 19"/>
              <p:cNvSpPr txBox="1">
                <a:spLocks noChangeArrowheads="1"/>
              </p:cNvSpPr>
              <p:nvPr/>
            </p:nvSpPr>
            <p:spPr bwMode="auto">
              <a:xfrm>
                <a:off x="1188" y="2124"/>
                <a:ext cx="3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Verdana" pitchFamily="34" charset="0"/>
                  </a:rPr>
                  <a:t>O</a:t>
                </a:r>
                <a:endParaRPr lang="en-US" altLang="en-US" sz="2400" baseline="-25000">
                  <a:latin typeface="Verdana" pitchFamily="34" charset="0"/>
                </a:endParaRPr>
              </a:p>
            </p:txBody>
          </p:sp>
          <p:sp>
            <p:nvSpPr>
              <p:cNvPr id="44110" name="Line 20"/>
              <p:cNvSpPr>
                <a:spLocks noChangeShapeType="1"/>
              </p:cNvSpPr>
              <p:nvPr/>
            </p:nvSpPr>
            <p:spPr bwMode="auto">
              <a:xfrm flipH="1">
                <a:off x="1104" y="2340"/>
                <a:ext cx="84" cy="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11" name="Line 21"/>
              <p:cNvSpPr>
                <a:spLocks noChangeShapeType="1"/>
              </p:cNvSpPr>
              <p:nvPr/>
            </p:nvSpPr>
            <p:spPr bwMode="auto">
              <a:xfrm flipH="1">
                <a:off x="1152" y="2388"/>
                <a:ext cx="84" cy="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103" name="Rectangle 33"/>
            <p:cNvSpPr>
              <a:spLocks noChangeArrowheads="1"/>
            </p:cNvSpPr>
            <p:nvPr/>
          </p:nvSpPr>
          <p:spPr bwMode="auto">
            <a:xfrm>
              <a:off x="4497432" y="3399383"/>
              <a:ext cx="18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 b="1"/>
            </a:p>
          </p:txBody>
        </p:sp>
      </p:grpSp>
      <p:sp>
        <p:nvSpPr>
          <p:cNvPr id="43" name="Text Box 70"/>
          <p:cNvSpPr txBox="1">
            <a:spLocks noChangeArrowheads="1"/>
          </p:cNvSpPr>
          <p:nvPr/>
        </p:nvSpPr>
        <p:spPr bwMode="auto">
          <a:xfrm>
            <a:off x="3305175" y="1306513"/>
            <a:ext cx="914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CC0000"/>
                </a:solidFill>
                <a:latin typeface="Comic Sans MS" pitchFamily="66" charset="0"/>
                <a:sym typeface="Symbol" pitchFamily="18" charset="2"/>
              </a:rPr>
              <a:t>+</a:t>
            </a:r>
            <a:endParaRPr lang="en-GB" altLang="en-US" sz="2400" b="1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44" name="Text Box 71"/>
          <p:cNvSpPr txBox="1">
            <a:spLocks noChangeArrowheads="1"/>
          </p:cNvSpPr>
          <p:nvPr/>
        </p:nvSpPr>
        <p:spPr bwMode="auto">
          <a:xfrm>
            <a:off x="4025900" y="87947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rPr>
              <a:t>-</a:t>
            </a:r>
            <a:endParaRPr lang="en-GB" altLang="en-US" sz="24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986463" y="760413"/>
            <a:ext cx="3097212" cy="2663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7137400" y="871538"/>
            <a:ext cx="288925" cy="657225"/>
          </a:xfrm>
          <a:custGeom>
            <a:avLst/>
            <a:gdLst>
              <a:gd name="T0" fmla="*/ 0 w 426"/>
              <a:gd name="T1" fmla="*/ 2147483647 h 366"/>
              <a:gd name="T2" fmla="*/ 2147483647 w 426"/>
              <a:gd name="T3" fmla="*/ 2147483647 h 366"/>
              <a:gd name="T4" fmla="*/ 2147483647 w 426"/>
              <a:gd name="T5" fmla="*/ 2147483647 h 3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6" h="366">
                <a:moveTo>
                  <a:pt x="0" y="366"/>
                </a:moveTo>
                <a:cubicBezTo>
                  <a:pt x="6" y="207"/>
                  <a:pt x="13" y="48"/>
                  <a:pt x="84" y="24"/>
                </a:cubicBezTo>
                <a:cubicBezTo>
                  <a:pt x="155" y="0"/>
                  <a:pt x="290" y="111"/>
                  <a:pt x="426" y="222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7" name="Group 84"/>
          <p:cNvGrpSpPr>
            <a:grpSpLocks/>
          </p:cNvGrpSpPr>
          <p:nvPr/>
        </p:nvGrpSpPr>
        <p:grpSpPr bwMode="auto">
          <a:xfrm>
            <a:off x="6218238" y="2630488"/>
            <a:ext cx="1000125" cy="465137"/>
            <a:chOff x="630" y="3643"/>
            <a:chExt cx="630" cy="293"/>
          </a:xfrm>
        </p:grpSpPr>
        <p:sp>
          <p:nvSpPr>
            <p:cNvPr id="44097" name="Text Box 38"/>
            <p:cNvSpPr txBox="1">
              <a:spLocks noChangeArrowheads="1"/>
            </p:cNvSpPr>
            <p:nvPr/>
          </p:nvSpPr>
          <p:spPr bwMode="auto">
            <a:xfrm>
              <a:off x="672" y="3648"/>
              <a:ext cx="5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latin typeface="Verdana" pitchFamily="34" charset="0"/>
                </a:rPr>
                <a:t>Nu</a:t>
              </a:r>
            </a:p>
          </p:txBody>
        </p:sp>
        <p:sp>
          <p:nvSpPr>
            <p:cNvPr id="44098" name="Line 39"/>
            <p:cNvSpPr>
              <a:spLocks noChangeShapeType="1"/>
            </p:cNvSpPr>
            <p:nvPr/>
          </p:nvSpPr>
          <p:spPr bwMode="auto">
            <a:xfrm>
              <a:off x="630" y="3715"/>
              <a:ext cx="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4099" name="Group 75"/>
            <p:cNvGrpSpPr>
              <a:grpSpLocks/>
            </p:cNvGrpSpPr>
            <p:nvPr/>
          </p:nvGrpSpPr>
          <p:grpSpPr bwMode="auto">
            <a:xfrm rot="-5400000">
              <a:off x="781" y="3601"/>
              <a:ext cx="49" cy="133"/>
              <a:chOff x="1573" y="3829"/>
              <a:chExt cx="49" cy="133"/>
            </a:xfrm>
          </p:grpSpPr>
          <p:sp>
            <p:nvSpPr>
              <p:cNvPr id="44100" name="Oval 76"/>
              <p:cNvSpPr>
                <a:spLocks noChangeArrowheads="1"/>
              </p:cNvSpPr>
              <p:nvPr/>
            </p:nvSpPr>
            <p:spPr bwMode="auto">
              <a:xfrm>
                <a:off x="1573" y="3829"/>
                <a:ext cx="49" cy="49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Verdana" pitchFamily="34" charset="0"/>
                </a:endParaRPr>
              </a:p>
            </p:txBody>
          </p:sp>
          <p:sp>
            <p:nvSpPr>
              <p:cNvPr id="44101" name="Oval 77"/>
              <p:cNvSpPr>
                <a:spLocks noChangeArrowheads="1"/>
              </p:cNvSpPr>
              <p:nvPr/>
            </p:nvSpPr>
            <p:spPr bwMode="auto">
              <a:xfrm>
                <a:off x="1573" y="3913"/>
                <a:ext cx="49" cy="49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Verdana" pitchFamily="34" charset="0"/>
                </a:endParaRPr>
              </a:p>
            </p:txBody>
          </p:sp>
        </p:grpSp>
      </p:grpSp>
      <p:sp>
        <p:nvSpPr>
          <p:cNvPr id="53" name="Freeform 85"/>
          <p:cNvSpPr>
            <a:spLocks/>
          </p:cNvSpPr>
          <p:nvPr/>
        </p:nvSpPr>
        <p:spPr bwMode="auto">
          <a:xfrm>
            <a:off x="6513513" y="1952625"/>
            <a:ext cx="419100" cy="666750"/>
          </a:xfrm>
          <a:custGeom>
            <a:avLst/>
            <a:gdLst>
              <a:gd name="T0" fmla="*/ 0 w 396"/>
              <a:gd name="T1" fmla="*/ 2147483647 h 600"/>
              <a:gd name="T2" fmla="*/ 2147483647 w 396"/>
              <a:gd name="T3" fmla="*/ 2147483647 h 600"/>
              <a:gd name="T4" fmla="*/ 2147483647 w 396"/>
              <a:gd name="T5" fmla="*/ 0 h 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6" h="600">
                <a:moveTo>
                  <a:pt x="0" y="600"/>
                </a:moveTo>
                <a:cubicBezTo>
                  <a:pt x="27" y="464"/>
                  <a:pt x="54" y="328"/>
                  <a:pt x="120" y="228"/>
                </a:cubicBezTo>
                <a:cubicBezTo>
                  <a:pt x="186" y="128"/>
                  <a:pt x="291" y="64"/>
                  <a:pt x="396" y="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7962900" y="1176338"/>
            <a:ext cx="742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aseline="-25000">
              <a:latin typeface="Verdana" pitchFamily="34" charset="0"/>
            </a:endParaRP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5986463" y="1058863"/>
            <a:ext cx="2266950" cy="1538287"/>
            <a:chOff x="3124397" y="3399383"/>
            <a:chExt cx="2266950" cy="1537448"/>
          </a:xfrm>
        </p:grpSpPr>
        <p:grpSp>
          <p:nvGrpSpPr>
            <p:cNvPr id="44087" name="Group 55"/>
            <p:cNvGrpSpPr>
              <a:grpSpLocks/>
            </p:cNvGrpSpPr>
            <p:nvPr/>
          </p:nvGrpSpPr>
          <p:grpSpPr bwMode="auto">
            <a:xfrm>
              <a:off x="3124397" y="3527131"/>
              <a:ext cx="2266950" cy="1409700"/>
              <a:chOff x="372" y="2124"/>
              <a:chExt cx="1428" cy="888"/>
            </a:xfrm>
          </p:grpSpPr>
          <p:sp>
            <p:nvSpPr>
              <p:cNvPr id="44089" name="Text Box 14"/>
              <p:cNvSpPr txBox="1">
                <a:spLocks noChangeArrowheads="1"/>
              </p:cNvSpPr>
              <p:nvPr/>
            </p:nvSpPr>
            <p:spPr bwMode="auto">
              <a:xfrm>
                <a:off x="372" y="2388"/>
                <a:ext cx="68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Verdana" pitchFamily="34" charset="0"/>
                  </a:rPr>
                  <a:t>CH</a:t>
                </a:r>
                <a:r>
                  <a:rPr lang="en-US" altLang="en-US" sz="2400" baseline="-25000">
                    <a:latin typeface="Verdana" pitchFamily="34" charset="0"/>
                  </a:rPr>
                  <a:t>3</a:t>
                </a:r>
              </a:p>
            </p:txBody>
          </p:sp>
          <p:sp>
            <p:nvSpPr>
              <p:cNvPr id="44090" name="Line 15"/>
              <p:cNvSpPr>
                <a:spLocks noChangeShapeType="1"/>
              </p:cNvSpPr>
              <p:nvPr/>
            </p:nvSpPr>
            <p:spPr bwMode="auto">
              <a:xfrm>
                <a:off x="792" y="2532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1" name="Text Box 16"/>
              <p:cNvSpPr txBox="1">
                <a:spLocks noChangeArrowheads="1"/>
              </p:cNvSpPr>
              <p:nvPr/>
            </p:nvSpPr>
            <p:spPr bwMode="auto">
              <a:xfrm>
                <a:off x="1116" y="2676"/>
                <a:ext cx="68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Verdana" pitchFamily="34" charset="0"/>
                  </a:rPr>
                  <a:t>Cl</a:t>
                </a:r>
                <a:endParaRPr lang="en-US" altLang="en-US" sz="2400" baseline="-25000">
                  <a:latin typeface="Verdana" pitchFamily="34" charset="0"/>
                </a:endParaRPr>
              </a:p>
            </p:txBody>
          </p:sp>
          <p:sp>
            <p:nvSpPr>
              <p:cNvPr id="44092" name="Text Box 17"/>
              <p:cNvSpPr txBox="1">
                <a:spLocks noChangeArrowheads="1"/>
              </p:cNvSpPr>
              <p:nvPr/>
            </p:nvSpPr>
            <p:spPr bwMode="auto">
              <a:xfrm>
                <a:off x="912" y="2376"/>
                <a:ext cx="39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Verdana" pitchFamily="34" charset="0"/>
                  </a:rPr>
                  <a:t>C</a:t>
                </a:r>
                <a:endParaRPr lang="en-US" altLang="en-US" sz="2400" baseline="-25000">
                  <a:latin typeface="Verdana" pitchFamily="34" charset="0"/>
                </a:endParaRPr>
              </a:p>
            </p:txBody>
          </p:sp>
          <p:sp>
            <p:nvSpPr>
              <p:cNvPr id="44093" name="Line 18"/>
              <p:cNvSpPr>
                <a:spLocks noChangeShapeType="1"/>
              </p:cNvSpPr>
              <p:nvPr/>
            </p:nvSpPr>
            <p:spPr bwMode="auto">
              <a:xfrm>
                <a:off x="1116" y="2628"/>
                <a:ext cx="72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4" name="Text Box 19"/>
              <p:cNvSpPr txBox="1">
                <a:spLocks noChangeArrowheads="1"/>
              </p:cNvSpPr>
              <p:nvPr/>
            </p:nvSpPr>
            <p:spPr bwMode="auto">
              <a:xfrm>
                <a:off x="1188" y="2124"/>
                <a:ext cx="3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Verdana" pitchFamily="34" charset="0"/>
                  </a:rPr>
                  <a:t>O</a:t>
                </a:r>
                <a:endParaRPr lang="en-US" altLang="en-US" sz="2400" baseline="-25000">
                  <a:latin typeface="Verdana" pitchFamily="34" charset="0"/>
                </a:endParaRPr>
              </a:p>
            </p:txBody>
          </p:sp>
          <p:sp>
            <p:nvSpPr>
              <p:cNvPr id="44095" name="Line 20"/>
              <p:cNvSpPr>
                <a:spLocks noChangeShapeType="1"/>
              </p:cNvSpPr>
              <p:nvPr/>
            </p:nvSpPr>
            <p:spPr bwMode="auto">
              <a:xfrm flipH="1">
                <a:off x="1104" y="2340"/>
                <a:ext cx="84" cy="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6" name="Line 21"/>
              <p:cNvSpPr>
                <a:spLocks noChangeShapeType="1"/>
              </p:cNvSpPr>
              <p:nvPr/>
            </p:nvSpPr>
            <p:spPr bwMode="auto">
              <a:xfrm flipH="1">
                <a:off x="1152" y="2388"/>
                <a:ext cx="84" cy="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088" name="Rectangle 56"/>
            <p:cNvSpPr>
              <a:spLocks noChangeArrowheads="1"/>
            </p:cNvSpPr>
            <p:nvPr/>
          </p:nvSpPr>
          <p:spPr bwMode="auto">
            <a:xfrm>
              <a:off x="4497432" y="3399383"/>
              <a:ext cx="18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 b="1"/>
            </a:p>
          </p:txBody>
        </p:sp>
      </p:grpSp>
      <p:sp>
        <p:nvSpPr>
          <p:cNvPr id="66" name="Text Box 70"/>
          <p:cNvSpPr txBox="1">
            <a:spLocks noChangeArrowheads="1"/>
          </p:cNvSpPr>
          <p:nvPr/>
        </p:nvSpPr>
        <p:spPr bwMode="auto">
          <a:xfrm>
            <a:off x="6448425" y="1306513"/>
            <a:ext cx="914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CC0000"/>
                </a:solidFill>
                <a:latin typeface="Comic Sans MS" pitchFamily="66" charset="0"/>
                <a:sym typeface="Symbol" pitchFamily="18" charset="2"/>
              </a:rPr>
              <a:t>+</a:t>
            </a:r>
            <a:endParaRPr lang="en-GB" altLang="en-US" sz="2400" b="1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67" name="Text Box 71"/>
          <p:cNvSpPr txBox="1">
            <a:spLocks noChangeArrowheads="1"/>
          </p:cNvSpPr>
          <p:nvPr/>
        </p:nvSpPr>
        <p:spPr bwMode="auto">
          <a:xfrm>
            <a:off x="7167563" y="87947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rPr>
              <a:t>-</a:t>
            </a:r>
            <a:endParaRPr lang="en-GB" altLang="en-US" sz="24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43813" y="1836738"/>
            <a:ext cx="1362075" cy="9239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/>
              <a:t>Then elimination of Cl</a:t>
            </a:r>
            <a:r>
              <a:rPr lang="en-GB" baseline="30000" dirty="0"/>
              <a:t>-</a:t>
            </a:r>
          </a:p>
        </p:txBody>
      </p:sp>
      <p:sp>
        <p:nvSpPr>
          <p:cNvPr id="69" name="Rectangle 68"/>
          <p:cNvSpPr/>
          <p:nvPr/>
        </p:nvSpPr>
        <p:spPr>
          <a:xfrm>
            <a:off x="-36512" y="4221163"/>
            <a:ext cx="2087563" cy="2663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70" name="Group 4"/>
          <p:cNvGrpSpPr>
            <a:grpSpLocks/>
          </p:cNvGrpSpPr>
          <p:nvPr/>
        </p:nvGrpSpPr>
        <p:grpSpPr bwMode="auto">
          <a:xfrm rot="16200000">
            <a:off x="96838" y="5130800"/>
            <a:ext cx="866775" cy="771525"/>
            <a:chOff x="3186" y="1254"/>
            <a:chExt cx="747" cy="646"/>
          </a:xfrm>
        </p:grpSpPr>
        <p:sp>
          <p:nvSpPr>
            <p:cNvPr id="44085" name="AutoShape 5"/>
            <p:cNvSpPr>
              <a:spLocks noChangeArrowheads="1"/>
            </p:cNvSpPr>
            <p:nvPr/>
          </p:nvSpPr>
          <p:spPr bwMode="auto">
            <a:xfrm>
              <a:off x="3186" y="1254"/>
              <a:ext cx="747" cy="646"/>
            </a:xfrm>
            <a:prstGeom prst="hexagon">
              <a:avLst>
                <a:gd name="adj" fmla="val 28909"/>
                <a:gd name="vf" fmla="val 11547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Verdana" pitchFamily="34" charset="0"/>
              </a:endParaRPr>
            </a:p>
          </p:txBody>
        </p:sp>
        <p:sp>
          <p:nvSpPr>
            <p:cNvPr id="44086" name="Oval 6"/>
            <p:cNvSpPr>
              <a:spLocks noChangeArrowheads="1"/>
            </p:cNvSpPr>
            <p:nvPr/>
          </p:nvSpPr>
          <p:spPr bwMode="auto">
            <a:xfrm>
              <a:off x="3344" y="1361"/>
              <a:ext cx="432" cy="43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Verdana" pitchFamily="34" charset="0"/>
              </a:endParaRPr>
            </a:p>
          </p:txBody>
        </p:sp>
      </p:grpSp>
      <p:sp>
        <p:nvSpPr>
          <p:cNvPr id="73" name="Freeform 73"/>
          <p:cNvSpPr>
            <a:spLocks/>
          </p:cNvSpPr>
          <p:nvPr/>
        </p:nvSpPr>
        <p:spPr bwMode="auto">
          <a:xfrm>
            <a:off x="696913" y="4760913"/>
            <a:ext cx="676275" cy="581025"/>
          </a:xfrm>
          <a:custGeom>
            <a:avLst/>
            <a:gdLst>
              <a:gd name="T0" fmla="*/ 0 w 426"/>
              <a:gd name="T1" fmla="*/ 2147483647 h 366"/>
              <a:gd name="T2" fmla="*/ 2147483647 w 426"/>
              <a:gd name="T3" fmla="*/ 2147483647 h 366"/>
              <a:gd name="T4" fmla="*/ 2147483647 w 426"/>
              <a:gd name="T5" fmla="*/ 2147483647 h 3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6" h="366">
                <a:moveTo>
                  <a:pt x="0" y="366"/>
                </a:moveTo>
                <a:cubicBezTo>
                  <a:pt x="6" y="207"/>
                  <a:pt x="13" y="48"/>
                  <a:pt x="84" y="24"/>
                </a:cubicBezTo>
                <a:cubicBezTo>
                  <a:pt x="155" y="0"/>
                  <a:pt x="290" y="111"/>
                  <a:pt x="426" y="222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Rectangle 73"/>
          <p:cNvSpPr/>
          <p:nvPr/>
        </p:nvSpPr>
        <p:spPr>
          <a:xfrm>
            <a:off x="2064296" y="4211638"/>
            <a:ext cx="2017713" cy="2663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75" name="Group 8"/>
          <p:cNvGrpSpPr>
            <a:grpSpLocks/>
          </p:cNvGrpSpPr>
          <p:nvPr/>
        </p:nvGrpSpPr>
        <p:grpSpPr bwMode="auto">
          <a:xfrm>
            <a:off x="2261146" y="4641850"/>
            <a:ext cx="1627188" cy="1373188"/>
            <a:chOff x="340" y="1118"/>
            <a:chExt cx="1025" cy="865"/>
          </a:xfrm>
        </p:grpSpPr>
        <p:sp>
          <p:nvSpPr>
            <p:cNvPr id="44072" name="Rectangle 9"/>
            <p:cNvSpPr>
              <a:spLocks noChangeArrowheads="1"/>
            </p:cNvSpPr>
            <p:nvPr/>
          </p:nvSpPr>
          <p:spPr bwMode="auto">
            <a:xfrm>
              <a:off x="384" y="1738"/>
              <a:ext cx="81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latin typeface="Verdana" pitchFamily="34" charset="0"/>
                </a:rPr>
                <a:t>CH</a:t>
              </a:r>
              <a:r>
                <a:rPr lang="en-GB" altLang="en-US" sz="2400" baseline="-25000">
                  <a:solidFill>
                    <a:srgbClr val="000000"/>
                  </a:solidFill>
                  <a:latin typeface="Verdana" pitchFamily="34" charset="0"/>
                </a:rPr>
                <a:t>3</a:t>
              </a:r>
              <a:endParaRPr lang="en-GB" altLang="en-US" sz="2400">
                <a:latin typeface="Verdana" pitchFamily="34" charset="0"/>
              </a:endParaRPr>
            </a:p>
          </p:txBody>
        </p:sp>
        <p:sp>
          <p:nvSpPr>
            <p:cNvPr id="44073" name="Rectangle 10"/>
            <p:cNvSpPr>
              <a:spLocks noChangeArrowheads="1"/>
            </p:cNvSpPr>
            <p:nvPr/>
          </p:nvSpPr>
          <p:spPr bwMode="auto">
            <a:xfrm>
              <a:off x="340" y="1129"/>
              <a:ext cx="14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latin typeface="Verdana" pitchFamily="34" charset="0"/>
                </a:rPr>
                <a:t>H</a:t>
              </a:r>
              <a:endParaRPr lang="en-GB" altLang="en-US" sz="2400">
                <a:latin typeface="Verdana" pitchFamily="34" charset="0"/>
              </a:endParaRPr>
            </a:p>
          </p:txBody>
        </p:sp>
        <p:sp>
          <p:nvSpPr>
            <p:cNvPr id="44074" name="Rectangle 11"/>
            <p:cNvSpPr>
              <a:spLocks noChangeArrowheads="1"/>
            </p:cNvSpPr>
            <p:nvPr/>
          </p:nvSpPr>
          <p:spPr bwMode="auto">
            <a:xfrm>
              <a:off x="1006" y="1118"/>
              <a:ext cx="35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latin typeface="Verdana" pitchFamily="34" charset="0"/>
                </a:rPr>
                <a:t>CH</a:t>
              </a:r>
              <a:r>
                <a:rPr lang="en-GB" altLang="en-US" sz="2400" baseline="-25000">
                  <a:solidFill>
                    <a:srgbClr val="000000"/>
                  </a:solidFill>
                  <a:latin typeface="Verdana" pitchFamily="34" charset="0"/>
                </a:rPr>
                <a:t>3</a:t>
              </a:r>
              <a:endParaRPr lang="en-GB" altLang="en-US" sz="2400">
                <a:latin typeface="Verdana" pitchFamily="34" charset="0"/>
              </a:endParaRPr>
            </a:p>
          </p:txBody>
        </p:sp>
        <p:sp>
          <p:nvSpPr>
            <p:cNvPr id="44075" name="Rectangle 12"/>
            <p:cNvSpPr>
              <a:spLocks noChangeArrowheads="1"/>
            </p:cNvSpPr>
            <p:nvPr/>
          </p:nvSpPr>
          <p:spPr bwMode="auto">
            <a:xfrm>
              <a:off x="1102" y="1753"/>
              <a:ext cx="14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latin typeface="Verdana" pitchFamily="34" charset="0"/>
                </a:rPr>
                <a:t>H</a:t>
              </a:r>
              <a:endParaRPr lang="en-GB" altLang="en-US" sz="2400">
                <a:latin typeface="Verdana" pitchFamily="34" charset="0"/>
              </a:endParaRPr>
            </a:p>
          </p:txBody>
        </p:sp>
        <p:sp>
          <p:nvSpPr>
            <p:cNvPr id="44076" name="Line 13"/>
            <p:cNvSpPr>
              <a:spLocks noChangeShapeType="1"/>
            </p:cNvSpPr>
            <p:nvPr/>
          </p:nvSpPr>
          <p:spPr bwMode="auto">
            <a:xfrm>
              <a:off x="474" y="1348"/>
              <a:ext cx="59" cy="92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4077" name="Group 14"/>
            <p:cNvGrpSpPr>
              <a:grpSpLocks/>
            </p:cNvGrpSpPr>
            <p:nvPr/>
          </p:nvGrpSpPr>
          <p:grpSpPr bwMode="auto">
            <a:xfrm>
              <a:off x="690" y="1556"/>
              <a:ext cx="202" cy="36"/>
              <a:chOff x="990" y="1575"/>
              <a:chExt cx="202" cy="36"/>
            </a:xfrm>
          </p:grpSpPr>
          <p:sp>
            <p:nvSpPr>
              <p:cNvPr id="44083" name="Line 15"/>
              <p:cNvSpPr>
                <a:spLocks noChangeShapeType="1"/>
              </p:cNvSpPr>
              <p:nvPr/>
            </p:nvSpPr>
            <p:spPr bwMode="auto">
              <a:xfrm flipH="1">
                <a:off x="990" y="1575"/>
                <a:ext cx="202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4" name="Line 16"/>
              <p:cNvSpPr>
                <a:spLocks noChangeShapeType="1"/>
              </p:cNvSpPr>
              <p:nvPr/>
            </p:nvSpPr>
            <p:spPr bwMode="auto">
              <a:xfrm flipH="1">
                <a:off x="990" y="1610"/>
                <a:ext cx="202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078" name="Line 17"/>
            <p:cNvSpPr>
              <a:spLocks noChangeShapeType="1"/>
            </p:cNvSpPr>
            <p:nvPr/>
          </p:nvSpPr>
          <p:spPr bwMode="auto">
            <a:xfrm flipV="1">
              <a:off x="467" y="1666"/>
              <a:ext cx="42" cy="75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79" name="Line 18"/>
            <p:cNvSpPr>
              <a:spLocks noChangeShapeType="1"/>
            </p:cNvSpPr>
            <p:nvPr/>
          </p:nvSpPr>
          <p:spPr bwMode="auto">
            <a:xfrm flipH="1">
              <a:off x="1054" y="1348"/>
              <a:ext cx="58" cy="94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80" name="Line 19"/>
            <p:cNvSpPr>
              <a:spLocks noChangeShapeType="1"/>
            </p:cNvSpPr>
            <p:nvPr/>
          </p:nvSpPr>
          <p:spPr bwMode="auto">
            <a:xfrm flipH="1" flipV="1">
              <a:off x="1072" y="1652"/>
              <a:ext cx="55" cy="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81" name="Rectangle 20"/>
            <p:cNvSpPr>
              <a:spLocks noChangeArrowheads="1"/>
            </p:cNvSpPr>
            <p:nvPr/>
          </p:nvSpPr>
          <p:spPr bwMode="auto">
            <a:xfrm>
              <a:off x="927" y="1454"/>
              <a:ext cx="13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latin typeface="Verdana" pitchFamily="34" charset="0"/>
                </a:rPr>
                <a:t>C</a:t>
              </a:r>
              <a:endParaRPr lang="en-GB" altLang="en-US" sz="2400">
                <a:latin typeface="Verdana" pitchFamily="34" charset="0"/>
              </a:endParaRPr>
            </a:p>
          </p:txBody>
        </p:sp>
        <p:sp>
          <p:nvSpPr>
            <p:cNvPr id="44082" name="Rectangle 21"/>
            <p:cNvSpPr>
              <a:spLocks noChangeArrowheads="1"/>
            </p:cNvSpPr>
            <p:nvPr/>
          </p:nvSpPr>
          <p:spPr bwMode="auto">
            <a:xfrm>
              <a:off x="525" y="1455"/>
              <a:ext cx="13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latin typeface="Verdana" pitchFamily="34" charset="0"/>
                </a:rPr>
                <a:t>C</a:t>
              </a:r>
              <a:endParaRPr lang="en-GB" altLang="en-US" sz="2400">
                <a:latin typeface="Verdana" pitchFamily="34" charset="0"/>
              </a:endParaRPr>
            </a:p>
          </p:txBody>
        </p:sp>
      </p:grpSp>
      <p:grpSp>
        <p:nvGrpSpPr>
          <p:cNvPr id="89" name="Group 76"/>
          <p:cNvGrpSpPr>
            <a:grpSpLocks/>
          </p:cNvGrpSpPr>
          <p:nvPr/>
        </p:nvGrpSpPr>
        <p:grpSpPr bwMode="auto">
          <a:xfrm>
            <a:off x="2591346" y="5559425"/>
            <a:ext cx="914400" cy="993775"/>
            <a:chOff x="792" y="2352"/>
            <a:chExt cx="576" cy="626"/>
          </a:xfrm>
        </p:grpSpPr>
        <p:sp>
          <p:nvSpPr>
            <p:cNvPr id="44070" name="Rectangle 72"/>
            <p:cNvSpPr>
              <a:spLocks noChangeArrowheads="1"/>
            </p:cNvSpPr>
            <p:nvPr/>
          </p:nvSpPr>
          <p:spPr bwMode="auto">
            <a:xfrm>
              <a:off x="792" y="2747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latin typeface="Verdana" pitchFamily="34" charset="0"/>
                </a:rPr>
                <a:t>E</a:t>
              </a:r>
              <a:endParaRPr lang="en-GB" altLang="en-US" sz="2400">
                <a:latin typeface="Verdana" pitchFamily="34" charset="0"/>
              </a:endParaRPr>
            </a:p>
          </p:txBody>
        </p:sp>
        <p:sp>
          <p:nvSpPr>
            <p:cNvPr id="44071" name="Rectangle 74"/>
            <p:cNvSpPr>
              <a:spLocks noChangeArrowheads="1"/>
            </p:cNvSpPr>
            <p:nvPr/>
          </p:nvSpPr>
          <p:spPr bwMode="auto">
            <a:xfrm>
              <a:off x="792" y="2352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>
                <a:latin typeface="Verdana" pitchFamily="34" charset="0"/>
              </a:endParaRPr>
            </a:p>
          </p:txBody>
        </p:sp>
      </p:grpSp>
      <p:sp>
        <p:nvSpPr>
          <p:cNvPr id="92" name="Freeform 7"/>
          <p:cNvSpPr>
            <a:spLocks/>
          </p:cNvSpPr>
          <p:nvPr/>
        </p:nvSpPr>
        <p:spPr bwMode="auto">
          <a:xfrm>
            <a:off x="2867571" y="5491163"/>
            <a:ext cx="501650" cy="952500"/>
          </a:xfrm>
          <a:custGeom>
            <a:avLst/>
            <a:gdLst>
              <a:gd name="T0" fmla="*/ 2147483647 w 316"/>
              <a:gd name="T1" fmla="*/ 0 h 600"/>
              <a:gd name="T2" fmla="*/ 2147483647 w 316"/>
              <a:gd name="T3" fmla="*/ 2147483647 h 600"/>
              <a:gd name="T4" fmla="*/ 0 w 316"/>
              <a:gd name="T5" fmla="*/ 2147483647 h 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6" h="600">
                <a:moveTo>
                  <a:pt x="61" y="0"/>
                </a:moveTo>
                <a:cubicBezTo>
                  <a:pt x="188" y="146"/>
                  <a:pt x="316" y="292"/>
                  <a:pt x="306" y="392"/>
                </a:cubicBezTo>
                <a:cubicBezTo>
                  <a:pt x="296" y="492"/>
                  <a:pt x="49" y="567"/>
                  <a:pt x="0" y="60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3" name="Rectangle 72"/>
          <p:cNvSpPr>
            <a:spLocks noChangeArrowheads="1"/>
          </p:cNvSpPr>
          <p:nvPr/>
        </p:nvSpPr>
        <p:spPr bwMode="auto">
          <a:xfrm>
            <a:off x="1309688" y="5121275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latin typeface="Verdana" pitchFamily="34" charset="0"/>
              </a:rPr>
              <a:t>E</a:t>
            </a:r>
            <a:endParaRPr lang="en-GB" altLang="en-US" sz="2400">
              <a:latin typeface="Verdana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54013" y="114300"/>
            <a:ext cx="2017712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rgbClr val="CC0099"/>
                </a:solidFill>
              </a:rPr>
              <a:t>Nucleophilic Substitution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697163" y="119063"/>
            <a:ext cx="3100387" cy="646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rgbClr val="CC0099"/>
                </a:solidFill>
              </a:rPr>
              <a:t>Nucleophilic </a:t>
            </a:r>
          </a:p>
          <a:p>
            <a:pPr algn="ctr">
              <a:defRPr/>
            </a:pPr>
            <a:r>
              <a:rPr lang="en-GB" dirty="0">
                <a:solidFill>
                  <a:srgbClr val="CC0099"/>
                </a:solidFill>
              </a:rPr>
              <a:t>Addition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994400" y="119063"/>
            <a:ext cx="3100388" cy="646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rgbClr val="CC0099"/>
                </a:solidFill>
              </a:rPr>
              <a:t>Nucleophilic </a:t>
            </a:r>
          </a:p>
          <a:p>
            <a:pPr algn="ctr">
              <a:defRPr/>
            </a:pPr>
            <a:r>
              <a:rPr lang="en-GB" dirty="0">
                <a:solidFill>
                  <a:srgbClr val="CC0099"/>
                </a:solidFill>
              </a:rPr>
              <a:t>Addition-Elimination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097279" y="3565525"/>
            <a:ext cx="2022475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rgbClr val="CC0099"/>
                </a:solidFill>
              </a:rPr>
              <a:t>Electrophilic  Addition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-36512" y="3581400"/>
            <a:ext cx="2087563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rgbClr val="CC0099"/>
                </a:solidFill>
              </a:rPr>
              <a:t>Electrophilic  Substitution</a:t>
            </a:r>
          </a:p>
        </p:txBody>
      </p:sp>
      <p:sp>
        <p:nvSpPr>
          <p:cNvPr id="100" name="Rectangle 29"/>
          <p:cNvSpPr/>
          <p:nvPr/>
        </p:nvSpPr>
        <p:spPr>
          <a:xfrm>
            <a:off x="4140870" y="4221559"/>
            <a:ext cx="2519362" cy="2663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1" name="Rectangle 74"/>
          <p:cNvSpPr>
            <a:spLocks noChangeArrowheads="1"/>
          </p:cNvSpPr>
          <p:nvPr/>
        </p:nvSpPr>
        <p:spPr bwMode="auto">
          <a:xfrm>
            <a:off x="4885407" y="5021659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Verdana" pitchFamily="34" charset="0"/>
            </a:endParaRPr>
          </a:p>
        </p:txBody>
      </p:sp>
      <p:grpSp>
        <p:nvGrpSpPr>
          <p:cNvPr id="102" name="Group 31"/>
          <p:cNvGrpSpPr>
            <a:grpSpLocks/>
          </p:cNvGrpSpPr>
          <p:nvPr/>
        </p:nvGrpSpPr>
        <p:grpSpPr bwMode="auto">
          <a:xfrm>
            <a:off x="4356770" y="4437459"/>
            <a:ext cx="2235200" cy="965200"/>
            <a:chOff x="5865192" y="3759944"/>
            <a:chExt cx="2235200" cy="965200"/>
          </a:xfrm>
        </p:grpSpPr>
        <p:sp>
          <p:nvSpPr>
            <p:cNvPr id="103" name="Oval 5"/>
            <p:cNvSpPr>
              <a:spLocks noChangeArrowheads="1"/>
            </p:cNvSpPr>
            <p:nvPr/>
          </p:nvSpPr>
          <p:spPr bwMode="auto">
            <a:xfrm>
              <a:off x="6449392" y="4191744"/>
              <a:ext cx="88900" cy="88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104" name="Line 6"/>
            <p:cNvSpPr>
              <a:spLocks noChangeShapeType="1"/>
            </p:cNvSpPr>
            <p:nvPr/>
          </p:nvSpPr>
          <p:spPr bwMode="auto">
            <a:xfrm flipH="1">
              <a:off x="7338392" y="4255244"/>
              <a:ext cx="292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Rectangle 7"/>
            <p:cNvSpPr>
              <a:spLocks noChangeArrowheads="1"/>
            </p:cNvSpPr>
            <p:nvPr/>
          </p:nvSpPr>
          <p:spPr bwMode="auto">
            <a:xfrm>
              <a:off x="7338392" y="4242544"/>
              <a:ext cx="304800" cy="25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grpSp>
          <p:nvGrpSpPr>
            <p:cNvPr id="106" name="Group 17"/>
            <p:cNvGrpSpPr>
              <a:grpSpLocks/>
            </p:cNvGrpSpPr>
            <p:nvPr/>
          </p:nvGrpSpPr>
          <p:grpSpPr bwMode="auto">
            <a:xfrm>
              <a:off x="7528892" y="3759944"/>
              <a:ext cx="292100" cy="406400"/>
              <a:chOff x="2068" y="2280"/>
              <a:chExt cx="184" cy="256"/>
            </a:xfrm>
          </p:grpSpPr>
          <p:sp>
            <p:nvSpPr>
              <p:cNvPr id="142" name="Line 8"/>
              <p:cNvSpPr>
                <a:spLocks noChangeShapeType="1"/>
              </p:cNvSpPr>
              <p:nvPr/>
            </p:nvSpPr>
            <p:spPr bwMode="auto">
              <a:xfrm flipV="1">
                <a:off x="2068" y="2424"/>
                <a:ext cx="0" cy="1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Line 9"/>
              <p:cNvSpPr>
                <a:spLocks noChangeShapeType="1"/>
              </p:cNvSpPr>
              <p:nvPr/>
            </p:nvSpPr>
            <p:spPr bwMode="auto">
              <a:xfrm flipV="1">
                <a:off x="2068" y="2352"/>
                <a:ext cx="8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Line 10"/>
              <p:cNvSpPr>
                <a:spLocks noChangeShapeType="1"/>
              </p:cNvSpPr>
              <p:nvPr/>
            </p:nvSpPr>
            <p:spPr bwMode="auto">
              <a:xfrm flipV="1">
                <a:off x="2076" y="2304"/>
                <a:ext cx="2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Line 11"/>
              <p:cNvSpPr>
                <a:spLocks noChangeShapeType="1"/>
              </p:cNvSpPr>
              <p:nvPr/>
            </p:nvSpPr>
            <p:spPr bwMode="auto">
              <a:xfrm flipV="1">
                <a:off x="2100" y="2280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Line 12"/>
              <p:cNvSpPr>
                <a:spLocks noChangeShapeType="1"/>
              </p:cNvSpPr>
              <p:nvPr/>
            </p:nvSpPr>
            <p:spPr bwMode="auto">
              <a:xfrm>
                <a:off x="2132" y="2280"/>
                <a:ext cx="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Line 13"/>
              <p:cNvSpPr>
                <a:spLocks noChangeShapeType="1"/>
              </p:cNvSpPr>
              <p:nvPr/>
            </p:nvSpPr>
            <p:spPr bwMode="auto">
              <a:xfrm>
                <a:off x="2156" y="2280"/>
                <a:ext cx="24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Line 14"/>
              <p:cNvSpPr>
                <a:spLocks noChangeShapeType="1"/>
              </p:cNvSpPr>
              <p:nvPr/>
            </p:nvSpPr>
            <p:spPr bwMode="auto">
              <a:xfrm>
                <a:off x="2180" y="2304"/>
                <a:ext cx="24" cy="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Line 15"/>
              <p:cNvSpPr>
                <a:spLocks noChangeShapeType="1"/>
              </p:cNvSpPr>
              <p:nvPr/>
            </p:nvSpPr>
            <p:spPr bwMode="auto">
              <a:xfrm>
                <a:off x="2204" y="2344"/>
                <a:ext cx="8" cy="6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16"/>
              <p:cNvSpPr>
                <a:spLocks/>
              </p:cNvSpPr>
              <p:nvPr/>
            </p:nvSpPr>
            <p:spPr bwMode="auto">
              <a:xfrm>
                <a:off x="2204" y="2384"/>
                <a:ext cx="48" cy="128"/>
              </a:xfrm>
              <a:custGeom>
                <a:avLst/>
                <a:gdLst>
                  <a:gd name="T0" fmla="*/ 8 w 48"/>
                  <a:gd name="T1" fmla="*/ 128 h 128"/>
                  <a:gd name="T2" fmla="*/ 0 w 48"/>
                  <a:gd name="T3" fmla="*/ 24 h 128"/>
                  <a:gd name="T4" fmla="*/ 48 w 48"/>
                  <a:gd name="T5" fmla="*/ 0 h 128"/>
                  <a:gd name="T6" fmla="*/ 8 w 48"/>
                  <a:gd name="T7" fmla="*/ 128 h 1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128">
                    <a:moveTo>
                      <a:pt x="8" y="128"/>
                    </a:moveTo>
                    <a:lnTo>
                      <a:pt x="0" y="24"/>
                    </a:lnTo>
                    <a:lnTo>
                      <a:pt x="48" y="0"/>
                    </a:lnTo>
                    <a:lnTo>
                      <a:pt x="8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7" name="Group 27"/>
            <p:cNvGrpSpPr>
              <a:grpSpLocks/>
            </p:cNvGrpSpPr>
            <p:nvPr/>
          </p:nvGrpSpPr>
          <p:grpSpPr bwMode="auto">
            <a:xfrm>
              <a:off x="6881192" y="4267944"/>
              <a:ext cx="622300" cy="457200"/>
              <a:chOff x="1660" y="2600"/>
              <a:chExt cx="392" cy="288"/>
            </a:xfrm>
          </p:grpSpPr>
          <p:sp>
            <p:nvSpPr>
              <p:cNvPr id="133" name="Line 18"/>
              <p:cNvSpPr>
                <a:spLocks noChangeShapeType="1"/>
              </p:cNvSpPr>
              <p:nvPr/>
            </p:nvSpPr>
            <p:spPr bwMode="auto">
              <a:xfrm flipH="1">
                <a:off x="2036" y="2656"/>
                <a:ext cx="16" cy="10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Line 19"/>
              <p:cNvSpPr>
                <a:spLocks noChangeShapeType="1"/>
              </p:cNvSpPr>
              <p:nvPr/>
            </p:nvSpPr>
            <p:spPr bwMode="auto">
              <a:xfrm flipH="1">
                <a:off x="2004" y="2760"/>
                <a:ext cx="32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Line 20"/>
              <p:cNvSpPr>
                <a:spLocks noChangeShapeType="1"/>
              </p:cNvSpPr>
              <p:nvPr/>
            </p:nvSpPr>
            <p:spPr bwMode="auto">
              <a:xfrm flipH="1">
                <a:off x="1948" y="2832"/>
                <a:ext cx="56" cy="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Line 21"/>
              <p:cNvSpPr>
                <a:spLocks noChangeShapeType="1"/>
              </p:cNvSpPr>
              <p:nvPr/>
            </p:nvSpPr>
            <p:spPr bwMode="auto">
              <a:xfrm flipH="1">
                <a:off x="1884" y="2872"/>
                <a:ext cx="64" cy="1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Line 22"/>
              <p:cNvSpPr>
                <a:spLocks noChangeShapeType="1"/>
              </p:cNvSpPr>
              <p:nvPr/>
            </p:nvSpPr>
            <p:spPr bwMode="auto">
              <a:xfrm flipH="1" flipV="1">
                <a:off x="1820" y="2880"/>
                <a:ext cx="64" cy="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Line 23"/>
              <p:cNvSpPr>
                <a:spLocks noChangeShapeType="1"/>
              </p:cNvSpPr>
              <p:nvPr/>
            </p:nvSpPr>
            <p:spPr bwMode="auto">
              <a:xfrm flipH="1" flipV="1">
                <a:off x="1764" y="2840"/>
                <a:ext cx="56" cy="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Line 24"/>
              <p:cNvSpPr>
                <a:spLocks noChangeShapeType="1"/>
              </p:cNvSpPr>
              <p:nvPr/>
            </p:nvSpPr>
            <p:spPr bwMode="auto">
              <a:xfrm flipH="1" flipV="1">
                <a:off x="1716" y="2784"/>
                <a:ext cx="48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Line 25"/>
              <p:cNvSpPr>
                <a:spLocks noChangeShapeType="1"/>
              </p:cNvSpPr>
              <p:nvPr/>
            </p:nvSpPr>
            <p:spPr bwMode="auto">
              <a:xfrm flipH="1" flipV="1">
                <a:off x="1700" y="2712"/>
                <a:ext cx="16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26"/>
              <p:cNvSpPr>
                <a:spLocks/>
              </p:cNvSpPr>
              <p:nvPr/>
            </p:nvSpPr>
            <p:spPr bwMode="auto">
              <a:xfrm>
                <a:off x="1660" y="2600"/>
                <a:ext cx="40" cy="128"/>
              </a:xfrm>
              <a:custGeom>
                <a:avLst/>
                <a:gdLst>
                  <a:gd name="T0" fmla="*/ 32 w 40"/>
                  <a:gd name="T1" fmla="*/ 0 h 128"/>
                  <a:gd name="T2" fmla="*/ 40 w 40"/>
                  <a:gd name="T3" fmla="*/ 104 h 128"/>
                  <a:gd name="T4" fmla="*/ 0 w 40"/>
                  <a:gd name="T5" fmla="*/ 128 h 128"/>
                  <a:gd name="T6" fmla="*/ 32 w 40"/>
                  <a:gd name="T7" fmla="*/ 0 h 1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" h="128">
                    <a:moveTo>
                      <a:pt x="32" y="0"/>
                    </a:moveTo>
                    <a:lnTo>
                      <a:pt x="40" y="104"/>
                    </a:lnTo>
                    <a:lnTo>
                      <a:pt x="0" y="12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8" name="Group 37"/>
            <p:cNvGrpSpPr>
              <a:grpSpLocks/>
            </p:cNvGrpSpPr>
            <p:nvPr/>
          </p:nvGrpSpPr>
          <p:grpSpPr bwMode="auto">
            <a:xfrm>
              <a:off x="6487492" y="3886944"/>
              <a:ext cx="317500" cy="508000"/>
              <a:chOff x="1412" y="2360"/>
              <a:chExt cx="200" cy="320"/>
            </a:xfrm>
          </p:grpSpPr>
          <p:sp>
            <p:nvSpPr>
              <p:cNvPr id="119" name="Line 28"/>
              <p:cNvSpPr>
                <a:spLocks noChangeShapeType="1"/>
              </p:cNvSpPr>
              <p:nvPr/>
            </p:nvSpPr>
            <p:spPr bwMode="auto">
              <a:xfrm flipV="1">
                <a:off x="1412" y="2432"/>
                <a:ext cx="0" cy="10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Line 29"/>
              <p:cNvSpPr>
                <a:spLocks noChangeShapeType="1"/>
              </p:cNvSpPr>
              <p:nvPr/>
            </p:nvSpPr>
            <p:spPr bwMode="auto">
              <a:xfrm flipV="1">
                <a:off x="1412" y="2376"/>
                <a:ext cx="16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Line 30"/>
              <p:cNvSpPr>
                <a:spLocks noChangeShapeType="1"/>
              </p:cNvSpPr>
              <p:nvPr/>
            </p:nvSpPr>
            <p:spPr bwMode="auto">
              <a:xfrm flipV="1">
                <a:off x="1428" y="2360"/>
                <a:ext cx="24" cy="1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Line 31"/>
              <p:cNvSpPr>
                <a:spLocks noChangeShapeType="1"/>
              </p:cNvSpPr>
              <p:nvPr/>
            </p:nvSpPr>
            <p:spPr bwMode="auto">
              <a:xfrm>
                <a:off x="1452" y="2360"/>
                <a:ext cx="32" cy="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Line 32"/>
              <p:cNvSpPr>
                <a:spLocks noChangeShapeType="1"/>
              </p:cNvSpPr>
              <p:nvPr/>
            </p:nvSpPr>
            <p:spPr bwMode="auto">
              <a:xfrm>
                <a:off x="1484" y="2368"/>
                <a:ext cx="32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Line 33"/>
              <p:cNvSpPr>
                <a:spLocks noChangeShapeType="1"/>
              </p:cNvSpPr>
              <p:nvPr/>
            </p:nvSpPr>
            <p:spPr bwMode="auto">
              <a:xfrm>
                <a:off x="1516" y="2400"/>
                <a:ext cx="24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Line 34"/>
              <p:cNvSpPr>
                <a:spLocks noChangeShapeType="1"/>
              </p:cNvSpPr>
              <p:nvPr/>
            </p:nvSpPr>
            <p:spPr bwMode="auto">
              <a:xfrm>
                <a:off x="1540" y="2448"/>
                <a:ext cx="24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Line 35"/>
              <p:cNvSpPr>
                <a:spLocks noChangeShapeType="1"/>
              </p:cNvSpPr>
              <p:nvPr/>
            </p:nvSpPr>
            <p:spPr bwMode="auto">
              <a:xfrm>
                <a:off x="1564" y="2504"/>
                <a:ext cx="16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36"/>
              <p:cNvSpPr>
                <a:spLocks/>
              </p:cNvSpPr>
              <p:nvPr/>
            </p:nvSpPr>
            <p:spPr bwMode="auto">
              <a:xfrm>
                <a:off x="1572" y="2552"/>
                <a:ext cx="40" cy="128"/>
              </a:xfrm>
              <a:custGeom>
                <a:avLst/>
                <a:gdLst>
                  <a:gd name="T0" fmla="*/ 8 w 40"/>
                  <a:gd name="T1" fmla="*/ 128 h 128"/>
                  <a:gd name="T2" fmla="*/ 0 w 40"/>
                  <a:gd name="T3" fmla="*/ 24 h 128"/>
                  <a:gd name="T4" fmla="*/ 40 w 40"/>
                  <a:gd name="T5" fmla="*/ 0 h 128"/>
                  <a:gd name="T6" fmla="*/ 8 w 40"/>
                  <a:gd name="T7" fmla="*/ 128 h 1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" h="128">
                    <a:moveTo>
                      <a:pt x="8" y="128"/>
                    </a:moveTo>
                    <a:lnTo>
                      <a:pt x="0" y="24"/>
                    </a:lnTo>
                    <a:lnTo>
                      <a:pt x="40" y="0"/>
                    </a:lnTo>
                    <a:lnTo>
                      <a:pt x="8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9" name="Group 49"/>
            <p:cNvGrpSpPr>
              <a:grpSpLocks/>
            </p:cNvGrpSpPr>
            <p:nvPr/>
          </p:nvGrpSpPr>
          <p:grpSpPr bwMode="auto">
            <a:xfrm>
              <a:off x="5865192" y="4077444"/>
              <a:ext cx="673100" cy="457200"/>
              <a:chOff x="1020" y="2480"/>
              <a:chExt cx="424" cy="288"/>
            </a:xfrm>
          </p:grpSpPr>
          <p:sp>
            <p:nvSpPr>
              <p:cNvPr id="116" name="Rectangle 46"/>
              <p:cNvSpPr>
                <a:spLocks noChangeArrowheads="1"/>
              </p:cNvSpPr>
              <p:nvPr/>
            </p:nvSpPr>
            <p:spPr bwMode="auto">
              <a:xfrm>
                <a:off x="1020" y="2480"/>
                <a:ext cx="224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00"/>
                    </a:solidFill>
                    <a:latin typeface="Helvetica" pitchFamily="34" charset="0"/>
                  </a:rPr>
                  <a:t>C</a:t>
                </a:r>
                <a:endParaRPr lang="en-US" altLang="en-US" sz="1800"/>
              </a:p>
            </p:txBody>
          </p:sp>
          <p:sp>
            <p:nvSpPr>
              <p:cNvPr id="117" name="Rectangle 47"/>
              <p:cNvSpPr>
                <a:spLocks noChangeArrowheads="1"/>
              </p:cNvSpPr>
              <p:nvPr/>
            </p:nvSpPr>
            <p:spPr bwMode="auto">
              <a:xfrm>
                <a:off x="1156" y="2480"/>
                <a:ext cx="224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00"/>
                    </a:solidFill>
                    <a:latin typeface="Helvetica" pitchFamily="34" charset="0"/>
                  </a:rPr>
                  <a:t>H</a:t>
                </a:r>
                <a:endParaRPr lang="en-US" altLang="en-US" sz="1800"/>
              </a:p>
            </p:txBody>
          </p:sp>
          <p:sp>
            <p:nvSpPr>
              <p:cNvPr id="118" name="Rectangle 48"/>
              <p:cNvSpPr>
                <a:spLocks noChangeArrowheads="1"/>
              </p:cNvSpPr>
              <p:nvPr/>
            </p:nvSpPr>
            <p:spPr bwMode="auto">
              <a:xfrm>
                <a:off x="1292" y="2568"/>
                <a:ext cx="152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Helvetica" pitchFamily="34" charset="0"/>
                  </a:rPr>
                  <a:t>3</a:t>
                </a:r>
                <a:endParaRPr lang="en-US" altLang="en-US" sz="1800"/>
              </a:p>
            </p:txBody>
          </p:sp>
        </p:grpSp>
        <p:grpSp>
          <p:nvGrpSpPr>
            <p:cNvPr id="110" name="Group 52"/>
            <p:cNvGrpSpPr>
              <a:grpSpLocks/>
            </p:cNvGrpSpPr>
            <p:nvPr/>
          </p:nvGrpSpPr>
          <p:grpSpPr bwMode="auto">
            <a:xfrm>
              <a:off x="7046292" y="4077444"/>
              <a:ext cx="444500" cy="444500"/>
              <a:chOff x="1764" y="2480"/>
              <a:chExt cx="280" cy="280"/>
            </a:xfrm>
          </p:grpSpPr>
          <p:sp>
            <p:nvSpPr>
              <p:cNvPr id="114" name="Rectangle 50"/>
              <p:cNvSpPr>
                <a:spLocks noChangeArrowheads="1"/>
              </p:cNvSpPr>
              <p:nvPr/>
            </p:nvSpPr>
            <p:spPr bwMode="auto">
              <a:xfrm>
                <a:off x="1764" y="2480"/>
                <a:ext cx="224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00"/>
                    </a:solidFill>
                    <a:latin typeface="Helvetica" pitchFamily="34" charset="0"/>
                  </a:rPr>
                  <a:t>C</a:t>
                </a:r>
                <a:endParaRPr lang="en-US" altLang="en-US" sz="1800"/>
              </a:p>
            </p:txBody>
          </p:sp>
          <p:sp>
            <p:nvSpPr>
              <p:cNvPr id="115" name="Rectangle 51"/>
              <p:cNvSpPr>
                <a:spLocks noChangeArrowheads="1"/>
              </p:cNvSpPr>
              <p:nvPr/>
            </p:nvSpPr>
            <p:spPr bwMode="auto">
              <a:xfrm>
                <a:off x="1900" y="2480"/>
                <a:ext cx="144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00"/>
                    </a:solidFill>
                    <a:latin typeface="Helvetica" pitchFamily="34" charset="0"/>
                  </a:rPr>
                  <a:t>l</a:t>
                </a:r>
                <a:endParaRPr lang="en-US" altLang="en-US" sz="1800"/>
              </a:p>
            </p:txBody>
          </p:sp>
        </p:grpSp>
        <p:grpSp>
          <p:nvGrpSpPr>
            <p:cNvPr id="111" name="Group 55"/>
            <p:cNvGrpSpPr>
              <a:grpSpLocks/>
            </p:cNvGrpSpPr>
            <p:nvPr/>
          </p:nvGrpSpPr>
          <p:grpSpPr bwMode="auto">
            <a:xfrm>
              <a:off x="7655892" y="4077444"/>
              <a:ext cx="444500" cy="444500"/>
              <a:chOff x="2148" y="2480"/>
              <a:chExt cx="280" cy="280"/>
            </a:xfrm>
          </p:grpSpPr>
          <p:sp>
            <p:nvSpPr>
              <p:cNvPr id="112" name="Rectangle 53"/>
              <p:cNvSpPr>
                <a:spLocks noChangeArrowheads="1"/>
              </p:cNvSpPr>
              <p:nvPr/>
            </p:nvSpPr>
            <p:spPr bwMode="auto">
              <a:xfrm>
                <a:off x="2148" y="2480"/>
                <a:ext cx="224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00"/>
                    </a:solidFill>
                    <a:latin typeface="Helvetica" pitchFamily="34" charset="0"/>
                  </a:rPr>
                  <a:t>C</a:t>
                </a:r>
                <a:endParaRPr lang="en-US" altLang="en-US" sz="1800"/>
              </a:p>
            </p:txBody>
          </p:sp>
          <p:sp>
            <p:nvSpPr>
              <p:cNvPr id="113" name="Rectangle 54"/>
              <p:cNvSpPr>
                <a:spLocks noChangeArrowheads="1"/>
              </p:cNvSpPr>
              <p:nvPr/>
            </p:nvSpPr>
            <p:spPr bwMode="auto">
              <a:xfrm>
                <a:off x="2284" y="2480"/>
                <a:ext cx="144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00"/>
                    </a:solidFill>
                    <a:latin typeface="Helvetica" pitchFamily="34" charset="0"/>
                  </a:rPr>
                  <a:t>l</a:t>
                </a:r>
                <a:endParaRPr lang="en-US" altLang="en-US" sz="1800"/>
              </a:p>
            </p:txBody>
          </p:sp>
        </p:grpSp>
      </p:grpSp>
      <p:sp>
        <p:nvSpPr>
          <p:cNvPr id="151" name="Line 38"/>
          <p:cNvSpPr>
            <a:spLocks noChangeShapeType="1"/>
          </p:cNvSpPr>
          <p:nvPr/>
        </p:nvSpPr>
        <p:spPr bwMode="auto">
          <a:xfrm flipH="1">
            <a:off x="4759995" y="6461522"/>
            <a:ext cx="292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2" name="Rectangle 39"/>
          <p:cNvSpPr>
            <a:spLocks noChangeArrowheads="1"/>
          </p:cNvSpPr>
          <p:nvPr/>
        </p:nvSpPr>
        <p:spPr bwMode="auto">
          <a:xfrm>
            <a:off x="4759995" y="6448822"/>
            <a:ext cx="304800" cy="25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153" name="Group 59"/>
          <p:cNvGrpSpPr>
            <a:grpSpLocks/>
          </p:cNvGrpSpPr>
          <p:nvPr/>
        </p:nvGrpSpPr>
        <p:grpSpPr bwMode="auto">
          <a:xfrm>
            <a:off x="4290095" y="6283722"/>
            <a:ext cx="698500" cy="457200"/>
            <a:chOff x="3316" y="2480"/>
            <a:chExt cx="440" cy="288"/>
          </a:xfrm>
        </p:grpSpPr>
        <p:sp>
          <p:nvSpPr>
            <p:cNvPr id="154" name="Rectangle 56"/>
            <p:cNvSpPr>
              <a:spLocks noChangeArrowheads="1"/>
            </p:cNvSpPr>
            <p:nvPr/>
          </p:nvSpPr>
          <p:spPr bwMode="auto">
            <a:xfrm>
              <a:off x="3316" y="2480"/>
              <a:ext cx="22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Helvetica" pitchFamily="34" charset="0"/>
                </a:rPr>
                <a:t>H</a:t>
              </a:r>
              <a:endParaRPr lang="en-US" altLang="en-US" sz="1800"/>
            </a:p>
          </p:txBody>
        </p:sp>
        <p:sp>
          <p:nvSpPr>
            <p:cNvPr id="155" name="Rectangle 57"/>
            <p:cNvSpPr>
              <a:spLocks noChangeArrowheads="1"/>
            </p:cNvSpPr>
            <p:nvPr/>
          </p:nvSpPr>
          <p:spPr bwMode="auto">
            <a:xfrm>
              <a:off x="3452" y="2568"/>
              <a:ext cx="15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endParaRPr lang="en-US" altLang="en-US" sz="1800"/>
            </a:p>
          </p:txBody>
        </p:sp>
        <p:sp>
          <p:nvSpPr>
            <p:cNvPr id="156" name="Rectangle 58"/>
            <p:cNvSpPr>
              <a:spLocks noChangeArrowheads="1"/>
            </p:cNvSpPr>
            <p:nvPr/>
          </p:nvSpPr>
          <p:spPr bwMode="auto">
            <a:xfrm>
              <a:off x="3532" y="2480"/>
              <a:ext cx="22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Helvetica" pitchFamily="34" charset="0"/>
                </a:rPr>
                <a:t>C</a:t>
              </a:r>
              <a:endParaRPr lang="en-US" altLang="en-US" sz="1800"/>
            </a:p>
          </p:txBody>
        </p:sp>
      </p:grpSp>
      <p:grpSp>
        <p:nvGrpSpPr>
          <p:cNvPr id="157" name="Group 62"/>
          <p:cNvGrpSpPr>
            <a:grpSpLocks/>
          </p:cNvGrpSpPr>
          <p:nvPr/>
        </p:nvGrpSpPr>
        <p:grpSpPr bwMode="auto">
          <a:xfrm>
            <a:off x="5077495" y="6283722"/>
            <a:ext cx="444500" cy="444500"/>
            <a:chOff x="3812" y="2480"/>
            <a:chExt cx="280" cy="280"/>
          </a:xfrm>
        </p:grpSpPr>
        <p:sp>
          <p:nvSpPr>
            <p:cNvPr id="158" name="Rectangle 60"/>
            <p:cNvSpPr>
              <a:spLocks noChangeArrowheads="1"/>
            </p:cNvSpPr>
            <p:nvPr/>
          </p:nvSpPr>
          <p:spPr bwMode="auto">
            <a:xfrm>
              <a:off x="3812" y="2480"/>
              <a:ext cx="22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Helvetica" pitchFamily="34" charset="0"/>
                </a:rPr>
                <a:t>C</a:t>
              </a:r>
              <a:endParaRPr lang="en-US" altLang="en-US" sz="1800"/>
            </a:p>
          </p:txBody>
        </p:sp>
        <p:sp>
          <p:nvSpPr>
            <p:cNvPr id="159" name="Rectangle 61"/>
            <p:cNvSpPr>
              <a:spLocks noChangeArrowheads="1"/>
            </p:cNvSpPr>
            <p:nvPr/>
          </p:nvSpPr>
          <p:spPr bwMode="auto">
            <a:xfrm>
              <a:off x="3948" y="2480"/>
              <a:ext cx="14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Helvetica" pitchFamily="34" charset="0"/>
                </a:rPr>
                <a:t>l</a:t>
              </a:r>
              <a:endParaRPr lang="en-US" altLang="en-US" sz="1800"/>
            </a:p>
          </p:txBody>
        </p:sp>
      </p:grpSp>
      <p:grpSp>
        <p:nvGrpSpPr>
          <p:cNvPr id="160" name="Group 84"/>
          <p:cNvGrpSpPr>
            <a:grpSpLocks/>
          </p:cNvGrpSpPr>
          <p:nvPr/>
        </p:nvGrpSpPr>
        <p:grpSpPr bwMode="auto">
          <a:xfrm>
            <a:off x="6029995" y="6194822"/>
            <a:ext cx="558800" cy="520700"/>
            <a:chOff x="7004050" y="3848100"/>
            <a:chExt cx="558800" cy="520700"/>
          </a:xfrm>
        </p:grpSpPr>
        <p:sp>
          <p:nvSpPr>
            <p:cNvPr id="161" name="Oval 40"/>
            <p:cNvSpPr>
              <a:spLocks noChangeArrowheads="1"/>
            </p:cNvSpPr>
            <p:nvPr/>
          </p:nvSpPr>
          <p:spPr bwMode="auto">
            <a:xfrm>
              <a:off x="7016750" y="3848100"/>
              <a:ext cx="469900" cy="4699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162" name="Oval 41"/>
            <p:cNvSpPr>
              <a:spLocks noChangeArrowheads="1"/>
            </p:cNvSpPr>
            <p:nvPr/>
          </p:nvSpPr>
          <p:spPr bwMode="auto">
            <a:xfrm>
              <a:off x="7004050" y="4025900"/>
              <a:ext cx="88900" cy="88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grpSp>
          <p:nvGrpSpPr>
            <p:cNvPr id="163" name="Group 65"/>
            <p:cNvGrpSpPr>
              <a:grpSpLocks/>
            </p:cNvGrpSpPr>
            <p:nvPr/>
          </p:nvGrpSpPr>
          <p:grpSpPr bwMode="auto">
            <a:xfrm>
              <a:off x="7118350" y="3924300"/>
              <a:ext cx="444500" cy="444500"/>
              <a:chOff x="4484" y="2472"/>
              <a:chExt cx="280" cy="280"/>
            </a:xfrm>
          </p:grpSpPr>
          <p:sp>
            <p:nvSpPr>
              <p:cNvPr id="164" name="Rectangle 63"/>
              <p:cNvSpPr>
                <a:spLocks noChangeArrowheads="1"/>
              </p:cNvSpPr>
              <p:nvPr/>
            </p:nvSpPr>
            <p:spPr bwMode="auto">
              <a:xfrm>
                <a:off x="4484" y="2472"/>
                <a:ext cx="224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00"/>
                    </a:solidFill>
                    <a:latin typeface="Helvetica" pitchFamily="34" charset="0"/>
                  </a:rPr>
                  <a:t>C</a:t>
                </a:r>
                <a:endParaRPr lang="en-US" altLang="en-US" sz="1800"/>
              </a:p>
            </p:txBody>
          </p:sp>
          <p:sp>
            <p:nvSpPr>
              <p:cNvPr id="165" name="Rectangle 64"/>
              <p:cNvSpPr>
                <a:spLocks noChangeArrowheads="1"/>
              </p:cNvSpPr>
              <p:nvPr/>
            </p:nvSpPr>
            <p:spPr bwMode="auto">
              <a:xfrm>
                <a:off x="4620" y="2472"/>
                <a:ext cx="144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00"/>
                    </a:solidFill>
                    <a:latin typeface="Helvetica" pitchFamily="34" charset="0"/>
                  </a:rPr>
                  <a:t>l</a:t>
                </a:r>
                <a:endParaRPr lang="en-US" altLang="en-US" sz="1800"/>
              </a:p>
            </p:txBody>
          </p:sp>
        </p:grpSp>
      </p:grpSp>
      <p:cxnSp>
        <p:nvCxnSpPr>
          <p:cNvPr id="166" name="Straight Arrow Connector 90"/>
          <p:cNvCxnSpPr/>
          <p:nvPr/>
        </p:nvCxnSpPr>
        <p:spPr>
          <a:xfrm>
            <a:off x="5342607" y="5313759"/>
            <a:ext cx="0" cy="7794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4140870" y="3573859"/>
            <a:ext cx="25193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rgbClr val="CC0099"/>
                </a:solidFill>
              </a:rPr>
              <a:t>Free Radical </a:t>
            </a:r>
            <a:r>
              <a:rPr lang="en-GB" dirty="0" smtClean="0">
                <a:solidFill>
                  <a:srgbClr val="CC0099"/>
                </a:solidFill>
              </a:rPr>
              <a:t>Substitution</a:t>
            </a:r>
            <a:endParaRPr lang="en-GB" dirty="0">
              <a:solidFill>
                <a:srgbClr val="CC0099"/>
              </a:solidFill>
            </a:endParaRPr>
          </a:p>
        </p:txBody>
      </p:sp>
      <p:sp>
        <p:nvSpPr>
          <p:cNvPr id="168" name="Rectangle 1"/>
          <p:cNvSpPr/>
          <p:nvPr/>
        </p:nvSpPr>
        <p:spPr>
          <a:xfrm>
            <a:off x="6729988" y="4221559"/>
            <a:ext cx="2522531" cy="2663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69" name="Group 18"/>
          <p:cNvGrpSpPr>
            <a:grpSpLocks/>
          </p:cNvGrpSpPr>
          <p:nvPr/>
        </p:nvGrpSpPr>
        <p:grpSpPr bwMode="auto">
          <a:xfrm>
            <a:off x="8780617" y="6321821"/>
            <a:ext cx="256003" cy="419100"/>
            <a:chOff x="1717" y="2396"/>
            <a:chExt cx="198" cy="264"/>
          </a:xfrm>
        </p:grpSpPr>
        <p:sp>
          <p:nvSpPr>
            <p:cNvPr id="170" name="Rectangle 19"/>
            <p:cNvSpPr>
              <a:spLocks noChangeArrowheads="1"/>
            </p:cNvSpPr>
            <p:nvPr/>
          </p:nvSpPr>
          <p:spPr bwMode="auto">
            <a:xfrm>
              <a:off x="1782" y="2427"/>
              <a:ext cx="1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latin typeface="Verdana" pitchFamily="34" charset="0"/>
                </a:rPr>
                <a:t>B</a:t>
              </a:r>
              <a:endParaRPr lang="en-GB" altLang="en-US" sz="2400">
                <a:latin typeface="Verdana" pitchFamily="34" charset="0"/>
              </a:endParaRPr>
            </a:p>
          </p:txBody>
        </p:sp>
        <p:sp>
          <p:nvSpPr>
            <p:cNvPr id="171" name="Oval 20"/>
            <p:cNvSpPr>
              <a:spLocks noChangeArrowheads="1"/>
            </p:cNvSpPr>
            <p:nvPr/>
          </p:nvSpPr>
          <p:spPr bwMode="auto">
            <a:xfrm>
              <a:off x="1780" y="2396"/>
              <a:ext cx="49" cy="4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Verdana" pitchFamily="34" charset="0"/>
              </a:endParaRPr>
            </a:p>
          </p:txBody>
        </p:sp>
        <p:sp>
          <p:nvSpPr>
            <p:cNvPr id="172" name="Oval 22"/>
            <p:cNvSpPr>
              <a:spLocks noChangeArrowheads="1"/>
            </p:cNvSpPr>
            <p:nvPr/>
          </p:nvSpPr>
          <p:spPr bwMode="auto">
            <a:xfrm>
              <a:off x="1717" y="2449"/>
              <a:ext cx="49" cy="4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Verdana" pitchFamily="34" charset="0"/>
              </a:endParaRPr>
            </a:p>
          </p:txBody>
        </p:sp>
      </p:grpSp>
      <p:grpSp>
        <p:nvGrpSpPr>
          <p:cNvPr id="173" name="Group 23"/>
          <p:cNvGrpSpPr>
            <a:grpSpLocks/>
          </p:cNvGrpSpPr>
          <p:nvPr/>
        </p:nvGrpSpPr>
        <p:grpSpPr bwMode="auto">
          <a:xfrm>
            <a:off x="6767513" y="4334271"/>
            <a:ext cx="1892868" cy="1635125"/>
            <a:chOff x="3941" y="2953"/>
            <a:chExt cx="1464" cy="1030"/>
          </a:xfrm>
        </p:grpSpPr>
        <p:sp>
          <p:nvSpPr>
            <p:cNvPr id="174" name="Rectangle 24"/>
            <p:cNvSpPr>
              <a:spLocks noChangeArrowheads="1"/>
            </p:cNvSpPr>
            <p:nvPr/>
          </p:nvSpPr>
          <p:spPr bwMode="auto">
            <a:xfrm>
              <a:off x="3941" y="3346"/>
              <a:ext cx="54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latin typeface="Verdana" pitchFamily="34" charset="0"/>
                </a:rPr>
                <a:t>CH</a:t>
              </a:r>
              <a:r>
                <a:rPr lang="en-GB" altLang="en-US" sz="2400" baseline="-25000">
                  <a:solidFill>
                    <a:srgbClr val="000000"/>
                  </a:solidFill>
                  <a:latin typeface="Verdana" pitchFamily="34" charset="0"/>
                </a:rPr>
                <a:t>3</a:t>
              </a:r>
              <a:endParaRPr lang="en-GB" altLang="en-US" sz="2400">
                <a:latin typeface="Verdana" pitchFamily="34" charset="0"/>
              </a:endParaRPr>
            </a:p>
          </p:txBody>
        </p:sp>
        <p:sp>
          <p:nvSpPr>
            <p:cNvPr id="175" name="Rectangle 25"/>
            <p:cNvSpPr>
              <a:spLocks noChangeArrowheads="1"/>
            </p:cNvSpPr>
            <p:nvPr/>
          </p:nvSpPr>
          <p:spPr bwMode="auto">
            <a:xfrm>
              <a:off x="4522" y="2968"/>
              <a:ext cx="14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latin typeface="Verdana" pitchFamily="34" charset="0"/>
                </a:rPr>
                <a:t>H</a:t>
              </a:r>
              <a:endParaRPr lang="en-GB" altLang="en-US" sz="2400">
                <a:latin typeface="Verdana" pitchFamily="34" charset="0"/>
              </a:endParaRPr>
            </a:p>
          </p:txBody>
        </p:sp>
        <p:sp>
          <p:nvSpPr>
            <p:cNvPr id="176" name="Rectangle 26"/>
            <p:cNvSpPr>
              <a:spLocks noChangeArrowheads="1"/>
            </p:cNvSpPr>
            <p:nvPr/>
          </p:nvSpPr>
          <p:spPr bwMode="auto">
            <a:xfrm>
              <a:off x="4934" y="2953"/>
              <a:ext cx="14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latin typeface="Verdana" pitchFamily="34" charset="0"/>
                </a:rPr>
                <a:t>H</a:t>
              </a:r>
              <a:endParaRPr lang="en-GB" altLang="en-US" sz="2400">
                <a:latin typeface="Verdana" pitchFamily="34" charset="0"/>
              </a:endParaRPr>
            </a:p>
          </p:txBody>
        </p:sp>
        <p:sp>
          <p:nvSpPr>
            <p:cNvPr id="177" name="Rectangle 27"/>
            <p:cNvSpPr>
              <a:spLocks noChangeArrowheads="1"/>
            </p:cNvSpPr>
            <p:nvPr/>
          </p:nvSpPr>
          <p:spPr bwMode="auto">
            <a:xfrm>
              <a:off x="5261" y="3334"/>
              <a:ext cx="14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latin typeface="Verdana" pitchFamily="34" charset="0"/>
                </a:rPr>
                <a:t>H</a:t>
              </a:r>
              <a:endParaRPr lang="en-GB" altLang="en-US" sz="2400">
                <a:latin typeface="Verdana" pitchFamily="34" charset="0"/>
              </a:endParaRPr>
            </a:p>
          </p:txBody>
        </p:sp>
        <p:sp>
          <p:nvSpPr>
            <p:cNvPr id="178" name="Line 28"/>
            <p:cNvSpPr>
              <a:spLocks noChangeShapeType="1"/>
            </p:cNvSpPr>
            <p:nvPr/>
          </p:nvSpPr>
          <p:spPr bwMode="auto">
            <a:xfrm flipH="1">
              <a:off x="4691" y="3435"/>
              <a:ext cx="202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Rectangle 29"/>
            <p:cNvSpPr>
              <a:spLocks noChangeArrowheads="1"/>
            </p:cNvSpPr>
            <p:nvPr/>
          </p:nvSpPr>
          <p:spPr bwMode="auto">
            <a:xfrm>
              <a:off x="4928" y="3333"/>
              <a:ext cx="13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latin typeface="Verdana" pitchFamily="34" charset="0"/>
                </a:rPr>
                <a:t>C</a:t>
              </a:r>
              <a:endParaRPr lang="en-GB" altLang="en-US" sz="2400">
                <a:latin typeface="Verdana" pitchFamily="34" charset="0"/>
              </a:endParaRPr>
            </a:p>
          </p:txBody>
        </p:sp>
        <p:sp>
          <p:nvSpPr>
            <p:cNvPr id="180" name="Rectangle 30"/>
            <p:cNvSpPr>
              <a:spLocks noChangeArrowheads="1"/>
            </p:cNvSpPr>
            <p:nvPr/>
          </p:nvSpPr>
          <p:spPr bwMode="auto">
            <a:xfrm>
              <a:off x="4526" y="3334"/>
              <a:ext cx="13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latin typeface="Verdana" pitchFamily="34" charset="0"/>
                </a:rPr>
                <a:t>C</a:t>
              </a:r>
              <a:endParaRPr lang="en-GB" altLang="en-US" sz="2400">
                <a:latin typeface="Verdana" pitchFamily="34" charset="0"/>
              </a:endParaRPr>
            </a:p>
          </p:txBody>
        </p:sp>
        <p:sp>
          <p:nvSpPr>
            <p:cNvPr id="181" name="Line 31"/>
            <p:cNvSpPr>
              <a:spLocks noChangeShapeType="1"/>
            </p:cNvSpPr>
            <p:nvPr/>
          </p:nvSpPr>
          <p:spPr bwMode="auto">
            <a:xfrm>
              <a:off x="4340" y="3435"/>
              <a:ext cx="1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2" name="Line 32"/>
            <p:cNvSpPr>
              <a:spLocks noChangeShapeType="1"/>
            </p:cNvSpPr>
            <p:nvPr/>
          </p:nvSpPr>
          <p:spPr bwMode="auto">
            <a:xfrm>
              <a:off x="5073" y="3435"/>
              <a:ext cx="1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3" name="Line 33"/>
            <p:cNvSpPr>
              <a:spLocks noChangeShapeType="1"/>
            </p:cNvSpPr>
            <p:nvPr/>
          </p:nvSpPr>
          <p:spPr bwMode="auto">
            <a:xfrm rot="-5400000" flipH="1" flipV="1">
              <a:off x="4933" y="3257"/>
              <a:ext cx="1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" name="Line 34"/>
            <p:cNvSpPr>
              <a:spLocks noChangeShapeType="1"/>
            </p:cNvSpPr>
            <p:nvPr/>
          </p:nvSpPr>
          <p:spPr bwMode="auto">
            <a:xfrm rot="-5400000" flipH="1" flipV="1">
              <a:off x="4519" y="3251"/>
              <a:ext cx="1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" name="Line 35"/>
            <p:cNvSpPr>
              <a:spLocks noChangeShapeType="1"/>
            </p:cNvSpPr>
            <p:nvPr/>
          </p:nvSpPr>
          <p:spPr bwMode="auto">
            <a:xfrm rot="-5400000" flipH="1" flipV="1">
              <a:off x="4519" y="3638"/>
              <a:ext cx="1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" name="Rectangle 36"/>
            <p:cNvSpPr>
              <a:spLocks noChangeArrowheads="1"/>
            </p:cNvSpPr>
            <p:nvPr/>
          </p:nvSpPr>
          <p:spPr bwMode="auto">
            <a:xfrm>
              <a:off x="4500" y="3750"/>
              <a:ext cx="1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latin typeface="Verdana" pitchFamily="34" charset="0"/>
                </a:rPr>
                <a:t>X</a:t>
              </a:r>
              <a:endParaRPr lang="en-GB" altLang="en-US" sz="2400">
                <a:latin typeface="Verdana" pitchFamily="34" charset="0"/>
              </a:endParaRPr>
            </a:p>
          </p:txBody>
        </p:sp>
        <p:sp>
          <p:nvSpPr>
            <p:cNvPr id="187" name="Rectangle 37"/>
            <p:cNvSpPr>
              <a:spLocks noChangeArrowheads="1"/>
            </p:cNvSpPr>
            <p:nvPr/>
          </p:nvSpPr>
          <p:spPr bwMode="auto">
            <a:xfrm>
              <a:off x="4958" y="3750"/>
              <a:ext cx="14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latin typeface="Verdana" pitchFamily="34" charset="0"/>
                </a:rPr>
                <a:t>H</a:t>
              </a:r>
              <a:endParaRPr lang="en-GB" altLang="en-US" sz="2400">
                <a:latin typeface="Verdana" pitchFamily="34" charset="0"/>
              </a:endParaRPr>
            </a:p>
          </p:txBody>
        </p:sp>
        <p:sp>
          <p:nvSpPr>
            <p:cNvPr id="188" name="Line 38"/>
            <p:cNvSpPr>
              <a:spLocks noChangeShapeType="1"/>
            </p:cNvSpPr>
            <p:nvPr/>
          </p:nvSpPr>
          <p:spPr bwMode="auto">
            <a:xfrm rot="-5400000" flipH="1" flipV="1">
              <a:off x="4933" y="3630"/>
              <a:ext cx="1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9" name="Freeform 41"/>
          <p:cNvSpPr>
            <a:spLocks/>
          </p:cNvSpPr>
          <p:nvPr/>
        </p:nvSpPr>
        <p:spPr bwMode="auto">
          <a:xfrm>
            <a:off x="8379514" y="5764609"/>
            <a:ext cx="530106" cy="549275"/>
          </a:xfrm>
          <a:custGeom>
            <a:avLst/>
            <a:gdLst>
              <a:gd name="T0" fmla="*/ 2147483647 w 410"/>
              <a:gd name="T1" fmla="*/ 2147483647 h 346"/>
              <a:gd name="T2" fmla="*/ 2147483647 w 410"/>
              <a:gd name="T3" fmla="*/ 2147483647 h 346"/>
              <a:gd name="T4" fmla="*/ 0 w 410"/>
              <a:gd name="T5" fmla="*/ 2147483647 h 3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0" h="346">
                <a:moveTo>
                  <a:pt x="318" y="346"/>
                </a:moveTo>
                <a:cubicBezTo>
                  <a:pt x="364" y="216"/>
                  <a:pt x="410" y="86"/>
                  <a:pt x="357" y="43"/>
                </a:cubicBezTo>
                <a:cubicBezTo>
                  <a:pt x="304" y="0"/>
                  <a:pt x="152" y="42"/>
                  <a:pt x="0" y="8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0" name="Freeform 44"/>
          <p:cNvSpPr>
            <a:spLocks/>
          </p:cNvSpPr>
          <p:nvPr/>
        </p:nvSpPr>
        <p:spPr bwMode="auto">
          <a:xfrm>
            <a:off x="7746271" y="5169296"/>
            <a:ext cx="252124" cy="274638"/>
          </a:xfrm>
          <a:custGeom>
            <a:avLst/>
            <a:gdLst>
              <a:gd name="T0" fmla="*/ 2147483647 w 195"/>
              <a:gd name="T1" fmla="*/ 2147483647 h 173"/>
              <a:gd name="T2" fmla="*/ 2147483647 w 195"/>
              <a:gd name="T3" fmla="*/ 2147483647 h 173"/>
              <a:gd name="T4" fmla="*/ 0 w 195"/>
              <a:gd name="T5" fmla="*/ 0 h 17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5" h="173">
                <a:moveTo>
                  <a:pt x="195" y="120"/>
                </a:moveTo>
                <a:cubicBezTo>
                  <a:pt x="136" y="146"/>
                  <a:pt x="77" y="173"/>
                  <a:pt x="45" y="153"/>
                </a:cubicBezTo>
                <a:cubicBezTo>
                  <a:pt x="13" y="133"/>
                  <a:pt x="6" y="66"/>
                  <a:pt x="0" y="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1" name="Freeform 68"/>
          <p:cNvSpPr>
            <a:spLocks/>
          </p:cNvSpPr>
          <p:nvPr/>
        </p:nvSpPr>
        <p:spPr bwMode="auto">
          <a:xfrm>
            <a:off x="6967164" y="5418534"/>
            <a:ext cx="393055" cy="381000"/>
          </a:xfrm>
          <a:custGeom>
            <a:avLst/>
            <a:gdLst>
              <a:gd name="T0" fmla="*/ 2147483647 w 304"/>
              <a:gd name="T1" fmla="*/ 0 h 240"/>
              <a:gd name="T2" fmla="*/ 2147483647 w 304"/>
              <a:gd name="T3" fmla="*/ 2147483647 h 240"/>
              <a:gd name="T4" fmla="*/ 2147483647 w 304"/>
              <a:gd name="T5" fmla="*/ 2147483647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4" h="240">
                <a:moveTo>
                  <a:pt x="304" y="0"/>
                </a:moveTo>
                <a:cubicBezTo>
                  <a:pt x="168" y="28"/>
                  <a:pt x="32" y="56"/>
                  <a:pt x="16" y="96"/>
                </a:cubicBezTo>
                <a:cubicBezTo>
                  <a:pt x="0" y="136"/>
                  <a:pt x="104" y="188"/>
                  <a:pt x="208" y="24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2" name="Rectangle 53"/>
          <p:cNvSpPr>
            <a:spLocks noChangeArrowheads="1"/>
          </p:cNvSpPr>
          <p:nvPr/>
        </p:nvSpPr>
        <p:spPr bwMode="auto">
          <a:xfrm>
            <a:off x="7468321" y="5701109"/>
            <a:ext cx="4745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rPr>
              <a:t>-</a:t>
            </a:r>
            <a:endParaRPr lang="en-GB" altLang="en-US" sz="28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93" name="Text Box 3"/>
          <p:cNvSpPr txBox="1">
            <a:spLocks noChangeArrowheads="1"/>
          </p:cNvSpPr>
          <p:nvPr/>
        </p:nvSpPr>
        <p:spPr bwMode="auto">
          <a:xfrm>
            <a:off x="7504484" y="4643834"/>
            <a:ext cx="7447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CC0000"/>
                </a:solidFill>
                <a:latin typeface="Comic Sans MS" pitchFamily="66" charset="0"/>
                <a:sym typeface="Symbol" pitchFamily="18" charset="2"/>
              </a:rPr>
              <a:t>+</a:t>
            </a:r>
            <a:endParaRPr lang="en-GB" altLang="en-US" sz="2400" b="1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94" name="Text Box 3"/>
          <p:cNvSpPr txBox="1">
            <a:spLocks noChangeArrowheads="1"/>
          </p:cNvSpPr>
          <p:nvPr/>
        </p:nvSpPr>
        <p:spPr bwMode="auto">
          <a:xfrm>
            <a:off x="8193459" y="4705746"/>
            <a:ext cx="74473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CC0000"/>
                </a:solidFill>
                <a:latin typeface="Comic Sans MS" pitchFamily="66" charset="0"/>
                <a:sym typeface="Symbol" pitchFamily="18" charset="2"/>
              </a:rPr>
              <a:t>+</a:t>
            </a:r>
            <a:endParaRPr lang="en-GB" altLang="en-US" sz="1800" b="1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95" name="Text Box 3"/>
          <p:cNvSpPr txBox="1">
            <a:spLocks noChangeArrowheads="1"/>
          </p:cNvSpPr>
          <p:nvPr/>
        </p:nvSpPr>
        <p:spPr bwMode="auto">
          <a:xfrm>
            <a:off x="8229971" y="5418534"/>
            <a:ext cx="74473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rgbClr val="CC0000"/>
                </a:solidFill>
                <a:latin typeface="Comic Sans MS" pitchFamily="66" charset="0"/>
                <a:sym typeface="Symbol" pitchFamily="18" charset="2"/>
              </a:rPr>
              <a:t>+</a:t>
            </a:r>
            <a:endParaRPr lang="en-GB" altLang="en-US" sz="1400" b="1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6729988" y="3584971"/>
            <a:ext cx="2522531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rgbClr val="CC0099"/>
                </a:solidFill>
              </a:rPr>
              <a:t>Elimination of HX</a:t>
            </a:r>
          </a:p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5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0" grpId="0" animBg="1"/>
      <p:bldP spid="31" grpId="0"/>
      <p:bldP spid="43" grpId="0"/>
      <p:bldP spid="44" grpId="0"/>
      <p:bldP spid="45" grpId="0" animBg="1"/>
      <p:bldP spid="46" grpId="0" animBg="1"/>
      <p:bldP spid="53" grpId="0" animBg="1"/>
      <p:bldP spid="54" grpId="0"/>
      <p:bldP spid="66" grpId="0"/>
      <p:bldP spid="67" grpId="0"/>
      <p:bldP spid="68" grpId="0" animBg="1"/>
      <p:bldP spid="69" grpId="0" animBg="1"/>
      <p:bldP spid="73" grpId="0" animBg="1"/>
      <p:bldP spid="74" grpId="0" animBg="1"/>
      <p:bldP spid="92" grpId="0" animBg="1"/>
      <p:bldP spid="93" grpId="0"/>
      <p:bldP spid="123" grpId="0" animBg="1"/>
      <p:bldP spid="124" grpId="0" animBg="1"/>
      <p:bldP spid="126" grpId="0" animBg="1"/>
      <p:bldP spid="130" grpId="0" animBg="1"/>
      <p:bldP spid="168" grpId="0" animBg="1"/>
      <p:bldP spid="189" grpId="0" animBg="1"/>
      <p:bldP spid="190" grpId="0" animBg="1"/>
      <p:bldP spid="191" grpId="0" animBg="1"/>
      <p:bldP spid="192" grpId="0"/>
      <p:bldP spid="193" grpId="0"/>
      <p:bldP spid="194" grpId="0"/>
      <p:bldP spid="195" grpId="0"/>
      <p:bldP spid="19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3"/>
          <p:cNvSpPr>
            <a:spLocks noChangeArrowheads="1"/>
          </p:cNvSpPr>
          <p:nvPr/>
        </p:nvSpPr>
        <p:spPr bwMode="auto">
          <a:xfrm>
            <a:off x="3241675" y="3165475"/>
            <a:ext cx="749300" cy="8255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40963" name="Oval 4"/>
          <p:cNvSpPr>
            <a:spLocks noChangeArrowheads="1"/>
          </p:cNvSpPr>
          <p:nvPr/>
        </p:nvSpPr>
        <p:spPr bwMode="auto">
          <a:xfrm>
            <a:off x="4689475" y="3165475"/>
            <a:ext cx="749300" cy="8255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501650" y="1789113"/>
            <a:ext cx="83915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ar-SA" sz="2400" dirty="0" err="1" smtClean="0">
                <a:solidFill>
                  <a:srgbClr val="FF0000"/>
                </a:solidFill>
                <a:latin typeface="Times New Roman" pitchFamily="18" charset="0"/>
              </a:rPr>
              <a:t>Що</a:t>
            </a:r>
            <a:r>
              <a:rPr lang="ru-RU" altLang="ar-SA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ar-SA" sz="2400" dirty="0" err="1" smtClean="0">
                <a:solidFill>
                  <a:srgbClr val="FF0000"/>
                </a:solidFill>
                <a:latin typeface="Times New Roman" pitchFamily="18" charset="0"/>
              </a:rPr>
              <a:t>трапляється</a:t>
            </a:r>
            <a:r>
              <a:rPr lang="ru-RU" altLang="ar-SA" sz="24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ru-RU" altLang="ar-SA" sz="2400" dirty="0" err="1" smtClean="0">
                <a:solidFill>
                  <a:srgbClr val="FF0000"/>
                </a:solidFill>
                <a:latin typeface="Times New Roman" pitchFamily="18" charset="0"/>
              </a:rPr>
              <a:t>якщо</a:t>
            </a:r>
            <a:r>
              <a:rPr lang="ru-RU" altLang="ar-SA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dirty="0" smtClean="0">
                <a:latin typeface="Symbol" pitchFamily="18" charset="2"/>
                <a:cs typeface="Arial" charset="0"/>
              </a:rPr>
              <a:t>b</a:t>
            </a:r>
            <a:r>
              <a:rPr lang="ru-RU" altLang="ar-SA" sz="2400" dirty="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ru-RU" altLang="ar-SA" sz="2400" dirty="0" err="1" smtClean="0">
                <a:solidFill>
                  <a:srgbClr val="FF0000"/>
                </a:solidFill>
                <a:latin typeface="Times New Roman" pitchFamily="18" charset="0"/>
              </a:rPr>
              <a:t>водню</a:t>
            </a:r>
            <a:r>
              <a:rPr lang="ru-RU" altLang="ar-SA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ar-SA" sz="2400" dirty="0" err="1" smtClean="0">
                <a:solidFill>
                  <a:srgbClr val="FF0000"/>
                </a:solidFill>
                <a:latin typeface="Times New Roman" pitchFamily="18" charset="0"/>
              </a:rPr>
              <a:t>більше</a:t>
            </a:r>
            <a:r>
              <a:rPr lang="ru-RU" altLang="ar-SA" sz="24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ru-RU" altLang="ar-SA" sz="2400" dirty="0" err="1" smtClean="0">
                <a:solidFill>
                  <a:srgbClr val="FF0000"/>
                </a:solidFill>
                <a:latin typeface="Times New Roman" pitchFamily="18" charset="0"/>
              </a:rPr>
              <a:t>ніж</a:t>
            </a:r>
            <a:r>
              <a:rPr lang="ru-RU" altLang="ar-SA" sz="2400" dirty="0" smtClean="0">
                <a:solidFill>
                  <a:srgbClr val="FF0000"/>
                </a:solidFill>
                <a:latin typeface="Times New Roman" pitchFamily="18" charset="0"/>
              </a:rPr>
              <a:t> один? </a:t>
            </a:r>
            <a:endParaRPr lang="en-US" altLang="ar-SA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0965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181350"/>
            <a:ext cx="3255962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2892425" y="2620963"/>
            <a:ext cx="463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4000">
                <a:latin typeface="Symbol" pitchFamily="18" charset="2"/>
                <a:cs typeface="Arial" charset="0"/>
              </a:rPr>
              <a:t>b</a:t>
            </a: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5407025" y="2620963"/>
            <a:ext cx="622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4000">
                <a:latin typeface="Symbol" pitchFamily="18" charset="2"/>
                <a:cs typeface="Arial" charset="0"/>
              </a:rPr>
              <a:t>b</a:t>
            </a:r>
            <a:r>
              <a:rPr lang="en-US" altLang="en-US" sz="4000">
                <a:latin typeface="Arial Rounded MT Bold" pitchFamily="34" charset="0"/>
                <a:cs typeface="Arial" charset="0"/>
              </a:rPr>
              <a:t>’</a:t>
            </a:r>
          </a:p>
        </p:txBody>
      </p:sp>
      <p:sp>
        <p:nvSpPr>
          <p:cNvPr id="40968" name="Rectangle 9"/>
          <p:cNvSpPr>
            <a:spLocks noChangeArrowheads="1"/>
          </p:cNvSpPr>
          <p:nvPr/>
        </p:nvSpPr>
        <p:spPr bwMode="auto">
          <a:xfrm>
            <a:off x="2611438" y="5589588"/>
            <a:ext cx="3871829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Який з них ми втрачаємо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?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90588" y="309563"/>
            <a:ext cx="7467600" cy="8080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uk-UA" altLang="ar-SA" b="1" dirty="0">
                <a:solidFill>
                  <a:schemeClr val="tx1"/>
                </a:solidFill>
                <a:latin typeface="Times New Roman" pitchFamily="18" charset="0"/>
              </a:rPr>
              <a:t>Реакції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</a:rPr>
              <a:t>елімінування</a:t>
            </a:r>
            <a:endParaRPr lang="uk-UA" alt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70" name="Rectangle 12"/>
          <p:cNvSpPr>
            <a:spLocks noChangeArrowheads="1"/>
          </p:cNvSpPr>
          <p:nvPr/>
        </p:nvSpPr>
        <p:spPr bwMode="auto">
          <a:xfrm>
            <a:off x="2276475" y="1114425"/>
            <a:ext cx="4540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en-US" sz="2400" b="1" dirty="0" err="1" smtClean="0">
                <a:solidFill>
                  <a:srgbClr val="6600FF"/>
                </a:solidFill>
                <a:latin typeface="Times New Roman" pitchFamily="18" charset="0"/>
              </a:rPr>
              <a:t>Елімінація</a:t>
            </a:r>
            <a:r>
              <a:rPr lang="ru-RU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ru-RU" altLang="en-US" sz="2400" b="1" dirty="0" err="1" smtClean="0">
                <a:solidFill>
                  <a:srgbClr val="6600FF"/>
                </a:solidFill>
                <a:latin typeface="Times New Roman" pitchFamily="18" charset="0"/>
              </a:rPr>
              <a:t>бімолекулярна</a:t>
            </a:r>
            <a:r>
              <a:rPr lang="ru-RU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 -</a:t>
            </a:r>
            <a:r>
              <a:rPr lang="en-US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 E2</a:t>
            </a:r>
            <a:endParaRPr lang="en-US" altLang="en-US" sz="24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57413"/>
            <a:ext cx="74041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4311650" y="4311650"/>
            <a:ext cx="977900" cy="520700"/>
          </a:xfrm>
          <a:prstGeom prst="ellipse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uk-UA" altLang="ar-SA" dirty="0"/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4273550" y="2562225"/>
            <a:ext cx="977900" cy="520700"/>
          </a:xfrm>
          <a:prstGeom prst="ellipse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uk-UA" altLang="ar-SA" dirty="0"/>
          </a:p>
        </p:txBody>
      </p:sp>
      <p:grpSp>
        <p:nvGrpSpPr>
          <p:cNvPr id="41989" name="Group 7"/>
          <p:cNvGrpSpPr>
            <a:grpSpLocks/>
          </p:cNvGrpSpPr>
          <p:nvPr/>
        </p:nvGrpSpPr>
        <p:grpSpPr bwMode="auto">
          <a:xfrm>
            <a:off x="5273676" y="2686052"/>
            <a:ext cx="1944688" cy="720726"/>
            <a:chOff x="3350" y="1507"/>
            <a:chExt cx="1225" cy="454"/>
          </a:xfrm>
        </p:grpSpPr>
        <p:sp>
          <p:nvSpPr>
            <p:cNvPr id="42005" name="Rectangle 8"/>
            <p:cNvSpPr>
              <a:spLocks noChangeArrowheads="1"/>
            </p:cNvSpPr>
            <p:nvPr/>
          </p:nvSpPr>
          <p:spPr bwMode="auto">
            <a:xfrm>
              <a:off x="3350" y="1507"/>
              <a:ext cx="122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uk-UA" altLang="en-US" sz="2000" dirty="0" err="1" smtClean="0">
                  <a:solidFill>
                    <a:srgbClr val="FF0033"/>
                  </a:solidFill>
                  <a:latin typeface="Arial Rounded MT Bold" pitchFamily="34" charset="0"/>
                  <a:cs typeface="Arial" charset="0"/>
                </a:rPr>
                <a:t>major</a:t>
              </a:r>
              <a:r>
                <a:rPr lang="uk-UA" altLang="en-US" sz="2000" dirty="0" smtClean="0">
                  <a:solidFill>
                    <a:srgbClr val="FF0033"/>
                  </a:solidFill>
                  <a:latin typeface="Arial Rounded MT Bold" pitchFamily="34" charset="0"/>
                  <a:cs typeface="Arial" charset="0"/>
                </a:rPr>
                <a:t> </a:t>
              </a:r>
              <a:r>
                <a:rPr lang="uk-UA" altLang="en-US" sz="2000" dirty="0" err="1" smtClean="0">
                  <a:solidFill>
                    <a:srgbClr val="FF0033"/>
                  </a:solidFill>
                  <a:latin typeface="Arial Rounded MT Bold" pitchFamily="34" charset="0"/>
                  <a:cs typeface="Arial" charset="0"/>
                </a:rPr>
                <a:t>product</a:t>
              </a:r>
              <a:endParaRPr lang="uk-UA" altLang="en-US" sz="2000" dirty="0">
                <a:solidFill>
                  <a:srgbClr val="FF0033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42006" name="Rectangle 9"/>
            <p:cNvSpPr>
              <a:spLocks noChangeArrowheads="1"/>
            </p:cNvSpPr>
            <p:nvPr/>
          </p:nvSpPr>
          <p:spPr bwMode="auto">
            <a:xfrm>
              <a:off x="3686" y="1670"/>
              <a:ext cx="56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uk-UA" altLang="en-US" sz="2400" dirty="0" smtClean="0">
                  <a:solidFill>
                    <a:srgbClr val="FF0033"/>
                  </a:solidFill>
                  <a:latin typeface="Arial Rounded MT Bold" pitchFamily="34" charset="0"/>
                  <a:cs typeface="Arial" charset="0"/>
                </a:rPr>
                <a:t>81 %</a:t>
              </a:r>
              <a:endParaRPr lang="uk-UA" altLang="en-US" sz="2400" dirty="0">
                <a:solidFill>
                  <a:srgbClr val="FF0033"/>
                </a:solidFill>
                <a:latin typeface="Arial Rounded MT Bold" pitchFamily="34" charset="0"/>
                <a:cs typeface="Arial" charset="0"/>
              </a:endParaRPr>
            </a:p>
          </p:txBody>
        </p:sp>
      </p:grpSp>
      <p:grpSp>
        <p:nvGrpSpPr>
          <p:cNvPr id="41990" name="Group 10"/>
          <p:cNvGrpSpPr>
            <a:grpSpLocks/>
          </p:cNvGrpSpPr>
          <p:nvPr/>
        </p:nvGrpSpPr>
        <p:grpSpPr bwMode="auto">
          <a:xfrm>
            <a:off x="5311776" y="4471988"/>
            <a:ext cx="1947863" cy="796925"/>
            <a:chOff x="3350" y="2563"/>
            <a:chExt cx="1227" cy="502"/>
          </a:xfrm>
        </p:grpSpPr>
        <p:sp>
          <p:nvSpPr>
            <p:cNvPr id="42003" name="Rectangle 11"/>
            <p:cNvSpPr>
              <a:spLocks noChangeArrowheads="1"/>
            </p:cNvSpPr>
            <p:nvPr/>
          </p:nvSpPr>
          <p:spPr bwMode="auto">
            <a:xfrm>
              <a:off x="3350" y="2563"/>
              <a:ext cx="12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uk-UA" altLang="en-US" sz="2000" dirty="0" err="1" smtClean="0">
                  <a:solidFill>
                    <a:srgbClr val="002060"/>
                  </a:solidFill>
                  <a:latin typeface="Arial Rounded MT Bold" pitchFamily="34" charset="0"/>
                  <a:cs typeface="Arial" charset="0"/>
                </a:rPr>
                <a:t>minor</a:t>
              </a:r>
              <a:r>
                <a:rPr lang="uk-UA" altLang="en-US" sz="2000" dirty="0" smtClean="0">
                  <a:solidFill>
                    <a:srgbClr val="002060"/>
                  </a:solidFill>
                  <a:latin typeface="Arial Rounded MT Bold" pitchFamily="34" charset="0"/>
                  <a:cs typeface="Arial" charset="0"/>
                </a:rPr>
                <a:t> </a:t>
              </a:r>
              <a:r>
                <a:rPr lang="uk-UA" altLang="en-US" sz="2000" dirty="0" err="1" smtClean="0">
                  <a:solidFill>
                    <a:srgbClr val="002060"/>
                  </a:solidFill>
                  <a:latin typeface="Arial Rounded MT Bold" pitchFamily="34" charset="0"/>
                  <a:cs typeface="Arial" charset="0"/>
                </a:rPr>
                <a:t>product</a:t>
              </a:r>
              <a:endParaRPr lang="uk-UA" altLang="en-US" sz="2000" dirty="0">
                <a:solidFill>
                  <a:srgbClr val="002060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42004" name="Rectangle 12"/>
            <p:cNvSpPr>
              <a:spLocks noChangeArrowheads="1"/>
            </p:cNvSpPr>
            <p:nvPr/>
          </p:nvSpPr>
          <p:spPr bwMode="auto">
            <a:xfrm>
              <a:off x="3734" y="2774"/>
              <a:ext cx="55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uk-UA" altLang="en-US" sz="2400" dirty="0" smtClean="0">
                  <a:solidFill>
                    <a:srgbClr val="002060"/>
                  </a:solidFill>
                  <a:latin typeface="Arial Rounded MT Bold" pitchFamily="34" charset="0"/>
                  <a:cs typeface="Arial" charset="0"/>
                </a:rPr>
                <a:t>19 %</a:t>
              </a:r>
              <a:endParaRPr lang="uk-UA" altLang="en-US" sz="2400" dirty="0">
                <a:solidFill>
                  <a:srgbClr val="002060"/>
                </a:solidFill>
                <a:latin typeface="Arial Rounded MT Bold" pitchFamily="34" charset="0"/>
                <a:cs typeface="Arial" charset="0"/>
              </a:endParaRPr>
            </a:p>
          </p:txBody>
        </p:sp>
      </p:grpSp>
      <p:sp>
        <p:nvSpPr>
          <p:cNvPr id="41991" name="AutoShape 13"/>
          <p:cNvSpPr>
            <a:spLocks noChangeArrowheads="1"/>
          </p:cNvSpPr>
          <p:nvPr/>
        </p:nvSpPr>
        <p:spPr bwMode="auto">
          <a:xfrm>
            <a:off x="1203325" y="2011363"/>
            <a:ext cx="215900" cy="292100"/>
          </a:xfrm>
          <a:prstGeom prst="downArrow">
            <a:avLst>
              <a:gd name="adj1" fmla="val 50000"/>
              <a:gd name="adj2" fmla="val 6766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uk-UA" altLang="ar-SA" dirty="0"/>
          </a:p>
        </p:txBody>
      </p:sp>
      <p:sp>
        <p:nvSpPr>
          <p:cNvPr id="41992" name="AutoShape 14"/>
          <p:cNvSpPr>
            <a:spLocks noChangeArrowheads="1"/>
          </p:cNvSpPr>
          <p:nvPr/>
        </p:nvSpPr>
        <p:spPr bwMode="auto">
          <a:xfrm>
            <a:off x="2749550" y="2011363"/>
            <a:ext cx="215900" cy="292100"/>
          </a:xfrm>
          <a:prstGeom prst="downArrow">
            <a:avLst>
              <a:gd name="adj1" fmla="val 50000"/>
              <a:gd name="adj2" fmla="val 6766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uk-UA" altLang="ar-SA" dirty="0"/>
          </a:p>
        </p:txBody>
      </p:sp>
      <p:sp>
        <p:nvSpPr>
          <p:cNvPr id="41993" name="Rectangle 15"/>
          <p:cNvSpPr>
            <a:spLocks noChangeArrowheads="1"/>
          </p:cNvSpPr>
          <p:nvPr/>
        </p:nvSpPr>
        <p:spPr bwMode="auto">
          <a:xfrm>
            <a:off x="1189038" y="1598613"/>
            <a:ext cx="354264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400" b="1" dirty="0" smtClean="0">
                <a:solidFill>
                  <a:srgbClr val="006600"/>
                </a:solidFill>
                <a:latin typeface="Symbol" pitchFamily="18" charset="2"/>
                <a:cs typeface="Arial" charset="0"/>
              </a:rPr>
              <a:t>b</a:t>
            </a:r>
            <a:endParaRPr lang="uk-UA" altLang="en-US" sz="2400" b="1" dirty="0">
              <a:solidFill>
                <a:srgbClr val="006600"/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41994" name="Rectangle 16"/>
          <p:cNvSpPr>
            <a:spLocks noChangeArrowheads="1"/>
          </p:cNvSpPr>
          <p:nvPr/>
        </p:nvSpPr>
        <p:spPr bwMode="auto">
          <a:xfrm>
            <a:off x="2630488" y="1554163"/>
            <a:ext cx="456856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400" b="1" dirty="0" smtClean="0">
                <a:solidFill>
                  <a:srgbClr val="006600"/>
                </a:solidFill>
                <a:latin typeface="Symbol" pitchFamily="18" charset="2"/>
                <a:cs typeface="Arial" charset="0"/>
              </a:rPr>
              <a:t>b</a:t>
            </a:r>
            <a:r>
              <a:rPr lang="uk-UA" altLang="en-US" sz="2400" b="1" dirty="0" smtClean="0">
                <a:solidFill>
                  <a:srgbClr val="006600"/>
                </a:solidFill>
                <a:latin typeface="Times New Roman" pitchFamily="18" charset="0"/>
                <a:cs typeface="Arial" charset="0"/>
              </a:rPr>
              <a:t>’</a:t>
            </a:r>
            <a:endParaRPr lang="uk-UA" altLang="en-US" sz="2400" b="1" dirty="0">
              <a:solidFill>
                <a:srgbClr val="0066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995" name="Rectangle 17"/>
          <p:cNvSpPr>
            <a:spLocks noChangeArrowheads="1"/>
          </p:cNvSpPr>
          <p:nvPr/>
        </p:nvSpPr>
        <p:spPr bwMode="auto">
          <a:xfrm>
            <a:off x="4429125" y="2544763"/>
            <a:ext cx="69089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400" b="1" dirty="0" smtClean="0">
                <a:solidFill>
                  <a:srgbClr val="006600"/>
                </a:solidFill>
                <a:latin typeface="Symbol" pitchFamily="18" charset="2"/>
                <a:cs typeface="Arial" charset="0"/>
              </a:rPr>
              <a:t>b</a:t>
            </a:r>
            <a:r>
              <a:rPr lang="uk-UA" altLang="en-US" sz="2400" b="1" dirty="0" smtClean="0">
                <a:solidFill>
                  <a:srgbClr val="006600"/>
                </a:solidFill>
                <a:latin typeface="Arial Rounded MT Bold" pitchFamily="34" charset="0"/>
                <a:cs typeface="Arial" charset="0"/>
              </a:rPr>
              <a:t>-H</a:t>
            </a:r>
            <a:endParaRPr lang="uk-UA" altLang="en-US" sz="2400" b="1" dirty="0">
              <a:solidFill>
                <a:srgbClr val="006600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41996" name="Rectangle 18"/>
          <p:cNvSpPr>
            <a:spLocks noChangeArrowheads="1"/>
          </p:cNvSpPr>
          <p:nvPr/>
        </p:nvSpPr>
        <p:spPr bwMode="auto">
          <a:xfrm>
            <a:off x="4327525" y="4327525"/>
            <a:ext cx="793487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400" b="1" dirty="0" smtClean="0">
                <a:solidFill>
                  <a:srgbClr val="006600"/>
                </a:solidFill>
                <a:latin typeface="Symbol" pitchFamily="18" charset="2"/>
                <a:cs typeface="Arial" charset="0"/>
              </a:rPr>
              <a:t>b</a:t>
            </a:r>
            <a:r>
              <a:rPr lang="uk-UA" altLang="en-US" sz="2400" b="1" dirty="0" smtClean="0">
                <a:solidFill>
                  <a:srgbClr val="006600"/>
                </a:solidFill>
                <a:latin typeface="Times New Roman" pitchFamily="18" charset="0"/>
                <a:cs typeface="Arial" charset="0"/>
              </a:rPr>
              <a:t>’</a:t>
            </a:r>
            <a:r>
              <a:rPr lang="uk-UA" altLang="en-US" sz="2400" b="1" dirty="0" smtClean="0">
                <a:solidFill>
                  <a:srgbClr val="006600"/>
                </a:solidFill>
                <a:latin typeface="Arial Rounded MT Bold" pitchFamily="34" charset="0"/>
                <a:cs typeface="Arial" charset="0"/>
              </a:rPr>
              <a:t>-H</a:t>
            </a:r>
            <a:endParaRPr lang="uk-UA" altLang="en-US" sz="2400" b="1" dirty="0">
              <a:solidFill>
                <a:srgbClr val="006600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24589" name="Rectangle 19"/>
          <p:cNvSpPr>
            <a:spLocks noChangeArrowheads="1"/>
          </p:cNvSpPr>
          <p:nvPr/>
        </p:nvSpPr>
        <p:spPr bwMode="auto">
          <a:xfrm>
            <a:off x="323850" y="4221163"/>
            <a:ext cx="3384550" cy="101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>
            <a:lvl1pPr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  <a:defRPr/>
            </a:pPr>
            <a:r>
              <a:rPr lang="uk-UA" altLang="en-US" sz="2000" b="1" dirty="0" smtClean="0">
                <a:solidFill>
                  <a:srgbClr val="330099"/>
                </a:solidFill>
                <a:latin typeface="Arial Rounded MT Bold"/>
                <a:cs typeface="+mn-cs"/>
              </a:rPr>
              <a:t>Основним продуктом є той, який має найменшу енергію.</a:t>
            </a:r>
            <a:endParaRPr lang="uk-UA" altLang="en-US" sz="2000" b="1" dirty="0" smtClean="0">
              <a:solidFill>
                <a:srgbClr val="330099"/>
              </a:solidFill>
              <a:latin typeface="Arial Rounded MT Bold"/>
              <a:cs typeface="Arial" pitchFamily="34" charset="0"/>
            </a:endParaRPr>
          </a:p>
        </p:txBody>
      </p:sp>
      <p:sp>
        <p:nvSpPr>
          <p:cNvPr id="41998" name="Rectangle 21"/>
          <p:cNvSpPr>
            <a:spLocks noChangeArrowheads="1"/>
          </p:cNvSpPr>
          <p:nvPr/>
        </p:nvSpPr>
        <p:spPr bwMode="auto">
          <a:xfrm>
            <a:off x="974725" y="3001963"/>
            <a:ext cx="1751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000" dirty="0" smtClean="0">
                <a:solidFill>
                  <a:srgbClr val="009966"/>
                </a:solidFill>
                <a:latin typeface="Times New Roman" pitchFamily="18" charset="0"/>
              </a:rPr>
              <a:t>2-bromobutane</a:t>
            </a:r>
            <a:endParaRPr lang="uk-UA" altLang="en-US" sz="2000" dirty="0">
              <a:solidFill>
                <a:srgbClr val="009966"/>
              </a:solidFill>
              <a:latin typeface="Times New Roman" pitchFamily="18" charset="0"/>
            </a:endParaRPr>
          </a:p>
        </p:txBody>
      </p:sp>
      <p:sp>
        <p:nvSpPr>
          <p:cNvPr id="41999" name="Rectangle 22"/>
          <p:cNvSpPr>
            <a:spLocks noChangeArrowheads="1"/>
          </p:cNvSpPr>
          <p:nvPr/>
        </p:nvSpPr>
        <p:spPr bwMode="auto">
          <a:xfrm>
            <a:off x="7343775" y="2746375"/>
            <a:ext cx="1287019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000" dirty="0" smtClean="0">
                <a:solidFill>
                  <a:srgbClr val="009966"/>
                </a:solidFill>
                <a:latin typeface="Arial Rounded MT Bold" pitchFamily="34" charset="0"/>
                <a:cs typeface="Arial" charset="0"/>
              </a:rPr>
              <a:t>2-butene</a:t>
            </a:r>
            <a:endParaRPr lang="uk-UA" altLang="en-US" sz="2000" dirty="0">
              <a:solidFill>
                <a:srgbClr val="009966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42000" name="Rectangle 23"/>
          <p:cNvSpPr>
            <a:spLocks noChangeArrowheads="1"/>
          </p:cNvSpPr>
          <p:nvPr/>
        </p:nvSpPr>
        <p:spPr bwMode="auto">
          <a:xfrm>
            <a:off x="7375525" y="4373563"/>
            <a:ext cx="1287019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000" dirty="0" smtClean="0">
                <a:solidFill>
                  <a:srgbClr val="009966"/>
                </a:solidFill>
                <a:latin typeface="Arial Rounded MT Bold" pitchFamily="34" charset="0"/>
                <a:cs typeface="Arial" charset="0"/>
              </a:rPr>
              <a:t>1-butene</a:t>
            </a:r>
            <a:endParaRPr lang="uk-UA" altLang="en-US" sz="2000" dirty="0">
              <a:solidFill>
                <a:srgbClr val="009966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90588" y="309563"/>
            <a:ext cx="7467600" cy="8080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uk-UA" altLang="ar-SA" b="1" dirty="0">
                <a:solidFill>
                  <a:schemeClr val="tx1"/>
                </a:solidFill>
                <a:latin typeface="Times New Roman" pitchFamily="18" charset="0"/>
              </a:rPr>
              <a:t>Реакції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</a:rPr>
              <a:t>елімінування</a:t>
            </a:r>
            <a:endParaRPr lang="uk-UA" alt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002" name="Rectangle 26"/>
          <p:cNvSpPr>
            <a:spLocks noChangeArrowheads="1"/>
          </p:cNvSpPr>
          <p:nvPr/>
        </p:nvSpPr>
        <p:spPr bwMode="auto">
          <a:xfrm>
            <a:off x="2276475" y="1114425"/>
            <a:ext cx="4540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uk-UA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Елімінація, бімолекулярна - E2</a:t>
            </a:r>
            <a:endParaRPr lang="uk-UA" altLang="en-US" sz="24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6992938" y="1768475"/>
            <a:ext cx="1620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ar-SA" sz="2400" u="sng" dirty="0" err="1" smtClean="0">
                <a:solidFill>
                  <a:srgbClr val="FF0000"/>
                </a:solidFill>
                <a:latin typeface="Times New Roman" pitchFamily="18" charset="0"/>
              </a:rPr>
              <a:t>Mechanism</a:t>
            </a:r>
            <a:endParaRPr lang="uk-UA" altLang="ar-SA" sz="240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3011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57338"/>
            <a:ext cx="4227513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468313" y="5229225"/>
            <a:ext cx="8221662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just"/>
            <a:r>
              <a:rPr lang="uk-UA" altLang="en-US" sz="2400" dirty="0" smtClean="0">
                <a:solidFill>
                  <a:srgbClr val="FF0000"/>
                </a:solidFill>
                <a:latin typeface="Times New Roman" pitchFamily="18" charset="0"/>
              </a:rPr>
              <a:t>Узгоджено =</a:t>
            </a:r>
            <a:r>
              <a:rPr lang="uk-UA" altLang="en-US" sz="2400" dirty="0" smtClean="0">
                <a:solidFill>
                  <a:srgbClr val="002060"/>
                </a:solidFill>
                <a:latin typeface="Times New Roman" pitchFamily="18" charset="0"/>
              </a:rPr>
              <a:t> лише за один крок усі зв'язки розриваються і утворюються без утворення проміжних сполук.</a:t>
            </a:r>
            <a:endParaRPr lang="uk-UA" altLang="en-US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3013" name="Rectangle 11"/>
          <p:cNvSpPr>
            <a:spLocks noChangeArrowheads="1"/>
          </p:cNvSpPr>
          <p:nvPr/>
        </p:nvSpPr>
        <p:spPr bwMode="auto">
          <a:xfrm>
            <a:off x="822325" y="1412875"/>
            <a:ext cx="955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strong</a:t>
            </a:r>
            <a:endParaRPr lang="uk-UA" altLang="en-US" sz="2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uk-UA" altLang="en-US" sz="2400" dirty="0" smtClean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uk-UA" alt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base</a:t>
            </a:r>
            <a:endParaRPr lang="uk-UA" altLang="en-US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3014" name="Rectangle 12"/>
          <p:cNvSpPr>
            <a:spLocks noChangeArrowheads="1"/>
          </p:cNvSpPr>
          <p:nvPr/>
        </p:nvSpPr>
        <p:spPr bwMode="auto">
          <a:xfrm>
            <a:off x="6516688" y="4149725"/>
            <a:ext cx="16557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400" dirty="0" err="1" smtClean="0">
                <a:solidFill>
                  <a:srgbClr val="002060"/>
                </a:solidFill>
                <a:latin typeface="Arial Rounded MT Bold" pitchFamily="34" charset="0"/>
                <a:cs typeface="Arial" charset="0"/>
              </a:rPr>
              <a:t>alkyl</a:t>
            </a:r>
            <a:endParaRPr lang="uk-UA" altLang="en-US" sz="2400" dirty="0" smtClean="0">
              <a:solidFill>
                <a:srgbClr val="002060"/>
              </a:solidFill>
              <a:latin typeface="Arial Rounded MT Bold" pitchFamily="34" charset="0"/>
              <a:cs typeface="Arial" charset="0"/>
            </a:endParaRPr>
          </a:p>
          <a:p>
            <a:r>
              <a:rPr lang="uk-UA" altLang="en-US" sz="2400" dirty="0" err="1" smtClean="0">
                <a:solidFill>
                  <a:srgbClr val="002060"/>
                </a:solidFill>
                <a:latin typeface="Arial Rounded MT Bold" pitchFamily="34" charset="0"/>
                <a:cs typeface="Arial" charset="0"/>
              </a:rPr>
              <a:t>halide</a:t>
            </a:r>
            <a:endParaRPr lang="uk-UA" altLang="en-US" sz="2400" dirty="0">
              <a:solidFill>
                <a:srgbClr val="002060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90588" y="309563"/>
            <a:ext cx="7467600" cy="8080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uk-UA" altLang="ar-SA" b="1" dirty="0">
                <a:solidFill>
                  <a:schemeClr val="tx1"/>
                </a:solidFill>
                <a:latin typeface="Times New Roman" pitchFamily="18" charset="0"/>
              </a:rPr>
              <a:t>Реакції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</a:rPr>
              <a:t>елімінування</a:t>
            </a:r>
            <a:endParaRPr lang="uk-UA" alt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16" name="Rectangle 15"/>
          <p:cNvSpPr>
            <a:spLocks noChangeArrowheads="1"/>
          </p:cNvSpPr>
          <p:nvPr/>
        </p:nvSpPr>
        <p:spPr bwMode="auto">
          <a:xfrm>
            <a:off x="2276475" y="1114425"/>
            <a:ext cx="4540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uk-UA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Елімінація, бімолекулярна - E2</a:t>
            </a:r>
            <a:endParaRPr lang="uk-UA" altLang="en-US" sz="24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338263"/>
            <a:ext cx="4227513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1812925"/>
            <a:ext cx="49371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739775" y="4476750"/>
            <a:ext cx="1381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latin typeface="Times New Roman" pitchFamily="18" charset="0"/>
              </a:rPr>
              <a:t>Mechanism</a:t>
            </a: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5276850" y="4937125"/>
            <a:ext cx="2247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solidFill>
                  <a:srgbClr val="FF0066"/>
                </a:solidFill>
                <a:latin typeface="Times New Roman" pitchFamily="18" charset="0"/>
              </a:rPr>
              <a:t>Activated complex</a:t>
            </a:r>
          </a:p>
        </p:txBody>
      </p:sp>
      <p:sp>
        <p:nvSpPr>
          <p:cNvPr id="44038" name="Rectangle 8"/>
          <p:cNvSpPr>
            <a:spLocks noChangeArrowheads="1"/>
          </p:cNvSpPr>
          <p:nvPr/>
        </p:nvSpPr>
        <p:spPr bwMode="auto">
          <a:xfrm>
            <a:off x="4775200" y="1812925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400">
                <a:latin typeface="Symbol" pitchFamily="18" charset="2"/>
                <a:cs typeface="Arial" charset="0"/>
              </a:rPr>
              <a:t>d-</a:t>
            </a:r>
          </a:p>
        </p:txBody>
      </p:sp>
      <p:sp>
        <p:nvSpPr>
          <p:cNvPr id="44039" name="Rectangle 9"/>
          <p:cNvSpPr>
            <a:spLocks noChangeArrowheads="1"/>
          </p:cNvSpPr>
          <p:nvPr/>
        </p:nvSpPr>
        <p:spPr bwMode="auto">
          <a:xfrm>
            <a:off x="8086725" y="4937125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400">
                <a:latin typeface="Symbol" pitchFamily="18" charset="2"/>
                <a:cs typeface="Arial" charset="0"/>
              </a:rPr>
              <a:t>d-</a:t>
            </a:r>
          </a:p>
        </p:txBody>
      </p:sp>
      <p:sp>
        <p:nvSpPr>
          <p:cNvPr id="44040" name="Rectangle 11"/>
          <p:cNvSpPr>
            <a:spLocks noChangeArrowheads="1"/>
          </p:cNvSpPr>
          <p:nvPr/>
        </p:nvSpPr>
        <p:spPr bwMode="auto">
          <a:xfrm>
            <a:off x="395288" y="5300663"/>
            <a:ext cx="71612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just"/>
            <a:r>
              <a:rPr lang="ru-RU" altLang="en-US" sz="2200" dirty="0" smtClean="0">
                <a:solidFill>
                  <a:srgbClr val="0D0DF1"/>
                </a:solidFill>
                <a:latin typeface="Times New Roman" pitchFamily="18" charset="0"/>
              </a:rPr>
              <a:t>Все </a:t>
            </a:r>
            <a:r>
              <a:rPr lang="ru-RU" altLang="en-US" sz="2200" dirty="0" err="1" smtClean="0">
                <a:solidFill>
                  <a:srgbClr val="0D0DF1"/>
                </a:solidFill>
                <a:latin typeface="Times New Roman" pitchFamily="18" charset="0"/>
              </a:rPr>
              <a:t>відбувається</a:t>
            </a:r>
            <a:r>
              <a:rPr lang="ru-RU" altLang="en-US" sz="2200" dirty="0" smtClean="0">
                <a:solidFill>
                  <a:srgbClr val="0D0DF1"/>
                </a:solidFill>
                <a:latin typeface="Times New Roman" pitchFamily="18" charset="0"/>
              </a:rPr>
              <a:t> </a:t>
            </a:r>
            <a:r>
              <a:rPr lang="ru-RU" altLang="en-US" sz="2200" dirty="0" err="1" smtClean="0">
                <a:solidFill>
                  <a:srgbClr val="0D0DF1"/>
                </a:solidFill>
                <a:latin typeface="Times New Roman" pitchFamily="18" charset="0"/>
              </a:rPr>
              <a:t>відразу</a:t>
            </a:r>
            <a:r>
              <a:rPr lang="ru-RU" altLang="en-US" sz="2200" dirty="0" smtClean="0">
                <a:solidFill>
                  <a:srgbClr val="0D0DF1"/>
                </a:solidFill>
                <a:latin typeface="Times New Roman" pitchFamily="18" charset="0"/>
              </a:rPr>
              <a:t> без </a:t>
            </a:r>
            <a:r>
              <a:rPr lang="ru-RU" altLang="en-US" sz="2200" dirty="0" err="1" smtClean="0">
                <a:solidFill>
                  <a:srgbClr val="0D0DF1"/>
                </a:solidFill>
                <a:latin typeface="Times New Roman" pitchFamily="18" charset="0"/>
              </a:rPr>
              <a:t>проміжних</a:t>
            </a:r>
            <a:r>
              <a:rPr lang="ru-RU" altLang="en-US" sz="2200" dirty="0" smtClean="0">
                <a:solidFill>
                  <a:srgbClr val="0D0DF1"/>
                </a:solidFill>
                <a:latin typeface="Times New Roman" pitchFamily="18" charset="0"/>
              </a:rPr>
              <a:t> </a:t>
            </a:r>
            <a:r>
              <a:rPr lang="ru-RU" altLang="en-US" sz="2200" dirty="0" err="1" smtClean="0">
                <a:solidFill>
                  <a:srgbClr val="0D0DF1"/>
                </a:solidFill>
                <a:latin typeface="Times New Roman" pitchFamily="18" charset="0"/>
              </a:rPr>
              <a:t>продуктів</a:t>
            </a:r>
            <a:r>
              <a:rPr lang="en-US" altLang="en-US" sz="2200" dirty="0" smtClean="0">
                <a:solidFill>
                  <a:srgbClr val="0D0DF1"/>
                </a:solidFill>
                <a:latin typeface="Times New Roman" pitchFamily="18" charset="0"/>
              </a:rPr>
              <a:t>.</a:t>
            </a:r>
            <a:endParaRPr lang="en-US" altLang="en-US" sz="2200" dirty="0">
              <a:solidFill>
                <a:srgbClr val="0D0DF1"/>
              </a:solidFill>
              <a:latin typeface="Times New Roman" pitchFamily="18" charset="0"/>
            </a:endParaRPr>
          </a:p>
        </p:txBody>
      </p:sp>
      <p:sp>
        <p:nvSpPr>
          <p:cNvPr id="44041" name="Rectangle 13"/>
          <p:cNvSpPr>
            <a:spLocks noChangeArrowheads="1"/>
          </p:cNvSpPr>
          <p:nvPr/>
        </p:nvSpPr>
        <p:spPr bwMode="auto">
          <a:xfrm>
            <a:off x="2276475" y="1114425"/>
            <a:ext cx="4540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en-US" sz="2400" b="1" dirty="0" err="1" smtClean="0">
                <a:solidFill>
                  <a:srgbClr val="6600FF"/>
                </a:solidFill>
                <a:latin typeface="Times New Roman" pitchFamily="18" charset="0"/>
              </a:rPr>
              <a:t>Елімінація</a:t>
            </a:r>
            <a:r>
              <a:rPr lang="ru-RU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ru-RU" altLang="en-US" sz="2400" b="1" dirty="0" err="1" smtClean="0">
                <a:solidFill>
                  <a:srgbClr val="6600FF"/>
                </a:solidFill>
                <a:latin typeface="Times New Roman" pitchFamily="18" charset="0"/>
              </a:rPr>
              <a:t>бімолекулярна</a:t>
            </a:r>
            <a:r>
              <a:rPr lang="ru-RU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 -</a:t>
            </a:r>
            <a:r>
              <a:rPr lang="en-US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 E2</a:t>
            </a:r>
            <a:endParaRPr lang="en-US" altLang="en-US" sz="24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90588" y="309563"/>
            <a:ext cx="7467600" cy="8080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uk-UA" altLang="ar-SA" b="1" dirty="0">
                <a:solidFill>
                  <a:schemeClr val="tx1"/>
                </a:solidFill>
                <a:latin typeface="Times New Roman" pitchFamily="18" charset="0"/>
              </a:rPr>
              <a:t>Реакції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</a:rPr>
              <a:t>елімінування</a:t>
            </a:r>
            <a:endParaRPr lang="uk-UA" alt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3"/>
          <p:cNvSpPr>
            <a:spLocks noChangeArrowheads="1"/>
          </p:cNvSpPr>
          <p:nvPr/>
        </p:nvSpPr>
        <p:spPr bwMode="auto">
          <a:xfrm>
            <a:off x="5173663" y="3865563"/>
            <a:ext cx="8255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uk-UA" altLang="ar-SA" dirty="0"/>
          </a:p>
        </p:txBody>
      </p:sp>
      <p:sp>
        <p:nvSpPr>
          <p:cNvPr id="45059" name="Oval 4"/>
          <p:cNvSpPr>
            <a:spLocks noChangeArrowheads="1"/>
          </p:cNvSpPr>
          <p:nvPr/>
        </p:nvSpPr>
        <p:spPr bwMode="auto">
          <a:xfrm>
            <a:off x="7034213" y="2763838"/>
            <a:ext cx="8255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uk-UA" altLang="ar-SA" dirty="0"/>
          </a:p>
        </p:txBody>
      </p:sp>
      <p:sp>
        <p:nvSpPr>
          <p:cNvPr id="45060" name="Oval 5"/>
          <p:cNvSpPr>
            <a:spLocks noChangeArrowheads="1"/>
          </p:cNvSpPr>
          <p:nvPr/>
        </p:nvSpPr>
        <p:spPr bwMode="auto">
          <a:xfrm>
            <a:off x="6034088" y="1854200"/>
            <a:ext cx="8255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uk-UA" altLang="ar-SA" dirty="0"/>
          </a:p>
        </p:txBody>
      </p: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-12682" y="3753816"/>
            <a:ext cx="8521700" cy="8255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uk-UA" altLang="ar-SA" dirty="0"/>
          </a:p>
        </p:txBody>
      </p:sp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14507" y="1809750"/>
            <a:ext cx="8521700" cy="8255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uk-UA" altLang="ar-SA" dirty="0"/>
          </a:p>
        </p:txBody>
      </p:sp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-12682" y="2763838"/>
            <a:ext cx="8521700" cy="8255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uk-UA" altLang="ar-SA" dirty="0"/>
          </a:p>
        </p:txBody>
      </p:sp>
      <p:sp>
        <p:nvSpPr>
          <p:cNvPr id="45064" name="Rectangle 11"/>
          <p:cNvSpPr>
            <a:spLocks noChangeArrowheads="1"/>
          </p:cNvSpPr>
          <p:nvPr/>
        </p:nvSpPr>
        <p:spPr bwMode="auto">
          <a:xfrm>
            <a:off x="-12682" y="2006896"/>
            <a:ext cx="672716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400" dirty="0" err="1" smtClean="0">
                <a:latin typeface="Arial Rounded MT Bold" pitchFamily="34" charset="0"/>
                <a:cs typeface="Arial" charset="0"/>
              </a:rPr>
              <a:t>алкілгалогенід</a:t>
            </a:r>
            <a:r>
              <a:rPr lang="uk-UA" altLang="en-US" sz="2400" dirty="0" smtClean="0">
                <a:latin typeface="Arial Rounded MT Bold" pitchFamily="34" charset="0"/>
                <a:cs typeface="Arial" charset="0"/>
              </a:rPr>
              <a:t> + сильна основа + тепло =  E2</a:t>
            </a:r>
            <a:endParaRPr lang="uk-UA" altLang="en-US" sz="240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45065" name="Rectangle 12"/>
          <p:cNvSpPr>
            <a:spLocks noChangeArrowheads="1"/>
          </p:cNvSpPr>
          <p:nvPr/>
        </p:nvSpPr>
        <p:spPr bwMode="auto">
          <a:xfrm>
            <a:off x="14507" y="2863850"/>
            <a:ext cx="7699224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400" dirty="0" err="1" smtClean="0">
                <a:latin typeface="Arial Rounded MT Bold" pitchFamily="34" charset="0"/>
                <a:cs typeface="Arial" charset="0"/>
              </a:rPr>
              <a:t>алкілгалогенід</a:t>
            </a:r>
            <a:r>
              <a:rPr lang="uk-UA" altLang="en-US" sz="2400" dirty="0" smtClean="0">
                <a:latin typeface="Arial Rounded MT Bold" pitchFamily="34" charset="0"/>
                <a:cs typeface="Arial" charset="0"/>
              </a:rPr>
              <a:t> + розчинник + тепло (сольволіз) =  E1</a:t>
            </a:r>
            <a:endParaRPr lang="uk-UA" altLang="en-US" sz="240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45066" name="Rectangle 13"/>
          <p:cNvSpPr>
            <a:spLocks noChangeArrowheads="1"/>
          </p:cNvSpPr>
          <p:nvPr/>
        </p:nvSpPr>
        <p:spPr bwMode="auto">
          <a:xfrm>
            <a:off x="357188" y="3935413"/>
            <a:ext cx="828207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400" dirty="0" smtClean="0">
                <a:latin typeface="Arial Rounded MT Bold" pitchFamily="34" charset="0"/>
                <a:cs typeface="Arial" charset="0"/>
              </a:rPr>
              <a:t>спирт + сильна кислота + тепло =   E1     (кислота сприяє)</a:t>
            </a:r>
            <a:endParaRPr lang="uk-UA" altLang="en-US" sz="240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45067" name="Rectangle 18"/>
          <p:cNvSpPr>
            <a:spLocks noChangeArrowheads="1"/>
          </p:cNvSpPr>
          <p:nvPr/>
        </p:nvSpPr>
        <p:spPr bwMode="auto">
          <a:xfrm>
            <a:off x="249238" y="5046663"/>
            <a:ext cx="8521700" cy="4445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uk-UA" altLang="ar-SA" dirty="0"/>
          </a:p>
        </p:txBody>
      </p:sp>
      <p:sp>
        <p:nvSpPr>
          <p:cNvPr id="45068" name="Rectangle 19"/>
          <p:cNvSpPr>
            <a:spLocks noChangeArrowheads="1"/>
          </p:cNvSpPr>
          <p:nvPr/>
        </p:nvSpPr>
        <p:spPr bwMode="auto">
          <a:xfrm>
            <a:off x="344488" y="5046663"/>
            <a:ext cx="677974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000" dirty="0" smtClean="0">
                <a:latin typeface="Arial Rounded MT Bold" pitchFamily="34" charset="0"/>
                <a:cs typeface="Arial" charset="0"/>
              </a:rPr>
              <a:t>Тільки реакції Е1 мають перегрупування (</a:t>
            </a:r>
            <a:r>
              <a:rPr lang="uk-UA" altLang="en-US" sz="2000" dirty="0" err="1" smtClean="0">
                <a:latin typeface="Arial Rounded MT Bold" pitchFamily="34" charset="0"/>
                <a:cs typeface="Arial" charset="0"/>
              </a:rPr>
              <a:t>карбокатіони</a:t>
            </a:r>
            <a:r>
              <a:rPr lang="uk-UA" altLang="en-US" sz="2000" dirty="0" smtClean="0">
                <a:latin typeface="Arial Rounded MT Bold" pitchFamily="34" charset="0"/>
                <a:cs typeface="Arial" charset="0"/>
              </a:rPr>
              <a:t>)</a:t>
            </a:r>
            <a:endParaRPr lang="uk-UA" altLang="en-US" sz="200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45069" name="Rectangle 22"/>
          <p:cNvSpPr>
            <a:spLocks noChangeArrowheads="1"/>
          </p:cNvSpPr>
          <p:nvPr/>
        </p:nvSpPr>
        <p:spPr bwMode="auto">
          <a:xfrm>
            <a:off x="2344738" y="1155700"/>
            <a:ext cx="3824124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ar-SA" sz="2400" b="1" dirty="0" smtClean="0">
                <a:latin typeface="Times New Roman" pitchFamily="18" charset="0"/>
              </a:rPr>
              <a:t>Самий основний матеріал</a:t>
            </a:r>
            <a:endParaRPr lang="uk-UA" altLang="ar-SA" sz="2400" b="1" dirty="0">
              <a:latin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90588" y="309563"/>
            <a:ext cx="7467600" cy="8080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uk-UA" altLang="ar-SA" b="1" dirty="0">
                <a:solidFill>
                  <a:schemeClr val="tx1"/>
                </a:solidFill>
                <a:latin typeface="Times New Roman" pitchFamily="18" charset="0"/>
              </a:rPr>
              <a:t>Реакції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</a:rPr>
              <a:t>елімінування</a:t>
            </a:r>
            <a:endParaRPr lang="uk-UA" alt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8856" y="980728"/>
            <a:ext cx="8683624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atin typeface="+mn-lt"/>
                <a:cs typeface="+mn-cs"/>
              </a:rPr>
              <a:t>Обидві реакції включають нагрівання R-X зі зворотним холодильником з KOH або </a:t>
            </a:r>
            <a:r>
              <a:rPr lang="uk-UA" dirty="0" err="1" smtClean="0">
                <a:latin typeface="+mn-lt"/>
                <a:cs typeface="+mn-cs"/>
              </a:rPr>
              <a:t>NaOH</a:t>
            </a:r>
            <a:endParaRPr lang="uk-UA" dirty="0">
              <a:latin typeface="+mn-lt"/>
              <a:cs typeface="+mn-cs"/>
            </a:endParaRPr>
          </a:p>
        </p:txBody>
      </p:sp>
      <p:sp>
        <p:nvSpPr>
          <p:cNvPr id="46083" name="Rectangle 1"/>
          <p:cNvSpPr>
            <a:spLocks noChangeArrowheads="1"/>
          </p:cNvSpPr>
          <p:nvPr/>
        </p:nvSpPr>
        <p:spPr bwMode="auto">
          <a:xfrm>
            <a:off x="250825" y="1728262"/>
            <a:ext cx="7993063" cy="137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uk-UA" altLang="ar-SA" sz="2000" b="1" u="sng" dirty="0" smtClean="0">
                <a:solidFill>
                  <a:srgbClr val="C00000"/>
                </a:solidFill>
                <a:latin typeface="Times New Roman" pitchFamily="18" charset="0"/>
              </a:rPr>
              <a:t>1) </a:t>
            </a:r>
            <a:r>
              <a:rPr lang="uk-UA" altLang="ar-SA" sz="20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Нуклеофільне</a:t>
            </a:r>
            <a:r>
              <a:rPr lang="uk-UA" altLang="ar-SA" sz="2000" b="1" u="sng" dirty="0" smtClean="0">
                <a:solidFill>
                  <a:srgbClr val="C00000"/>
                </a:solidFill>
                <a:latin typeface="Times New Roman" pitchFamily="18" charset="0"/>
              </a:rPr>
              <a:t> заміщення </a:t>
            </a:r>
            <a:endParaRPr lang="uk-UA" altLang="ar-SA" sz="2000" u="sng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altLang="ar-SA" dirty="0" smtClean="0">
                <a:latin typeface="Times New Roman" pitchFamily="18" charset="0"/>
              </a:rPr>
              <a:t>Присутні OH</a:t>
            </a:r>
            <a:r>
              <a:rPr lang="uk-UA" altLang="ar-SA" baseline="30000" dirty="0" smtClean="0">
                <a:latin typeface="Times New Roman" pitchFamily="18" charset="0"/>
              </a:rPr>
              <a:t>-</a:t>
            </a:r>
            <a:r>
              <a:rPr lang="uk-UA" altLang="ar-SA" dirty="0" smtClean="0">
                <a:latin typeface="Times New Roman" pitchFamily="18" charset="0"/>
              </a:rPr>
              <a:t> хороші </a:t>
            </a:r>
            <a:r>
              <a:rPr lang="uk-UA" altLang="ar-SA" dirty="0" err="1" smtClean="0">
                <a:latin typeface="Times New Roman" pitchFamily="18" charset="0"/>
              </a:rPr>
              <a:t>нуклеофіли</a:t>
            </a:r>
            <a:r>
              <a:rPr lang="uk-UA" altLang="ar-SA" dirty="0" smtClean="0">
                <a:latin typeface="Times New Roman" pitchFamily="18" charset="0"/>
              </a:rPr>
              <a:t>, і одна з можливостей  це заміна X на -OH групу з утворенням спирту за допомогою реакції </a:t>
            </a:r>
            <a:r>
              <a:rPr lang="uk-UA" altLang="ar-SA" dirty="0" err="1" smtClean="0">
                <a:latin typeface="Times New Roman" pitchFamily="18" charset="0"/>
              </a:rPr>
              <a:t>нуклеофільного</a:t>
            </a:r>
            <a:r>
              <a:rPr lang="uk-UA" altLang="ar-SA" dirty="0" smtClean="0">
                <a:latin typeface="Times New Roman" pitchFamily="18" charset="0"/>
              </a:rPr>
              <a:t> заміщення</a:t>
            </a:r>
            <a:r>
              <a:rPr lang="uk-UA" altLang="ar-SA" sz="2000" dirty="0" smtClean="0">
                <a:latin typeface="Times New Roman" pitchFamily="18" charset="0"/>
              </a:rPr>
              <a:t>.    </a:t>
            </a:r>
            <a:endParaRPr lang="uk-UA" altLang="ar-SA" sz="2000" dirty="0">
              <a:latin typeface="Times New Roman" pitchFamily="18" charset="0"/>
            </a:endParaRPr>
          </a:p>
        </p:txBody>
      </p:sp>
      <p:pic>
        <p:nvPicPr>
          <p:cNvPr id="46084" name="Picture 2" descr="http://www.chemguide.co.uk/mechanisms/elim/padd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74638"/>
            <a:ext cx="381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 descr="http://www.chemguide.co.uk/mechanisms/elim/subs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3162300"/>
            <a:ext cx="5043487" cy="5238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0825" y="3132138"/>
            <a:ext cx="3241675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solidFill>
                  <a:srgbClr val="C00000"/>
                </a:solidFill>
                <a:latin typeface="+mn-lt"/>
                <a:cs typeface="+mn-cs"/>
              </a:rPr>
              <a:t>2-bromopropane </a:t>
            </a:r>
            <a:r>
              <a:rPr lang="uk-UA" sz="1600" dirty="0" err="1" smtClean="0">
                <a:solidFill>
                  <a:srgbClr val="C00000"/>
                </a:solidFill>
                <a:latin typeface="+mn-lt"/>
                <a:cs typeface="+mn-cs"/>
              </a:rPr>
              <a:t>перетво-рюється</a:t>
            </a:r>
            <a:r>
              <a:rPr lang="uk-UA" sz="1600" dirty="0" smtClean="0">
                <a:solidFill>
                  <a:srgbClr val="C00000"/>
                </a:solidFill>
                <a:latin typeface="+mn-lt"/>
                <a:cs typeface="+mn-cs"/>
              </a:rPr>
              <a:t> на propan-2-ol.</a:t>
            </a:r>
            <a:endParaRPr lang="uk-UA" sz="16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46087" name="Rectangle 3"/>
          <p:cNvSpPr>
            <a:spLocks noChangeArrowheads="1"/>
          </p:cNvSpPr>
          <p:nvPr/>
        </p:nvSpPr>
        <p:spPr bwMode="auto">
          <a:xfrm>
            <a:off x="866775" y="188640"/>
            <a:ext cx="66348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ar-SA" sz="3600" b="1" dirty="0" smtClean="0">
                <a:solidFill>
                  <a:srgbClr val="00B050"/>
                </a:solidFill>
                <a:latin typeface="Times New Roman" pitchFamily="18" charset="0"/>
              </a:rPr>
              <a:t>Елімінація</a:t>
            </a:r>
            <a:r>
              <a:rPr lang="uk-UA" altLang="ar-SA" sz="3600" dirty="0" smtClean="0">
                <a:latin typeface="Times New Roman" pitchFamily="18" charset="0"/>
              </a:rPr>
              <a:t>  </a:t>
            </a:r>
            <a:r>
              <a:rPr lang="uk-UA" altLang="ar-SA" sz="3600" dirty="0" err="1" smtClean="0">
                <a:latin typeface="Times New Roman" pitchFamily="18" charset="0"/>
              </a:rPr>
              <a:t>Vs</a:t>
            </a:r>
            <a:r>
              <a:rPr lang="uk-UA" altLang="ar-SA" sz="3600" dirty="0" smtClean="0">
                <a:latin typeface="Times New Roman" pitchFamily="18" charset="0"/>
              </a:rPr>
              <a:t> </a:t>
            </a:r>
            <a:r>
              <a:rPr lang="uk-UA" altLang="ar-SA" sz="3600" b="1" dirty="0" smtClean="0">
                <a:solidFill>
                  <a:srgbClr val="C00000"/>
                </a:solidFill>
                <a:latin typeface="Times New Roman" pitchFamily="18" charset="0"/>
              </a:rPr>
              <a:t>Заміщення</a:t>
            </a:r>
            <a:r>
              <a:rPr lang="uk-UA" altLang="ar-SA" sz="3600" dirty="0" smtClean="0">
                <a:latin typeface="Times New Roman" pitchFamily="18" charset="0"/>
              </a:rPr>
              <a:t>  R-X</a:t>
            </a:r>
            <a:endParaRPr lang="uk-UA" altLang="ar-SA" sz="3600" dirty="0">
              <a:latin typeface="Times New Roman" pitchFamily="18" charset="0"/>
            </a:endParaRPr>
          </a:p>
        </p:txBody>
      </p:sp>
      <p:sp>
        <p:nvSpPr>
          <p:cNvPr id="46088" name="Rectangle 1"/>
          <p:cNvSpPr>
            <a:spLocks noChangeArrowheads="1"/>
          </p:cNvSpPr>
          <p:nvPr/>
        </p:nvSpPr>
        <p:spPr bwMode="auto">
          <a:xfrm rot="10800000" flipV="1">
            <a:off x="254000" y="3927188"/>
            <a:ext cx="8636000" cy="91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uk-UA" altLang="en-US" sz="2000" b="1" u="sng" dirty="0" smtClean="0">
                <a:solidFill>
                  <a:srgbClr val="00B050"/>
                </a:solidFill>
                <a:latin typeface="Times New Roman" pitchFamily="18" charset="0"/>
              </a:rPr>
              <a:t>2) Елімінація</a:t>
            </a:r>
          </a:p>
          <a:p>
            <a:pPr>
              <a:lnSpc>
                <a:spcPct val="150000"/>
              </a:lnSpc>
            </a:pPr>
            <a:r>
              <a:rPr lang="uk-UA" altLang="en-US" dirty="0" smtClean="0">
                <a:solidFill>
                  <a:srgbClr val="000000"/>
                </a:solidFill>
                <a:latin typeface="Times New Roman" pitchFamily="18" charset="0"/>
              </a:rPr>
              <a:t>R-X також проходять реакції елімінації в присутності гідроксиду натрію або калію.    </a:t>
            </a:r>
            <a:endParaRPr lang="uk-UA" alt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6089" name="Picture 3" descr="http://www.chemguide.co.uk/mechanisms/elim/elimeq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5159375"/>
            <a:ext cx="7523162" cy="5381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0" name="Rectangle 4"/>
          <p:cNvSpPr>
            <a:spLocks noChangeArrowheads="1"/>
          </p:cNvSpPr>
          <p:nvPr/>
        </p:nvSpPr>
        <p:spPr bwMode="auto">
          <a:xfrm>
            <a:off x="1801813" y="5883275"/>
            <a:ext cx="6278562" cy="3683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ar-SA" b="1" dirty="0" smtClean="0">
                <a:solidFill>
                  <a:srgbClr val="00B050"/>
                </a:solidFill>
                <a:latin typeface="Times New Roman" pitchFamily="18" charset="0"/>
              </a:rPr>
              <a:t>2-bromopropane відреагував, даючи алкен - </a:t>
            </a:r>
            <a:r>
              <a:rPr lang="uk-UA" altLang="ar-SA" b="1" dirty="0" err="1" smtClean="0">
                <a:solidFill>
                  <a:srgbClr val="00B050"/>
                </a:solidFill>
                <a:latin typeface="Times New Roman" pitchFamily="18" charset="0"/>
              </a:rPr>
              <a:t>propene</a:t>
            </a:r>
            <a:endParaRPr lang="uk-UA" altLang="ar-SA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4213" y="1196975"/>
            <a:ext cx="7920037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Найпершою парою механізмів та реакцій, які зазвичай навчають, є реакції заміщення та елімінації.</a:t>
            </a:r>
          </a:p>
          <a:p>
            <a:pPr algn="just">
              <a:defRPr/>
            </a:pPr>
            <a:r>
              <a:rPr lang="uk-UA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Все це може діяти як за допомогою двоступеневого механізму (SN1 або E1), так і одноступеневого (SN2 або E2). Отже, загалом ви можете знайти чотири можливі механізми (SN2, SN1, E2 або E1,) разом із комбінаціями механізмів.</a:t>
            </a:r>
            <a:endParaRPr lang="uk-UA" sz="2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866775" y="549275"/>
            <a:ext cx="66348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ar-SA" sz="3600" b="1" dirty="0" smtClean="0">
                <a:solidFill>
                  <a:srgbClr val="00B050"/>
                </a:solidFill>
                <a:latin typeface="Times New Roman" pitchFamily="18" charset="0"/>
              </a:rPr>
              <a:t>Елімінація</a:t>
            </a:r>
            <a:r>
              <a:rPr lang="uk-UA" altLang="ar-SA" sz="3600" dirty="0" smtClean="0">
                <a:latin typeface="Times New Roman" pitchFamily="18" charset="0"/>
              </a:rPr>
              <a:t>  </a:t>
            </a:r>
            <a:r>
              <a:rPr lang="uk-UA" altLang="ar-SA" sz="3600" dirty="0" err="1" smtClean="0">
                <a:latin typeface="Times New Roman" pitchFamily="18" charset="0"/>
              </a:rPr>
              <a:t>Vs</a:t>
            </a:r>
            <a:r>
              <a:rPr lang="uk-UA" altLang="ar-SA" sz="3600" dirty="0" smtClean="0">
                <a:latin typeface="Times New Roman" pitchFamily="18" charset="0"/>
              </a:rPr>
              <a:t> </a:t>
            </a:r>
            <a:r>
              <a:rPr lang="uk-UA" altLang="ar-SA" sz="3600" b="1" dirty="0" smtClean="0">
                <a:solidFill>
                  <a:srgbClr val="C00000"/>
                </a:solidFill>
                <a:latin typeface="Times New Roman" pitchFamily="18" charset="0"/>
              </a:rPr>
              <a:t>Заміщення</a:t>
            </a:r>
            <a:r>
              <a:rPr lang="uk-UA" altLang="ar-SA" sz="3600" dirty="0" smtClean="0">
                <a:latin typeface="Times New Roman" pitchFamily="18" charset="0"/>
              </a:rPr>
              <a:t>  R-X</a:t>
            </a:r>
            <a:endParaRPr lang="uk-UA" altLang="ar-SA" sz="3600" dirty="0">
              <a:latin typeface="Times New Roman" pitchFamily="18" charset="0"/>
            </a:endParaRP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82296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0230" y="4783862"/>
            <a:ext cx="816402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Проблема в тому, що всі 4 механізму мають однакові реагенти: </a:t>
            </a:r>
            <a:r>
              <a:rPr lang="uk-UA" dirty="0" err="1" smtClean="0"/>
              <a:t>нуклеофіл</a:t>
            </a:r>
            <a:r>
              <a:rPr lang="uk-UA" dirty="0" smtClean="0"/>
              <a:t> / основу і </a:t>
            </a:r>
            <a:r>
              <a:rPr lang="uk-UA" dirty="0" err="1" smtClean="0"/>
              <a:t>алкілгалогенід</a:t>
            </a:r>
            <a:r>
              <a:rPr lang="uk-UA" dirty="0" smtClean="0"/>
              <a:t>. Тому рішення про те, який з 4 механізмів або комбінацій механізмів є оптимальним, може бути досить заплутаним.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6" y="2276872"/>
            <a:ext cx="860266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u="sng" dirty="0" smtClean="0">
                <a:solidFill>
                  <a:srgbClr val="00823B"/>
                </a:solidFill>
                <a:latin typeface="+mn-lt"/>
                <a:cs typeface="+mn-cs"/>
              </a:rPr>
              <a:t>Те, що ви отримуєте у більшій кількості залежить від цілого ряду чинників.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C0099"/>
                </a:solidFill>
                <a:latin typeface="+mn-lt"/>
                <a:cs typeface="+mn-cs"/>
              </a:rPr>
              <a:t>1. Тип </a:t>
            </a:r>
            <a:r>
              <a:rPr lang="uk-UA" b="1" dirty="0" err="1" smtClean="0">
                <a:solidFill>
                  <a:srgbClr val="CC0099"/>
                </a:solidFill>
                <a:latin typeface="+mn-lt"/>
                <a:cs typeface="+mn-cs"/>
              </a:rPr>
              <a:t>галогеналкану</a:t>
            </a:r>
            <a:r>
              <a:rPr lang="uk-UA" b="1" dirty="0" smtClean="0">
                <a:solidFill>
                  <a:srgbClr val="CC0099"/>
                </a:solidFill>
                <a:latin typeface="+mn-lt"/>
                <a:cs typeface="+mn-cs"/>
              </a:rPr>
              <a:t> . </a:t>
            </a:r>
            <a:r>
              <a:rPr lang="uk-UA" dirty="0" smtClean="0">
                <a:solidFill>
                  <a:srgbClr val="CC0099"/>
                </a:solidFill>
                <a:latin typeface="+mn-lt"/>
                <a:cs typeface="+mn-cs"/>
              </a:rPr>
              <a:t>Це найбільш важливий фактор.  </a:t>
            </a:r>
            <a:endParaRPr lang="uk-UA" dirty="0">
              <a:latin typeface="+mn-lt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571866"/>
              </p:ext>
            </p:extLst>
          </p:nvPr>
        </p:nvGraphicFramePr>
        <p:xfrm>
          <a:off x="586455" y="3154035"/>
          <a:ext cx="7086600" cy="139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336"/>
                <a:gridCol w="4081264"/>
              </a:tblGrid>
              <a:tr h="365567">
                <a:tc>
                  <a:txBody>
                    <a:bodyPr/>
                    <a:lstStyle/>
                    <a:p>
                      <a:r>
                        <a:rPr lang="uk-UA" sz="1800" b="1" i="0" dirty="0" smtClean="0">
                          <a:solidFill>
                            <a:srgbClr val="CC0099"/>
                          </a:solidFill>
                        </a:rPr>
                        <a:t>Тип </a:t>
                      </a:r>
                      <a:r>
                        <a:rPr lang="uk-UA" sz="1800" b="1" i="0" dirty="0" err="1" smtClean="0">
                          <a:solidFill>
                            <a:srgbClr val="CC0099"/>
                          </a:solidFill>
                        </a:rPr>
                        <a:t>галогеналкану</a:t>
                      </a:r>
                      <a:endParaRPr lang="en-US" sz="1800" b="1" i="0" dirty="0">
                        <a:solidFill>
                          <a:srgbClr val="CC0099"/>
                        </a:solidFill>
                      </a:endParaRPr>
                    </a:p>
                  </a:txBody>
                  <a:tcPr marT="45624" marB="45624"/>
                </a:tc>
                <a:tc>
                  <a:txBody>
                    <a:bodyPr/>
                    <a:lstStyle/>
                    <a:p>
                      <a:r>
                        <a:rPr lang="uk-UA" sz="1800" b="1" i="0" dirty="0" smtClean="0">
                          <a:solidFill>
                            <a:srgbClr val="CC0099"/>
                          </a:solidFill>
                        </a:rPr>
                        <a:t>Заміщення чи елімінація</a:t>
                      </a:r>
                      <a:r>
                        <a:rPr lang="en-US" sz="1800" b="1" i="0" dirty="0" smtClean="0">
                          <a:solidFill>
                            <a:srgbClr val="CC0099"/>
                          </a:solidFill>
                        </a:rPr>
                        <a:t>?</a:t>
                      </a:r>
                      <a:endParaRPr lang="en-US" sz="1800" b="1" i="0" dirty="0">
                        <a:solidFill>
                          <a:srgbClr val="CC0099"/>
                        </a:solidFill>
                      </a:endParaRPr>
                    </a:p>
                  </a:txBody>
                  <a:tcPr marT="45624" marB="45624"/>
                </a:tc>
              </a:tr>
              <a:tr h="341694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Первинний </a:t>
                      </a:r>
                      <a:endParaRPr lang="en-US" sz="1600" b="1" dirty="0"/>
                    </a:p>
                  </a:txBody>
                  <a:tcPr marT="45624" marB="45624"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Переважно заміщення </a:t>
                      </a:r>
                      <a:endParaRPr lang="en-US" sz="1600" b="1" dirty="0"/>
                    </a:p>
                  </a:txBody>
                  <a:tcPr marT="45624" marB="45624"/>
                </a:tc>
              </a:tr>
              <a:tr h="341694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Вторинний </a:t>
                      </a:r>
                      <a:endParaRPr lang="en-US" sz="1600" b="1" dirty="0"/>
                    </a:p>
                  </a:txBody>
                  <a:tcPr marT="45624" marB="45624"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І заміщення і елімінація </a:t>
                      </a:r>
                      <a:endParaRPr lang="en-US" sz="1600" b="1" dirty="0"/>
                    </a:p>
                  </a:txBody>
                  <a:tcPr marT="45624" marB="45624"/>
                </a:tc>
              </a:tr>
              <a:tr h="341694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Третинний </a:t>
                      </a:r>
                      <a:endParaRPr lang="en-US" sz="1600" b="1" dirty="0"/>
                    </a:p>
                  </a:txBody>
                  <a:tcPr marT="45624" marB="45624"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Переважно</a:t>
                      </a:r>
                      <a:r>
                        <a:rPr lang="uk-UA" sz="1600" b="1" baseline="0" dirty="0" smtClean="0"/>
                        <a:t> елімінація</a:t>
                      </a:r>
                      <a:endParaRPr lang="en-US" sz="1600" b="1" dirty="0"/>
                    </a:p>
                  </a:txBody>
                  <a:tcPr marT="45624" marB="45624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4455" y="4653136"/>
            <a:ext cx="896461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2. Розчинник :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вода  заохочує заміщення. Етанол сприяє  елімінації.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413" y="5081753"/>
            <a:ext cx="82296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7030A0"/>
                </a:solidFill>
                <a:latin typeface="+mn-lt"/>
                <a:cs typeface="+mn-cs"/>
              </a:rPr>
              <a:t>3. Температура: б</a:t>
            </a:r>
            <a:r>
              <a:rPr lang="uk-UA" dirty="0" smtClean="0">
                <a:solidFill>
                  <a:srgbClr val="7030A0"/>
                </a:solidFill>
                <a:latin typeface="+mn-lt"/>
                <a:cs typeface="+mn-cs"/>
              </a:rPr>
              <a:t>ільш висока температура сприяє елімінації .</a:t>
            </a:r>
            <a:endParaRPr lang="uk-UA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176" y="5451085"/>
            <a:ext cx="85693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C3300"/>
                </a:solidFill>
                <a:latin typeface="+mn-lt"/>
                <a:cs typeface="+mn-cs"/>
              </a:rPr>
              <a:t>4. Концентрація </a:t>
            </a:r>
            <a:r>
              <a:rPr lang="uk-UA" b="1" dirty="0" err="1" smtClean="0">
                <a:solidFill>
                  <a:srgbClr val="CC3300"/>
                </a:solidFill>
                <a:latin typeface="+mn-lt"/>
                <a:cs typeface="+mn-cs"/>
              </a:rPr>
              <a:t>NaOH</a:t>
            </a:r>
            <a:r>
              <a:rPr lang="uk-UA" b="1" dirty="0" smtClean="0">
                <a:solidFill>
                  <a:srgbClr val="CC3300"/>
                </a:solidFill>
                <a:latin typeface="+mn-lt"/>
                <a:cs typeface="+mn-cs"/>
              </a:rPr>
              <a:t> або KOH : в</a:t>
            </a:r>
            <a:r>
              <a:rPr lang="uk-UA" dirty="0" smtClean="0">
                <a:solidFill>
                  <a:srgbClr val="CC3300"/>
                </a:solidFill>
                <a:latin typeface="+mn-lt"/>
                <a:cs typeface="+mn-cs"/>
              </a:rPr>
              <a:t>ищі концентрації сприяють елімінації.</a:t>
            </a:r>
          </a:p>
        </p:txBody>
      </p:sp>
      <p:sp>
        <p:nvSpPr>
          <p:cNvPr id="48151" name="Rectangle 7"/>
          <p:cNvSpPr>
            <a:spLocks noChangeArrowheads="1"/>
          </p:cNvSpPr>
          <p:nvPr/>
        </p:nvSpPr>
        <p:spPr bwMode="auto">
          <a:xfrm>
            <a:off x="1038225" y="116632"/>
            <a:ext cx="66348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ar-SA" sz="3600" b="1" dirty="0" smtClean="0">
                <a:solidFill>
                  <a:srgbClr val="00B050"/>
                </a:solidFill>
                <a:latin typeface="Times New Roman" pitchFamily="18" charset="0"/>
              </a:rPr>
              <a:t>Елімінація</a:t>
            </a:r>
            <a:r>
              <a:rPr lang="uk-UA" altLang="ar-SA" sz="3600" dirty="0" smtClean="0">
                <a:latin typeface="Times New Roman" pitchFamily="18" charset="0"/>
              </a:rPr>
              <a:t>  </a:t>
            </a:r>
            <a:r>
              <a:rPr lang="uk-UA" altLang="ar-SA" sz="3600" dirty="0" err="1" smtClean="0">
                <a:latin typeface="Times New Roman" pitchFamily="18" charset="0"/>
              </a:rPr>
              <a:t>Vs</a:t>
            </a:r>
            <a:r>
              <a:rPr lang="uk-UA" altLang="ar-SA" sz="3600" dirty="0" smtClean="0">
                <a:latin typeface="Times New Roman" pitchFamily="18" charset="0"/>
              </a:rPr>
              <a:t> </a:t>
            </a:r>
            <a:r>
              <a:rPr lang="uk-UA" altLang="ar-SA" sz="3600" b="1" dirty="0" smtClean="0">
                <a:solidFill>
                  <a:srgbClr val="C00000"/>
                </a:solidFill>
                <a:latin typeface="Times New Roman" pitchFamily="18" charset="0"/>
              </a:rPr>
              <a:t>Заміщення</a:t>
            </a:r>
            <a:r>
              <a:rPr lang="uk-UA" altLang="ar-SA" sz="3600" dirty="0" smtClean="0">
                <a:latin typeface="Times New Roman" pitchFamily="18" charset="0"/>
              </a:rPr>
              <a:t>  R-X</a:t>
            </a:r>
            <a:endParaRPr lang="uk-UA" altLang="ar-SA" sz="3600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825" y="764704"/>
            <a:ext cx="8893175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FF0000"/>
                </a:solidFill>
                <a:latin typeface="+mn-lt"/>
                <a:cs typeface="+mn-cs"/>
              </a:rPr>
              <a:t>Як вирішити, що ми отримаємо – заміщення чи елімінацію? </a:t>
            </a:r>
            <a:endParaRPr lang="uk-UA" sz="2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8153" name="Rectangle 6"/>
          <p:cNvSpPr>
            <a:spLocks noChangeArrowheads="1"/>
          </p:cNvSpPr>
          <p:nvPr/>
        </p:nvSpPr>
        <p:spPr bwMode="auto">
          <a:xfrm>
            <a:off x="260350" y="1268760"/>
            <a:ext cx="8632825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just"/>
            <a:r>
              <a:rPr lang="uk-UA" altLang="ar-SA" dirty="0" smtClean="0">
                <a:latin typeface="Times New Roman" pitchFamily="18" charset="0"/>
              </a:rPr>
              <a:t>Реагенти, які ви використовуєте, однакові як для заміщення, так і для елімінації - R-X і </a:t>
            </a:r>
            <a:r>
              <a:rPr lang="uk-UA" altLang="ar-SA" dirty="0" err="1" smtClean="0">
                <a:latin typeface="Times New Roman" pitchFamily="18" charset="0"/>
              </a:rPr>
              <a:t>NaOH</a:t>
            </a:r>
            <a:r>
              <a:rPr lang="uk-UA" altLang="ar-SA" dirty="0" smtClean="0">
                <a:latin typeface="Times New Roman" pitchFamily="18" charset="0"/>
              </a:rPr>
              <a:t> або KOH. У всіх випадках ви отримаєте суміш обох реакцій, що відбуваються - і заміщення, і елімінація. </a:t>
            </a:r>
            <a:endParaRPr lang="uk-UA" altLang="ar-SA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054" name="Group 2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66123"/>
              </p:ext>
            </p:extLst>
          </p:nvPr>
        </p:nvGraphicFramePr>
        <p:xfrm>
          <a:off x="539750" y="908050"/>
          <a:ext cx="8000999" cy="5624839"/>
        </p:xfrm>
        <a:graphic>
          <a:graphicData uri="http://schemas.openxmlformats.org/drawingml/2006/table">
            <a:tbl>
              <a:tblPr/>
              <a:tblGrid>
                <a:gridCol w="1800200"/>
                <a:gridCol w="3312368"/>
                <a:gridCol w="2888431"/>
              </a:tblGrid>
              <a:tr h="490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E1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E2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/>
                    </a:solidFill>
                  </a:tcPr>
                </a:tc>
              </a:tr>
              <a:tr h="61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Субстрат</a:t>
                      </a:r>
                      <a:endParaRPr kumimoji="0" lang="uk-UA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Сильний ефект; реакція сприяє третинному </a:t>
                      </a:r>
                      <a:r>
                        <a:rPr kumimoji="0" lang="uk-UA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галогеніду</a:t>
                      </a:r>
                      <a:endParaRPr kumimoji="0" lang="uk-U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Сильний ефект; реакція сприяє третинному </a:t>
                      </a:r>
                      <a:r>
                        <a:rPr kumimoji="0" lang="uk-UA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галогеніду</a:t>
                      </a:r>
                      <a:endParaRPr kumimoji="0" lang="uk-U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Реакційна здатність - первинна</a:t>
                      </a:r>
                      <a:endParaRPr kumimoji="0" lang="uk-UA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відбувається</a:t>
                      </a:r>
                      <a:endParaRPr kumimoji="0" lang="uk-U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Відбувається з сильною основою!</a:t>
                      </a:r>
                      <a:endParaRPr kumimoji="0" lang="uk-U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Реакційна здатність - третинна</a:t>
                      </a:r>
                      <a:endParaRPr kumimoji="0" lang="uk-UA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Зустрічається в умовах сольволізу або з сильними кислотами</a:t>
                      </a:r>
                      <a:endParaRPr kumimoji="0" lang="uk-U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Вкрай сприятливий при використанні сильних основ (OH</a:t>
                      </a:r>
                      <a:r>
                        <a:rPr kumimoji="0" lang="uk-UA" sz="16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OR</a:t>
                      </a:r>
                      <a:r>
                        <a:rPr kumimoji="0" lang="uk-UA" sz="16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uk-U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Реакційна здатність – вторинна </a:t>
                      </a:r>
                      <a:endParaRPr kumimoji="0" lang="uk-UA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 відбуватися в полярних, протонних розчинниках</a:t>
                      </a:r>
                      <a:endParaRPr kumimoji="0" lang="uk-U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Сприятливий при використанні сильних основ</a:t>
                      </a:r>
                      <a:endParaRPr kumimoji="0" lang="uk-U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Розчинник </a:t>
                      </a:r>
                      <a:endParaRPr kumimoji="0" lang="uk-UA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Дуже сильний ефект; реакції сприяють полярні, протонні розчинники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Сильний ефект; реакції сприяють  полярний, </a:t>
                      </a:r>
                      <a:r>
                        <a:rPr kumimoji="0" lang="uk-UA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апротонний</a:t>
                      </a: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розчинник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Нуклеофіл</a:t>
                      </a: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/Основа </a:t>
                      </a:r>
                      <a:endParaRPr kumimoji="0" lang="uk-UA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Слабкий ефект; реакції сприяє слабка основа</a:t>
                      </a:r>
                      <a:endParaRPr kumimoji="0" lang="uk-U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Сильний ефект; реакції сприяє сильна основа</a:t>
                      </a:r>
                      <a:endParaRPr kumimoji="0" lang="uk-U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Покидаюча</a:t>
                      </a: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група </a:t>
                      </a:r>
                      <a:endParaRPr kumimoji="0" lang="uk-UA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Сильний ефект; реакція сприяє хорошому виходу групи</a:t>
                      </a:r>
                      <a:endParaRPr kumimoji="0" lang="uk-U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Сильний ефект; реакція сприяє хорошому виходу групи</a:t>
                      </a:r>
                      <a:endParaRPr kumimoji="0" lang="uk-U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90588" y="309563"/>
            <a:ext cx="7467600" cy="8080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uk-UA" altLang="ar-SA" b="1" dirty="0">
                <a:solidFill>
                  <a:schemeClr val="tx1"/>
                </a:solidFill>
                <a:latin typeface="Times New Roman" pitchFamily="18" charset="0"/>
              </a:rPr>
              <a:t>Реакції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</a:rPr>
              <a:t>елімінування</a:t>
            </a:r>
            <a:endParaRPr lang="uk-UA" alt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424862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6696" y="499269"/>
            <a:ext cx="6369050" cy="29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ar-SA" sz="2400" dirty="0" smtClean="0">
                <a:solidFill>
                  <a:srgbClr val="FF0000"/>
                </a:solidFill>
                <a:latin typeface="Times New Roman" pitchFamily="18" charset="0"/>
              </a:rPr>
              <a:t>1-</a:t>
            </a:r>
            <a:r>
              <a:rPr lang="uk-UA" altLang="ar-SA" sz="2400" dirty="0" smtClean="0">
                <a:solidFill>
                  <a:srgbClr val="FF0000"/>
                </a:solidFill>
                <a:latin typeface="Times New Roman" pitchFamily="18" charset="0"/>
              </a:rPr>
              <a:t> Реакції елімінації </a:t>
            </a:r>
            <a:endParaRPr lang="en-US" altLang="ar-SA" sz="2400" dirty="0">
              <a:latin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ar-SA" sz="2400" dirty="0">
                <a:solidFill>
                  <a:srgbClr val="00B050"/>
                </a:solidFill>
                <a:latin typeface="Times New Roman" pitchFamily="18" charset="0"/>
              </a:rPr>
              <a:t>3- </a:t>
            </a:r>
            <a:r>
              <a:rPr lang="uk-UA" altLang="ar-SA" sz="2400" dirty="0" smtClean="0">
                <a:solidFill>
                  <a:srgbClr val="00B050"/>
                </a:solidFill>
                <a:latin typeface="Times New Roman" pitchFamily="18" charset="0"/>
              </a:rPr>
              <a:t>Різниця  між елімінацією і заміщенням  </a:t>
            </a:r>
          </a:p>
          <a:p>
            <a:pPr>
              <a:lnSpc>
                <a:spcPct val="200000"/>
              </a:lnSpc>
            </a:pPr>
            <a:r>
              <a:rPr lang="en-US" altLang="ar-SA" sz="2400" dirty="0" smtClean="0">
                <a:solidFill>
                  <a:srgbClr val="0070C0"/>
                </a:solidFill>
                <a:latin typeface="Times New Roman" pitchFamily="18" charset="0"/>
              </a:rPr>
              <a:t>4-</a:t>
            </a:r>
            <a:r>
              <a:rPr lang="uk-UA" altLang="ar-SA" sz="2400" dirty="0" smtClean="0">
                <a:solidFill>
                  <a:srgbClr val="0070C0"/>
                </a:solidFill>
                <a:latin typeface="Times New Roman" pitchFamily="18" charset="0"/>
              </a:rPr>
              <a:t> Реакції перегрупування</a:t>
            </a:r>
            <a:endParaRPr lang="en-US" altLang="ar-SA" sz="2400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0" lvl="2">
              <a:lnSpc>
                <a:spcPct val="200000"/>
              </a:lnSpc>
            </a:pPr>
            <a:r>
              <a:rPr lang="en-US" altLang="ar-SA" sz="2400" dirty="0" smtClean="0">
                <a:solidFill>
                  <a:srgbClr val="C00000"/>
                </a:solidFill>
                <a:latin typeface="Times New Roman" pitchFamily="18" charset="0"/>
              </a:rPr>
              <a:t>5- </a:t>
            </a:r>
            <a:r>
              <a:rPr lang="uk-UA" altLang="ar-SA" sz="2400" dirty="0" err="1" smtClean="0">
                <a:solidFill>
                  <a:srgbClr val="C00000"/>
                </a:solidFill>
                <a:latin typeface="Times New Roman" pitchFamily="18" charset="0"/>
              </a:rPr>
              <a:t>Вільнорадикальні</a:t>
            </a:r>
            <a:r>
              <a:rPr lang="uk-UA" altLang="ar-SA" sz="2400" dirty="0" smtClean="0">
                <a:solidFill>
                  <a:srgbClr val="C00000"/>
                </a:solidFill>
                <a:latin typeface="Times New Roman" pitchFamily="18" charset="0"/>
              </a:rPr>
              <a:t> реакції </a:t>
            </a:r>
            <a:endParaRPr lang="ar-SA" altLang="ar-SA" sz="24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23556" name="Picture 2" descr="https://encrypted-tbn3.gstatic.com/images?q=tbn:ANd9GcThZmeeoo2JMEXVgY7aRT86sQYJYZAPwn9lFsVMvehcoQ0PmbA_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709988"/>
            <a:ext cx="2411412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 descr="https://encrypted-tbn2.gstatic.com/images?q=tbn:ANd9GcS9BdO_fVLaTUXdkpHPsQfJ8TQ0LyhHFATrCWGUDmBi02fF6_R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-33338"/>
            <a:ext cx="2411412" cy="374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7" descr="http://jamesash.wpengine.netdna-cdn.com/wp-content/uploads/2012/10/e1e2-1cd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7993062" cy="5976938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356363"/>
              </p:ext>
            </p:extLst>
          </p:nvPr>
        </p:nvGraphicFramePr>
        <p:xfrm>
          <a:off x="684213" y="1484313"/>
          <a:ext cx="7353300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CS ChemDraw Drawing" r:id="rId3" imgW="5940720" imgH="3103920" progId="ChemDraw.Document.6.0">
                  <p:embed/>
                </p:oleObj>
              </mc:Choice>
              <mc:Fallback>
                <p:oleObj name="CS ChemDraw Drawing" r:id="rId3" imgW="5940720" imgH="310392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84313"/>
                        <a:ext cx="7353300" cy="384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TextBox 1"/>
          <p:cNvSpPr txBox="1">
            <a:spLocks noChangeArrowheads="1"/>
          </p:cNvSpPr>
          <p:nvPr/>
        </p:nvSpPr>
        <p:spPr bwMode="auto">
          <a:xfrm>
            <a:off x="3816350" y="836613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ar-SA" sz="2800" b="1">
                <a:latin typeface="Times New Roman" pitchFamily="18" charset="0"/>
              </a:rPr>
              <a:t>H.W</a:t>
            </a:r>
            <a:endParaRPr lang="ar-SA" altLang="ar-SA" sz="2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896" y="332656"/>
            <a:ext cx="7812088" cy="93610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en-US" sz="3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Реакції перегрупування</a:t>
            </a:r>
            <a:endParaRPr lang="uk-UA" altLang="en-US" sz="3600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417513" y="1174039"/>
            <a:ext cx="806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just"/>
            <a:r>
              <a:rPr lang="uk-UA" altLang="ar-SA" sz="2000" dirty="0" smtClean="0">
                <a:solidFill>
                  <a:srgbClr val="002060"/>
                </a:solidFill>
                <a:latin typeface="Times New Roman" pitchFamily="18" charset="0"/>
              </a:rPr>
              <a:t>Реакції, в яких вуглецевий скелет молекули переставляється, отримуючи структурний ізомер вихідної молекули.</a:t>
            </a:r>
            <a:endParaRPr lang="uk-UA" altLang="ar-SA" sz="2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376237" y="1882064"/>
            <a:ext cx="83722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just"/>
            <a:r>
              <a:rPr lang="uk-UA" altLang="ar-SA" sz="2000" dirty="0" smtClean="0">
                <a:latin typeface="Times New Roman" pitchFamily="18" charset="0"/>
              </a:rPr>
              <a:t>*</a:t>
            </a:r>
            <a:r>
              <a:rPr lang="uk-UA" altLang="ar-SA" sz="2000" dirty="0" smtClean="0">
                <a:solidFill>
                  <a:srgbClr val="C00000"/>
                </a:solidFill>
                <a:latin typeface="Times New Roman" pitchFamily="18" charset="0"/>
              </a:rPr>
              <a:t>Ці перестановки також можна розглядати як послідовність етапів, що належать до реакцій заміщення, додавання або елімінації.</a:t>
            </a:r>
          </a:p>
          <a:p>
            <a:r>
              <a:rPr lang="uk-UA" altLang="ar-SA" sz="2000" dirty="0" smtClean="0">
                <a:latin typeface="Times New Roman" pitchFamily="18" charset="0"/>
              </a:rPr>
              <a:t> *включає </a:t>
            </a:r>
            <a:r>
              <a:rPr lang="uk-UA" altLang="ar-SA" sz="2000" dirty="0" err="1" smtClean="0">
                <a:latin typeface="Times New Roman" pitchFamily="18" charset="0"/>
              </a:rPr>
              <a:t>нуклеофільну</a:t>
            </a:r>
            <a:r>
              <a:rPr lang="uk-UA" altLang="ar-SA" sz="2000" dirty="0" smtClean="0">
                <a:latin typeface="Times New Roman" pitchFamily="18" charset="0"/>
              </a:rPr>
              <a:t> атаку на атоми з дефіцитом електронів, наприклад C, O, N</a:t>
            </a:r>
            <a:endParaRPr lang="uk-UA" altLang="ar-SA" sz="2000" dirty="0">
              <a:latin typeface="Times New Roman" pitchFamily="18" charset="0"/>
            </a:endParaRP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0" y="3205503"/>
            <a:ext cx="8748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just"/>
            <a:r>
              <a:rPr lang="uk-UA" altLang="ar-SA" sz="2000" dirty="0" smtClean="0">
                <a:solidFill>
                  <a:srgbClr val="6600FF"/>
                </a:solidFill>
                <a:latin typeface="Times New Roman" pitchFamily="18" charset="0"/>
              </a:rPr>
              <a:t>Зазвичай при такій реакції атоми або групи переходять з одного положення в інше в межах молекули, що призводить до нової молекулярної структури.</a:t>
            </a:r>
            <a:endParaRPr lang="uk-UA" altLang="ar-SA" sz="2000" dirty="0">
              <a:latin typeface="Times New Roman" pitchFamily="18" charset="0"/>
            </a:endParaRPr>
          </a:p>
        </p:txBody>
      </p:sp>
      <p:pic>
        <p:nvPicPr>
          <p:cNvPr id="8" name="Picture 2" descr="General scheme rearrangement">
            <a:hlinkClick r:id="rId2" tooltip="General scheme rearrangement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225" y="4143375"/>
            <a:ext cx="6124575" cy="896938"/>
          </a:xfrm>
          <a:prstGeom prst="rect">
            <a:avLst/>
          </a:prstGeom>
          <a:solidFill>
            <a:schemeClr val="accent3"/>
          </a:solidFill>
          <a:ln>
            <a:solidFill>
              <a:srgbClr val="6600FF"/>
            </a:solidFill>
          </a:ln>
        </p:spPr>
      </p:pic>
      <p:pic>
        <p:nvPicPr>
          <p:cNvPr id="5325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5184775"/>
            <a:ext cx="6124575" cy="93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ChangeArrowheads="1"/>
          </p:cNvSpPr>
          <p:nvPr/>
        </p:nvSpPr>
        <p:spPr bwMode="auto">
          <a:xfrm>
            <a:off x="248214" y="1766798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uk-UA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Алкільні</a:t>
            </a:r>
            <a:r>
              <a:rPr lang="uk-UA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групи та водень можуть мігрувати в реакціях перебудови, щоб отримати більш стабільні проміжні </a:t>
            </a:r>
            <a:r>
              <a:rPr lang="uk-UA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карбокатіони</a:t>
            </a:r>
            <a:r>
              <a:rPr lang="uk-UA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. </a:t>
            </a:r>
            <a:endParaRPr lang="uk-UA" altLang="en-US" sz="24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4275" name="Rectangle 6"/>
          <p:cNvSpPr>
            <a:spLocks noChangeArrowheads="1"/>
          </p:cNvSpPr>
          <p:nvPr/>
        </p:nvSpPr>
        <p:spPr bwMode="auto">
          <a:xfrm>
            <a:off x="301625" y="1202065"/>
            <a:ext cx="85799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uk-UA" altLang="en-US" sz="2800" b="1" dirty="0" smtClean="0">
                <a:solidFill>
                  <a:srgbClr val="CC3300"/>
                </a:solidFill>
                <a:latin typeface="Times New Roman" pitchFamily="18" charset="0"/>
              </a:rPr>
              <a:t>1. Перегрупування вуглецю з дефіцитом електронів</a:t>
            </a:r>
            <a:endParaRPr lang="uk-UA" altLang="en-US" sz="2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54276" name="Rectangle 7"/>
          <p:cNvSpPr>
            <a:spLocks noChangeArrowheads="1"/>
          </p:cNvSpPr>
          <p:nvPr/>
        </p:nvSpPr>
        <p:spPr bwMode="auto">
          <a:xfrm>
            <a:off x="312676" y="3140968"/>
            <a:ext cx="82296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uk-UA" altLang="en-US" sz="2400" dirty="0" smtClean="0">
                <a:solidFill>
                  <a:srgbClr val="003399"/>
                </a:solidFill>
                <a:latin typeface="Times New Roman" pitchFamily="18" charset="0"/>
              </a:rPr>
              <a:t>1° і 2° </a:t>
            </a:r>
            <a:r>
              <a:rPr lang="uk-UA" altLang="en-US" sz="2400" dirty="0" err="1" smtClean="0">
                <a:solidFill>
                  <a:srgbClr val="003399"/>
                </a:solidFill>
                <a:latin typeface="Times New Roman" pitchFamily="18" charset="0"/>
              </a:rPr>
              <a:t>карбокатіони</a:t>
            </a:r>
            <a:r>
              <a:rPr lang="uk-UA" altLang="en-US" sz="2400" dirty="0" smtClean="0">
                <a:solidFill>
                  <a:srgbClr val="003399"/>
                </a:solidFill>
                <a:latin typeface="Times New Roman" pitchFamily="18" charset="0"/>
              </a:rPr>
              <a:t> швидко переставляються.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uk-UA" altLang="en-US" sz="2400" dirty="0" err="1" smtClean="0">
                <a:solidFill>
                  <a:srgbClr val="0070C0"/>
                </a:solidFill>
                <a:latin typeface="Times New Roman" pitchFamily="18" charset="0"/>
              </a:rPr>
              <a:t>Метильний</a:t>
            </a:r>
            <a:r>
              <a:rPr lang="uk-UA" altLang="en-US" sz="2400" dirty="0" smtClean="0">
                <a:solidFill>
                  <a:srgbClr val="0070C0"/>
                </a:solidFill>
                <a:latin typeface="Times New Roman" pitchFamily="18" charset="0"/>
              </a:rPr>
              <a:t> зсув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uk-UA" altLang="en-US" sz="2400" dirty="0" err="1" smtClean="0">
                <a:solidFill>
                  <a:srgbClr val="0070C0"/>
                </a:solidFill>
                <a:latin typeface="Times New Roman" pitchFamily="18" charset="0"/>
              </a:rPr>
              <a:t>Алкільний</a:t>
            </a:r>
            <a:r>
              <a:rPr lang="uk-UA" altLang="en-US" sz="2400" dirty="0" smtClean="0">
                <a:solidFill>
                  <a:srgbClr val="0070C0"/>
                </a:solidFill>
                <a:latin typeface="Times New Roman" pitchFamily="18" charset="0"/>
              </a:rPr>
              <a:t> зсув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uk-UA" altLang="en-US" sz="2400" dirty="0" smtClean="0">
                <a:solidFill>
                  <a:srgbClr val="0070C0"/>
                </a:solidFill>
                <a:latin typeface="Times New Roman" pitchFamily="18" charset="0"/>
              </a:rPr>
              <a:t>Зсув гідриду</a:t>
            </a:r>
            <a:endParaRPr lang="uk-UA" altLang="en-US" sz="24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graphicFrame>
        <p:nvGraphicFramePr>
          <p:cNvPr id="5427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659773"/>
              </p:ext>
            </p:extLst>
          </p:nvPr>
        </p:nvGraphicFramePr>
        <p:xfrm>
          <a:off x="1547664" y="5013176"/>
          <a:ext cx="51625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" name="ISIS/Draw Sketch" r:id="rId3" imgW="5162550" imgH="925830" progId="ISISServer">
                  <p:embed/>
                </p:oleObj>
              </mc:Choice>
              <mc:Fallback>
                <p:oleObj name="ISIS/Draw Sketch" r:id="rId3" imgW="5162550" imgH="925830" progId="ISISServer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013176"/>
                        <a:ext cx="51625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20725" y="549275"/>
            <a:ext cx="7812088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Реакції перегрупування</a:t>
            </a:r>
            <a:endParaRPr lang="uk-UA" altLang="en-US" sz="40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2339975" y="3284538"/>
            <a:ext cx="3405188" cy="1296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4244975" y="4581525"/>
            <a:ext cx="46482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graphicFrame>
        <p:nvGraphicFramePr>
          <p:cNvPr id="172037" name="Object 5"/>
          <p:cNvGraphicFramePr>
            <a:graphicFrameLocks noChangeAspect="1"/>
          </p:cNvGraphicFramePr>
          <p:nvPr/>
        </p:nvGraphicFramePr>
        <p:xfrm>
          <a:off x="5745163" y="3095625"/>
          <a:ext cx="1884362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4" name="ISIS/Draw Sketch" r:id="rId3" imgW="2248483" imgH="1752494" progId="ISISServer">
                  <p:embed/>
                </p:oleObj>
              </mc:Choice>
              <mc:Fallback>
                <p:oleObj name="ISIS/Draw Sketch" r:id="rId3" imgW="2248483" imgH="1752494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163" y="3095625"/>
                        <a:ext cx="1884362" cy="146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38" name="Object 6"/>
          <p:cNvGraphicFramePr>
            <a:graphicFrameLocks noChangeAspect="1"/>
          </p:cNvGraphicFramePr>
          <p:nvPr/>
        </p:nvGraphicFramePr>
        <p:xfrm>
          <a:off x="2719388" y="3284538"/>
          <a:ext cx="2833687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5" name="ISIS/Draw Sketch" r:id="rId5" imgW="3103880" imgH="1562100" progId="ISISServer">
                  <p:embed/>
                </p:oleObj>
              </mc:Choice>
              <mc:Fallback>
                <p:oleObj name="ISIS/Draw Sketch" r:id="rId5" imgW="3103880" imgH="1562100" progId="ISISServer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8" y="3284538"/>
                        <a:ext cx="2833687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39" name="Object 7"/>
          <p:cNvGraphicFramePr>
            <a:graphicFrameLocks noChangeAspect="1"/>
          </p:cNvGraphicFramePr>
          <p:nvPr/>
        </p:nvGraphicFramePr>
        <p:xfrm>
          <a:off x="4140200" y="4524375"/>
          <a:ext cx="46482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6" name="ISIS/Draw Sketch" r:id="rId7" imgW="4645558" imgH="1888407" progId="ISISServer">
                  <p:embed/>
                </p:oleObj>
              </mc:Choice>
              <mc:Fallback>
                <p:oleObj name="ISIS/Draw Sketch" r:id="rId7" imgW="4645558" imgH="1888407" progId="ISISServer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524375"/>
                        <a:ext cx="4648200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4643438" y="4602163"/>
            <a:ext cx="146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i="1">
                <a:latin typeface="Century Schoolbook" pitchFamily="18" charset="0"/>
                <a:cs typeface="Arial" charset="0"/>
              </a:rPr>
              <a:t>Elimination</a:t>
            </a:r>
          </a:p>
        </p:txBody>
      </p:sp>
      <p:sp>
        <p:nvSpPr>
          <p:cNvPr id="172041" name="Text Box 9"/>
          <p:cNvSpPr txBox="1">
            <a:spLocks noChangeArrowheads="1"/>
          </p:cNvSpPr>
          <p:nvPr/>
        </p:nvSpPr>
        <p:spPr bwMode="auto">
          <a:xfrm>
            <a:off x="4956175" y="3251200"/>
            <a:ext cx="58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i="1">
                <a:latin typeface="Century Schoolbook" pitchFamily="18" charset="0"/>
                <a:cs typeface="Arial" charset="0"/>
              </a:rPr>
              <a:t>S</a:t>
            </a:r>
            <a:r>
              <a:rPr lang="en-US" altLang="en-US" i="1" baseline="-25000">
                <a:latin typeface="Century Schoolbook" pitchFamily="18" charset="0"/>
                <a:cs typeface="Arial" charset="0"/>
              </a:rPr>
              <a:t>N</a:t>
            </a:r>
            <a:r>
              <a:rPr lang="en-US" altLang="en-US" i="1">
                <a:latin typeface="Century Schoolbook" pitchFamily="18" charset="0"/>
                <a:cs typeface="Arial" charset="0"/>
              </a:rPr>
              <a:t>1</a:t>
            </a:r>
          </a:p>
        </p:txBody>
      </p:sp>
      <p:graphicFrame>
        <p:nvGraphicFramePr>
          <p:cNvPr id="55305" name="Object 10"/>
          <p:cNvGraphicFramePr>
            <a:graphicFrameLocks noChangeAspect="1"/>
          </p:cNvGraphicFramePr>
          <p:nvPr/>
        </p:nvGraphicFramePr>
        <p:xfrm>
          <a:off x="539750" y="1735138"/>
          <a:ext cx="670877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7" name="ISIS/Draw Sketch" r:id="rId9" imgW="7438561" imgH="1606241" progId="ISISServer">
                  <p:embed/>
                </p:oleObj>
              </mc:Choice>
              <mc:Fallback>
                <p:oleObj name="ISIS/Draw Sketch" r:id="rId9" imgW="7438561" imgH="1606241" progId="ISISServer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35138"/>
                        <a:ext cx="6708775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43" name="Object 11"/>
          <p:cNvGraphicFramePr>
            <a:graphicFrameLocks noChangeAspect="1"/>
          </p:cNvGraphicFramePr>
          <p:nvPr/>
        </p:nvGraphicFramePr>
        <p:xfrm>
          <a:off x="6316663" y="1752600"/>
          <a:ext cx="5048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8" name="ISIS/Draw Sketch" r:id="rId11" imgW="502542" imgH="297243" progId="ISISServer">
                  <p:embed/>
                </p:oleObj>
              </mc:Choice>
              <mc:Fallback>
                <p:oleObj name="ISIS/Draw Sketch" r:id="rId11" imgW="502542" imgH="297243" progId="ISISServer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663" y="1752600"/>
                        <a:ext cx="5048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4" name="Text Box 12"/>
          <p:cNvSpPr txBox="1">
            <a:spLocks noChangeArrowheads="1"/>
          </p:cNvSpPr>
          <p:nvPr/>
        </p:nvSpPr>
        <p:spPr bwMode="auto">
          <a:xfrm>
            <a:off x="7667625" y="2101850"/>
            <a:ext cx="852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itchFamily="18" charset="0"/>
              </a:rPr>
              <a:t>Methyl</a:t>
            </a:r>
          </a:p>
          <a:p>
            <a:pPr algn="ctr" eaLnBrk="1" hangingPunct="1"/>
            <a:r>
              <a:rPr lang="en-US" altLang="en-US">
                <a:latin typeface="Times New Roman" pitchFamily="18" charset="0"/>
              </a:rPr>
              <a:t>shift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20725" y="549275"/>
            <a:ext cx="7812088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Реакції перегрупування</a:t>
            </a:r>
            <a:endParaRPr lang="en-US" altLang="en-US" sz="40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nimBg="1"/>
      <p:bldP spid="172035" grpId="0" animBg="1"/>
      <p:bldP spid="1720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457200" y="2349500"/>
            <a:ext cx="82296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uk-UA" altLang="en-US" sz="3000" dirty="0" smtClean="0">
                <a:solidFill>
                  <a:srgbClr val="000099"/>
                </a:solidFill>
                <a:latin typeface="Times New Roman" pitchFamily="18" charset="0"/>
              </a:rPr>
              <a:t>Алкени можуть перегрупуватися з утворенням більш </a:t>
            </a:r>
            <a:r>
              <a:rPr lang="uk-UA" altLang="en-US" sz="3000" dirty="0" err="1" smtClean="0">
                <a:solidFill>
                  <a:srgbClr val="000099"/>
                </a:solidFill>
                <a:latin typeface="Times New Roman" pitchFamily="18" charset="0"/>
              </a:rPr>
              <a:t>високозаміщених</a:t>
            </a:r>
            <a:r>
              <a:rPr lang="uk-UA" altLang="en-US" sz="30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uk-UA" altLang="en-US" sz="3000" dirty="0" err="1" smtClean="0">
                <a:solidFill>
                  <a:srgbClr val="000099"/>
                </a:solidFill>
                <a:latin typeface="Times New Roman" pitchFamily="18" charset="0"/>
              </a:rPr>
              <a:t>алкенів</a:t>
            </a:r>
            <a:r>
              <a:rPr lang="uk-UA" altLang="en-US" sz="3000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uk-UA" altLang="en-US" sz="32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graphicFrame>
        <p:nvGraphicFramePr>
          <p:cNvPr id="563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58111"/>
              </p:ext>
            </p:extLst>
          </p:nvPr>
        </p:nvGraphicFramePr>
        <p:xfrm>
          <a:off x="762000" y="3657600"/>
          <a:ext cx="20955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7" name="ISIS/Draw Sketch" r:id="rId3" imgW="2099686" imgH="1416748" progId="ISISServer">
                  <p:embed/>
                </p:oleObj>
              </mc:Choice>
              <mc:Fallback>
                <p:oleObj name="ISIS/Draw Sketch" r:id="rId3" imgW="2099686" imgH="1416748" progId="ISISServer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57600"/>
                        <a:ext cx="2095500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770788"/>
              </p:ext>
            </p:extLst>
          </p:nvPr>
        </p:nvGraphicFramePr>
        <p:xfrm>
          <a:off x="361950" y="3886200"/>
          <a:ext cx="962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8" name="ISIS/Draw Sketch" r:id="rId5" imgW="960247" imgH="459747" progId="ISISServer">
                  <p:embed/>
                </p:oleObj>
              </mc:Choice>
              <mc:Fallback>
                <p:oleObj name="ISIS/Draw Sketch" r:id="rId5" imgW="960247" imgH="459747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3886200"/>
                        <a:ext cx="962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032257"/>
              </p:ext>
            </p:extLst>
          </p:nvPr>
        </p:nvGraphicFramePr>
        <p:xfrm>
          <a:off x="2924175" y="3609975"/>
          <a:ext cx="28194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9" name="ISIS/Draw Sketch" r:id="rId7" imgW="2822159" imgH="1418721" progId="ISISServer">
                  <p:embed/>
                </p:oleObj>
              </mc:Choice>
              <mc:Fallback>
                <p:oleObj name="ISIS/Draw Sketch" r:id="rId7" imgW="2822159" imgH="1418721" progId="ISISServer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3609975"/>
                        <a:ext cx="2819400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318906"/>
              </p:ext>
            </p:extLst>
          </p:nvPr>
        </p:nvGraphicFramePr>
        <p:xfrm>
          <a:off x="4448175" y="4276725"/>
          <a:ext cx="381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0" name="ISIS/Draw Sketch" r:id="rId9" imgW="383213" imgH="369301" progId="ISISServer">
                  <p:embed/>
                </p:oleObj>
              </mc:Choice>
              <mc:Fallback>
                <p:oleObj name="ISIS/Draw Sketch" r:id="rId9" imgW="383213" imgH="369301" progId="ISISServer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175" y="4276725"/>
                        <a:ext cx="381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770503"/>
              </p:ext>
            </p:extLst>
          </p:nvPr>
        </p:nvGraphicFramePr>
        <p:xfrm>
          <a:off x="5895975" y="3609975"/>
          <a:ext cx="2790825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1" name="ISIS/Draw Sketch" r:id="rId11" imgW="2795198" imgH="1412818" progId="ISISServer">
                  <p:embed/>
                </p:oleObj>
              </mc:Choice>
              <mc:Fallback>
                <p:oleObj name="ISIS/Draw Sketch" r:id="rId11" imgW="2795198" imgH="1412818" progId="ISISServer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3609975"/>
                        <a:ext cx="2790825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886935"/>
              </p:ext>
            </p:extLst>
          </p:nvPr>
        </p:nvGraphicFramePr>
        <p:xfrm>
          <a:off x="4762500" y="4972050"/>
          <a:ext cx="9048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2" name="ISIS/Draw Sketch" r:id="rId13" imgW="901753" imgH="441391" progId="ISISServer">
                  <p:embed/>
                </p:oleObj>
              </mc:Choice>
              <mc:Fallback>
                <p:oleObj name="ISIS/Draw Sketch" r:id="rId13" imgW="901753" imgH="441391" progId="ISISServer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4972050"/>
                        <a:ext cx="90487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9" name="Rectangle 10"/>
          <p:cNvSpPr>
            <a:spLocks noChangeArrowheads="1"/>
          </p:cNvSpPr>
          <p:nvPr/>
        </p:nvSpPr>
        <p:spPr bwMode="auto">
          <a:xfrm>
            <a:off x="458081" y="1340768"/>
            <a:ext cx="50704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ar-SA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Алкенове</a:t>
            </a:r>
            <a:r>
              <a:rPr lang="uk-UA" altLang="ar-SA" sz="3200" b="1" dirty="0" smtClean="0">
                <a:solidFill>
                  <a:srgbClr val="FF0000"/>
                </a:solidFill>
                <a:latin typeface="Times New Roman" pitchFamily="18" charset="0"/>
              </a:rPr>
              <a:t> перегрупування</a:t>
            </a:r>
            <a:endParaRPr lang="uk-UA" altLang="ar-SA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20725" y="549275"/>
            <a:ext cx="7812088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Реакції перегрупування</a:t>
            </a:r>
            <a:endParaRPr lang="uk-UA" altLang="en-US" sz="40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1125538"/>
            <a:ext cx="7772400" cy="647700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uk-UA" alt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Карбокатіонне</a:t>
            </a:r>
            <a:r>
              <a:rPr lang="uk-UA" alt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перегрупування</a:t>
            </a:r>
            <a:endParaRPr lang="uk-UA" altLang="en-US" sz="28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347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575411"/>
              </p:ext>
            </p:extLst>
          </p:nvPr>
        </p:nvGraphicFramePr>
        <p:xfrm>
          <a:off x="250825" y="2205038"/>
          <a:ext cx="5113338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ISIS/Draw Sketch" r:id="rId3" imgW="7029425" imgH="4762421" progId="ISISServer">
                  <p:embed/>
                </p:oleObj>
              </mc:Choice>
              <mc:Fallback>
                <p:oleObj name="ISIS/Draw Sketch" r:id="rId3" imgW="7029425" imgH="4762421" progId="ISISServer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05038"/>
                        <a:ext cx="5113338" cy="40322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CC00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484438" y="3197225"/>
            <a:ext cx="1377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a </a:t>
            </a:r>
            <a:r>
              <a:rPr lang="uk-UA" alt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carbocation</a:t>
            </a:r>
            <a:endParaRPr lang="uk-UA" altLang="en-US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36600" y="333375"/>
            <a:ext cx="7813675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Реакції перегрупування</a:t>
            </a:r>
            <a:endParaRPr lang="uk-UA" altLang="en-US" sz="40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2205038"/>
            <a:ext cx="3413125" cy="2376487"/>
          </a:xfrm>
          <a:prstGeom prst="rect">
            <a:avLst/>
          </a:prstGeom>
          <a:solidFill>
            <a:schemeClr val="accent3"/>
          </a:solidFill>
          <a:ln>
            <a:solidFill>
              <a:srgbClr val="CC0099"/>
            </a:solidFill>
          </a:ln>
          <a:effectLst/>
        </p:spPr>
      </p:pic>
      <p:sp>
        <p:nvSpPr>
          <p:cNvPr id="57351" name="Rectangle 4"/>
          <p:cNvSpPr>
            <a:spLocks noChangeArrowheads="1"/>
          </p:cNvSpPr>
          <p:nvPr/>
        </p:nvSpPr>
        <p:spPr bwMode="auto">
          <a:xfrm>
            <a:off x="6461125" y="5445125"/>
            <a:ext cx="1684757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перехідний стан</a:t>
            </a:r>
            <a:endParaRPr lang="uk-UA" altLang="en-US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1024"/>
          <p:cNvGraphicFramePr>
            <a:graphicFrameLocks noGrp="1" noChangeAspect="1"/>
          </p:cNvGraphicFramePr>
          <p:nvPr>
            <p:ph idx="1"/>
          </p:nvPr>
        </p:nvGraphicFramePr>
        <p:xfrm>
          <a:off x="1524000" y="2052638"/>
          <a:ext cx="6096000" cy="397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CS ChemDraw Drawing" r:id="rId3" imgW="1742440" imgH="1135380" progId="ChemDraw.Document.4.5">
                  <p:embed/>
                </p:oleObj>
              </mc:Choice>
              <mc:Fallback>
                <p:oleObj name="CS ChemDraw Drawing" r:id="rId3" imgW="1742440" imgH="1135380" progId="ChemDraw.Document.4.5">
                  <p:embed/>
                  <p:pic>
                    <p:nvPicPr>
                      <p:cNvPr id="0" name="Object 10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2638"/>
                        <a:ext cx="6096000" cy="397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052513"/>
            <a:ext cx="5688012" cy="7000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en-US" sz="2400" dirty="0" err="1">
                <a:effectLst/>
                <a:latin typeface="Times New Roman" pitchFamily="18" charset="0"/>
                <a:cs typeface="Times New Roman" pitchFamily="18" charset="0"/>
              </a:rPr>
              <a:t>Карбокатіонне</a:t>
            </a:r>
            <a:r>
              <a:rPr lang="uk-UA" altLang="en-US" sz="2400" dirty="0">
                <a:effectLst/>
                <a:latin typeface="Times New Roman" pitchFamily="18" charset="0"/>
                <a:cs typeface="Times New Roman" pitchFamily="18" charset="0"/>
              </a:rPr>
              <a:t> перегрупування</a:t>
            </a: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36600" y="333375"/>
            <a:ext cx="7813675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Реакції перегрупування</a:t>
            </a:r>
            <a:endParaRPr lang="en-US" altLang="en-US" sz="40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048"/>
          <p:cNvGraphicFramePr>
            <a:graphicFrameLocks noGrp="1" noChangeAspect="1"/>
          </p:cNvGraphicFramePr>
          <p:nvPr>
            <p:ph idx="1"/>
          </p:nvPr>
        </p:nvGraphicFramePr>
        <p:xfrm>
          <a:off x="1524000" y="2052638"/>
          <a:ext cx="6096000" cy="397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CS ChemDraw Drawing" r:id="rId3" imgW="1742440" imgH="1135380" progId="ChemDraw.Document.4.5">
                  <p:embed/>
                </p:oleObj>
              </mc:Choice>
              <mc:Fallback>
                <p:oleObj name="CS ChemDraw Drawing" r:id="rId3" imgW="1742440" imgH="1135380" progId="ChemDraw.Document.4.5">
                  <p:embed/>
                  <p:pic>
                    <p:nvPicPr>
                      <p:cNvPr id="0" name="Object 204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2638"/>
                        <a:ext cx="6096000" cy="397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36600" y="333375"/>
            <a:ext cx="7813675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Реакції перегрупування</a:t>
            </a:r>
            <a:endParaRPr lang="en-US" altLang="en-US" sz="40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052513"/>
            <a:ext cx="5688012" cy="7000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en-US" sz="2400" dirty="0" err="1">
                <a:effectLst/>
                <a:latin typeface="Times New Roman" pitchFamily="18" charset="0"/>
                <a:cs typeface="Times New Roman" pitchFamily="18" charset="0"/>
              </a:rPr>
              <a:t>Карбокатіонне</a:t>
            </a:r>
            <a:r>
              <a:rPr lang="uk-UA" altLang="en-US" sz="2400" dirty="0">
                <a:effectLst/>
                <a:latin typeface="Times New Roman" pitchFamily="18" charset="0"/>
                <a:cs typeface="Times New Roman" pitchFamily="18" charset="0"/>
              </a:rPr>
              <a:t> перегрупування</a:t>
            </a: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1024"/>
          <p:cNvGraphicFramePr>
            <a:graphicFrameLocks noGrp="1" noChangeAspect="1"/>
          </p:cNvGraphicFramePr>
          <p:nvPr>
            <p:ph idx="1"/>
          </p:nvPr>
        </p:nvGraphicFramePr>
        <p:xfrm>
          <a:off x="1524000" y="2052638"/>
          <a:ext cx="6096000" cy="397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CS ChemDraw Drawing" r:id="rId3" imgW="1742440" imgH="1135380" progId="ChemDraw.Document.4.5">
                  <p:embed/>
                </p:oleObj>
              </mc:Choice>
              <mc:Fallback>
                <p:oleObj name="CS ChemDraw Drawing" r:id="rId3" imgW="1742440" imgH="1135380" progId="ChemDraw.Document.4.5">
                  <p:embed/>
                  <p:pic>
                    <p:nvPicPr>
                      <p:cNvPr id="0" name="Object 10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2638"/>
                        <a:ext cx="6096000" cy="397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36600" y="333375"/>
            <a:ext cx="7813675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Реакції перегрупування</a:t>
            </a:r>
            <a:endParaRPr lang="en-US" altLang="en-US" sz="40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052513"/>
            <a:ext cx="5688012" cy="7000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en-US" sz="2400" dirty="0" err="1">
                <a:effectLst/>
                <a:latin typeface="Times New Roman" pitchFamily="18" charset="0"/>
                <a:cs typeface="Times New Roman" pitchFamily="18" charset="0"/>
              </a:rPr>
              <a:t>Карбокатіонне</a:t>
            </a:r>
            <a:r>
              <a:rPr lang="uk-UA" altLang="en-US" sz="2400" dirty="0">
                <a:effectLst/>
                <a:latin typeface="Times New Roman" pitchFamily="18" charset="0"/>
                <a:cs typeface="Times New Roman" pitchFamily="18" charset="0"/>
              </a:rPr>
              <a:t> перегрупування</a:t>
            </a: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179512" y="1040362"/>
            <a:ext cx="770413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altLang="ru-RU" sz="2000" b="1" dirty="0" smtClean="0"/>
              <a:t> </a:t>
            </a:r>
            <a:r>
              <a:rPr lang="uk-UA" altLang="ru-RU" sz="2000" dirty="0" smtClean="0"/>
              <a:t>Реакція, в якій молекула втрачає атом або групу атомів зі своєї структури.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altLang="ru-RU" sz="2000" dirty="0" smtClean="0"/>
              <a:t> Важливий спосіб отримання </a:t>
            </a:r>
            <a:r>
              <a:rPr lang="uk-UA" altLang="ru-RU" sz="2000" dirty="0" err="1" smtClean="0"/>
              <a:t>алкенів</a:t>
            </a:r>
            <a:r>
              <a:rPr lang="uk-UA" altLang="ru-RU" sz="2000" dirty="0" smtClean="0"/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altLang="ru-RU" sz="2000" dirty="0" smtClean="0"/>
              <a:t> зазвичай для R-OH </a:t>
            </a:r>
            <a:r>
              <a:rPr lang="uk-UA" altLang="ru-RU" sz="2000" dirty="0" smtClean="0">
                <a:solidFill>
                  <a:srgbClr val="FF0000"/>
                </a:solidFill>
              </a:rPr>
              <a:t>дегідратація (-H</a:t>
            </a:r>
            <a:r>
              <a:rPr lang="uk-UA" altLang="ru-RU" sz="2000" baseline="-25000" dirty="0" smtClean="0">
                <a:solidFill>
                  <a:srgbClr val="FF0000"/>
                </a:solidFill>
              </a:rPr>
              <a:t>2</a:t>
            </a:r>
            <a:r>
              <a:rPr lang="uk-UA" altLang="ru-RU" sz="2000" dirty="0" smtClean="0">
                <a:solidFill>
                  <a:srgbClr val="FF0000"/>
                </a:solidFill>
              </a:rPr>
              <a:t>O) спиртів</a:t>
            </a:r>
          </a:p>
          <a:p>
            <a:pPr>
              <a:lnSpc>
                <a:spcPct val="150000"/>
              </a:lnSpc>
            </a:pPr>
            <a:r>
              <a:rPr lang="uk-UA" altLang="ru-RU" sz="2000" dirty="0" smtClean="0"/>
              <a:t>       та R-X </a:t>
            </a:r>
            <a:r>
              <a:rPr lang="uk-UA" altLang="ru-RU" sz="2000" dirty="0" smtClean="0">
                <a:solidFill>
                  <a:srgbClr val="FF0000"/>
                </a:solidFill>
              </a:rPr>
              <a:t> </a:t>
            </a:r>
            <a:r>
              <a:rPr lang="uk-UA" altLang="ru-RU" sz="2000" dirty="0" err="1" smtClean="0">
                <a:solidFill>
                  <a:srgbClr val="FF0000"/>
                </a:solidFill>
              </a:rPr>
              <a:t>Дегідрогалогенація</a:t>
            </a:r>
            <a:r>
              <a:rPr lang="uk-UA" altLang="ru-RU" sz="2000" dirty="0" smtClean="0">
                <a:solidFill>
                  <a:srgbClr val="FF0000"/>
                </a:solidFill>
              </a:rPr>
              <a:t> (-HX) </a:t>
            </a:r>
            <a:r>
              <a:rPr lang="uk-UA" altLang="ru-RU" sz="2000" dirty="0" err="1" smtClean="0">
                <a:solidFill>
                  <a:srgbClr val="FF0000"/>
                </a:solidFill>
              </a:rPr>
              <a:t>алкілгалогенідів</a:t>
            </a:r>
            <a:endParaRPr lang="uk-UA" altLang="ru-RU" sz="2000" dirty="0">
              <a:solidFill>
                <a:srgbClr val="FF0000"/>
              </a:solidFill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788988" y="344488"/>
            <a:ext cx="50815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ar-SA" sz="4000" b="1" dirty="0" smtClean="0">
                <a:solidFill>
                  <a:srgbClr val="0070C0"/>
                </a:solidFill>
                <a:latin typeface="Times New Roman" pitchFamily="18" charset="0"/>
              </a:rPr>
              <a:t>Реакції </a:t>
            </a:r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</a:rPr>
              <a:t>елімінування</a:t>
            </a:r>
            <a:endParaRPr lang="uk-UA" altLang="ru-RU" sz="40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graphicFrame>
        <p:nvGraphicFramePr>
          <p:cNvPr id="24580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514227"/>
              </p:ext>
            </p:extLst>
          </p:nvPr>
        </p:nvGraphicFramePr>
        <p:xfrm>
          <a:off x="5580063" y="3489325"/>
          <a:ext cx="338296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ISIS/Draw Sketch" r:id="rId3" imgW="7115284" imgH="2143278" progId="ISISServer">
                  <p:embed/>
                </p:oleObj>
              </mc:Choice>
              <mc:Fallback>
                <p:oleObj name="ISIS/Draw Sketch" r:id="rId3" imgW="7115284" imgH="2143278" progId="ISISServer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489325"/>
                        <a:ext cx="3382962" cy="1485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2775" y="5300663"/>
            <a:ext cx="7559675" cy="1016305"/>
          </a:xfrm>
          <a:prstGeom prst="rect">
            <a:avLst/>
          </a:prstGeom>
          <a:solidFill>
            <a:schemeClr val="bg1"/>
          </a:solidFill>
          <a:ln>
            <a:solidFill>
              <a:srgbClr val="6600FF"/>
            </a:solidFill>
          </a:ln>
          <a:effectLst/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uk-UA" altLang="en-US" sz="2000" dirty="0" smtClean="0">
                <a:solidFill>
                  <a:schemeClr val="accent2">
                    <a:lumMod val="25000"/>
                  </a:schemeClr>
                </a:solidFill>
                <a:cs typeface="Times New Roman" panose="02020603050405020304" pitchFamily="18" charset="0"/>
              </a:rPr>
              <a:t>Реакція елімінації - це така реакція, коли вихідна речовина втрачає елементи  - невеликі молекули, такі як </a:t>
            </a:r>
            <a:r>
              <a:rPr lang="uk-UA" altLang="en-US" sz="2000" dirty="0" err="1" smtClean="0">
                <a:solidFill>
                  <a:schemeClr val="accent2">
                    <a:lumMod val="25000"/>
                  </a:schemeClr>
                </a:solidFill>
                <a:cs typeface="Times New Roman" panose="02020603050405020304" pitchFamily="18" charset="0"/>
              </a:rPr>
              <a:t>HCl</a:t>
            </a:r>
            <a:r>
              <a:rPr lang="uk-UA" altLang="en-US" sz="2000" dirty="0" smtClean="0">
                <a:solidFill>
                  <a:schemeClr val="accent2">
                    <a:lumMod val="25000"/>
                  </a:schemeClr>
                </a:solidFill>
                <a:cs typeface="Times New Roman" panose="02020603050405020304" pitchFamily="18" charset="0"/>
              </a:rPr>
              <a:t>, H</a:t>
            </a:r>
            <a:r>
              <a:rPr lang="uk-UA" altLang="en-US" sz="2000" baseline="-25000" dirty="0" smtClean="0">
                <a:solidFill>
                  <a:schemeClr val="accent2">
                    <a:lumMod val="25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uk-UA" altLang="en-US" sz="2000" dirty="0" smtClean="0">
                <a:solidFill>
                  <a:schemeClr val="accent2">
                    <a:lumMod val="25000"/>
                  </a:schemeClr>
                </a:solidFill>
                <a:cs typeface="Times New Roman" panose="02020603050405020304" pitchFamily="18" charset="0"/>
              </a:rPr>
              <a:t>O або Cl</a:t>
            </a:r>
            <a:r>
              <a:rPr lang="uk-UA" altLang="en-US" sz="2000" baseline="-25000" dirty="0" smtClean="0">
                <a:solidFill>
                  <a:schemeClr val="accent2">
                    <a:lumMod val="25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uk-UA" altLang="en-US" sz="2000" dirty="0" smtClean="0">
                <a:solidFill>
                  <a:schemeClr val="accent2">
                    <a:lumMod val="25000"/>
                  </a:schemeClr>
                </a:solidFill>
                <a:cs typeface="Times New Roman" panose="02020603050405020304" pitchFamily="18" charset="0"/>
              </a:rPr>
              <a:t>, під час реакції, утворюючи продукт.</a:t>
            </a:r>
            <a:endParaRPr lang="uk-UA" altLang="en-US" sz="2000" dirty="0" smtClean="0">
              <a:solidFill>
                <a:schemeClr val="accent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638" y="3343275"/>
            <a:ext cx="5208587" cy="1631216"/>
          </a:xfrm>
          <a:prstGeom prst="rect">
            <a:avLst/>
          </a:prstGeom>
          <a:noFill/>
          <a:ln>
            <a:solidFill>
              <a:srgbClr val="6600FF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 цих реакціях елімінації є три основні події: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uk-UA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видалення протона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uk-UA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утворення CC-зв'язку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uk-UA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розрив зв'язку з групою, що йде</a:t>
            </a:r>
          </a:p>
        </p:txBody>
      </p:sp>
      <p:pic>
        <p:nvPicPr>
          <p:cNvPr id="7" name="Picture 2" descr="https://encrypted-tbn3.gstatic.com/images?q=tbn:ANd9GcThZmeeoo2JMEXVgY7aRT86sQYJYZAPwn9lFsVMvehcoQ0PmbA_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387" y="9128"/>
            <a:ext cx="1737117" cy="226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1024"/>
          <p:cNvGraphicFramePr>
            <a:graphicFrameLocks noGrp="1" noChangeAspect="1"/>
          </p:cNvGraphicFramePr>
          <p:nvPr>
            <p:ph idx="1"/>
          </p:nvPr>
        </p:nvGraphicFramePr>
        <p:xfrm>
          <a:off x="1524000" y="2052638"/>
          <a:ext cx="6096000" cy="397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CS ChemDraw Drawing" r:id="rId3" imgW="1742440" imgH="1135380" progId="ChemDraw.Document.4.5">
                  <p:embed/>
                </p:oleObj>
              </mc:Choice>
              <mc:Fallback>
                <p:oleObj name="CS ChemDraw Drawing" r:id="rId3" imgW="1742440" imgH="1135380" progId="ChemDraw.Document.4.5">
                  <p:embed/>
                  <p:pic>
                    <p:nvPicPr>
                      <p:cNvPr id="0" name="Object 10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2638"/>
                        <a:ext cx="6096000" cy="397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36600" y="333375"/>
            <a:ext cx="7813675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Реакції перегрупування</a:t>
            </a:r>
            <a:endParaRPr lang="en-US" altLang="en-US" sz="40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052513"/>
            <a:ext cx="5688012" cy="7000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en-US" sz="2400" dirty="0" err="1">
                <a:effectLst/>
                <a:latin typeface="Times New Roman" pitchFamily="18" charset="0"/>
                <a:cs typeface="Times New Roman" pitchFamily="18" charset="0"/>
              </a:rPr>
              <a:t>Карбокатіонне</a:t>
            </a:r>
            <a:r>
              <a:rPr lang="uk-UA" altLang="en-US" sz="2400" dirty="0">
                <a:effectLst/>
                <a:latin typeface="Times New Roman" pitchFamily="18" charset="0"/>
                <a:cs typeface="Times New Roman" pitchFamily="18" charset="0"/>
              </a:rPr>
              <a:t> перегрупування</a:t>
            </a: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1024"/>
          <p:cNvGraphicFramePr>
            <a:graphicFrameLocks noGrp="1" noChangeAspect="1"/>
          </p:cNvGraphicFramePr>
          <p:nvPr>
            <p:ph idx="1"/>
          </p:nvPr>
        </p:nvGraphicFramePr>
        <p:xfrm>
          <a:off x="1524000" y="2052638"/>
          <a:ext cx="6096000" cy="397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CS ChemDraw Drawing" r:id="rId3" imgW="1742440" imgH="1135380" progId="ChemDraw.Document.4.5">
                  <p:embed/>
                </p:oleObj>
              </mc:Choice>
              <mc:Fallback>
                <p:oleObj name="CS ChemDraw Drawing" r:id="rId3" imgW="1742440" imgH="1135380" progId="ChemDraw.Document.4.5">
                  <p:embed/>
                  <p:pic>
                    <p:nvPicPr>
                      <p:cNvPr id="0" name="Object 10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2638"/>
                        <a:ext cx="6096000" cy="397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36600" y="333375"/>
            <a:ext cx="7813675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Реакції перегрупування</a:t>
            </a:r>
            <a:endParaRPr lang="en-US" altLang="en-US" sz="40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0"/>
          <p:cNvGraphicFramePr>
            <a:graphicFrameLocks noGrp="1" noChangeAspect="1"/>
          </p:cNvGraphicFramePr>
          <p:nvPr>
            <p:ph idx="1"/>
          </p:nvPr>
        </p:nvGraphicFramePr>
        <p:xfrm>
          <a:off x="1524000" y="2052638"/>
          <a:ext cx="6096000" cy="397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CS ChemDraw Drawing" r:id="rId3" imgW="1742440" imgH="1135380" progId="ChemDraw.Document.4.5">
                  <p:embed/>
                </p:oleObj>
              </mc:Choice>
              <mc:Fallback>
                <p:oleObj name="CS ChemDraw Drawing" r:id="rId3" imgW="1742440" imgH="1135380" progId="ChemDraw.Document.4.5">
                  <p:embed/>
                  <p:pic>
                    <p:nvPicPr>
                      <p:cNvPr id="0" name="Object 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2638"/>
                        <a:ext cx="6096000" cy="397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36600" y="333375"/>
            <a:ext cx="7813675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Реакції перегрупування</a:t>
            </a:r>
            <a:endParaRPr lang="en-US" altLang="en-US" sz="40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1944216"/>
          </a:xfrm>
        </p:spPr>
        <p:txBody>
          <a:bodyPr>
            <a:noAutofit/>
          </a:bodyPr>
          <a:lstStyle/>
          <a:p>
            <a:pPr marL="360000" indent="-256032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Font typeface="Wingdings 3"/>
              <a:buChar char=""/>
              <a:defRPr/>
            </a:pPr>
            <a:r>
              <a:rPr lang="uk-UA" altLang="en-US" sz="2400" dirty="0" smtClean="0">
                <a:latin typeface="Times New Roman" pitchFamily="18" charset="0"/>
                <a:cs typeface="Times New Roman" pitchFamily="18" charset="0"/>
              </a:rPr>
              <a:t>Вільні радикали, радикали, не мають заряду.</a:t>
            </a:r>
          </a:p>
          <a:p>
            <a:pPr marL="360000" indent="-256032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Font typeface="Wingdings 3"/>
              <a:buChar char=""/>
              <a:defRPr/>
            </a:pPr>
            <a:r>
              <a:rPr lang="uk-UA" altLang="en-US" sz="2400" dirty="0" smtClean="0">
                <a:latin typeface="Times New Roman" pitchFamily="18" charset="0"/>
                <a:cs typeface="Times New Roman" pitchFamily="18" charset="0"/>
              </a:rPr>
              <a:t>Це результат </a:t>
            </a:r>
            <a:r>
              <a:rPr lang="uk-UA" altLang="en-US" sz="2400" dirty="0" err="1" smtClean="0">
                <a:latin typeface="Times New Roman" pitchFamily="18" charset="0"/>
                <a:cs typeface="Times New Roman" pitchFamily="18" charset="0"/>
              </a:rPr>
              <a:t>гомолітичного</a:t>
            </a:r>
            <a:r>
              <a:rPr lang="uk-UA" altLang="en-US" sz="2400" dirty="0" smtClean="0">
                <a:latin typeface="Times New Roman" pitchFamily="18" charset="0"/>
                <a:cs typeface="Times New Roman" pitchFamily="18" charset="0"/>
              </a:rPr>
              <a:t> розщеплення.</a:t>
            </a:r>
          </a:p>
          <a:p>
            <a:pPr marL="360000" indent="-256032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Font typeface="Wingdings 3"/>
              <a:buChar char=""/>
              <a:defRPr/>
            </a:pPr>
            <a:r>
              <a:rPr lang="uk-UA" altLang="en-US" sz="2400" dirty="0" smtClean="0">
                <a:latin typeface="Times New Roman" pitchFamily="18" charset="0"/>
                <a:cs typeface="Times New Roman" pitchFamily="18" charset="0"/>
              </a:rPr>
              <a:t>Це нестійка, </a:t>
            </a:r>
            <a:r>
              <a:rPr lang="uk-UA" altLang="en-US" sz="2400" dirty="0" err="1" smtClean="0">
                <a:latin typeface="Times New Roman" pitchFamily="18" charset="0"/>
                <a:cs typeface="Times New Roman" pitchFamily="18" charset="0"/>
              </a:rPr>
              <a:t>високореакційна</a:t>
            </a:r>
            <a:r>
              <a:rPr lang="uk-UA" altLang="en-US" sz="2400" dirty="0" smtClean="0">
                <a:latin typeface="Times New Roman" pitchFamily="18" charset="0"/>
                <a:cs typeface="Times New Roman" pitchFamily="18" charset="0"/>
              </a:rPr>
              <a:t> молекула. </a:t>
            </a:r>
          </a:p>
          <a:p>
            <a:pPr marL="360000" indent="-256032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Font typeface="Wingdings 3"/>
              <a:buChar char=""/>
              <a:defRPr/>
            </a:pPr>
            <a:r>
              <a:rPr lang="uk-UA" altLang="en-US" sz="2400" dirty="0" smtClean="0">
                <a:latin typeface="Times New Roman" pitchFamily="18" charset="0"/>
                <a:cs typeface="Times New Roman" pitchFamily="18" charset="0"/>
              </a:rPr>
              <a:t>Пари електрично нейтральних "вільних" радикалів утворюються в результаті розриву </a:t>
            </a:r>
            <a:r>
              <a:rPr lang="uk-UA" altLang="en-US" sz="2400" dirty="0" err="1" smtClean="0">
                <a:latin typeface="Times New Roman" pitchFamily="18" charset="0"/>
                <a:cs typeface="Times New Roman" pitchFamily="18" charset="0"/>
              </a:rPr>
              <a:t>гомолітичного</a:t>
            </a:r>
            <a:r>
              <a:rPr lang="uk-UA" altLang="en-US" sz="2400" dirty="0" smtClean="0">
                <a:latin typeface="Times New Roman" pitchFamily="18" charset="0"/>
                <a:cs typeface="Times New Roman" pitchFamily="18" charset="0"/>
              </a:rPr>
              <a:t> зв'язку.. 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C3399"/>
              </a:buClr>
              <a:buFont typeface="Wingdings 3"/>
              <a:buChar char=""/>
              <a:defRPr/>
            </a:pPr>
            <a:endParaRPr lang="uk-UA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119812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ar-SA" sz="400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Вільнорадикальна</a:t>
            </a:r>
            <a:r>
              <a:rPr lang="uk-UA" altLang="ar-SA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реакція</a:t>
            </a:r>
            <a:endParaRPr lang="uk-UA" altLang="ar-SA" sz="40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Rectangle 1"/>
          <p:cNvSpPr>
            <a:spLocks noChangeArrowheads="1"/>
          </p:cNvSpPr>
          <p:nvPr/>
        </p:nvSpPr>
        <p:spPr bwMode="auto">
          <a:xfrm>
            <a:off x="323850" y="3356992"/>
            <a:ext cx="8496300" cy="2677656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just"/>
            <a:r>
              <a:rPr lang="uk-UA" altLang="ar-SA" sz="2400" dirty="0" smtClean="0">
                <a:latin typeface="Times New Roman" pitchFamily="18" charset="0"/>
              </a:rPr>
              <a:t>Водень приєднується до вуглецю з меншою кількістю атомів водню. Галоген приєднується до вуглецю з більшістю кількістю атомів воднів.</a:t>
            </a:r>
          </a:p>
          <a:p>
            <a:pPr algn="just"/>
            <a:endParaRPr lang="uk-UA" altLang="ar-SA" sz="2400" dirty="0" smtClean="0">
              <a:latin typeface="Times New Roman" pitchFamily="18" charset="0"/>
            </a:endParaRPr>
          </a:p>
          <a:p>
            <a:r>
              <a:rPr lang="uk-UA" altLang="ar-SA" sz="2400" dirty="0" err="1" smtClean="0">
                <a:solidFill>
                  <a:srgbClr val="C00000"/>
                </a:solidFill>
                <a:latin typeface="Times New Roman" pitchFamily="18" charset="0"/>
              </a:rPr>
              <a:t>Антімарковніков</a:t>
            </a:r>
            <a:endParaRPr lang="uk-UA" altLang="ar-SA" sz="24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uk-UA" altLang="ar-SA" sz="2400" dirty="0" smtClean="0">
                <a:latin typeface="Times New Roman" pitchFamily="18" charset="0"/>
              </a:rPr>
              <a:t>Реакція </a:t>
            </a:r>
            <a:r>
              <a:rPr lang="uk-UA" altLang="ar-SA" sz="2400" dirty="0" err="1" smtClean="0">
                <a:latin typeface="Times New Roman" pitchFamily="18" charset="0"/>
              </a:rPr>
              <a:t>ініціюється</a:t>
            </a:r>
            <a:r>
              <a:rPr lang="uk-UA" altLang="ar-SA" sz="2400" dirty="0" smtClean="0">
                <a:latin typeface="Times New Roman" pitchFamily="18" charset="0"/>
              </a:rPr>
              <a:t> пероксидами або </a:t>
            </a:r>
            <a:r>
              <a:rPr lang="uk-UA" altLang="ar-SA" sz="2400" dirty="0" err="1" smtClean="0">
                <a:latin typeface="Times New Roman" pitchFamily="18" charset="0"/>
              </a:rPr>
              <a:t>фотохімічно</a:t>
            </a:r>
            <a:r>
              <a:rPr lang="uk-UA" altLang="ar-SA" sz="2400" dirty="0" smtClean="0">
                <a:latin typeface="Times New Roman" pitchFamily="18" charset="0"/>
              </a:rPr>
              <a:t> за механізмом вільних радикалів.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772816"/>
            <a:ext cx="81534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Times New Roman" panose="02020603050405020304" pitchFamily="18" charset="0"/>
              </a:rPr>
              <a:t> Додавання вільних радикалів - </a:t>
            </a:r>
            <a:r>
              <a:rPr lang="uk-UA" sz="2400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це реакція приєднання.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Times New Roman" panose="02020603050405020304" pitchFamily="18" charset="0"/>
              </a:rPr>
              <a:t>  Додавання може відбуватися між радикалом і </a:t>
            </a:r>
            <a:r>
              <a:rPr lang="uk-UA" sz="2400" dirty="0" err="1" smtClean="0">
                <a:latin typeface="Times New Roman" panose="02020603050405020304" pitchFamily="18" charset="0"/>
              </a:rPr>
              <a:t>нерадикалом</a:t>
            </a:r>
            <a:r>
              <a:rPr lang="uk-UA" sz="2400" dirty="0" smtClean="0">
                <a:latin typeface="Times New Roman" panose="02020603050405020304" pitchFamily="18" charset="0"/>
              </a:rPr>
              <a:t> або між двома радикалами.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Радикальний ланцюговий механізм :</a:t>
            </a:r>
            <a:endParaRPr lang="uk-UA" sz="2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defRPr/>
            </a:pPr>
            <a:r>
              <a:rPr lang="uk-UA" sz="2400" u="sng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Ініціація радикальним ініціатором</a:t>
            </a:r>
            <a:r>
              <a:rPr lang="uk-UA" sz="2400" dirty="0" smtClean="0">
                <a:latin typeface="Times New Roman" panose="02020603050405020304" pitchFamily="18" charset="0"/>
              </a:rPr>
              <a:t>: радикал створюється з нерадикального попередника.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defRPr/>
            </a:pPr>
            <a:r>
              <a:rPr lang="uk-UA" sz="2400" u="sng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Розповсюдження ланцюга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defRPr/>
            </a:pPr>
            <a:r>
              <a:rPr lang="uk-UA" sz="2400" u="sng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Переривання ланцюга</a:t>
            </a:r>
            <a:r>
              <a:rPr lang="uk-UA" sz="2400" dirty="0" smtClean="0">
                <a:latin typeface="Times New Roman" panose="02020603050405020304" pitchFamily="18" charset="0"/>
              </a:rPr>
              <a:t>: два радикали реагують один з одним, утворюючи нерадикальні частинки.</a:t>
            </a:r>
            <a:endParaRPr lang="uk-UA" sz="2400" dirty="0">
              <a:latin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1268760"/>
            <a:ext cx="5184775" cy="3921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uk-UA" sz="2400" b="1" cap="small" dirty="0" smtClean="0">
                <a:solidFill>
                  <a:srgbClr val="CC3399"/>
                </a:solidFill>
                <a:latin typeface="Times New Roman" panose="02020603050405020304" pitchFamily="18" charset="0"/>
                <a:ea typeface="+mj-ea"/>
              </a:rPr>
              <a:t>Механізм реакції</a:t>
            </a:r>
            <a:endParaRPr lang="uk-UA" sz="2400" b="1" cap="small" dirty="0">
              <a:solidFill>
                <a:srgbClr val="CC3399"/>
              </a:solidFill>
              <a:latin typeface="Times New Roman" panose="02020603050405020304" pitchFamily="18" charset="0"/>
              <a:ea typeface="+mj-e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8888" y="476250"/>
            <a:ext cx="7057528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ar-SA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Вільнорадикальна</a:t>
            </a:r>
            <a:r>
              <a:rPr lang="uk-UA" altLang="ar-S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реакція</a:t>
            </a:r>
            <a:endParaRPr lang="uk-UA" sz="44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119812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altLang="ar-SA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Вільнорадикальна</a:t>
            </a:r>
            <a:r>
              <a:rPr lang="uk-UA" altLang="ar-SA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реакція</a:t>
            </a:r>
            <a:endParaRPr lang="uk-UA" sz="40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8532813" cy="14398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66564" name="Rectangle 2"/>
          <p:cNvSpPr>
            <a:spLocks noChangeArrowheads="1"/>
          </p:cNvSpPr>
          <p:nvPr/>
        </p:nvSpPr>
        <p:spPr bwMode="auto">
          <a:xfrm>
            <a:off x="971550" y="1484313"/>
            <a:ext cx="7772705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ar-SA" sz="3200" dirty="0" smtClean="0">
                <a:latin typeface="Times New Roman" pitchFamily="18" charset="0"/>
              </a:rPr>
              <a:t>Вільне радикальне додавання </a:t>
            </a:r>
            <a:r>
              <a:rPr lang="uk-UA" altLang="ar-SA" sz="3200" dirty="0" err="1" smtClean="0">
                <a:latin typeface="Times New Roman" pitchFamily="18" charset="0"/>
              </a:rPr>
              <a:t>HBr</a:t>
            </a:r>
            <a:r>
              <a:rPr lang="uk-UA" altLang="ar-SA" sz="3200" dirty="0" smtClean="0">
                <a:latin typeface="Times New Roman" pitchFamily="18" charset="0"/>
              </a:rPr>
              <a:t>: перекис</a:t>
            </a:r>
            <a:endParaRPr lang="uk-UA" altLang="ar-SA" sz="32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470275" y="3903663"/>
            <a:ext cx="2133600" cy="838200"/>
          </a:xfrm>
          <a:prstGeom prst="rect">
            <a:avLst/>
          </a:prstGeom>
          <a:solidFill>
            <a:srgbClr val="FF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6559550" y="158750"/>
            <a:ext cx="2349500" cy="12827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613525" y="212725"/>
            <a:ext cx="2481705" cy="12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ru-RU" altLang="en-US" sz="2400" dirty="0" err="1" smtClean="0">
                <a:latin typeface="Arial Rounded MT Bold" pitchFamily="34" charset="0"/>
                <a:cs typeface="Arial" charset="0"/>
              </a:rPr>
              <a:t>Дає</a:t>
            </a:r>
            <a:r>
              <a:rPr lang="ru-RU" altLang="en-US" sz="2400" dirty="0" smtClean="0">
                <a:latin typeface="Arial Rounded MT Bold" pitchFamily="34" charset="0"/>
                <a:cs typeface="Arial" charset="0"/>
              </a:rPr>
              <a:t> </a:t>
            </a:r>
            <a:r>
              <a:rPr lang="ru-RU" altLang="en-US" sz="2400" dirty="0" err="1" smtClean="0">
                <a:latin typeface="Arial Rounded MT Bold" pitchFamily="34" charset="0"/>
                <a:cs typeface="Arial" charset="0"/>
              </a:rPr>
              <a:t>антімарков</a:t>
            </a:r>
            <a:r>
              <a:rPr lang="ru-RU" altLang="en-US" sz="2400" dirty="0" smtClean="0">
                <a:latin typeface="Arial Rounded MT Bold" pitchFamily="34" charset="0"/>
                <a:cs typeface="Arial" charset="0"/>
              </a:rPr>
              <a:t>-</a:t>
            </a:r>
          </a:p>
          <a:p>
            <a:r>
              <a:rPr lang="ru-RU" altLang="en-US" sz="2400" dirty="0" err="1" smtClean="0">
                <a:latin typeface="Arial Rounded MT Bold" pitchFamily="34" charset="0"/>
                <a:cs typeface="Arial" charset="0"/>
              </a:rPr>
              <a:t>ніковскій</a:t>
            </a:r>
            <a:r>
              <a:rPr lang="ru-RU" altLang="en-US" sz="2400" dirty="0" smtClean="0">
                <a:latin typeface="Arial Rounded MT Bold" pitchFamily="34" charset="0"/>
                <a:cs typeface="Arial" charset="0"/>
              </a:rPr>
              <a:t> </a:t>
            </a:r>
          </a:p>
          <a:p>
            <a:r>
              <a:rPr lang="ru-RU" altLang="en-US" sz="2400" dirty="0" smtClean="0">
                <a:latin typeface="Arial Rounded MT Bold" pitchFamily="34" charset="0"/>
                <a:cs typeface="Arial" charset="0"/>
              </a:rPr>
              <a:t>продукт</a:t>
            </a:r>
            <a:endParaRPr lang="en-US" altLang="en-US" sz="240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67589" name="Rectangle 8"/>
          <p:cNvSpPr>
            <a:spLocks noChangeArrowheads="1"/>
          </p:cNvSpPr>
          <p:nvPr/>
        </p:nvSpPr>
        <p:spPr bwMode="auto">
          <a:xfrm>
            <a:off x="1516063" y="595947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B</a:t>
            </a:r>
          </a:p>
        </p:txBody>
      </p:sp>
      <p:sp>
        <p:nvSpPr>
          <p:cNvPr id="67590" name="Rectangle 9"/>
          <p:cNvSpPr>
            <a:spLocks noChangeArrowheads="1"/>
          </p:cNvSpPr>
          <p:nvPr/>
        </p:nvSpPr>
        <p:spPr bwMode="auto">
          <a:xfrm>
            <a:off x="1684338" y="5959475"/>
            <a:ext cx="284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591" name="Rectangle 10"/>
          <p:cNvSpPr>
            <a:spLocks noChangeArrowheads="1"/>
          </p:cNvSpPr>
          <p:nvPr/>
        </p:nvSpPr>
        <p:spPr bwMode="auto">
          <a:xfrm>
            <a:off x="2022475" y="5959475"/>
            <a:ext cx="354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</a:p>
        </p:txBody>
      </p:sp>
      <p:sp>
        <p:nvSpPr>
          <p:cNvPr id="67592" name="Rectangle 11"/>
          <p:cNvSpPr>
            <a:spLocks noChangeArrowheads="1"/>
          </p:cNvSpPr>
          <p:nvPr/>
        </p:nvSpPr>
        <p:spPr bwMode="auto">
          <a:xfrm>
            <a:off x="2189163" y="5959475"/>
            <a:ext cx="357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7593" name="Rectangle 12"/>
          <p:cNvSpPr>
            <a:spLocks noChangeArrowheads="1"/>
          </p:cNvSpPr>
          <p:nvPr/>
        </p:nvSpPr>
        <p:spPr bwMode="auto">
          <a:xfrm>
            <a:off x="2357438" y="6057900"/>
            <a:ext cx="2825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2</a:t>
            </a:r>
          </a:p>
        </p:txBody>
      </p:sp>
      <p:sp>
        <p:nvSpPr>
          <p:cNvPr id="67594" name="Rectangle 13"/>
          <p:cNvSpPr>
            <a:spLocks noChangeArrowheads="1"/>
          </p:cNvSpPr>
          <p:nvPr/>
        </p:nvSpPr>
        <p:spPr bwMode="auto">
          <a:xfrm>
            <a:off x="2693988" y="5959475"/>
            <a:ext cx="354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</a:p>
        </p:txBody>
      </p:sp>
      <p:sp>
        <p:nvSpPr>
          <p:cNvPr id="67595" name="Rectangle 14"/>
          <p:cNvSpPr>
            <a:spLocks noChangeArrowheads="1"/>
          </p:cNvSpPr>
          <p:nvPr/>
        </p:nvSpPr>
        <p:spPr bwMode="auto">
          <a:xfrm>
            <a:off x="2860675" y="5959475"/>
            <a:ext cx="357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7596" name="Rectangle 15"/>
          <p:cNvSpPr>
            <a:spLocks noChangeArrowheads="1"/>
          </p:cNvSpPr>
          <p:nvPr/>
        </p:nvSpPr>
        <p:spPr bwMode="auto">
          <a:xfrm>
            <a:off x="3233738" y="595947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597" name="Line 16"/>
          <p:cNvSpPr>
            <a:spLocks noChangeShapeType="1"/>
          </p:cNvSpPr>
          <p:nvPr/>
        </p:nvSpPr>
        <p:spPr bwMode="auto">
          <a:xfrm>
            <a:off x="1901825" y="6126163"/>
            <a:ext cx="198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98" name="Line 17"/>
          <p:cNvSpPr>
            <a:spLocks noChangeShapeType="1"/>
          </p:cNvSpPr>
          <p:nvPr/>
        </p:nvSpPr>
        <p:spPr bwMode="auto">
          <a:xfrm>
            <a:off x="2574925" y="6126163"/>
            <a:ext cx="1968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99" name="Line 18"/>
          <p:cNvSpPr>
            <a:spLocks noChangeShapeType="1"/>
          </p:cNvSpPr>
          <p:nvPr/>
        </p:nvSpPr>
        <p:spPr bwMode="auto">
          <a:xfrm>
            <a:off x="3135313" y="6126163"/>
            <a:ext cx="1762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00" name="Line 19"/>
          <p:cNvSpPr>
            <a:spLocks noChangeShapeType="1"/>
          </p:cNvSpPr>
          <p:nvPr/>
        </p:nvSpPr>
        <p:spPr bwMode="auto">
          <a:xfrm>
            <a:off x="3709988" y="6126163"/>
            <a:ext cx="7445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01" name="Freeform 20"/>
          <p:cNvSpPr>
            <a:spLocks/>
          </p:cNvSpPr>
          <p:nvPr/>
        </p:nvSpPr>
        <p:spPr bwMode="auto">
          <a:xfrm>
            <a:off x="4314825" y="6084888"/>
            <a:ext cx="141288" cy="85725"/>
          </a:xfrm>
          <a:custGeom>
            <a:avLst/>
            <a:gdLst>
              <a:gd name="T0" fmla="*/ 2147483647 w 89"/>
              <a:gd name="T1" fmla="*/ 2147483647 h 54"/>
              <a:gd name="T2" fmla="*/ 0 w 89"/>
              <a:gd name="T3" fmla="*/ 2147483647 h 54"/>
              <a:gd name="T4" fmla="*/ 2147483647 w 89"/>
              <a:gd name="T5" fmla="*/ 2147483647 h 54"/>
              <a:gd name="T6" fmla="*/ 0 w 89"/>
              <a:gd name="T7" fmla="*/ 0 h 54"/>
              <a:gd name="T8" fmla="*/ 2147483647 w 89"/>
              <a:gd name="T9" fmla="*/ 2147483647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"/>
              <a:gd name="T16" fmla="*/ 0 h 54"/>
              <a:gd name="T17" fmla="*/ 89 w 89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" h="54">
                <a:moveTo>
                  <a:pt x="88" y="26"/>
                </a:moveTo>
                <a:lnTo>
                  <a:pt x="0" y="53"/>
                </a:lnTo>
                <a:lnTo>
                  <a:pt x="18" y="26"/>
                </a:lnTo>
                <a:lnTo>
                  <a:pt x="0" y="0"/>
                </a:lnTo>
                <a:lnTo>
                  <a:pt x="88" y="2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67602" name="Rectangle 21"/>
          <p:cNvSpPr>
            <a:spLocks noChangeArrowheads="1"/>
          </p:cNvSpPr>
          <p:nvPr/>
        </p:nvSpPr>
        <p:spPr bwMode="auto">
          <a:xfrm>
            <a:off x="1160463" y="5959475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2</a:t>
            </a:r>
          </a:p>
        </p:txBody>
      </p:sp>
      <p:sp>
        <p:nvSpPr>
          <p:cNvPr id="67603" name="Rectangle 22"/>
          <p:cNvSpPr>
            <a:spLocks noChangeArrowheads="1"/>
          </p:cNvSpPr>
          <p:nvPr/>
        </p:nvSpPr>
        <p:spPr bwMode="auto">
          <a:xfrm>
            <a:off x="4700588" y="59451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B</a:t>
            </a:r>
          </a:p>
        </p:txBody>
      </p:sp>
      <p:sp>
        <p:nvSpPr>
          <p:cNvPr id="67604" name="Rectangle 23"/>
          <p:cNvSpPr>
            <a:spLocks noChangeArrowheads="1"/>
          </p:cNvSpPr>
          <p:nvPr/>
        </p:nvSpPr>
        <p:spPr bwMode="auto">
          <a:xfrm>
            <a:off x="4868863" y="5945188"/>
            <a:ext cx="284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605" name="Rectangle 24"/>
          <p:cNvSpPr>
            <a:spLocks noChangeArrowheads="1"/>
          </p:cNvSpPr>
          <p:nvPr/>
        </p:nvSpPr>
        <p:spPr bwMode="auto">
          <a:xfrm>
            <a:off x="5205413" y="5945188"/>
            <a:ext cx="354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</a:p>
        </p:txBody>
      </p:sp>
      <p:sp>
        <p:nvSpPr>
          <p:cNvPr id="67606" name="Rectangle 25"/>
          <p:cNvSpPr>
            <a:spLocks noChangeArrowheads="1"/>
          </p:cNvSpPr>
          <p:nvPr/>
        </p:nvSpPr>
        <p:spPr bwMode="auto">
          <a:xfrm>
            <a:off x="5373688" y="5945188"/>
            <a:ext cx="357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7607" name="Rectangle 26"/>
          <p:cNvSpPr>
            <a:spLocks noChangeArrowheads="1"/>
          </p:cNvSpPr>
          <p:nvPr/>
        </p:nvSpPr>
        <p:spPr bwMode="auto">
          <a:xfrm>
            <a:off x="5541963" y="6045200"/>
            <a:ext cx="2825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2</a:t>
            </a:r>
          </a:p>
        </p:txBody>
      </p:sp>
      <p:sp>
        <p:nvSpPr>
          <p:cNvPr id="67608" name="Rectangle 27"/>
          <p:cNvSpPr>
            <a:spLocks noChangeArrowheads="1"/>
          </p:cNvSpPr>
          <p:nvPr/>
        </p:nvSpPr>
        <p:spPr bwMode="auto">
          <a:xfrm>
            <a:off x="5878513" y="5945188"/>
            <a:ext cx="354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</a:p>
        </p:txBody>
      </p:sp>
      <p:sp>
        <p:nvSpPr>
          <p:cNvPr id="67609" name="Rectangle 28"/>
          <p:cNvSpPr>
            <a:spLocks noChangeArrowheads="1"/>
          </p:cNvSpPr>
          <p:nvPr/>
        </p:nvSpPr>
        <p:spPr bwMode="auto">
          <a:xfrm>
            <a:off x="6045200" y="5945188"/>
            <a:ext cx="357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7610" name="Rectangle 29"/>
          <p:cNvSpPr>
            <a:spLocks noChangeArrowheads="1"/>
          </p:cNvSpPr>
          <p:nvPr/>
        </p:nvSpPr>
        <p:spPr bwMode="auto">
          <a:xfrm>
            <a:off x="6418263" y="5945188"/>
            <a:ext cx="354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</a:p>
        </p:txBody>
      </p:sp>
      <p:sp>
        <p:nvSpPr>
          <p:cNvPr id="67611" name="Rectangle 30"/>
          <p:cNvSpPr>
            <a:spLocks noChangeArrowheads="1"/>
          </p:cNvSpPr>
          <p:nvPr/>
        </p:nvSpPr>
        <p:spPr bwMode="auto">
          <a:xfrm>
            <a:off x="6586538" y="5945188"/>
            <a:ext cx="357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7612" name="Rectangle 31"/>
          <p:cNvSpPr>
            <a:spLocks noChangeArrowheads="1"/>
          </p:cNvSpPr>
          <p:nvPr/>
        </p:nvSpPr>
        <p:spPr bwMode="auto">
          <a:xfrm>
            <a:off x="6959600" y="5945188"/>
            <a:ext cx="354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</a:p>
        </p:txBody>
      </p:sp>
      <p:sp>
        <p:nvSpPr>
          <p:cNvPr id="67613" name="Rectangle 32"/>
          <p:cNvSpPr>
            <a:spLocks noChangeArrowheads="1"/>
          </p:cNvSpPr>
          <p:nvPr/>
        </p:nvSpPr>
        <p:spPr bwMode="auto">
          <a:xfrm>
            <a:off x="7126288" y="5945188"/>
            <a:ext cx="357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7614" name="Rectangle 33"/>
          <p:cNvSpPr>
            <a:spLocks noChangeArrowheads="1"/>
          </p:cNvSpPr>
          <p:nvPr/>
        </p:nvSpPr>
        <p:spPr bwMode="auto">
          <a:xfrm>
            <a:off x="7294563" y="6045200"/>
            <a:ext cx="2825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2</a:t>
            </a:r>
          </a:p>
        </p:txBody>
      </p:sp>
      <p:sp>
        <p:nvSpPr>
          <p:cNvPr id="67615" name="Rectangle 34"/>
          <p:cNvSpPr>
            <a:spLocks noChangeArrowheads="1"/>
          </p:cNvSpPr>
          <p:nvPr/>
        </p:nvSpPr>
        <p:spPr bwMode="auto">
          <a:xfrm>
            <a:off x="7631113" y="59451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B</a:t>
            </a:r>
          </a:p>
        </p:txBody>
      </p:sp>
      <p:sp>
        <p:nvSpPr>
          <p:cNvPr id="67616" name="Rectangle 35"/>
          <p:cNvSpPr>
            <a:spLocks noChangeArrowheads="1"/>
          </p:cNvSpPr>
          <p:nvPr/>
        </p:nvSpPr>
        <p:spPr bwMode="auto">
          <a:xfrm>
            <a:off x="7797800" y="5945188"/>
            <a:ext cx="284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617" name="Rectangle 36"/>
          <p:cNvSpPr>
            <a:spLocks noChangeArrowheads="1"/>
          </p:cNvSpPr>
          <p:nvPr/>
        </p:nvSpPr>
        <p:spPr bwMode="auto">
          <a:xfrm>
            <a:off x="5878513" y="63182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618" name="Rectangle 37"/>
          <p:cNvSpPr>
            <a:spLocks noChangeArrowheads="1"/>
          </p:cNvSpPr>
          <p:nvPr/>
        </p:nvSpPr>
        <p:spPr bwMode="auto">
          <a:xfrm>
            <a:off x="6418263" y="63182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619" name="Line 38"/>
          <p:cNvSpPr>
            <a:spLocks noChangeShapeType="1"/>
          </p:cNvSpPr>
          <p:nvPr/>
        </p:nvSpPr>
        <p:spPr bwMode="auto">
          <a:xfrm>
            <a:off x="5086350" y="6113463"/>
            <a:ext cx="198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20" name="Line 39"/>
          <p:cNvSpPr>
            <a:spLocks noChangeShapeType="1"/>
          </p:cNvSpPr>
          <p:nvPr/>
        </p:nvSpPr>
        <p:spPr bwMode="auto">
          <a:xfrm>
            <a:off x="5759450" y="6113463"/>
            <a:ext cx="1968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21" name="Line 40"/>
          <p:cNvSpPr>
            <a:spLocks noChangeShapeType="1"/>
          </p:cNvSpPr>
          <p:nvPr/>
        </p:nvSpPr>
        <p:spPr bwMode="auto">
          <a:xfrm>
            <a:off x="6319838" y="6113463"/>
            <a:ext cx="1762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22" name="Line 41"/>
          <p:cNvSpPr>
            <a:spLocks noChangeShapeType="1"/>
          </p:cNvSpPr>
          <p:nvPr/>
        </p:nvSpPr>
        <p:spPr bwMode="auto">
          <a:xfrm>
            <a:off x="6859588" y="6113463"/>
            <a:ext cx="177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23" name="Line 42"/>
          <p:cNvSpPr>
            <a:spLocks noChangeShapeType="1"/>
          </p:cNvSpPr>
          <p:nvPr/>
        </p:nvSpPr>
        <p:spPr bwMode="auto">
          <a:xfrm>
            <a:off x="7512050" y="6113463"/>
            <a:ext cx="1968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24" name="Line 43"/>
          <p:cNvSpPr>
            <a:spLocks noChangeShapeType="1"/>
          </p:cNvSpPr>
          <p:nvPr/>
        </p:nvSpPr>
        <p:spPr bwMode="auto">
          <a:xfrm>
            <a:off x="6046788" y="6224588"/>
            <a:ext cx="0" cy="163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25" name="Line 44"/>
          <p:cNvSpPr>
            <a:spLocks noChangeShapeType="1"/>
          </p:cNvSpPr>
          <p:nvPr/>
        </p:nvSpPr>
        <p:spPr bwMode="auto">
          <a:xfrm>
            <a:off x="6586538" y="6224588"/>
            <a:ext cx="0" cy="163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26" name="Rectangle 45"/>
          <p:cNvSpPr>
            <a:spLocks noChangeArrowheads="1"/>
          </p:cNvSpPr>
          <p:nvPr/>
        </p:nvSpPr>
        <p:spPr bwMode="auto">
          <a:xfrm>
            <a:off x="361950" y="5054600"/>
            <a:ext cx="15430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 b="1" u="sng">
                <a:solidFill>
                  <a:srgbClr val="C00000"/>
                </a:solidFill>
                <a:latin typeface="Times New Roman" pitchFamily="18" charset="0"/>
              </a:rPr>
              <a:t>Termination</a:t>
            </a:r>
          </a:p>
        </p:txBody>
      </p:sp>
      <p:sp>
        <p:nvSpPr>
          <p:cNvPr id="67627" name="Rectangle 46"/>
          <p:cNvSpPr>
            <a:spLocks noChangeArrowheads="1"/>
          </p:cNvSpPr>
          <p:nvPr/>
        </p:nvSpPr>
        <p:spPr bwMode="auto">
          <a:xfrm>
            <a:off x="1139825" y="53736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B</a:t>
            </a:r>
          </a:p>
        </p:txBody>
      </p:sp>
      <p:sp>
        <p:nvSpPr>
          <p:cNvPr id="67628" name="Rectangle 47"/>
          <p:cNvSpPr>
            <a:spLocks noChangeArrowheads="1"/>
          </p:cNvSpPr>
          <p:nvPr/>
        </p:nvSpPr>
        <p:spPr bwMode="auto">
          <a:xfrm>
            <a:off x="1306513" y="5373688"/>
            <a:ext cx="284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629" name="Rectangle 48"/>
          <p:cNvSpPr>
            <a:spLocks noChangeArrowheads="1"/>
          </p:cNvSpPr>
          <p:nvPr/>
        </p:nvSpPr>
        <p:spPr bwMode="auto">
          <a:xfrm>
            <a:off x="1644650" y="5373688"/>
            <a:ext cx="354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</a:p>
        </p:txBody>
      </p:sp>
      <p:sp>
        <p:nvSpPr>
          <p:cNvPr id="67630" name="Rectangle 49"/>
          <p:cNvSpPr>
            <a:spLocks noChangeArrowheads="1"/>
          </p:cNvSpPr>
          <p:nvPr/>
        </p:nvSpPr>
        <p:spPr bwMode="auto">
          <a:xfrm>
            <a:off x="1812925" y="5373688"/>
            <a:ext cx="357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7631" name="Rectangle 50"/>
          <p:cNvSpPr>
            <a:spLocks noChangeArrowheads="1"/>
          </p:cNvSpPr>
          <p:nvPr/>
        </p:nvSpPr>
        <p:spPr bwMode="auto">
          <a:xfrm>
            <a:off x="1979613" y="5472113"/>
            <a:ext cx="2825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2</a:t>
            </a:r>
          </a:p>
        </p:txBody>
      </p:sp>
      <p:sp>
        <p:nvSpPr>
          <p:cNvPr id="67632" name="Rectangle 51"/>
          <p:cNvSpPr>
            <a:spLocks noChangeArrowheads="1"/>
          </p:cNvSpPr>
          <p:nvPr/>
        </p:nvSpPr>
        <p:spPr bwMode="auto">
          <a:xfrm>
            <a:off x="2316163" y="5373688"/>
            <a:ext cx="354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</a:p>
        </p:txBody>
      </p:sp>
      <p:sp>
        <p:nvSpPr>
          <p:cNvPr id="67633" name="Rectangle 52"/>
          <p:cNvSpPr>
            <a:spLocks noChangeArrowheads="1"/>
          </p:cNvSpPr>
          <p:nvPr/>
        </p:nvSpPr>
        <p:spPr bwMode="auto">
          <a:xfrm>
            <a:off x="2484438" y="5373688"/>
            <a:ext cx="357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7634" name="Rectangle 53"/>
          <p:cNvSpPr>
            <a:spLocks noChangeArrowheads="1"/>
          </p:cNvSpPr>
          <p:nvPr/>
        </p:nvSpPr>
        <p:spPr bwMode="auto">
          <a:xfrm>
            <a:off x="2857500" y="53736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635" name="Line 54"/>
          <p:cNvSpPr>
            <a:spLocks noChangeShapeType="1"/>
          </p:cNvSpPr>
          <p:nvPr/>
        </p:nvSpPr>
        <p:spPr bwMode="auto">
          <a:xfrm>
            <a:off x="1524000" y="5540375"/>
            <a:ext cx="198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36" name="Line 55"/>
          <p:cNvSpPr>
            <a:spLocks noChangeShapeType="1"/>
          </p:cNvSpPr>
          <p:nvPr/>
        </p:nvSpPr>
        <p:spPr bwMode="auto">
          <a:xfrm>
            <a:off x="2197100" y="5540375"/>
            <a:ext cx="1968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37" name="Line 56"/>
          <p:cNvSpPr>
            <a:spLocks noChangeShapeType="1"/>
          </p:cNvSpPr>
          <p:nvPr/>
        </p:nvSpPr>
        <p:spPr bwMode="auto">
          <a:xfrm>
            <a:off x="2757488" y="5540375"/>
            <a:ext cx="177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38" name="Rectangle 57"/>
          <p:cNvSpPr>
            <a:spLocks noChangeArrowheads="1"/>
          </p:cNvSpPr>
          <p:nvPr/>
        </p:nvSpPr>
        <p:spPr bwMode="auto">
          <a:xfrm>
            <a:off x="3268663" y="538638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+</a:t>
            </a:r>
          </a:p>
        </p:txBody>
      </p:sp>
      <p:sp>
        <p:nvSpPr>
          <p:cNvPr id="67639" name="Line 58"/>
          <p:cNvSpPr>
            <a:spLocks noChangeShapeType="1"/>
          </p:cNvSpPr>
          <p:nvPr/>
        </p:nvSpPr>
        <p:spPr bwMode="auto">
          <a:xfrm>
            <a:off x="4519613" y="5526088"/>
            <a:ext cx="7445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40" name="Freeform 59"/>
          <p:cNvSpPr>
            <a:spLocks/>
          </p:cNvSpPr>
          <p:nvPr/>
        </p:nvSpPr>
        <p:spPr bwMode="auto">
          <a:xfrm>
            <a:off x="5124450" y="5484813"/>
            <a:ext cx="141288" cy="84137"/>
          </a:xfrm>
          <a:custGeom>
            <a:avLst/>
            <a:gdLst>
              <a:gd name="T0" fmla="*/ 2147483647 w 89"/>
              <a:gd name="T1" fmla="*/ 2147483647 h 53"/>
              <a:gd name="T2" fmla="*/ 0 w 89"/>
              <a:gd name="T3" fmla="*/ 2147483647 h 53"/>
              <a:gd name="T4" fmla="*/ 2147483647 w 89"/>
              <a:gd name="T5" fmla="*/ 2147483647 h 53"/>
              <a:gd name="T6" fmla="*/ 0 w 89"/>
              <a:gd name="T7" fmla="*/ 0 h 53"/>
              <a:gd name="T8" fmla="*/ 2147483647 w 89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"/>
              <a:gd name="T16" fmla="*/ 0 h 53"/>
              <a:gd name="T17" fmla="*/ 89 w 89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" h="53">
                <a:moveTo>
                  <a:pt x="88" y="26"/>
                </a:moveTo>
                <a:lnTo>
                  <a:pt x="0" y="52"/>
                </a:lnTo>
                <a:lnTo>
                  <a:pt x="18" y="26"/>
                </a:lnTo>
                <a:lnTo>
                  <a:pt x="0" y="0"/>
                </a:lnTo>
                <a:lnTo>
                  <a:pt x="88" y="2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67641" name="Rectangle 60"/>
          <p:cNvSpPr>
            <a:spLocks noChangeArrowheads="1"/>
          </p:cNvSpPr>
          <p:nvPr/>
        </p:nvSpPr>
        <p:spPr bwMode="auto">
          <a:xfrm>
            <a:off x="5580063" y="540067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B</a:t>
            </a:r>
          </a:p>
        </p:txBody>
      </p:sp>
      <p:sp>
        <p:nvSpPr>
          <p:cNvPr id="67642" name="Rectangle 61"/>
          <p:cNvSpPr>
            <a:spLocks noChangeArrowheads="1"/>
          </p:cNvSpPr>
          <p:nvPr/>
        </p:nvSpPr>
        <p:spPr bwMode="auto">
          <a:xfrm>
            <a:off x="5748338" y="5400675"/>
            <a:ext cx="284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643" name="Rectangle 62"/>
          <p:cNvSpPr>
            <a:spLocks noChangeArrowheads="1"/>
          </p:cNvSpPr>
          <p:nvPr/>
        </p:nvSpPr>
        <p:spPr bwMode="auto">
          <a:xfrm>
            <a:off x="6086475" y="5400675"/>
            <a:ext cx="354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</a:p>
        </p:txBody>
      </p:sp>
      <p:sp>
        <p:nvSpPr>
          <p:cNvPr id="67644" name="Rectangle 63"/>
          <p:cNvSpPr>
            <a:spLocks noChangeArrowheads="1"/>
          </p:cNvSpPr>
          <p:nvPr/>
        </p:nvSpPr>
        <p:spPr bwMode="auto">
          <a:xfrm>
            <a:off x="6253163" y="5400675"/>
            <a:ext cx="357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7645" name="Rectangle 64"/>
          <p:cNvSpPr>
            <a:spLocks noChangeArrowheads="1"/>
          </p:cNvSpPr>
          <p:nvPr/>
        </p:nvSpPr>
        <p:spPr bwMode="auto">
          <a:xfrm>
            <a:off x="6421438" y="5500688"/>
            <a:ext cx="2825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2</a:t>
            </a:r>
          </a:p>
        </p:txBody>
      </p:sp>
      <p:sp>
        <p:nvSpPr>
          <p:cNvPr id="67646" name="Rectangle 65"/>
          <p:cNvSpPr>
            <a:spLocks noChangeArrowheads="1"/>
          </p:cNvSpPr>
          <p:nvPr/>
        </p:nvSpPr>
        <p:spPr bwMode="auto">
          <a:xfrm>
            <a:off x="6757988" y="5400675"/>
            <a:ext cx="354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</a:p>
        </p:txBody>
      </p:sp>
      <p:sp>
        <p:nvSpPr>
          <p:cNvPr id="67647" name="Rectangle 66"/>
          <p:cNvSpPr>
            <a:spLocks noChangeArrowheads="1"/>
          </p:cNvSpPr>
          <p:nvPr/>
        </p:nvSpPr>
        <p:spPr bwMode="auto">
          <a:xfrm>
            <a:off x="6924675" y="5400675"/>
            <a:ext cx="357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7648" name="Rectangle 67"/>
          <p:cNvSpPr>
            <a:spLocks noChangeArrowheads="1"/>
          </p:cNvSpPr>
          <p:nvPr/>
        </p:nvSpPr>
        <p:spPr bwMode="auto">
          <a:xfrm>
            <a:off x="7297738" y="540067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649" name="Rectangle 68"/>
          <p:cNvSpPr>
            <a:spLocks noChangeArrowheads="1"/>
          </p:cNvSpPr>
          <p:nvPr/>
        </p:nvSpPr>
        <p:spPr bwMode="auto">
          <a:xfrm>
            <a:off x="6757988" y="50276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B</a:t>
            </a:r>
          </a:p>
        </p:txBody>
      </p:sp>
      <p:sp>
        <p:nvSpPr>
          <p:cNvPr id="67650" name="Rectangle 69"/>
          <p:cNvSpPr>
            <a:spLocks noChangeArrowheads="1"/>
          </p:cNvSpPr>
          <p:nvPr/>
        </p:nvSpPr>
        <p:spPr bwMode="auto">
          <a:xfrm>
            <a:off x="6924675" y="5027613"/>
            <a:ext cx="284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651" name="Line 70"/>
          <p:cNvSpPr>
            <a:spLocks noChangeShapeType="1"/>
          </p:cNvSpPr>
          <p:nvPr/>
        </p:nvSpPr>
        <p:spPr bwMode="auto">
          <a:xfrm>
            <a:off x="5965825" y="5567363"/>
            <a:ext cx="198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52" name="Line 71"/>
          <p:cNvSpPr>
            <a:spLocks noChangeShapeType="1"/>
          </p:cNvSpPr>
          <p:nvPr/>
        </p:nvSpPr>
        <p:spPr bwMode="auto">
          <a:xfrm>
            <a:off x="6638925" y="5567363"/>
            <a:ext cx="1968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53" name="Line 72"/>
          <p:cNvSpPr>
            <a:spLocks noChangeShapeType="1"/>
          </p:cNvSpPr>
          <p:nvPr/>
        </p:nvSpPr>
        <p:spPr bwMode="auto">
          <a:xfrm>
            <a:off x="7199313" y="5567363"/>
            <a:ext cx="177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54" name="Line 73"/>
          <p:cNvSpPr>
            <a:spLocks noChangeShapeType="1"/>
          </p:cNvSpPr>
          <p:nvPr/>
        </p:nvSpPr>
        <p:spPr bwMode="auto">
          <a:xfrm flipV="1">
            <a:off x="6926263" y="5305425"/>
            <a:ext cx="0" cy="163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55" name="Oval 74"/>
          <p:cNvSpPr>
            <a:spLocks noChangeArrowheads="1"/>
          </p:cNvSpPr>
          <p:nvPr/>
        </p:nvSpPr>
        <p:spPr bwMode="auto">
          <a:xfrm>
            <a:off x="3606800" y="5218113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7656" name="Rectangle 75"/>
          <p:cNvSpPr>
            <a:spLocks noChangeArrowheads="1"/>
          </p:cNvSpPr>
          <p:nvPr/>
        </p:nvSpPr>
        <p:spPr bwMode="auto">
          <a:xfrm>
            <a:off x="3617913" y="5340350"/>
            <a:ext cx="541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latin typeface="Arial Rounded MT Bold" pitchFamily="34" charset="0"/>
                <a:cs typeface="Arial" charset="0"/>
              </a:rPr>
              <a:t> Br</a:t>
            </a:r>
          </a:p>
        </p:txBody>
      </p:sp>
      <p:sp>
        <p:nvSpPr>
          <p:cNvPr id="67657" name="Rectangle 76"/>
          <p:cNvSpPr>
            <a:spLocks noChangeArrowheads="1"/>
          </p:cNvSpPr>
          <p:nvPr/>
        </p:nvSpPr>
        <p:spPr bwMode="auto">
          <a:xfrm>
            <a:off x="3981450" y="5224463"/>
            <a:ext cx="295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800">
                <a:latin typeface="Arial Rounded MT Bold" pitchFamily="34" charset="0"/>
                <a:cs typeface="Arial" charset="0"/>
              </a:rPr>
              <a:t>.</a:t>
            </a:r>
          </a:p>
        </p:txBody>
      </p:sp>
      <p:sp>
        <p:nvSpPr>
          <p:cNvPr id="67658" name="Oval 77"/>
          <p:cNvSpPr>
            <a:spLocks noChangeArrowheads="1"/>
          </p:cNvSpPr>
          <p:nvPr/>
        </p:nvSpPr>
        <p:spPr bwMode="auto">
          <a:xfrm>
            <a:off x="935038" y="2587625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7659" name="Rectangle 78"/>
          <p:cNvSpPr>
            <a:spLocks noChangeArrowheads="1"/>
          </p:cNvSpPr>
          <p:nvPr/>
        </p:nvSpPr>
        <p:spPr bwMode="auto">
          <a:xfrm>
            <a:off x="946150" y="2709863"/>
            <a:ext cx="541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latin typeface="Arial Rounded MT Bold" pitchFamily="34" charset="0"/>
                <a:cs typeface="Arial" charset="0"/>
              </a:rPr>
              <a:t> Br</a:t>
            </a:r>
          </a:p>
        </p:txBody>
      </p:sp>
      <p:sp>
        <p:nvSpPr>
          <p:cNvPr id="67660" name="Rectangle 79"/>
          <p:cNvSpPr>
            <a:spLocks noChangeArrowheads="1"/>
          </p:cNvSpPr>
          <p:nvPr/>
        </p:nvSpPr>
        <p:spPr bwMode="auto">
          <a:xfrm>
            <a:off x="1309688" y="2593975"/>
            <a:ext cx="295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800">
                <a:latin typeface="Arial Rounded MT Bold" pitchFamily="34" charset="0"/>
                <a:cs typeface="Arial" charset="0"/>
              </a:rPr>
              <a:t>.</a:t>
            </a:r>
          </a:p>
        </p:txBody>
      </p:sp>
      <p:sp>
        <p:nvSpPr>
          <p:cNvPr id="67661" name="Rectangle 80"/>
          <p:cNvSpPr>
            <a:spLocks noChangeArrowheads="1"/>
          </p:cNvSpPr>
          <p:nvPr/>
        </p:nvSpPr>
        <p:spPr bwMode="auto">
          <a:xfrm>
            <a:off x="300038" y="2058988"/>
            <a:ext cx="1533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 b="1" u="sng">
                <a:solidFill>
                  <a:srgbClr val="006633"/>
                </a:solidFill>
                <a:latin typeface="Times New Roman" pitchFamily="18" charset="0"/>
              </a:rPr>
              <a:t>Propagation</a:t>
            </a:r>
          </a:p>
        </p:txBody>
      </p:sp>
      <p:grpSp>
        <p:nvGrpSpPr>
          <p:cNvPr id="67662" name="Group 81"/>
          <p:cNvGrpSpPr>
            <a:grpSpLocks/>
          </p:cNvGrpSpPr>
          <p:nvPr/>
        </p:nvGrpSpPr>
        <p:grpSpPr bwMode="auto">
          <a:xfrm>
            <a:off x="685800" y="2971800"/>
            <a:ext cx="5715000" cy="1905000"/>
            <a:chOff x="432" y="1872"/>
            <a:chExt cx="3600" cy="1200"/>
          </a:xfrm>
        </p:grpSpPr>
        <p:sp>
          <p:nvSpPr>
            <p:cNvPr id="67796" name="Line 82"/>
            <p:cNvSpPr>
              <a:spLocks noChangeShapeType="1"/>
            </p:cNvSpPr>
            <p:nvPr/>
          </p:nvSpPr>
          <p:spPr bwMode="auto">
            <a:xfrm>
              <a:off x="432" y="3072"/>
              <a:ext cx="3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97" name="Line 83"/>
            <p:cNvSpPr>
              <a:spLocks noChangeShapeType="1"/>
            </p:cNvSpPr>
            <p:nvPr/>
          </p:nvSpPr>
          <p:spPr bwMode="auto">
            <a:xfrm flipV="1">
              <a:off x="432" y="1872"/>
              <a:ext cx="0" cy="12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98" name="Line 84"/>
            <p:cNvSpPr>
              <a:spLocks noChangeShapeType="1"/>
            </p:cNvSpPr>
            <p:nvPr/>
          </p:nvSpPr>
          <p:spPr bwMode="auto">
            <a:xfrm>
              <a:off x="432" y="1872"/>
              <a:ext cx="14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99" name="Line 85"/>
            <p:cNvSpPr>
              <a:spLocks noChangeShapeType="1"/>
            </p:cNvSpPr>
            <p:nvPr/>
          </p:nvSpPr>
          <p:spPr bwMode="auto">
            <a:xfrm flipV="1">
              <a:off x="4032" y="2976"/>
              <a:ext cx="0" cy="9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663" name="Rectangle 86"/>
          <p:cNvSpPr>
            <a:spLocks noChangeArrowheads="1"/>
          </p:cNvSpPr>
          <p:nvPr/>
        </p:nvSpPr>
        <p:spPr bwMode="auto">
          <a:xfrm>
            <a:off x="3254375" y="3492500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+</a:t>
            </a:r>
          </a:p>
        </p:txBody>
      </p:sp>
      <p:sp>
        <p:nvSpPr>
          <p:cNvPr id="67664" name="Line 87"/>
          <p:cNvSpPr>
            <a:spLocks noChangeShapeType="1"/>
          </p:cNvSpPr>
          <p:nvPr/>
        </p:nvSpPr>
        <p:spPr bwMode="auto">
          <a:xfrm>
            <a:off x="4602163" y="3673475"/>
            <a:ext cx="7445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65" name="Freeform 88"/>
          <p:cNvSpPr>
            <a:spLocks/>
          </p:cNvSpPr>
          <p:nvPr/>
        </p:nvSpPr>
        <p:spPr bwMode="auto">
          <a:xfrm>
            <a:off x="5207000" y="3632200"/>
            <a:ext cx="141288" cy="85725"/>
          </a:xfrm>
          <a:custGeom>
            <a:avLst/>
            <a:gdLst>
              <a:gd name="T0" fmla="*/ 2147483647 w 89"/>
              <a:gd name="T1" fmla="*/ 2147483647 h 54"/>
              <a:gd name="T2" fmla="*/ 0 w 89"/>
              <a:gd name="T3" fmla="*/ 2147483647 h 54"/>
              <a:gd name="T4" fmla="*/ 2147483647 w 89"/>
              <a:gd name="T5" fmla="*/ 2147483647 h 54"/>
              <a:gd name="T6" fmla="*/ 0 w 89"/>
              <a:gd name="T7" fmla="*/ 0 h 54"/>
              <a:gd name="T8" fmla="*/ 2147483647 w 89"/>
              <a:gd name="T9" fmla="*/ 2147483647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"/>
              <a:gd name="T16" fmla="*/ 0 h 54"/>
              <a:gd name="T17" fmla="*/ 89 w 89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" h="54">
                <a:moveTo>
                  <a:pt x="88" y="26"/>
                </a:moveTo>
                <a:lnTo>
                  <a:pt x="0" y="53"/>
                </a:lnTo>
                <a:lnTo>
                  <a:pt x="18" y="26"/>
                </a:lnTo>
                <a:lnTo>
                  <a:pt x="0" y="0"/>
                </a:lnTo>
                <a:lnTo>
                  <a:pt x="88" y="2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67666" name="Rectangle 89"/>
          <p:cNvSpPr>
            <a:spLocks noChangeArrowheads="1"/>
          </p:cNvSpPr>
          <p:nvPr/>
        </p:nvSpPr>
        <p:spPr bwMode="auto">
          <a:xfrm>
            <a:off x="3638550" y="3492500"/>
            <a:ext cx="357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7667" name="Rectangle 90"/>
          <p:cNvSpPr>
            <a:spLocks noChangeArrowheads="1"/>
          </p:cNvSpPr>
          <p:nvPr/>
        </p:nvSpPr>
        <p:spPr bwMode="auto">
          <a:xfrm>
            <a:off x="4010025" y="34925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B</a:t>
            </a:r>
          </a:p>
        </p:txBody>
      </p:sp>
      <p:sp>
        <p:nvSpPr>
          <p:cNvPr id="67668" name="Rectangle 91"/>
          <p:cNvSpPr>
            <a:spLocks noChangeArrowheads="1"/>
          </p:cNvSpPr>
          <p:nvPr/>
        </p:nvSpPr>
        <p:spPr bwMode="auto">
          <a:xfrm>
            <a:off x="4178300" y="3492500"/>
            <a:ext cx="284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669" name="Line 92"/>
          <p:cNvSpPr>
            <a:spLocks noChangeShapeType="1"/>
          </p:cNvSpPr>
          <p:nvPr/>
        </p:nvSpPr>
        <p:spPr bwMode="auto">
          <a:xfrm>
            <a:off x="3911600" y="3660775"/>
            <a:ext cx="177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70" name="Rectangle 93"/>
          <p:cNvSpPr>
            <a:spLocks noChangeArrowheads="1"/>
          </p:cNvSpPr>
          <p:nvPr/>
        </p:nvSpPr>
        <p:spPr bwMode="auto">
          <a:xfrm>
            <a:off x="3470275" y="43021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B</a:t>
            </a:r>
          </a:p>
        </p:txBody>
      </p:sp>
      <p:sp>
        <p:nvSpPr>
          <p:cNvPr id="67671" name="Rectangle 94"/>
          <p:cNvSpPr>
            <a:spLocks noChangeArrowheads="1"/>
          </p:cNvSpPr>
          <p:nvPr/>
        </p:nvSpPr>
        <p:spPr bwMode="auto">
          <a:xfrm>
            <a:off x="3638550" y="4302125"/>
            <a:ext cx="284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672" name="Rectangle 95"/>
          <p:cNvSpPr>
            <a:spLocks noChangeArrowheads="1"/>
          </p:cNvSpPr>
          <p:nvPr/>
        </p:nvSpPr>
        <p:spPr bwMode="auto">
          <a:xfrm>
            <a:off x="3975100" y="4302125"/>
            <a:ext cx="354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</a:p>
        </p:txBody>
      </p:sp>
      <p:sp>
        <p:nvSpPr>
          <p:cNvPr id="67673" name="Rectangle 96"/>
          <p:cNvSpPr>
            <a:spLocks noChangeArrowheads="1"/>
          </p:cNvSpPr>
          <p:nvPr/>
        </p:nvSpPr>
        <p:spPr bwMode="auto">
          <a:xfrm>
            <a:off x="4143375" y="4302125"/>
            <a:ext cx="357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7674" name="Rectangle 97"/>
          <p:cNvSpPr>
            <a:spLocks noChangeArrowheads="1"/>
          </p:cNvSpPr>
          <p:nvPr/>
        </p:nvSpPr>
        <p:spPr bwMode="auto">
          <a:xfrm>
            <a:off x="4311650" y="4402138"/>
            <a:ext cx="2825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2</a:t>
            </a:r>
          </a:p>
        </p:txBody>
      </p:sp>
      <p:sp>
        <p:nvSpPr>
          <p:cNvPr id="67675" name="Rectangle 98"/>
          <p:cNvSpPr>
            <a:spLocks noChangeArrowheads="1"/>
          </p:cNvSpPr>
          <p:nvPr/>
        </p:nvSpPr>
        <p:spPr bwMode="auto">
          <a:xfrm>
            <a:off x="4648200" y="4302125"/>
            <a:ext cx="354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</a:p>
        </p:txBody>
      </p:sp>
      <p:sp>
        <p:nvSpPr>
          <p:cNvPr id="67676" name="Rectangle 99"/>
          <p:cNvSpPr>
            <a:spLocks noChangeArrowheads="1"/>
          </p:cNvSpPr>
          <p:nvPr/>
        </p:nvSpPr>
        <p:spPr bwMode="auto">
          <a:xfrm>
            <a:off x="4814888" y="4302125"/>
            <a:ext cx="357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7677" name="Rectangle 100"/>
          <p:cNvSpPr>
            <a:spLocks noChangeArrowheads="1"/>
          </p:cNvSpPr>
          <p:nvPr/>
        </p:nvSpPr>
        <p:spPr bwMode="auto">
          <a:xfrm>
            <a:off x="5187950" y="43021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678" name="Rectangle 101"/>
          <p:cNvSpPr>
            <a:spLocks noChangeArrowheads="1"/>
          </p:cNvSpPr>
          <p:nvPr/>
        </p:nvSpPr>
        <p:spPr bwMode="auto">
          <a:xfrm>
            <a:off x="4648200" y="3930650"/>
            <a:ext cx="357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7679" name="Line 102"/>
          <p:cNvSpPr>
            <a:spLocks noChangeShapeType="1"/>
          </p:cNvSpPr>
          <p:nvPr/>
        </p:nvSpPr>
        <p:spPr bwMode="auto">
          <a:xfrm>
            <a:off x="3856038" y="4470400"/>
            <a:ext cx="198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80" name="Line 103"/>
          <p:cNvSpPr>
            <a:spLocks noChangeShapeType="1"/>
          </p:cNvSpPr>
          <p:nvPr/>
        </p:nvSpPr>
        <p:spPr bwMode="auto">
          <a:xfrm>
            <a:off x="4529138" y="4470400"/>
            <a:ext cx="1968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81" name="Line 104"/>
          <p:cNvSpPr>
            <a:spLocks noChangeShapeType="1"/>
          </p:cNvSpPr>
          <p:nvPr/>
        </p:nvSpPr>
        <p:spPr bwMode="auto">
          <a:xfrm>
            <a:off x="5089525" y="4470400"/>
            <a:ext cx="1762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82" name="Line 105"/>
          <p:cNvSpPr>
            <a:spLocks noChangeShapeType="1"/>
          </p:cNvSpPr>
          <p:nvPr/>
        </p:nvSpPr>
        <p:spPr bwMode="auto">
          <a:xfrm flipV="1">
            <a:off x="4816475" y="4206875"/>
            <a:ext cx="0" cy="163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83" name="Rectangle 106"/>
          <p:cNvSpPr>
            <a:spLocks noChangeArrowheads="1"/>
          </p:cNvSpPr>
          <p:nvPr/>
        </p:nvSpPr>
        <p:spPr bwMode="auto">
          <a:xfrm>
            <a:off x="5656263" y="4330700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+</a:t>
            </a:r>
          </a:p>
        </p:txBody>
      </p:sp>
      <p:sp>
        <p:nvSpPr>
          <p:cNvPr id="67684" name="Rectangle 107"/>
          <p:cNvSpPr>
            <a:spLocks noChangeArrowheads="1"/>
          </p:cNvSpPr>
          <p:nvPr/>
        </p:nvSpPr>
        <p:spPr bwMode="auto">
          <a:xfrm>
            <a:off x="1095375" y="34925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B</a:t>
            </a:r>
          </a:p>
        </p:txBody>
      </p:sp>
      <p:sp>
        <p:nvSpPr>
          <p:cNvPr id="67685" name="Rectangle 108"/>
          <p:cNvSpPr>
            <a:spLocks noChangeArrowheads="1"/>
          </p:cNvSpPr>
          <p:nvPr/>
        </p:nvSpPr>
        <p:spPr bwMode="auto">
          <a:xfrm>
            <a:off x="1263650" y="3492500"/>
            <a:ext cx="284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686" name="Rectangle 109"/>
          <p:cNvSpPr>
            <a:spLocks noChangeArrowheads="1"/>
          </p:cNvSpPr>
          <p:nvPr/>
        </p:nvSpPr>
        <p:spPr bwMode="auto">
          <a:xfrm>
            <a:off x="1601788" y="3492500"/>
            <a:ext cx="354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</a:p>
        </p:txBody>
      </p:sp>
      <p:sp>
        <p:nvSpPr>
          <p:cNvPr id="67687" name="Rectangle 110"/>
          <p:cNvSpPr>
            <a:spLocks noChangeArrowheads="1"/>
          </p:cNvSpPr>
          <p:nvPr/>
        </p:nvSpPr>
        <p:spPr bwMode="auto">
          <a:xfrm>
            <a:off x="1768475" y="3492500"/>
            <a:ext cx="357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7688" name="Rectangle 111"/>
          <p:cNvSpPr>
            <a:spLocks noChangeArrowheads="1"/>
          </p:cNvSpPr>
          <p:nvPr/>
        </p:nvSpPr>
        <p:spPr bwMode="auto">
          <a:xfrm>
            <a:off x="1936750" y="3592513"/>
            <a:ext cx="2825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2</a:t>
            </a:r>
          </a:p>
        </p:txBody>
      </p:sp>
      <p:sp>
        <p:nvSpPr>
          <p:cNvPr id="67689" name="Rectangle 112"/>
          <p:cNvSpPr>
            <a:spLocks noChangeArrowheads="1"/>
          </p:cNvSpPr>
          <p:nvPr/>
        </p:nvSpPr>
        <p:spPr bwMode="auto">
          <a:xfrm>
            <a:off x="2273300" y="3492500"/>
            <a:ext cx="354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</a:p>
        </p:txBody>
      </p:sp>
      <p:sp>
        <p:nvSpPr>
          <p:cNvPr id="67690" name="Rectangle 113"/>
          <p:cNvSpPr>
            <a:spLocks noChangeArrowheads="1"/>
          </p:cNvSpPr>
          <p:nvPr/>
        </p:nvSpPr>
        <p:spPr bwMode="auto">
          <a:xfrm>
            <a:off x="2441575" y="3492500"/>
            <a:ext cx="357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7691" name="Rectangle 114"/>
          <p:cNvSpPr>
            <a:spLocks noChangeArrowheads="1"/>
          </p:cNvSpPr>
          <p:nvPr/>
        </p:nvSpPr>
        <p:spPr bwMode="auto">
          <a:xfrm>
            <a:off x="2813050" y="34925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692" name="Line 115"/>
          <p:cNvSpPr>
            <a:spLocks noChangeShapeType="1"/>
          </p:cNvSpPr>
          <p:nvPr/>
        </p:nvSpPr>
        <p:spPr bwMode="auto">
          <a:xfrm>
            <a:off x="1481138" y="3660775"/>
            <a:ext cx="198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93" name="Line 116"/>
          <p:cNvSpPr>
            <a:spLocks noChangeShapeType="1"/>
          </p:cNvSpPr>
          <p:nvPr/>
        </p:nvSpPr>
        <p:spPr bwMode="auto">
          <a:xfrm>
            <a:off x="2154238" y="3660775"/>
            <a:ext cx="1968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94" name="Line 117"/>
          <p:cNvSpPr>
            <a:spLocks noChangeShapeType="1"/>
          </p:cNvSpPr>
          <p:nvPr/>
        </p:nvSpPr>
        <p:spPr bwMode="auto">
          <a:xfrm>
            <a:off x="2714625" y="3660775"/>
            <a:ext cx="177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7695" name="Group 118"/>
          <p:cNvGrpSpPr>
            <a:grpSpLocks/>
          </p:cNvGrpSpPr>
          <p:nvPr/>
        </p:nvGrpSpPr>
        <p:grpSpPr bwMode="auto">
          <a:xfrm>
            <a:off x="2517775" y="3276600"/>
            <a:ext cx="838200" cy="304800"/>
            <a:chOff x="1586" y="2064"/>
            <a:chExt cx="528" cy="192"/>
          </a:xfrm>
        </p:grpSpPr>
        <p:sp>
          <p:nvSpPr>
            <p:cNvPr id="67794" name="Arc 119"/>
            <p:cNvSpPr>
              <a:spLocks/>
            </p:cNvSpPr>
            <p:nvPr/>
          </p:nvSpPr>
          <p:spPr bwMode="auto">
            <a:xfrm>
              <a:off x="1586" y="2064"/>
              <a:ext cx="528" cy="192"/>
            </a:xfrm>
            <a:custGeom>
              <a:avLst/>
              <a:gdLst>
                <a:gd name="T0" fmla="*/ 0 w 40097"/>
                <a:gd name="T1" fmla="*/ 0 h 21600"/>
                <a:gd name="T2" fmla="*/ 0 w 40097"/>
                <a:gd name="T3" fmla="*/ 0 h 21600"/>
                <a:gd name="T4" fmla="*/ 0 w 40097"/>
                <a:gd name="T5" fmla="*/ 0 h 21600"/>
                <a:gd name="T6" fmla="*/ 0 60000 65536"/>
                <a:gd name="T7" fmla="*/ 0 60000 65536"/>
                <a:gd name="T8" fmla="*/ 0 60000 65536"/>
                <a:gd name="T9" fmla="*/ 0 w 40097"/>
                <a:gd name="T10" fmla="*/ 0 h 21600"/>
                <a:gd name="T11" fmla="*/ 40097 w 400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97" h="21600" fill="none" extrusionOk="0">
                  <a:moveTo>
                    <a:pt x="0" y="13876"/>
                  </a:moveTo>
                  <a:cubicBezTo>
                    <a:pt x="3200" y="5518"/>
                    <a:pt x="11222" y="-1"/>
                    <a:pt x="20172" y="0"/>
                  </a:cubicBezTo>
                  <a:cubicBezTo>
                    <a:pt x="28879" y="0"/>
                    <a:pt x="36735" y="5228"/>
                    <a:pt x="40097" y="13260"/>
                  </a:cubicBezTo>
                </a:path>
                <a:path w="40097" h="21600" stroke="0" extrusionOk="0">
                  <a:moveTo>
                    <a:pt x="0" y="13876"/>
                  </a:moveTo>
                  <a:cubicBezTo>
                    <a:pt x="3200" y="5518"/>
                    <a:pt x="11222" y="-1"/>
                    <a:pt x="20172" y="0"/>
                  </a:cubicBezTo>
                  <a:cubicBezTo>
                    <a:pt x="28879" y="0"/>
                    <a:pt x="36735" y="5228"/>
                    <a:pt x="40097" y="13260"/>
                  </a:cubicBezTo>
                  <a:lnTo>
                    <a:pt x="20172" y="21600"/>
                  </a:lnTo>
                  <a:lnTo>
                    <a:pt x="0" y="13876"/>
                  </a:lnTo>
                  <a:close/>
                </a:path>
              </a:pathLst>
            </a:custGeom>
            <a:no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95" name="Line 120"/>
            <p:cNvSpPr>
              <a:spLocks noChangeShapeType="1"/>
            </p:cNvSpPr>
            <p:nvPr/>
          </p:nvSpPr>
          <p:spPr bwMode="auto">
            <a:xfrm flipV="1">
              <a:off x="2112" y="2101"/>
              <a:ext cx="0" cy="77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96" name="Group 121"/>
          <p:cNvGrpSpPr>
            <a:grpSpLocks/>
          </p:cNvGrpSpPr>
          <p:nvPr/>
        </p:nvGrpSpPr>
        <p:grpSpPr bwMode="auto">
          <a:xfrm>
            <a:off x="3430588" y="3257550"/>
            <a:ext cx="538162" cy="438150"/>
            <a:chOff x="2161" y="2052"/>
            <a:chExt cx="339" cy="276"/>
          </a:xfrm>
        </p:grpSpPr>
        <p:sp>
          <p:nvSpPr>
            <p:cNvPr id="67792" name="Arc 122"/>
            <p:cNvSpPr>
              <a:spLocks/>
            </p:cNvSpPr>
            <p:nvPr/>
          </p:nvSpPr>
          <p:spPr bwMode="auto">
            <a:xfrm>
              <a:off x="2161" y="2052"/>
              <a:ext cx="339" cy="276"/>
            </a:xfrm>
            <a:custGeom>
              <a:avLst/>
              <a:gdLst>
                <a:gd name="T0" fmla="*/ 0 w 40176"/>
                <a:gd name="T1" fmla="*/ 0 h 21600"/>
                <a:gd name="T2" fmla="*/ 0 w 40176"/>
                <a:gd name="T3" fmla="*/ 0 h 21600"/>
                <a:gd name="T4" fmla="*/ 0 w 40176"/>
                <a:gd name="T5" fmla="*/ 0 h 21600"/>
                <a:gd name="T6" fmla="*/ 0 60000 65536"/>
                <a:gd name="T7" fmla="*/ 0 60000 65536"/>
                <a:gd name="T8" fmla="*/ 0 60000 65536"/>
                <a:gd name="T9" fmla="*/ 0 w 40176"/>
                <a:gd name="T10" fmla="*/ 0 h 21600"/>
                <a:gd name="T11" fmla="*/ 40176 w 4017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176" h="21600" fill="none" extrusionOk="0">
                  <a:moveTo>
                    <a:pt x="0" y="13344"/>
                  </a:moveTo>
                  <a:cubicBezTo>
                    <a:pt x="3340" y="5267"/>
                    <a:pt x="11219" y="-1"/>
                    <a:pt x="19960" y="0"/>
                  </a:cubicBezTo>
                  <a:cubicBezTo>
                    <a:pt x="28954" y="0"/>
                    <a:pt x="37008" y="5574"/>
                    <a:pt x="40176" y="13992"/>
                  </a:cubicBezTo>
                </a:path>
                <a:path w="40176" h="21600" stroke="0" extrusionOk="0">
                  <a:moveTo>
                    <a:pt x="0" y="13344"/>
                  </a:moveTo>
                  <a:cubicBezTo>
                    <a:pt x="3340" y="5267"/>
                    <a:pt x="11219" y="-1"/>
                    <a:pt x="19960" y="0"/>
                  </a:cubicBezTo>
                  <a:cubicBezTo>
                    <a:pt x="28954" y="0"/>
                    <a:pt x="37008" y="5574"/>
                    <a:pt x="40176" y="13992"/>
                  </a:cubicBezTo>
                  <a:lnTo>
                    <a:pt x="19960" y="21600"/>
                  </a:lnTo>
                  <a:lnTo>
                    <a:pt x="0" y="13344"/>
                  </a:lnTo>
                  <a:close/>
                </a:path>
              </a:pathLst>
            </a:custGeom>
            <a:no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93" name="Line 123"/>
            <p:cNvSpPr>
              <a:spLocks noChangeShapeType="1"/>
            </p:cNvSpPr>
            <p:nvPr/>
          </p:nvSpPr>
          <p:spPr bwMode="auto">
            <a:xfrm flipV="1">
              <a:off x="2162" y="2108"/>
              <a:ext cx="0" cy="110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697" name="Rectangle 124"/>
          <p:cNvSpPr>
            <a:spLocks noChangeArrowheads="1"/>
          </p:cNvSpPr>
          <p:nvPr/>
        </p:nvSpPr>
        <p:spPr bwMode="auto">
          <a:xfrm>
            <a:off x="1703388" y="2781300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+</a:t>
            </a:r>
          </a:p>
        </p:txBody>
      </p:sp>
      <p:sp>
        <p:nvSpPr>
          <p:cNvPr id="67698" name="Rectangle 125"/>
          <p:cNvSpPr>
            <a:spLocks noChangeArrowheads="1"/>
          </p:cNvSpPr>
          <p:nvPr/>
        </p:nvSpPr>
        <p:spPr bwMode="auto">
          <a:xfrm>
            <a:off x="2116138" y="2767013"/>
            <a:ext cx="357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7699" name="Rectangle 126"/>
          <p:cNvSpPr>
            <a:spLocks noChangeArrowheads="1"/>
          </p:cNvSpPr>
          <p:nvPr/>
        </p:nvSpPr>
        <p:spPr bwMode="auto">
          <a:xfrm>
            <a:off x="2282825" y="2865438"/>
            <a:ext cx="2825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2</a:t>
            </a:r>
          </a:p>
        </p:txBody>
      </p:sp>
      <p:sp>
        <p:nvSpPr>
          <p:cNvPr id="67700" name="Rectangle 127"/>
          <p:cNvSpPr>
            <a:spLocks noChangeArrowheads="1"/>
          </p:cNvSpPr>
          <p:nvPr/>
        </p:nvSpPr>
        <p:spPr bwMode="auto">
          <a:xfrm>
            <a:off x="2381250" y="2767013"/>
            <a:ext cx="354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</a:p>
        </p:txBody>
      </p:sp>
      <p:sp>
        <p:nvSpPr>
          <p:cNvPr id="67701" name="Rectangle 128"/>
          <p:cNvSpPr>
            <a:spLocks noChangeArrowheads="1"/>
          </p:cNvSpPr>
          <p:nvPr/>
        </p:nvSpPr>
        <p:spPr bwMode="auto">
          <a:xfrm>
            <a:off x="2754313" y="2767013"/>
            <a:ext cx="354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</a:p>
        </p:txBody>
      </p:sp>
      <p:sp>
        <p:nvSpPr>
          <p:cNvPr id="67702" name="Rectangle 129"/>
          <p:cNvSpPr>
            <a:spLocks noChangeArrowheads="1"/>
          </p:cNvSpPr>
          <p:nvPr/>
        </p:nvSpPr>
        <p:spPr bwMode="auto">
          <a:xfrm>
            <a:off x="2921000" y="2767013"/>
            <a:ext cx="357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7703" name="Rectangle 130"/>
          <p:cNvSpPr>
            <a:spLocks noChangeArrowheads="1"/>
          </p:cNvSpPr>
          <p:nvPr/>
        </p:nvSpPr>
        <p:spPr bwMode="auto">
          <a:xfrm>
            <a:off x="3292475" y="27670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704" name="Line 131"/>
          <p:cNvSpPr>
            <a:spLocks noChangeShapeType="1"/>
          </p:cNvSpPr>
          <p:nvPr/>
        </p:nvSpPr>
        <p:spPr bwMode="auto">
          <a:xfrm>
            <a:off x="2654300" y="2962275"/>
            <a:ext cx="177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705" name="Line 132"/>
          <p:cNvSpPr>
            <a:spLocks noChangeShapeType="1"/>
          </p:cNvSpPr>
          <p:nvPr/>
        </p:nvSpPr>
        <p:spPr bwMode="auto">
          <a:xfrm>
            <a:off x="2654300" y="2906713"/>
            <a:ext cx="177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706" name="Line 133"/>
          <p:cNvSpPr>
            <a:spLocks noChangeShapeType="1"/>
          </p:cNvSpPr>
          <p:nvPr/>
        </p:nvSpPr>
        <p:spPr bwMode="auto">
          <a:xfrm>
            <a:off x="3195638" y="2933700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707" name="Line 134"/>
          <p:cNvSpPr>
            <a:spLocks noChangeShapeType="1"/>
          </p:cNvSpPr>
          <p:nvPr/>
        </p:nvSpPr>
        <p:spPr bwMode="auto">
          <a:xfrm>
            <a:off x="3848100" y="2919413"/>
            <a:ext cx="744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708" name="Freeform 135"/>
          <p:cNvSpPr>
            <a:spLocks/>
          </p:cNvSpPr>
          <p:nvPr/>
        </p:nvSpPr>
        <p:spPr bwMode="auto">
          <a:xfrm>
            <a:off x="4452938" y="2878138"/>
            <a:ext cx="141287" cy="85725"/>
          </a:xfrm>
          <a:custGeom>
            <a:avLst/>
            <a:gdLst>
              <a:gd name="T0" fmla="*/ 2147483647 w 89"/>
              <a:gd name="T1" fmla="*/ 2147483647 h 54"/>
              <a:gd name="T2" fmla="*/ 0 w 89"/>
              <a:gd name="T3" fmla="*/ 2147483647 h 54"/>
              <a:gd name="T4" fmla="*/ 2147483647 w 89"/>
              <a:gd name="T5" fmla="*/ 2147483647 h 54"/>
              <a:gd name="T6" fmla="*/ 0 w 89"/>
              <a:gd name="T7" fmla="*/ 0 h 54"/>
              <a:gd name="T8" fmla="*/ 2147483647 w 89"/>
              <a:gd name="T9" fmla="*/ 2147483647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"/>
              <a:gd name="T16" fmla="*/ 0 h 54"/>
              <a:gd name="T17" fmla="*/ 89 w 89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" h="54">
                <a:moveTo>
                  <a:pt x="88" y="26"/>
                </a:moveTo>
                <a:lnTo>
                  <a:pt x="0" y="53"/>
                </a:lnTo>
                <a:lnTo>
                  <a:pt x="18" y="26"/>
                </a:lnTo>
                <a:lnTo>
                  <a:pt x="0" y="0"/>
                </a:lnTo>
                <a:lnTo>
                  <a:pt x="88" y="2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67709" name="Rectangle 136"/>
          <p:cNvSpPr>
            <a:spLocks noChangeArrowheads="1"/>
          </p:cNvSpPr>
          <p:nvPr/>
        </p:nvSpPr>
        <p:spPr bwMode="auto">
          <a:xfrm>
            <a:off x="4894263" y="27670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B</a:t>
            </a:r>
          </a:p>
        </p:txBody>
      </p:sp>
      <p:sp>
        <p:nvSpPr>
          <p:cNvPr id="67710" name="Rectangle 137"/>
          <p:cNvSpPr>
            <a:spLocks noChangeArrowheads="1"/>
          </p:cNvSpPr>
          <p:nvPr/>
        </p:nvSpPr>
        <p:spPr bwMode="auto">
          <a:xfrm>
            <a:off x="5062538" y="2767013"/>
            <a:ext cx="284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711" name="Rectangle 138"/>
          <p:cNvSpPr>
            <a:spLocks noChangeArrowheads="1"/>
          </p:cNvSpPr>
          <p:nvPr/>
        </p:nvSpPr>
        <p:spPr bwMode="auto">
          <a:xfrm>
            <a:off x="5400675" y="2767013"/>
            <a:ext cx="354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</a:p>
        </p:txBody>
      </p:sp>
      <p:sp>
        <p:nvSpPr>
          <p:cNvPr id="67712" name="Rectangle 139"/>
          <p:cNvSpPr>
            <a:spLocks noChangeArrowheads="1"/>
          </p:cNvSpPr>
          <p:nvPr/>
        </p:nvSpPr>
        <p:spPr bwMode="auto">
          <a:xfrm>
            <a:off x="5567363" y="2767013"/>
            <a:ext cx="357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7713" name="Rectangle 140"/>
          <p:cNvSpPr>
            <a:spLocks noChangeArrowheads="1"/>
          </p:cNvSpPr>
          <p:nvPr/>
        </p:nvSpPr>
        <p:spPr bwMode="auto">
          <a:xfrm>
            <a:off x="5735638" y="2865438"/>
            <a:ext cx="2825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2</a:t>
            </a:r>
          </a:p>
        </p:txBody>
      </p:sp>
      <p:sp>
        <p:nvSpPr>
          <p:cNvPr id="67714" name="Rectangle 141"/>
          <p:cNvSpPr>
            <a:spLocks noChangeArrowheads="1"/>
          </p:cNvSpPr>
          <p:nvPr/>
        </p:nvSpPr>
        <p:spPr bwMode="auto">
          <a:xfrm>
            <a:off x="6072188" y="2767013"/>
            <a:ext cx="354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</a:p>
        </p:txBody>
      </p:sp>
      <p:sp>
        <p:nvSpPr>
          <p:cNvPr id="67715" name="Rectangle 142"/>
          <p:cNvSpPr>
            <a:spLocks noChangeArrowheads="1"/>
          </p:cNvSpPr>
          <p:nvPr/>
        </p:nvSpPr>
        <p:spPr bwMode="auto">
          <a:xfrm>
            <a:off x="6240463" y="2767013"/>
            <a:ext cx="357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7716" name="Rectangle 143"/>
          <p:cNvSpPr>
            <a:spLocks noChangeArrowheads="1"/>
          </p:cNvSpPr>
          <p:nvPr/>
        </p:nvSpPr>
        <p:spPr bwMode="auto">
          <a:xfrm>
            <a:off x="6611938" y="27670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717" name="Line 144"/>
          <p:cNvSpPr>
            <a:spLocks noChangeShapeType="1"/>
          </p:cNvSpPr>
          <p:nvPr/>
        </p:nvSpPr>
        <p:spPr bwMode="auto">
          <a:xfrm>
            <a:off x="5280025" y="2933700"/>
            <a:ext cx="198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718" name="Line 145"/>
          <p:cNvSpPr>
            <a:spLocks noChangeShapeType="1"/>
          </p:cNvSpPr>
          <p:nvPr/>
        </p:nvSpPr>
        <p:spPr bwMode="auto">
          <a:xfrm>
            <a:off x="5953125" y="2933700"/>
            <a:ext cx="1968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719" name="Line 146"/>
          <p:cNvSpPr>
            <a:spLocks noChangeShapeType="1"/>
          </p:cNvSpPr>
          <p:nvPr/>
        </p:nvSpPr>
        <p:spPr bwMode="auto">
          <a:xfrm>
            <a:off x="6513513" y="2933700"/>
            <a:ext cx="177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7720" name="Group 147"/>
          <p:cNvGrpSpPr>
            <a:grpSpLocks/>
          </p:cNvGrpSpPr>
          <p:nvPr/>
        </p:nvGrpSpPr>
        <p:grpSpPr bwMode="auto">
          <a:xfrm>
            <a:off x="1474788" y="2593975"/>
            <a:ext cx="433387" cy="381000"/>
            <a:chOff x="929" y="1634"/>
            <a:chExt cx="273" cy="240"/>
          </a:xfrm>
        </p:grpSpPr>
        <p:sp>
          <p:nvSpPr>
            <p:cNvPr id="67790" name="Arc 148"/>
            <p:cNvSpPr>
              <a:spLocks/>
            </p:cNvSpPr>
            <p:nvPr/>
          </p:nvSpPr>
          <p:spPr bwMode="auto">
            <a:xfrm>
              <a:off x="929" y="1634"/>
              <a:ext cx="273" cy="240"/>
            </a:xfrm>
            <a:custGeom>
              <a:avLst/>
              <a:gdLst>
                <a:gd name="T0" fmla="*/ 0 w 40044"/>
                <a:gd name="T1" fmla="*/ 0 h 21600"/>
                <a:gd name="T2" fmla="*/ 0 w 40044"/>
                <a:gd name="T3" fmla="*/ 0 h 21600"/>
                <a:gd name="T4" fmla="*/ 0 w 40044"/>
                <a:gd name="T5" fmla="*/ 0 h 21600"/>
                <a:gd name="T6" fmla="*/ 0 60000 65536"/>
                <a:gd name="T7" fmla="*/ 0 60000 65536"/>
                <a:gd name="T8" fmla="*/ 0 60000 65536"/>
                <a:gd name="T9" fmla="*/ 0 w 40044"/>
                <a:gd name="T10" fmla="*/ 0 h 21600"/>
                <a:gd name="T11" fmla="*/ 40044 w 400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44" h="21600" fill="none" extrusionOk="0">
                  <a:moveTo>
                    <a:pt x="-1" y="14000"/>
                  </a:moveTo>
                  <a:cubicBezTo>
                    <a:pt x="3165" y="5578"/>
                    <a:pt x="11220" y="-1"/>
                    <a:pt x="20219" y="0"/>
                  </a:cubicBezTo>
                  <a:cubicBezTo>
                    <a:pt x="28833" y="0"/>
                    <a:pt x="36624" y="5118"/>
                    <a:pt x="40044" y="13025"/>
                  </a:cubicBezTo>
                </a:path>
                <a:path w="40044" h="21600" stroke="0" extrusionOk="0">
                  <a:moveTo>
                    <a:pt x="-1" y="14000"/>
                  </a:moveTo>
                  <a:cubicBezTo>
                    <a:pt x="3165" y="5578"/>
                    <a:pt x="11220" y="-1"/>
                    <a:pt x="20219" y="0"/>
                  </a:cubicBezTo>
                  <a:cubicBezTo>
                    <a:pt x="28833" y="0"/>
                    <a:pt x="36624" y="5118"/>
                    <a:pt x="40044" y="13025"/>
                  </a:cubicBezTo>
                  <a:lnTo>
                    <a:pt x="20219" y="21600"/>
                  </a:lnTo>
                  <a:lnTo>
                    <a:pt x="-1" y="14000"/>
                  </a:lnTo>
                  <a:close/>
                </a:path>
              </a:pathLst>
            </a:custGeom>
            <a:no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91" name="Line 149"/>
            <p:cNvSpPr>
              <a:spLocks noChangeShapeType="1"/>
            </p:cNvSpPr>
            <p:nvPr/>
          </p:nvSpPr>
          <p:spPr bwMode="auto">
            <a:xfrm flipV="1">
              <a:off x="1200" y="1680"/>
              <a:ext cx="0" cy="96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721" name="Group 150"/>
          <p:cNvGrpSpPr>
            <a:grpSpLocks/>
          </p:cNvGrpSpPr>
          <p:nvPr/>
        </p:nvGrpSpPr>
        <p:grpSpPr bwMode="auto">
          <a:xfrm>
            <a:off x="1982788" y="2571750"/>
            <a:ext cx="687387" cy="438150"/>
            <a:chOff x="1249" y="1620"/>
            <a:chExt cx="433" cy="276"/>
          </a:xfrm>
        </p:grpSpPr>
        <p:sp>
          <p:nvSpPr>
            <p:cNvPr id="67788" name="Arc 151"/>
            <p:cNvSpPr>
              <a:spLocks/>
            </p:cNvSpPr>
            <p:nvPr/>
          </p:nvSpPr>
          <p:spPr bwMode="auto">
            <a:xfrm>
              <a:off x="1249" y="1620"/>
              <a:ext cx="433" cy="276"/>
            </a:xfrm>
            <a:custGeom>
              <a:avLst/>
              <a:gdLst>
                <a:gd name="T0" fmla="*/ 0 w 40149"/>
                <a:gd name="T1" fmla="*/ 0 h 21600"/>
                <a:gd name="T2" fmla="*/ 0 w 40149"/>
                <a:gd name="T3" fmla="*/ 0 h 21600"/>
                <a:gd name="T4" fmla="*/ 0 w 40149"/>
                <a:gd name="T5" fmla="*/ 0 h 21600"/>
                <a:gd name="T6" fmla="*/ 0 60000 65536"/>
                <a:gd name="T7" fmla="*/ 0 60000 65536"/>
                <a:gd name="T8" fmla="*/ 0 60000 65536"/>
                <a:gd name="T9" fmla="*/ 0 w 40149"/>
                <a:gd name="T10" fmla="*/ 0 h 21600"/>
                <a:gd name="T11" fmla="*/ 40149 w 401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149" h="21600" fill="none" extrusionOk="0">
                  <a:moveTo>
                    <a:pt x="0" y="13266"/>
                  </a:moveTo>
                  <a:cubicBezTo>
                    <a:pt x="3360" y="5230"/>
                    <a:pt x="11218" y="-1"/>
                    <a:pt x="19928" y="0"/>
                  </a:cubicBezTo>
                  <a:cubicBezTo>
                    <a:pt x="28927" y="0"/>
                    <a:pt x="36984" y="5580"/>
                    <a:pt x="40148" y="14005"/>
                  </a:cubicBezTo>
                </a:path>
                <a:path w="40149" h="21600" stroke="0" extrusionOk="0">
                  <a:moveTo>
                    <a:pt x="0" y="13266"/>
                  </a:moveTo>
                  <a:cubicBezTo>
                    <a:pt x="3360" y="5230"/>
                    <a:pt x="11218" y="-1"/>
                    <a:pt x="19928" y="0"/>
                  </a:cubicBezTo>
                  <a:cubicBezTo>
                    <a:pt x="28927" y="0"/>
                    <a:pt x="36984" y="5580"/>
                    <a:pt x="40148" y="14005"/>
                  </a:cubicBezTo>
                  <a:lnTo>
                    <a:pt x="19928" y="21600"/>
                  </a:lnTo>
                  <a:lnTo>
                    <a:pt x="0" y="13266"/>
                  </a:lnTo>
                  <a:close/>
                </a:path>
              </a:pathLst>
            </a:custGeom>
            <a:no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89" name="Line 152"/>
            <p:cNvSpPr>
              <a:spLocks noChangeShapeType="1"/>
            </p:cNvSpPr>
            <p:nvPr/>
          </p:nvSpPr>
          <p:spPr bwMode="auto">
            <a:xfrm flipV="1">
              <a:off x="1250" y="1676"/>
              <a:ext cx="0" cy="110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722" name="Arc 153"/>
          <p:cNvSpPr>
            <a:spLocks/>
          </p:cNvSpPr>
          <p:nvPr/>
        </p:nvSpPr>
        <p:spPr bwMode="auto">
          <a:xfrm>
            <a:off x="2743200" y="2517775"/>
            <a:ext cx="152400" cy="381000"/>
          </a:xfrm>
          <a:custGeom>
            <a:avLst/>
            <a:gdLst>
              <a:gd name="T0" fmla="*/ 0 w 42772"/>
              <a:gd name="T1" fmla="*/ 2147483647 h 21600"/>
              <a:gd name="T2" fmla="*/ 2147483647 w 42772"/>
              <a:gd name="T3" fmla="*/ 2147483647 h 21600"/>
              <a:gd name="T4" fmla="*/ 1999309126 w 42772"/>
              <a:gd name="T5" fmla="*/ 2147483647 h 21600"/>
              <a:gd name="T6" fmla="*/ 0 60000 65536"/>
              <a:gd name="T7" fmla="*/ 0 60000 65536"/>
              <a:gd name="T8" fmla="*/ 0 60000 65536"/>
              <a:gd name="T9" fmla="*/ 0 w 42772"/>
              <a:gd name="T10" fmla="*/ 0 h 21600"/>
              <a:gd name="T11" fmla="*/ 42772 w 4277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72" h="21600" fill="none" extrusionOk="0">
                <a:moveTo>
                  <a:pt x="0" y="21511"/>
                </a:moveTo>
                <a:cubicBezTo>
                  <a:pt x="49" y="9616"/>
                  <a:pt x="9705" y="-1"/>
                  <a:pt x="21600" y="0"/>
                </a:cubicBezTo>
                <a:cubicBezTo>
                  <a:pt x="31879" y="0"/>
                  <a:pt x="40735" y="7244"/>
                  <a:pt x="42771" y="17321"/>
                </a:cubicBezTo>
              </a:path>
              <a:path w="42772" h="21600" stroke="0" extrusionOk="0">
                <a:moveTo>
                  <a:pt x="0" y="21511"/>
                </a:moveTo>
                <a:cubicBezTo>
                  <a:pt x="49" y="9616"/>
                  <a:pt x="9705" y="-1"/>
                  <a:pt x="21600" y="0"/>
                </a:cubicBezTo>
                <a:cubicBezTo>
                  <a:pt x="31879" y="0"/>
                  <a:pt x="40735" y="7244"/>
                  <a:pt x="42771" y="17321"/>
                </a:cubicBezTo>
                <a:lnTo>
                  <a:pt x="21600" y="21600"/>
                </a:lnTo>
                <a:lnTo>
                  <a:pt x="0" y="21511"/>
                </a:lnTo>
                <a:close/>
              </a:path>
            </a:pathLst>
          </a:custGeom>
          <a:noFill/>
          <a:ln w="12700" cap="rnd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723" name="Line 154"/>
          <p:cNvSpPr>
            <a:spLocks noChangeShapeType="1"/>
          </p:cNvSpPr>
          <p:nvPr/>
        </p:nvSpPr>
        <p:spPr bwMode="auto">
          <a:xfrm flipV="1">
            <a:off x="2895600" y="2667000"/>
            <a:ext cx="76200" cy="152400"/>
          </a:xfrm>
          <a:prstGeom prst="line">
            <a:avLst/>
          </a:prstGeom>
          <a:noFill/>
          <a:ln w="127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724" name="Rectangle 155"/>
          <p:cNvSpPr>
            <a:spLocks noChangeArrowheads="1"/>
          </p:cNvSpPr>
          <p:nvPr/>
        </p:nvSpPr>
        <p:spPr bwMode="auto">
          <a:xfrm>
            <a:off x="6994525" y="4373563"/>
            <a:ext cx="1468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latin typeface="Arial Rounded MT Bold" pitchFamily="34" charset="0"/>
                <a:cs typeface="Arial" charset="0"/>
              </a:rPr>
              <a:t>critical step</a:t>
            </a:r>
          </a:p>
        </p:txBody>
      </p:sp>
      <p:sp>
        <p:nvSpPr>
          <p:cNvPr id="67725" name="Oval 156"/>
          <p:cNvSpPr>
            <a:spLocks noChangeArrowheads="1"/>
          </p:cNvSpPr>
          <p:nvPr/>
        </p:nvSpPr>
        <p:spPr bwMode="auto">
          <a:xfrm>
            <a:off x="6040438" y="4122738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7726" name="Rectangle 157"/>
          <p:cNvSpPr>
            <a:spLocks noChangeArrowheads="1"/>
          </p:cNvSpPr>
          <p:nvPr/>
        </p:nvSpPr>
        <p:spPr bwMode="auto">
          <a:xfrm>
            <a:off x="6051550" y="4244975"/>
            <a:ext cx="541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latin typeface="Arial Rounded MT Bold" pitchFamily="34" charset="0"/>
                <a:cs typeface="Arial" charset="0"/>
              </a:rPr>
              <a:t> Br</a:t>
            </a:r>
          </a:p>
        </p:txBody>
      </p:sp>
      <p:sp>
        <p:nvSpPr>
          <p:cNvPr id="67727" name="Rectangle 158"/>
          <p:cNvSpPr>
            <a:spLocks noChangeArrowheads="1"/>
          </p:cNvSpPr>
          <p:nvPr/>
        </p:nvSpPr>
        <p:spPr bwMode="auto">
          <a:xfrm>
            <a:off x="6415088" y="4129088"/>
            <a:ext cx="295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800">
                <a:latin typeface="Arial Rounded MT Bold" pitchFamily="34" charset="0"/>
                <a:cs typeface="Arial" charset="0"/>
              </a:rPr>
              <a:t>.</a:t>
            </a:r>
          </a:p>
        </p:txBody>
      </p:sp>
      <p:sp>
        <p:nvSpPr>
          <p:cNvPr id="67728" name="Rectangle 159"/>
          <p:cNvSpPr>
            <a:spLocks noChangeArrowheads="1"/>
          </p:cNvSpPr>
          <p:nvPr/>
        </p:nvSpPr>
        <p:spPr bwMode="auto">
          <a:xfrm>
            <a:off x="1054100" y="7842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729" name="Rectangle 160"/>
          <p:cNvSpPr>
            <a:spLocks noChangeArrowheads="1"/>
          </p:cNvSpPr>
          <p:nvPr/>
        </p:nvSpPr>
        <p:spPr bwMode="auto">
          <a:xfrm>
            <a:off x="1419225" y="784225"/>
            <a:ext cx="365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O</a:t>
            </a:r>
          </a:p>
        </p:txBody>
      </p:sp>
      <p:sp>
        <p:nvSpPr>
          <p:cNvPr id="67730" name="Rectangle 161"/>
          <p:cNvSpPr>
            <a:spLocks noChangeArrowheads="1"/>
          </p:cNvSpPr>
          <p:nvPr/>
        </p:nvSpPr>
        <p:spPr bwMode="auto">
          <a:xfrm>
            <a:off x="1790700" y="784225"/>
            <a:ext cx="365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O</a:t>
            </a:r>
          </a:p>
        </p:txBody>
      </p:sp>
      <p:sp>
        <p:nvSpPr>
          <p:cNvPr id="67731" name="Rectangle 162"/>
          <p:cNvSpPr>
            <a:spLocks noChangeArrowheads="1"/>
          </p:cNvSpPr>
          <p:nvPr/>
        </p:nvSpPr>
        <p:spPr bwMode="auto">
          <a:xfrm>
            <a:off x="2171700" y="7842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732" name="Line 163"/>
          <p:cNvSpPr>
            <a:spLocks noChangeShapeType="1"/>
          </p:cNvSpPr>
          <p:nvPr/>
        </p:nvSpPr>
        <p:spPr bwMode="auto">
          <a:xfrm>
            <a:off x="1314450" y="950913"/>
            <a:ext cx="184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733" name="Line 164"/>
          <p:cNvSpPr>
            <a:spLocks noChangeShapeType="1"/>
          </p:cNvSpPr>
          <p:nvPr/>
        </p:nvSpPr>
        <p:spPr bwMode="auto">
          <a:xfrm>
            <a:off x="1708150" y="950913"/>
            <a:ext cx="161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734" name="Line 165"/>
          <p:cNvSpPr>
            <a:spLocks noChangeShapeType="1"/>
          </p:cNvSpPr>
          <p:nvPr/>
        </p:nvSpPr>
        <p:spPr bwMode="auto">
          <a:xfrm>
            <a:off x="2079625" y="950913"/>
            <a:ext cx="1698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735" name="Line 166"/>
          <p:cNvSpPr>
            <a:spLocks noChangeShapeType="1"/>
          </p:cNvSpPr>
          <p:nvPr/>
        </p:nvSpPr>
        <p:spPr bwMode="auto">
          <a:xfrm>
            <a:off x="2773363" y="950913"/>
            <a:ext cx="7445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736" name="Freeform 167"/>
          <p:cNvSpPr>
            <a:spLocks/>
          </p:cNvSpPr>
          <p:nvPr/>
        </p:nvSpPr>
        <p:spPr bwMode="auto">
          <a:xfrm>
            <a:off x="3378200" y="909638"/>
            <a:ext cx="141288" cy="85725"/>
          </a:xfrm>
          <a:custGeom>
            <a:avLst/>
            <a:gdLst>
              <a:gd name="T0" fmla="*/ 2147483647 w 89"/>
              <a:gd name="T1" fmla="*/ 2147483647 h 54"/>
              <a:gd name="T2" fmla="*/ 0 w 89"/>
              <a:gd name="T3" fmla="*/ 2147483647 h 54"/>
              <a:gd name="T4" fmla="*/ 2147483647 w 89"/>
              <a:gd name="T5" fmla="*/ 2147483647 h 54"/>
              <a:gd name="T6" fmla="*/ 0 w 89"/>
              <a:gd name="T7" fmla="*/ 0 h 54"/>
              <a:gd name="T8" fmla="*/ 2147483647 w 89"/>
              <a:gd name="T9" fmla="*/ 2147483647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"/>
              <a:gd name="T16" fmla="*/ 0 h 54"/>
              <a:gd name="T17" fmla="*/ 89 w 89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" h="54">
                <a:moveTo>
                  <a:pt x="88" y="26"/>
                </a:moveTo>
                <a:lnTo>
                  <a:pt x="0" y="53"/>
                </a:lnTo>
                <a:lnTo>
                  <a:pt x="17" y="26"/>
                </a:lnTo>
                <a:lnTo>
                  <a:pt x="0" y="0"/>
                </a:lnTo>
                <a:lnTo>
                  <a:pt x="88" y="2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67737" name="Rectangle 168"/>
          <p:cNvSpPr>
            <a:spLocks noChangeArrowheads="1"/>
          </p:cNvSpPr>
          <p:nvPr/>
        </p:nvSpPr>
        <p:spPr bwMode="auto">
          <a:xfrm>
            <a:off x="3798888" y="769938"/>
            <a:ext cx="32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2</a:t>
            </a:r>
          </a:p>
        </p:txBody>
      </p:sp>
      <p:sp>
        <p:nvSpPr>
          <p:cNvPr id="67738" name="Rectangle 169"/>
          <p:cNvSpPr>
            <a:spLocks noChangeArrowheads="1"/>
          </p:cNvSpPr>
          <p:nvPr/>
        </p:nvSpPr>
        <p:spPr bwMode="auto">
          <a:xfrm>
            <a:off x="4238625" y="7699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739" name="Rectangle 170"/>
          <p:cNvSpPr>
            <a:spLocks noChangeArrowheads="1"/>
          </p:cNvSpPr>
          <p:nvPr/>
        </p:nvSpPr>
        <p:spPr bwMode="auto">
          <a:xfrm>
            <a:off x="4621213" y="769938"/>
            <a:ext cx="365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O</a:t>
            </a:r>
          </a:p>
        </p:txBody>
      </p:sp>
      <p:sp>
        <p:nvSpPr>
          <p:cNvPr id="67740" name="Line 171"/>
          <p:cNvSpPr>
            <a:spLocks noChangeShapeType="1"/>
          </p:cNvSpPr>
          <p:nvPr/>
        </p:nvSpPr>
        <p:spPr bwMode="auto">
          <a:xfrm>
            <a:off x="4497388" y="936625"/>
            <a:ext cx="1857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741" name="Rectangle 172"/>
          <p:cNvSpPr>
            <a:spLocks noChangeArrowheads="1"/>
          </p:cNvSpPr>
          <p:nvPr/>
        </p:nvSpPr>
        <p:spPr bwMode="auto">
          <a:xfrm>
            <a:off x="454025" y="300038"/>
            <a:ext cx="1208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 b="1" u="sng">
                <a:solidFill>
                  <a:srgbClr val="00B050"/>
                </a:solidFill>
                <a:latin typeface="Times New Roman" pitchFamily="18" charset="0"/>
              </a:rPr>
              <a:t>Initiation</a:t>
            </a:r>
          </a:p>
        </p:txBody>
      </p:sp>
      <p:sp>
        <p:nvSpPr>
          <p:cNvPr id="67742" name="Rectangle 173"/>
          <p:cNvSpPr>
            <a:spLocks noChangeArrowheads="1"/>
          </p:cNvSpPr>
          <p:nvPr/>
        </p:nvSpPr>
        <p:spPr bwMode="auto">
          <a:xfrm>
            <a:off x="1082675" y="14827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743" name="Rectangle 174"/>
          <p:cNvSpPr>
            <a:spLocks noChangeArrowheads="1"/>
          </p:cNvSpPr>
          <p:nvPr/>
        </p:nvSpPr>
        <p:spPr bwMode="auto">
          <a:xfrm>
            <a:off x="1447800" y="1482725"/>
            <a:ext cx="365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O</a:t>
            </a:r>
          </a:p>
        </p:txBody>
      </p:sp>
      <p:sp>
        <p:nvSpPr>
          <p:cNvPr id="67744" name="Line 175"/>
          <p:cNvSpPr>
            <a:spLocks noChangeShapeType="1"/>
          </p:cNvSpPr>
          <p:nvPr/>
        </p:nvSpPr>
        <p:spPr bwMode="auto">
          <a:xfrm>
            <a:off x="1341438" y="1649413"/>
            <a:ext cx="184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745" name="Rectangle 176"/>
          <p:cNvSpPr>
            <a:spLocks noChangeArrowheads="1"/>
          </p:cNvSpPr>
          <p:nvPr/>
        </p:nvSpPr>
        <p:spPr bwMode="auto">
          <a:xfrm>
            <a:off x="2338388" y="1482725"/>
            <a:ext cx="357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7746" name="Rectangle 177"/>
          <p:cNvSpPr>
            <a:spLocks noChangeArrowheads="1"/>
          </p:cNvSpPr>
          <p:nvPr/>
        </p:nvSpPr>
        <p:spPr bwMode="auto">
          <a:xfrm>
            <a:off x="2711450" y="14827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B</a:t>
            </a:r>
          </a:p>
        </p:txBody>
      </p:sp>
      <p:sp>
        <p:nvSpPr>
          <p:cNvPr id="67747" name="Rectangle 178"/>
          <p:cNvSpPr>
            <a:spLocks noChangeArrowheads="1"/>
          </p:cNvSpPr>
          <p:nvPr/>
        </p:nvSpPr>
        <p:spPr bwMode="auto">
          <a:xfrm>
            <a:off x="2879725" y="1482725"/>
            <a:ext cx="284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748" name="Line 179"/>
          <p:cNvSpPr>
            <a:spLocks noChangeShapeType="1"/>
          </p:cNvSpPr>
          <p:nvPr/>
        </p:nvSpPr>
        <p:spPr bwMode="auto">
          <a:xfrm>
            <a:off x="2613025" y="1649413"/>
            <a:ext cx="1762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749" name="Line 180"/>
          <p:cNvSpPr>
            <a:spLocks noChangeShapeType="1"/>
          </p:cNvSpPr>
          <p:nvPr/>
        </p:nvSpPr>
        <p:spPr bwMode="auto">
          <a:xfrm>
            <a:off x="3303588" y="1663700"/>
            <a:ext cx="7445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750" name="Freeform 181"/>
          <p:cNvSpPr>
            <a:spLocks/>
          </p:cNvSpPr>
          <p:nvPr/>
        </p:nvSpPr>
        <p:spPr bwMode="auto">
          <a:xfrm>
            <a:off x="3908425" y="1620838"/>
            <a:ext cx="141288" cy="85725"/>
          </a:xfrm>
          <a:custGeom>
            <a:avLst/>
            <a:gdLst>
              <a:gd name="T0" fmla="*/ 2147483647 w 89"/>
              <a:gd name="T1" fmla="*/ 2147483647 h 54"/>
              <a:gd name="T2" fmla="*/ 0 w 89"/>
              <a:gd name="T3" fmla="*/ 2147483647 h 54"/>
              <a:gd name="T4" fmla="*/ 2147483647 w 89"/>
              <a:gd name="T5" fmla="*/ 2147483647 h 54"/>
              <a:gd name="T6" fmla="*/ 0 w 89"/>
              <a:gd name="T7" fmla="*/ 0 h 54"/>
              <a:gd name="T8" fmla="*/ 2147483647 w 89"/>
              <a:gd name="T9" fmla="*/ 2147483647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"/>
              <a:gd name="T16" fmla="*/ 0 h 54"/>
              <a:gd name="T17" fmla="*/ 89 w 89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" h="54">
                <a:moveTo>
                  <a:pt x="88" y="27"/>
                </a:moveTo>
                <a:lnTo>
                  <a:pt x="0" y="53"/>
                </a:lnTo>
                <a:lnTo>
                  <a:pt x="18" y="27"/>
                </a:lnTo>
                <a:lnTo>
                  <a:pt x="0" y="0"/>
                </a:lnTo>
                <a:lnTo>
                  <a:pt x="88" y="27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67751" name="Rectangle 182"/>
          <p:cNvSpPr>
            <a:spLocks noChangeArrowheads="1"/>
          </p:cNvSpPr>
          <p:nvPr/>
        </p:nvSpPr>
        <p:spPr bwMode="auto">
          <a:xfrm>
            <a:off x="4224338" y="14827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7752" name="Rectangle 183"/>
          <p:cNvSpPr>
            <a:spLocks noChangeArrowheads="1"/>
          </p:cNvSpPr>
          <p:nvPr/>
        </p:nvSpPr>
        <p:spPr bwMode="auto">
          <a:xfrm>
            <a:off x="4591050" y="1482725"/>
            <a:ext cx="365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O</a:t>
            </a:r>
          </a:p>
        </p:txBody>
      </p:sp>
      <p:sp>
        <p:nvSpPr>
          <p:cNvPr id="67753" name="Rectangle 184"/>
          <p:cNvSpPr>
            <a:spLocks noChangeArrowheads="1"/>
          </p:cNvSpPr>
          <p:nvPr/>
        </p:nvSpPr>
        <p:spPr bwMode="auto">
          <a:xfrm>
            <a:off x="4968875" y="1482725"/>
            <a:ext cx="357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7754" name="Line 185"/>
          <p:cNvSpPr>
            <a:spLocks noChangeShapeType="1"/>
          </p:cNvSpPr>
          <p:nvPr/>
        </p:nvSpPr>
        <p:spPr bwMode="auto">
          <a:xfrm>
            <a:off x="4484688" y="1649413"/>
            <a:ext cx="184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755" name="Line 186"/>
          <p:cNvSpPr>
            <a:spLocks noChangeShapeType="1"/>
          </p:cNvSpPr>
          <p:nvPr/>
        </p:nvSpPr>
        <p:spPr bwMode="auto">
          <a:xfrm>
            <a:off x="4878388" y="1649413"/>
            <a:ext cx="1682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756" name="Rectangle 187"/>
          <p:cNvSpPr>
            <a:spLocks noChangeArrowheads="1"/>
          </p:cNvSpPr>
          <p:nvPr/>
        </p:nvSpPr>
        <p:spPr bwMode="auto">
          <a:xfrm>
            <a:off x="5376863" y="148272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+</a:t>
            </a:r>
          </a:p>
        </p:txBody>
      </p:sp>
      <p:sp>
        <p:nvSpPr>
          <p:cNvPr id="67757" name="Rectangle 188"/>
          <p:cNvSpPr>
            <a:spLocks noChangeArrowheads="1"/>
          </p:cNvSpPr>
          <p:nvPr/>
        </p:nvSpPr>
        <p:spPr bwMode="auto">
          <a:xfrm>
            <a:off x="1954213" y="149542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+</a:t>
            </a:r>
          </a:p>
        </p:txBody>
      </p:sp>
      <p:grpSp>
        <p:nvGrpSpPr>
          <p:cNvPr id="67758" name="Group 189"/>
          <p:cNvGrpSpPr>
            <a:grpSpLocks/>
          </p:cNvGrpSpPr>
          <p:nvPr/>
        </p:nvGrpSpPr>
        <p:grpSpPr bwMode="auto">
          <a:xfrm>
            <a:off x="1779588" y="1298575"/>
            <a:ext cx="433387" cy="381000"/>
            <a:chOff x="1121" y="818"/>
            <a:chExt cx="273" cy="240"/>
          </a:xfrm>
        </p:grpSpPr>
        <p:sp>
          <p:nvSpPr>
            <p:cNvPr id="67786" name="Arc 190"/>
            <p:cNvSpPr>
              <a:spLocks/>
            </p:cNvSpPr>
            <p:nvPr/>
          </p:nvSpPr>
          <p:spPr bwMode="auto">
            <a:xfrm>
              <a:off x="1121" y="818"/>
              <a:ext cx="273" cy="240"/>
            </a:xfrm>
            <a:custGeom>
              <a:avLst/>
              <a:gdLst>
                <a:gd name="T0" fmla="*/ 0 w 40044"/>
                <a:gd name="T1" fmla="*/ 0 h 21600"/>
                <a:gd name="T2" fmla="*/ 0 w 40044"/>
                <a:gd name="T3" fmla="*/ 0 h 21600"/>
                <a:gd name="T4" fmla="*/ 0 w 40044"/>
                <a:gd name="T5" fmla="*/ 0 h 21600"/>
                <a:gd name="T6" fmla="*/ 0 60000 65536"/>
                <a:gd name="T7" fmla="*/ 0 60000 65536"/>
                <a:gd name="T8" fmla="*/ 0 60000 65536"/>
                <a:gd name="T9" fmla="*/ 0 w 40044"/>
                <a:gd name="T10" fmla="*/ 0 h 21600"/>
                <a:gd name="T11" fmla="*/ 40044 w 400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44" h="21600" fill="none" extrusionOk="0">
                  <a:moveTo>
                    <a:pt x="-1" y="14000"/>
                  </a:moveTo>
                  <a:cubicBezTo>
                    <a:pt x="3165" y="5578"/>
                    <a:pt x="11220" y="-1"/>
                    <a:pt x="20219" y="0"/>
                  </a:cubicBezTo>
                  <a:cubicBezTo>
                    <a:pt x="28833" y="0"/>
                    <a:pt x="36624" y="5118"/>
                    <a:pt x="40044" y="13025"/>
                  </a:cubicBezTo>
                </a:path>
                <a:path w="40044" h="21600" stroke="0" extrusionOk="0">
                  <a:moveTo>
                    <a:pt x="-1" y="14000"/>
                  </a:moveTo>
                  <a:cubicBezTo>
                    <a:pt x="3165" y="5578"/>
                    <a:pt x="11220" y="-1"/>
                    <a:pt x="20219" y="0"/>
                  </a:cubicBezTo>
                  <a:cubicBezTo>
                    <a:pt x="28833" y="0"/>
                    <a:pt x="36624" y="5118"/>
                    <a:pt x="40044" y="13025"/>
                  </a:cubicBezTo>
                  <a:lnTo>
                    <a:pt x="20219" y="21600"/>
                  </a:lnTo>
                  <a:lnTo>
                    <a:pt x="-1" y="14000"/>
                  </a:lnTo>
                  <a:close/>
                </a:path>
              </a:pathLst>
            </a:custGeom>
            <a:no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87" name="Line 191"/>
            <p:cNvSpPr>
              <a:spLocks noChangeShapeType="1"/>
            </p:cNvSpPr>
            <p:nvPr/>
          </p:nvSpPr>
          <p:spPr bwMode="auto">
            <a:xfrm flipV="1">
              <a:off x="1392" y="864"/>
              <a:ext cx="0" cy="96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759" name="Group 192"/>
          <p:cNvGrpSpPr>
            <a:grpSpLocks/>
          </p:cNvGrpSpPr>
          <p:nvPr/>
        </p:nvGrpSpPr>
        <p:grpSpPr bwMode="auto">
          <a:xfrm>
            <a:off x="2287588" y="1314450"/>
            <a:ext cx="384175" cy="438150"/>
            <a:chOff x="1441" y="828"/>
            <a:chExt cx="242" cy="276"/>
          </a:xfrm>
        </p:grpSpPr>
        <p:sp>
          <p:nvSpPr>
            <p:cNvPr id="67784" name="Arc 193"/>
            <p:cNvSpPr>
              <a:spLocks/>
            </p:cNvSpPr>
            <p:nvPr/>
          </p:nvSpPr>
          <p:spPr bwMode="auto">
            <a:xfrm>
              <a:off x="1442" y="828"/>
              <a:ext cx="241" cy="276"/>
            </a:xfrm>
            <a:custGeom>
              <a:avLst/>
              <a:gdLst>
                <a:gd name="T0" fmla="*/ 0 w 40121"/>
                <a:gd name="T1" fmla="*/ 0 h 21600"/>
                <a:gd name="T2" fmla="*/ 0 w 40121"/>
                <a:gd name="T3" fmla="*/ 0 h 21600"/>
                <a:gd name="T4" fmla="*/ 0 w 40121"/>
                <a:gd name="T5" fmla="*/ 0 h 21600"/>
                <a:gd name="T6" fmla="*/ 0 60000 65536"/>
                <a:gd name="T7" fmla="*/ 0 60000 65536"/>
                <a:gd name="T8" fmla="*/ 0 60000 65536"/>
                <a:gd name="T9" fmla="*/ 0 w 40121"/>
                <a:gd name="T10" fmla="*/ 0 h 21600"/>
                <a:gd name="T11" fmla="*/ 40121 w 4012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121" h="21600" fill="none" extrusionOk="0">
                  <a:moveTo>
                    <a:pt x="0" y="13322"/>
                  </a:moveTo>
                  <a:cubicBezTo>
                    <a:pt x="3346" y="5257"/>
                    <a:pt x="11219" y="-1"/>
                    <a:pt x="19951" y="0"/>
                  </a:cubicBezTo>
                  <a:cubicBezTo>
                    <a:pt x="28898" y="0"/>
                    <a:pt x="36919" y="5516"/>
                    <a:pt x="40120" y="13871"/>
                  </a:cubicBezTo>
                </a:path>
                <a:path w="40121" h="21600" stroke="0" extrusionOk="0">
                  <a:moveTo>
                    <a:pt x="0" y="13322"/>
                  </a:moveTo>
                  <a:cubicBezTo>
                    <a:pt x="3346" y="5257"/>
                    <a:pt x="11219" y="-1"/>
                    <a:pt x="19951" y="0"/>
                  </a:cubicBezTo>
                  <a:cubicBezTo>
                    <a:pt x="28898" y="0"/>
                    <a:pt x="36919" y="5516"/>
                    <a:pt x="40120" y="13871"/>
                  </a:cubicBezTo>
                  <a:lnTo>
                    <a:pt x="19951" y="21600"/>
                  </a:lnTo>
                  <a:lnTo>
                    <a:pt x="0" y="13322"/>
                  </a:lnTo>
                  <a:close/>
                </a:path>
              </a:pathLst>
            </a:custGeom>
            <a:no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85" name="Line 194"/>
            <p:cNvSpPr>
              <a:spLocks noChangeShapeType="1"/>
            </p:cNvSpPr>
            <p:nvPr/>
          </p:nvSpPr>
          <p:spPr bwMode="auto">
            <a:xfrm flipV="1">
              <a:off x="1441" y="884"/>
              <a:ext cx="0" cy="110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760" name="Oval 195"/>
          <p:cNvSpPr>
            <a:spLocks noChangeArrowheads="1"/>
          </p:cNvSpPr>
          <p:nvPr/>
        </p:nvSpPr>
        <p:spPr bwMode="auto">
          <a:xfrm>
            <a:off x="5753100" y="1338263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7761" name="Rectangle 196"/>
          <p:cNvSpPr>
            <a:spLocks noChangeArrowheads="1"/>
          </p:cNvSpPr>
          <p:nvPr/>
        </p:nvSpPr>
        <p:spPr bwMode="auto">
          <a:xfrm>
            <a:off x="5764213" y="1460500"/>
            <a:ext cx="557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latin typeface="Arial Rounded MT Bold" pitchFamily="34" charset="0"/>
                <a:cs typeface="Arial" charset="0"/>
              </a:rPr>
              <a:t>:Br</a:t>
            </a:r>
          </a:p>
        </p:txBody>
      </p:sp>
      <p:sp>
        <p:nvSpPr>
          <p:cNvPr id="67762" name="Rectangle 197"/>
          <p:cNvSpPr>
            <a:spLocks noChangeArrowheads="1"/>
          </p:cNvSpPr>
          <p:nvPr/>
        </p:nvSpPr>
        <p:spPr bwMode="auto">
          <a:xfrm>
            <a:off x="5857875" y="1196975"/>
            <a:ext cx="34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latin typeface="Arial Rounded MT Bold" pitchFamily="34" charset="0"/>
                <a:cs typeface="Arial" charset="0"/>
              </a:rPr>
              <a:t>..</a:t>
            </a:r>
          </a:p>
        </p:txBody>
      </p:sp>
      <p:sp>
        <p:nvSpPr>
          <p:cNvPr id="67763" name="Rectangle 198"/>
          <p:cNvSpPr>
            <a:spLocks noChangeArrowheads="1"/>
          </p:cNvSpPr>
          <p:nvPr/>
        </p:nvSpPr>
        <p:spPr bwMode="auto">
          <a:xfrm>
            <a:off x="5875338" y="1589088"/>
            <a:ext cx="34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latin typeface="Arial Rounded MT Bold" pitchFamily="34" charset="0"/>
                <a:cs typeface="Arial" charset="0"/>
              </a:rPr>
              <a:t>..</a:t>
            </a:r>
          </a:p>
        </p:txBody>
      </p:sp>
      <p:sp>
        <p:nvSpPr>
          <p:cNvPr id="67764" name="Rectangle 199"/>
          <p:cNvSpPr>
            <a:spLocks noChangeArrowheads="1"/>
          </p:cNvSpPr>
          <p:nvPr/>
        </p:nvSpPr>
        <p:spPr bwMode="auto">
          <a:xfrm>
            <a:off x="6127750" y="1344613"/>
            <a:ext cx="295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800">
                <a:latin typeface="Arial Rounded MT Bold" pitchFamily="34" charset="0"/>
                <a:cs typeface="Arial" charset="0"/>
              </a:rPr>
              <a:t>.</a:t>
            </a:r>
          </a:p>
        </p:txBody>
      </p:sp>
      <p:sp>
        <p:nvSpPr>
          <p:cNvPr id="67765" name="Rectangle 200"/>
          <p:cNvSpPr>
            <a:spLocks noChangeArrowheads="1"/>
          </p:cNvSpPr>
          <p:nvPr/>
        </p:nvSpPr>
        <p:spPr bwMode="auto">
          <a:xfrm>
            <a:off x="2333625" y="5037138"/>
            <a:ext cx="295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800">
                <a:latin typeface="Arial Rounded MT Bold" pitchFamily="34" charset="0"/>
                <a:cs typeface="Arial" charset="0"/>
              </a:rPr>
              <a:t>.</a:t>
            </a:r>
          </a:p>
        </p:txBody>
      </p:sp>
      <p:sp>
        <p:nvSpPr>
          <p:cNvPr id="67766" name="Rectangle 201"/>
          <p:cNvSpPr>
            <a:spLocks noChangeArrowheads="1"/>
          </p:cNvSpPr>
          <p:nvPr/>
        </p:nvSpPr>
        <p:spPr bwMode="auto">
          <a:xfrm>
            <a:off x="2732088" y="5611813"/>
            <a:ext cx="295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800">
                <a:latin typeface="Arial Rounded MT Bold" pitchFamily="34" charset="0"/>
                <a:cs typeface="Arial" charset="0"/>
              </a:rPr>
              <a:t>.</a:t>
            </a:r>
          </a:p>
        </p:txBody>
      </p:sp>
      <p:sp>
        <p:nvSpPr>
          <p:cNvPr id="67767" name="Rectangle 202"/>
          <p:cNvSpPr>
            <a:spLocks noChangeArrowheads="1"/>
          </p:cNvSpPr>
          <p:nvPr/>
        </p:nvSpPr>
        <p:spPr bwMode="auto">
          <a:xfrm>
            <a:off x="2311400" y="3144838"/>
            <a:ext cx="295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800">
                <a:latin typeface="Arial Rounded MT Bold" pitchFamily="34" charset="0"/>
                <a:cs typeface="Arial" charset="0"/>
              </a:rPr>
              <a:t>.</a:t>
            </a:r>
          </a:p>
        </p:txBody>
      </p:sp>
      <p:sp>
        <p:nvSpPr>
          <p:cNvPr id="67768" name="Rectangle 203"/>
          <p:cNvSpPr>
            <a:spLocks noChangeArrowheads="1"/>
          </p:cNvSpPr>
          <p:nvPr/>
        </p:nvSpPr>
        <p:spPr bwMode="auto">
          <a:xfrm>
            <a:off x="6115050" y="2417763"/>
            <a:ext cx="295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800">
                <a:latin typeface="Arial Rounded MT Bold" pitchFamily="34" charset="0"/>
                <a:cs typeface="Arial" charset="0"/>
              </a:rPr>
              <a:t>.</a:t>
            </a:r>
          </a:p>
        </p:txBody>
      </p:sp>
      <p:sp>
        <p:nvSpPr>
          <p:cNvPr id="67769" name="Rectangle 204"/>
          <p:cNvSpPr>
            <a:spLocks noChangeArrowheads="1"/>
          </p:cNvSpPr>
          <p:nvPr/>
        </p:nvSpPr>
        <p:spPr bwMode="auto">
          <a:xfrm>
            <a:off x="1660525" y="1316038"/>
            <a:ext cx="295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800">
                <a:latin typeface="Arial Rounded MT Bold" pitchFamily="34" charset="0"/>
                <a:cs typeface="Arial" charset="0"/>
              </a:rPr>
              <a:t>.</a:t>
            </a:r>
          </a:p>
        </p:txBody>
      </p:sp>
      <p:sp>
        <p:nvSpPr>
          <p:cNvPr id="67770" name="Rectangle 205"/>
          <p:cNvSpPr>
            <a:spLocks noChangeArrowheads="1"/>
          </p:cNvSpPr>
          <p:nvPr/>
        </p:nvSpPr>
        <p:spPr bwMode="auto">
          <a:xfrm>
            <a:off x="4826000" y="595313"/>
            <a:ext cx="295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800">
                <a:latin typeface="Arial Rounded MT Bold" pitchFamily="34" charset="0"/>
                <a:cs typeface="Arial" charset="0"/>
              </a:rPr>
              <a:t>.</a:t>
            </a:r>
          </a:p>
        </p:txBody>
      </p:sp>
      <p:sp>
        <p:nvSpPr>
          <p:cNvPr id="67771" name="Rectangle 206"/>
          <p:cNvSpPr>
            <a:spLocks noChangeArrowheads="1"/>
          </p:cNvSpPr>
          <p:nvPr/>
        </p:nvSpPr>
        <p:spPr bwMode="auto">
          <a:xfrm>
            <a:off x="1449388" y="528638"/>
            <a:ext cx="34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latin typeface="Arial Rounded MT Bold" pitchFamily="34" charset="0"/>
                <a:cs typeface="Arial" charset="0"/>
              </a:rPr>
              <a:t>..</a:t>
            </a:r>
          </a:p>
        </p:txBody>
      </p:sp>
      <p:sp>
        <p:nvSpPr>
          <p:cNvPr id="67772" name="Rectangle 207"/>
          <p:cNvSpPr>
            <a:spLocks noChangeArrowheads="1"/>
          </p:cNvSpPr>
          <p:nvPr/>
        </p:nvSpPr>
        <p:spPr bwMode="auto">
          <a:xfrm>
            <a:off x="1449388" y="874713"/>
            <a:ext cx="34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latin typeface="Arial Rounded MT Bold" pitchFamily="34" charset="0"/>
                <a:cs typeface="Arial" charset="0"/>
              </a:rPr>
              <a:t>..</a:t>
            </a:r>
          </a:p>
        </p:txBody>
      </p:sp>
      <p:sp>
        <p:nvSpPr>
          <p:cNvPr id="67773" name="Rectangle 208"/>
          <p:cNvSpPr>
            <a:spLocks noChangeArrowheads="1"/>
          </p:cNvSpPr>
          <p:nvPr/>
        </p:nvSpPr>
        <p:spPr bwMode="auto">
          <a:xfrm>
            <a:off x="1812925" y="528638"/>
            <a:ext cx="34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latin typeface="Arial Rounded MT Bold" pitchFamily="34" charset="0"/>
                <a:cs typeface="Arial" charset="0"/>
              </a:rPr>
              <a:t>..</a:t>
            </a:r>
          </a:p>
        </p:txBody>
      </p:sp>
      <p:sp>
        <p:nvSpPr>
          <p:cNvPr id="67774" name="Rectangle 209"/>
          <p:cNvSpPr>
            <a:spLocks noChangeArrowheads="1"/>
          </p:cNvSpPr>
          <p:nvPr/>
        </p:nvSpPr>
        <p:spPr bwMode="auto">
          <a:xfrm>
            <a:off x="1812925" y="874713"/>
            <a:ext cx="34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latin typeface="Arial Rounded MT Bold" pitchFamily="34" charset="0"/>
                <a:cs typeface="Arial" charset="0"/>
              </a:rPr>
              <a:t>..</a:t>
            </a:r>
          </a:p>
        </p:txBody>
      </p:sp>
      <p:sp>
        <p:nvSpPr>
          <p:cNvPr id="67775" name="Rectangle 210"/>
          <p:cNvSpPr>
            <a:spLocks noChangeArrowheads="1"/>
          </p:cNvSpPr>
          <p:nvPr/>
        </p:nvSpPr>
        <p:spPr bwMode="auto">
          <a:xfrm>
            <a:off x="4649788" y="528638"/>
            <a:ext cx="34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latin typeface="Arial Rounded MT Bold" pitchFamily="34" charset="0"/>
                <a:cs typeface="Arial" charset="0"/>
              </a:rPr>
              <a:t>..</a:t>
            </a:r>
          </a:p>
        </p:txBody>
      </p:sp>
      <p:sp>
        <p:nvSpPr>
          <p:cNvPr id="67776" name="Rectangle 211"/>
          <p:cNvSpPr>
            <a:spLocks noChangeArrowheads="1"/>
          </p:cNvSpPr>
          <p:nvPr/>
        </p:nvSpPr>
        <p:spPr bwMode="auto">
          <a:xfrm>
            <a:off x="4649788" y="874713"/>
            <a:ext cx="34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latin typeface="Arial Rounded MT Bold" pitchFamily="34" charset="0"/>
                <a:cs typeface="Arial" charset="0"/>
              </a:rPr>
              <a:t>..</a:t>
            </a:r>
          </a:p>
        </p:txBody>
      </p:sp>
      <p:sp>
        <p:nvSpPr>
          <p:cNvPr id="67777" name="Rectangle 212"/>
          <p:cNvSpPr>
            <a:spLocks noChangeArrowheads="1"/>
          </p:cNvSpPr>
          <p:nvPr/>
        </p:nvSpPr>
        <p:spPr bwMode="auto">
          <a:xfrm>
            <a:off x="1466850" y="1231900"/>
            <a:ext cx="34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latin typeface="Arial Rounded MT Bold" pitchFamily="34" charset="0"/>
                <a:cs typeface="Arial" charset="0"/>
              </a:rPr>
              <a:t>..</a:t>
            </a:r>
          </a:p>
        </p:txBody>
      </p:sp>
      <p:sp>
        <p:nvSpPr>
          <p:cNvPr id="67778" name="Rectangle 213"/>
          <p:cNvSpPr>
            <a:spLocks noChangeArrowheads="1"/>
          </p:cNvSpPr>
          <p:nvPr/>
        </p:nvSpPr>
        <p:spPr bwMode="auto">
          <a:xfrm>
            <a:off x="1466850" y="1577975"/>
            <a:ext cx="34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latin typeface="Arial Rounded MT Bold" pitchFamily="34" charset="0"/>
                <a:cs typeface="Arial" charset="0"/>
              </a:rPr>
              <a:t>..</a:t>
            </a:r>
          </a:p>
        </p:txBody>
      </p:sp>
      <p:sp>
        <p:nvSpPr>
          <p:cNvPr id="67779" name="Rectangle 214"/>
          <p:cNvSpPr>
            <a:spLocks noChangeArrowheads="1"/>
          </p:cNvSpPr>
          <p:nvPr/>
        </p:nvSpPr>
        <p:spPr bwMode="auto">
          <a:xfrm>
            <a:off x="2762250" y="1231900"/>
            <a:ext cx="34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latin typeface="Arial Rounded MT Bold" pitchFamily="34" charset="0"/>
                <a:cs typeface="Arial" charset="0"/>
              </a:rPr>
              <a:t>..</a:t>
            </a:r>
          </a:p>
        </p:txBody>
      </p:sp>
      <p:sp>
        <p:nvSpPr>
          <p:cNvPr id="67780" name="Rectangle 215"/>
          <p:cNvSpPr>
            <a:spLocks noChangeArrowheads="1"/>
          </p:cNvSpPr>
          <p:nvPr/>
        </p:nvSpPr>
        <p:spPr bwMode="auto">
          <a:xfrm>
            <a:off x="2762250" y="1577975"/>
            <a:ext cx="34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latin typeface="Arial Rounded MT Bold" pitchFamily="34" charset="0"/>
                <a:cs typeface="Arial" charset="0"/>
              </a:rPr>
              <a:t>..</a:t>
            </a:r>
          </a:p>
        </p:txBody>
      </p:sp>
      <p:sp>
        <p:nvSpPr>
          <p:cNvPr id="67781" name="Rectangle 216"/>
          <p:cNvSpPr>
            <a:spLocks noChangeArrowheads="1"/>
          </p:cNvSpPr>
          <p:nvPr/>
        </p:nvSpPr>
        <p:spPr bwMode="auto">
          <a:xfrm>
            <a:off x="4608513" y="1231900"/>
            <a:ext cx="34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latin typeface="Arial Rounded MT Bold" pitchFamily="34" charset="0"/>
                <a:cs typeface="Arial" charset="0"/>
              </a:rPr>
              <a:t>..</a:t>
            </a:r>
          </a:p>
        </p:txBody>
      </p:sp>
      <p:sp>
        <p:nvSpPr>
          <p:cNvPr id="67782" name="Rectangle 217"/>
          <p:cNvSpPr>
            <a:spLocks noChangeArrowheads="1"/>
          </p:cNvSpPr>
          <p:nvPr/>
        </p:nvSpPr>
        <p:spPr bwMode="auto">
          <a:xfrm>
            <a:off x="4608513" y="1577975"/>
            <a:ext cx="34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latin typeface="Arial Rounded MT Bold" pitchFamily="34" charset="0"/>
                <a:cs typeface="Arial" charset="0"/>
              </a:rPr>
              <a:t>..</a:t>
            </a:r>
          </a:p>
        </p:txBody>
      </p:sp>
      <p:sp>
        <p:nvSpPr>
          <p:cNvPr id="67783" name="Rectangle 218"/>
          <p:cNvSpPr>
            <a:spLocks noChangeArrowheads="1"/>
          </p:cNvSpPr>
          <p:nvPr/>
        </p:nvSpPr>
        <p:spPr bwMode="auto">
          <a:xfrm>
            <a:off x="3008313" y="1477963"/>
            <a:ext cx="263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latin typeface="Arial Rounded MT Bold" pitchFamily="34" charset="0"/>
                <a:cs typeface="Arial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Line 2"/>
          <p:cNvSpPr>
            <a:spLocks noChangeShapeType="1"/>
          </p:cNvSpPr>
          <p:nvPr/>
        </p:nvSpPr>
        <p:spPr bwMode="auto">
          <a:xfrm flipV="1">
            <a:off x="2590800" y="4495800"/>
            <a:ext cx="1295400" cy="3048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3352800" y="2438400"/>
            <a:ext cx="1371600" cy="3048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63550" y="3757613"/>
            <a:ext cx="1663700" cy="368300"/>
          </a:xfrm>
          <a:prstGeom prst="rect">
            <a:avLst/>
          </a:prstGeom>
          <a:solidFill>
            <a:srgbClr val="DDDDDD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63550" y="979488"/>
            <a:ext cx="2774950" cy="444500"/>
          </a:xfrm>
          <a:prstGeom prst="rect">
            <a:avLst/>
          </a:prstGeom>
          <a:solidFill>
            <a:srgbClr val="DDDDDD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4821238" y="1801813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4243388" y="4918075"/>
            <a:ext cx="457200" cy="457200"/>
          </a:xfrm>
          <a:prstGeom prst="ellipse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1735138" y="5240338"/>
            <a:ext cx="457200" cy="457200"/>
          </a:xfrm>
          <a:prstGeom prst="ellipse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51273" name="Rectangle 9"/>
          <p:cNvSpPr>
            <a:spLocks noChangeArrowheads="1"/>
          </p:cNvSpPr>
          <p:nvPr/>
        </p:nvSpPr>
        <p:spPr bwMode="auto">
          <a:xfrm>
            <a:off x="1050925" y="115888"/>
            <a:ext cx="718185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WHY </a:t>
            </a:r>
            <a:r>
              <a:rPr lang="en-US" sz="3600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ANTI</a:t>
            </a:r>
            <a:r>
              <a:rPr lang="en-US" sz="36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-MARKOVNIKOFF ?</a:t>
            </a:r>
          </a:p>
        </p:txBody>
      </p:sp>
      <p:grpSp>
        <p:nvGrpSpPr>
          <p:cNvPr id="68618" name="Group 10"/>
          <p:cNvGrpSpPr>
            <a:grpSpLocks/>
          </p:cNvGrpSpPr>
          <p:nvPr/>
        </p:nvGrpSpPr>
        <p:grpSpPr bwMode="auto">
          <a:xfrm>
            <a:off x="554038" y="2006600"/>
            <a:ext cx="669925" cy="754063"/>
            <a:chOff x="349" y="1264"/>
            <a:chExt cx="422" cy="475"/>
          </a:xfrm>
        </p:grpSpPr>
        <p:sp>
          <p:nvSpPr>
            <p:cNvPr id="68748" name="Oval 11"/>
            <p:cNvSpPr>
              <a:spLocks noChangeArrowheads="1"/>
            </p:cNvSpPr>
            <p:nvPr/>
          </p:nvSpPr>
          <p:spPr bwMode="auto">
            <a:xfrm>
              <a:off x="349" y="1342"/>
              <a:ext cx="384" cy="3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endParaRPr lang="ar-SA" altLang="ar-SA"/>
            </a:p>
          </p:txBody>
        </p:sp>
        <p:sp>
          <p:nvSpPr>
            <p:cNvPr id="68749" name="Rectangle 12"/>
            <p:cNvSpPr>
              <a:spLocks noChangeArrowheads="1"/>
            </p:cNvSpPr>
            <p:nvPr/>
          </p:nvSpPr>
          <p:spPr bwMode="auto">
            <a:xfrm>
              <a:off x="356" y="1419"/>
              <a:ext cx="3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 sz="2000">
                  <a:latin typeface="Arial Rounded MT Bold" pitchFamily="34" charset="0"/>
                  <a:cs typeface="Arial" charset="0"/>
                </a:rPr>
                <a:t>:Br</a:t>
              </a:r>
            </a:p>
          </p:txBody>
        </p:sp>
        <p:sp>
          <p:nvSpPr>
            <p:cNvPr id="68750" name="Rectangle 13"/>
            <p:cNvSpPr>
              <a:spLocks noChangeArrowheads="1"/>
            </p:cNvSpPr>
            <p:nvPr/>
          </p:nvSpPr>
          <p:spPr bwMode="auto">
            <a:xfrm>
              <a:off x="415" y="1264"/>
              <a:ext cx="2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 sz="2000">
                  <a:latin typeface="Arial Rounded MT Bold" pitchFamily="34" charset="0"/>
                  <a:cs typeface="Arial" charset="0"/>
                </a:rPr>
                <a:t>..</a:t>
              </a:r>
            </a:p>
          </p:txBody>
        </p:sp>
        <p:sp>
          <p:nvSpPr>
            <p:cNvPr id="68751" name="Rectangle 14"/>
            <p:cNvSpPr>
              <a:spLocks noChangeArrowheads="1"/>
            </p:cNvSpPr>
            <p:nvPr/>
          </p:nvSpPr>
          <p:spPr bwMode="auto">
            <a:xfrm>
              <a:off x="415" y="1489"/>
              <a:ext cx="2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 sz="2000">
                  <a:latin typeface="Arial Rounded MT Bold" pitchFamily="34" charset="0"/>
                  <a:cs typeface="Arial" charset="0"/>
                </a:rPr>
                <a:t>..</a:t>
              </a:r>
            </a:p>
          </p:txBody>
        </p:sp>
        <p:sp>
          <p:nvSpPr>
            <p:cNvPr id="68752" name="Rectangle 15"/>
            <p:cNvSpPr>
              <a:spLocks noChangeArrowheads="1"/>
            </p:cNvSpPr>
            <p:nvPr/>
          </p:nvSpPr>
          <p:spPr bwMode="auto">
            <a:xfrm>
              <a:off x="585" y="1346"/>
              <a:ext cx="18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 sz="2800">
                  <a:latin typeface="Arial Rounded MT Bold" pitchFamily="34" charset="0"/>
                  <a:cs typeface="Arial" charset="0"/>
                </a:rPr>
                <a:t>.</a:t>
              </a:r>
            </a:p>
          </p:txBody>
        </p:sp>
      </p:grpSp>
      <p:sp>
        <p:nvSpPr>
          <p:cNvPr id="68619" name="Rectangle 16"/>
          <p:cNvSpPr>
            <a:spLocks noChangeArrowheads="1"/>
          </p:cNvSpPr>
          <p:nvPr/>
        </p:nvSpPr>
        <p:spPr bwMode="auto">
          <a:xfrm>
            <a:off x="1322388" y="2324100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+</a:t>
            </a:r>
          </a:p>
        </p:txBody>
      </p:sp>
      <p:sp>
        <p:nvSpPr>
          <p:cNvPr id="68620" name="Rectangle 17"/>
          <p:cNvSpPr>
            <a:spLocks noChangeArrowheads="1"/>
          </p:cNvSpPr>
          <p:nvPr/>
        </p:nvSpPr>
        <p:spPr bwMode="auto">
          <a:xfrm>
            <a:off x="1735138" y="2309813"/>
            <a:ext cx="357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8621" name="Rectangle 18"/>
          <p:cNvSpPr>
            <a:spLocks noChangeArrowheads="1"/>
          </p:cNvSpPr>
          <p:nvPr/>
        </p:nvSpPr>
        <p:spPr bwMode="auto">
          <a:xfrm>
            <a:off x="1901825" y="2408238"/>
            <a:ext cx="2825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2</a:t>
            </a:r>
          </a:p>
        </p:txBody>
      </p:sp>
      <p:sp>
        <p:nvSpPr>
          <p:cNvPr id="68622" name="Rectangle 19"/>
          <p:cNvSpPr>
            <a:spLocks noChangeArrowheads="1"/>
          </p:cNvSpPr>
          <p:nvPr/>
        </p:nvSpPr>
        <p:spPr bwMode="auto">
          <a:xfrm>
            <a:off x="2000250" y="2309813"/>
            <a:ext cx="354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</a:p>
        </p:txBody>
      </p:sp>
      <p:sp>
        <p:nvSpPr>
          <p:cNvPr id="68623" name="Rectangle 20"/>
          <p:cNvSpPr>
            <a:spLocks noChangeArrowheads="1"/>
          </p:cNvSpPr>
          <p:nvPr/>
        </p:nvSpPr>
        <p:spPr bwMode="auto">
          <a:xfrm>
            <a:off x="2373313" y="2309813"/>
            <a:ext cx="354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</a:p>
        </p:txBody>
      </p:sp>
      <p:sp>
        <p:nvSpPr>
          <p:cNvPr id="68624" name="Rectangle 21"/>
          <p:cNvSpPr>
            <a:spLocks noChangeArrowheads="1"/>
          </p:cNvSpPr>
          <p:nvPr/>
        </p:nvSpPr>
        <p:spPr bwMode="auto">
          <a:xfrm>
            <a:off x="2540000" y="2309813"/>
            <a:ext cx="357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8625" name="Rectangle 22"/>
          <p:cNvSpPr>
            <a:spLocks noChangeArrowheads="1"/>
          </p:cNvSpPr>
          <p:nvPr/>
        </p:nvSpPr>
        <p:spPr bwMode="auto">
          <a:xfrm>
            <a:off x="2911475" y="23098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8626" name="Line 23"/>
          <p:cNvSpPr>
            <a:spLocks noChangeShapeType="1"/>
          </p:cNvSpPr>
          <p:nvPr/>
        </p:nvSpPr>
        <p:spPr bwMode="auto">
          <a:xfrm>
            <a:off x="2273300" y="2505075"/>
            <a:ext cx="177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27" name="Line 24"/>
          <p:cNvSpPr>
            <a:spLocks noChangeShapeType="1"/>
          </p:cNvSpPr>
          <p:nvPr/>
        </p:nvSpPr>
        <p:spPr bwMode="auto">
          <a:xfrm>
            <a:off x="2273300" y="2449513"/>
            <a:ext cx="177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28" name="Line 25"/>
          <p:cNvSpPr>
            <a:spLocks noChangeShapeType="1"/>
          </p:cNvSpPr>
          <p:nvPr/>
        </p:nvSpPr>
        <p:spPr bwMode="auto">
          <a:xfrm>
            <a:off x="2814638" y="2476500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8629" name="Group 26"/>
          <p:cNvGrpSpPr>
            <a:grpSpLocks/>
          </p:cNvGrpSpPr>
          <p:nvPr/>
        </p:nvGrpSpPr>
        <p:grpSpPr bwMode="auto">
          <a:xfrm>
            <a:off x="4894263" y="1928813"/>
            <a:ext cx="2066925" cy="388937"/>
            <a:chOff x="3083" y="1215"/>
            <a:chExt cx="1302" cy="245"/>
          </a:xfrm>
        </p:grpSpPr>
        <p:sp>
          <p:nvSpPr>
            <p:cNvPr id="68737" name="Rectangle 27"/>
            <p:cNvSpPr>
              <a:spLocks noChangeArrowheads="1"/>
            </p:cNvSpPr>
            <p:nvPr/>
          </p:nvSpPr>
          <p:spPr bwMode="auto">
            <a:xfrm>
              <a:off x="3083" y="1215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B</a:t>
              </a:r>
            </a:p>
          </p:txBody>
        </p:sp>
        <p:sp>
          <p:nvSpPr>
            <p:cNvPr id="68738" name="Rectangle 28"/>
            <p:cNvSpPr>
              <a:spLocks noChangeArrowheads="1"/>
            </p:cNvSpPr>
            <p:nvPr/>
          </p:nvSpPr>
          <p:spPr bwMode="auto">
            <a:xfrm>
              <a:off x="3189" y="1215"/>
              <a:ext cx="1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r</a:t>
              </a:r>
            </a:p>
          </p:txBody>
        </p:sp>
        <p:sp>
          <p:nvSpPr>
            <p:cNvPr id="68739" name="Rectangle 29"/>
            <p:cNvSpPr>
              <a:spLocks noChangeArrowheads="1"/>
            </p:cNvSpPr>
            <p:nvPr/>
          </p:nvSpPr>
          <p:spPr bwMode="auto">
            <a:xfrm>
              <a:off x="3402" y="1215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C</a:t>
              </a:r>
            </a:p>
          </p:txBody>
        </p:sp>
        <p:sp>
          <p:nvSpPr>
            <p:cNvPr id="68740" name="Rectangle 30"/>
            <p:cNvSpPr>
              <a:spLocks noChangeArrowheads="1"/>
            </p:cNvSpPr>
            <p:nvPr/>
          </p:nvSpPr>
          <p:spPr bwMode="auto">
            <a:xfrm>
              <a:off x="3507" y="1215"/>
              <a:ext cx="2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H</a:t>
              </a:r>
            </a:p>
          </p:txBody>
        </p:sp>
        <p:sp>
          <p:nvSpPr>
            <p:cNvPr id="68741" name="Rectangle 31"/>
            <p:cNvSpPr>
              <a:spLocks noChangeArrowheads="1"/>
            </p:cNvSpPr>
            <p:nvPr/>
          </p:nvSpPr>
          <p:spPr bwMode="auto">
            <a:xfrm>
              <a:off x="3613" y="1277"/>
              <a:ext cx="17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2</a:t>
              </a:r>
            </a:p>
          </p:txBody>
        </p:sp>
        <p:sp>
          <p:nvSpPr>
            <p:cNvPr id="68742" name="Rectangle 32"/>
            <p:cNvSpPr>
              <a:spLocks noChangeArrowheads="1"/>
            </p:cNvSpPr>
            <p:nvPr/>
          </p:nvSpPr>
          <p:spPr bwMode="auto">
            <a:xfrm>
              <a:off x="3825" y="1215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C</a:t>
              </a:r>
            </a:p>
          </p:txBody>
        </p:sp>
        <p:sp>
          <p:nvSpPr>
            <p:cNvPr id="68743" name="Rectangle 33"/>
            <p:cNvSpPr>
              <a:spLocks noChangeArrowheads="1"/>
            </p:cNvSpPr>
            <p:nvPr/>
          </p:nvSpPr>
          <p:spPr bwMode="auto">
            <a:xfrm>
              <a:off x="3931" y="1215"/>
              <a:ext cx="2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H</a:t>
              </a:r>
            </a:p>
          </p:txBody>
        </p:sp>
        <p:sp>
          <p:nvSpPr>
            <p:cNvPr id="68744" name="Rectangle 34"/>
            <p:cNvSpPr>
              <a:spLocks noChangeArrowheads="1"/>
            </p:cNvSpPr>
            <p:nvPr/>
          </p:nvSpPr>
          <p:spPr bwMode="auto">
            <a:xfrm>
              <a:off x="4165" y="1215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R</a:t>
              </a:r>
            </a:p>
          </p:txBody>
        </p:sp>
        <p:sp>
          <p:nvSpPr>
            <p:cNvPr id="68745" name="Line 35"/>
            <p:cNvSpPr>
              <a:spLocks noChangeShapeType="1"/>
            </p:cNvSpPr>
            <p:nvPr/>
          </p:nvSpPr>
          <p:spPr bwMode="auto">
            <a:xfrm>
              <a:off x="3326" y="1320"/>
              <a:ext cx="1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746" name="Line 36"/>
            <p:cNvSpPr>
              <a:spLocks noChangeShapeType="1"/>
            </p:cNvSpPr>
            <p:nvPr/>
          </p:nvSpPr>
          <p:spPr bwMode="auto">
            <a:xfrm>
              <a:off x="3750" y="1320"/>
              <a:ext cx="1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747" name="Line 37"/>
            <p:cNvSpPr>
              <a:spLocks noChangeShapeType="1"/>
            </p:cNvSpPr>
            <p:nvPr/>
          </p:nvSpPr>
          <p:spPr bwMode="auto">
            <a:xfrm>
              <a:off x="4103" y="1320"/>
              <a:ext cx="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8630" name="Rectangle 38"/>
          <p:cNvSpPr>
            <a:spLocks noChangeArrowheads="1"/>
          </p:cNvSpPr>
          <p:nvPr/>
        </p:nvSpPr>
        <p:spPr bwMode="auto">
          <a:xfrm>
            <a:off x="6097588" y="1579563"/>
            <a:ext cx="295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800">
                <a:latin typeface="Arial Rounded MT Bold" pitchFamily="34" charset="0"/>
                <a:cs typeface="Arial" charset="0"/>
              </a:rPr>
              <a:t>.</a:t>
            </a:r>
          </a:p>
        </p:txBody>
      </p:sp>
      <p:grpSp>
        <p:nvGrpSpPr>
          <p:cNvPr id="68631" name="Group 39"/>
          <p:cNvGrpSpPr>
            <a:grpSpLocks/>
          </p:cNvGrpSpPr>
          <p:nvPr/>
        </p:nvGrpSpPr>
        <p:grpSpPr bwMode="auto">
          <a:xfrm>
            <a:off x="5019675" y="2417763"/>
            <a:ext cx="1560513" cy="1114425"/>
            <a:chOff x="3162" y="1523"/>
            <a:chExt cx="983" cy="702"/>
          </a:xfrm>
        </p:grpSpPr>
        <p:sp>
          <p:nvSpPr>
            <p:cNvPr id="68724" name="Rectangle 40"/>
            <p:cNvSpPr>
              <a:spLocks noChangeArrowheads="1"/>
            </p:cNvSpPr>
            <p:nvPr/>
          </p:nvSpPr>
          <p:spPr bwMode="auto">
            <a:xfrm>
              <a:off x="3180" y="1523"/>
              <a:ext cx="18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 sz="2800">
                  <a:solidFill>
                    <a:srgbClr val="777777"/>
                  </a:solidFill>
                  <a:latin typeface="Arial Rounded MT Bold" pitchFamily="34" charset="0"/>
                  <a:cs typeface="Arial" charset="0"/>
                </a:rPr>
                <a:t>.</a:t>
              </a:r>
            </a:p>
          </p:txBody>
        </p:sp>
        <p:grpSp>
          <p:nvGrpSpPr>
            <p:cNvPr id="68725" name="Group 41"/>
            <p:cNvGrpSpPr>
              <a:grpSpLocks/>
            </p:cNvGrpSpPr>
            <p:nvPr/>
          </p:nvGrpSpPr>
          <p:grpSpPr bwMode="auto">
            <a:xfrm>
              <a:off x="3611" y="1994"/>
              <a:ext cx="285" cy="231"/>
              <a:chOff x="3611" y="1994"/>
              <a:chExt cx="285" cy="231"/>
            </a:xfrm>
          </p:grpSpPr>
          <p:sp>
            <p:nvSpPr>
              <p:cNvPr id="68735" name="Rectangle 42"/>
              <p:cNvSpPr>
                <a:spLocks noChangeArrowheads="1"/>
              </p:cNvSpPr>
              <p:nvPr/>
            </p:nvSpPr>
            <p:spPr bwMode="auto">
              <a:xfrm>
                <a:off x="3611" y="1994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777777"/>
                    </a:solidFill>
                    <a:latin typeface="Arial Rounded MT Bold" pitchFamily="34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8736" name="Rectangle 43"/>
              <p:cNvSpPr>
                <a:spLocks noChangeArrowheads="1"/>
              </p:cNvSpPr>
              <p:nvPr/>
            </p:nvSpPr>
            <p:spPr bwMode="auto">
              <a:xfrm>
                <a:off x="3717" y="1994"/>
                <a:ext cx="17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777777"/>
                    </a:solidFill>
                    <a:latin typeface="Arial Rounded MT Bold" pitchFamily="34" charset="0"/>
                    <a:cs typeface="Arial" charset="0"/>
                  </a:rPr>
                  <a:t>r</a:t>
                </a:r>
              </a:p>
            </p:txBody>
          </p:sp>
        </p:grpSp>
        <p:sp>
          <p:nvSpPr>
            <p:cNvPr id="68726" name="Rectangle 44"/>
            <p:cNvSpPr>
              <a:spLocks noChangeArrowheads="1"/>
            </p:cNvSpPr>
            <p:nvPr/>
          </p:nvSpPr>
          <p:spPr bwMode="auto">
            <a:xfrm>
              <a:off x="3162" y="1743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777777"/>
                  </a:solidFill>
                  <a:latin typeface="Arial Rounded MT Bold" pitchFamily="34" charset="0"/>
                  <a:cs typeface="Arial" charset="0"/>
                </a:rPr>
                <a:t>C</a:t>
              </a:r>
            </a:p>
          </p:txBody>
        </p:sp>
        <p:sp>
          <p:nvSpPr>
            <p:cNvPr id="68727" name="Rectangle 45"/>
            <p:cNvSpPr>
              <a:spLocks noChangeArrowheads="1"/>
            </p:cNvSpPr>
            <p:nvPr/>
          </p:nvSpPr>
          <p:spPr bwMode="auto">
            <a:xfrm>
              <a:off x="3267" y="1743"/>
              <a:ext cx="2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777777"/>
                  </a:solidFill>
                  <a:latin typeface="Arial Rounded MT Bold" pitchFamily="34" charset="0"/>
                  <a:cs typeface="Arial" charset="0"/>
                </a:rPr>
                <a:t>H</a:t>
              </a:r>
            </a:p>
          </p:txBody>
        </p:sp>
        <p:sp>
          <p:nvSpPr>
            <p:cNvPr id="68728" name="Rectangle 46"/>
            <p:cNvSpPr>
              <a:spLocks noChangeArrowheads="1"/>
            </p:cNvSpPr>
            <p:nvPr/>
          </p:nvSpPr>
          <p:spPr bwMode="auto">
            <a:xfrm>
              <a:off x="3373" y="1805"/>
              <a:ext cx="17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 sz="1300">
                  <a:solidFill>
                    <a:srgbClr val="777777"/>
                  </a:solidFill>
                  <a:latin typeface="Arial Rounded MT Bold" pitchFamily="34" charset="0"/>
                  <a:cs typeface="Arial" charset="0"/>
                </a:rPr>
                <a:t>2</a:t>
              </a:r>
            </a:p>
          </p:txBody>
        </p:sp>
        <p:sp>
          <p:nvSpPr>
            <p:cNvPr id="68729" name="Rectangle 47"/>
            <p:cNvSpPr>
              <a:spLocks noChangeArrowheads="1"/>
            </p:cNvSpPr>
            <p:nvPr/>
          </p:nvSpPr>
          <p:spPr bwMode="auto">
            <a:xfrm>
              <a:off x="3585" y="1743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777777"/>
                  </a:solidFill>
                  <a:latin typeface="Arial Rounded MT Bold" pitchFamily="34" charset="0"/>
                  <a:cs typeface="Arial" charset="0"/>
                </a:rPr>
                <a:t>C</a:t>
              </a:r>
            </a:p>
          </p:txBody>
        </p:sp>
        <p:sp>
          <p:nvSpPr>
            <p:cNvPr id="68730" name="Rectangle 48"/>
            <p:cNvSpPr>
              <a:spLocks noChangeArrowheads="1"/>
            </p:cNvSpPr>
            <p:nvPr/>
          </p:nvSpPr>
          <p:spPr bwMode="auto">
            <a:xfrm>
              <a:off x="3691" y="1743"/>
              <a:ext cx="2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777777"/>
                  </a:solidFill>
                  <a:latin typeface="Arial Rounded MT Bold" pitchFamily="34" charset="0"/>
                  <a:cs typeface="Arial" charset="0"/>
                </a:rPr>
                <a:t>H</a:t>
              </a:r>
            </a:p>
          </p:txBody>
        </p:sp>
        <p:sp>
          <p:nvSpPr>
            <p:cNvPr id="68731" name="Rectangle 49"/>
            <p:cNvSpPr>
              <a:spLocks noChangeArrowheads="1"/>
            </p:cNvSpPr>
            <p:nvPr/>
          </p:nvSpPr>
          <p:spPr bwMode="auto">
            <a:xfrm>
              <a:off x="3925" y="1743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777777"/>
                  </a:solidFill>
                  <a:latin typeface="Arial Rounded MT Bold" pitchFamily="34" charset="0"/>
                  <a:cs typeface="Arial" charset="0"/>
                </a:rPr>
                <a:t>R</a:t>
              </a:r>
            </a:p>
          </p:txBody>
        </p:sp>
        <p:sp>
          <p:nvSpPr>
            <p:cNvPr id="68732" name="Line 50"/>
            <p:cNvSpPr>
              <a:spLocks noChangeShapeType="1"/>
            </p:cNvSpPr>
            <p:nvPr/>
          </p:nvSpPr>
          <p:spPr bwMode="auto">
            <a:xfrm>
              <a:off x="3510" y="1848"/>
              <a:ext cx="124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733" name="Line 51"/>
            <p:cNvSpPr>
              <a:spLocks noChangeShapeType="1"/>
            </p:cNvSpPr>
            <p:nvPr/>
          </p:nvSpPr>
          <p:spPr bwMode="auto">
            <a:xfrm>
              <a:off x="3863" y="1848"/>
              <a:ext cx="112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734" name="Line 52"/>
            <p:cNvSpPr>
              <a:spLocks noChangeShapeType="1"/>
            </p:cNvSpPr>
            <p:nvPr/>
          </p:nvSpPr>
          <p:spPr bwMode="auto">
            <a:xfrm>
              <a:off x="3696" y="1920"/>
              <a:ext cx="0" cy="96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8632" name="Line 53"/>
          <p:cNvSpPr>
            <a:spLocks noChangeShapeType="1"/>
          </p:cNvSpPr>
          <p:nvPr/>
        </p:nvSpPr>
        <p:spPr bwMode="auto">
          <a:xfrm flipV="1">
            <a:off x="3352800" y="2133600"/>
            <a:ext cx="129540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33" name="Rectangle 54"/>
          <p:cNvSpPr>
            <a:spLocks noChangeArrowheads="1"/>
          </p:cNvSpPr>
          <p:nvPr/>
        </p:nvSpPr>
        <p:spPr bwMode="auto">
          <a:xfrm>
            <a:off x="7075488" y="1700213"/>
            <a:ext cx="1587500" cy="3683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8634" name="Rectangle 55"/>
          <p:cNvSpPr>
            <a:spLocks noChangeArrowheads="1"/>
          </p:cNvSpPr>
          <p:nvPr/>
        </p:nvSpPr>
        <p:spPr bwMode="auto">
          <a:xfrm>
            <a:off x="7146925" y="1706563"/>
            <a:ext cx="1484702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000" dirty="0" smtClean="0">
                <a:solidFill>
                  <a:srgbClr val="FF0033"/>
                </a:solidFill>
                <a:latin typeface="Arial Rounded MT Bold" pitchFamily="34" charset="0"/>
                <a:cs typeface="Arial" charset="0"/>
              </a:rPr>
              <a:t>переважно</a:t>
            </a:r>
            <a:endParaRPr lang="en-US" altLang="en-US" sz="2000" dirty="0">
              <a:solidFill>
                <a:srgbClr val="FF0033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68635" name="Rectangle 56"/>
          <p:cNvSpPr>
            <a:spLocks noChangeArrowheads="1"/>
          </p:cNvSpPr>
          <p:nvPr/>
        </p:nvSpPr>
        <p:spPr bwMode="auto">
          <a:xfrm>
            <a:off x="6918325" y="2087563"/>
            <a:ext cx="1489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solidFill>
                  <a:srgbClr val="009900"/>
                </a:solidFill>
                <a:latin typeface="Arial Rounded MT Bold" pitchFamily="34" charset="0"/>
                <a:cs typeface="Arial" charset="0"/>
              </a:rPr>
              <a:t>secondary</a:t>
            </a:r>
          </a:p>
        </p:txBody>
      </p:sp>
      <p:sp>
        <p:nvSpPr>
          <p:cNvPr id="68636" name="Rectangle 57"/>
          <p:cNvSpPr>
            <a:spLocks noChangeArrowheads="1"/>
          </p:cNvSpPr>
          <p:nvPr/>
        </p:nvSpPr>
        <p:spPr bwMode="auto">
          <a:xfrm>
            <a:off x="6613525" y="3001963"/>
            <a:ext cx="1147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solidFill>
                  <a:srgbClr val="009900"/>
                </a:solidFill>
                <a:latin typeface="Arial Rounded MT Bold" pitchFamily="34" charset="0"/>
                <a:cs typeface="Arial" charset="0"/>
              </a:rPr>
              <a:t>primary</a:t>
            </a:r>
          </a:p>
        </p:txBody>
      </p:sp>
      <p:sp>
        <p:nvSpPr>
          <p:cNvPr id="68637" name="Line 58"/>
          <p:cNvSpPr>
            <a:spLocks noChangeShapeType="1"/>
          </p:cNvSpPr>
          <p:nvPr/>
        </p:nvSpPr>
        <p:spPr bwMode="auto">
          <a:xfrm flipV="1">
            <a:off x="6075363" y="1143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8638" name="Group 59"/>
          <p:cNvGrpSpPr>
            <a:grpSpLocks/>
          </p:cNvGrpSpPr>
          <p:nvPr/>
        </p:nvGrpSpPr>
        <p:grpSpPr bwMode="auto">
          <a:xfrm>
            <a:off x="4894263" y="938213"/>
            <a:ext cx="2219325" cy="404812"/>
            <a:chOff x="3083" y="591"/>
            <a:chExt cx="1398" cy="255"/>
          </a:xfrm>
        </p:grpSpPr>
        <p:sp>
          <p:nvSpPr>
            <p:cNvPr id="68712" name="Rectangle 60"/>
            <p:cNvSpPr>
              <a:spLocks noChangeArrowheads="1"/>
            </p:cNvSpPr>
            <p:nvPr/>
          </p:nvSpPr>
          <p:spPr bwMode="auto">
            <a:xfrm>
              <a:off x="3083" y="591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B</a:t>
              </a:r>
            </a:p>
          </p:txBody>
        </p:sp>
        <p:sp>
          <p:nvSpPr>
            <p:cNvPr id="68713" name="Rectangle 61"/>
            <p:cNvSpPr>
              <a:spLocks noChangeArrowheads="1"/>
            </p:cNvSpPr>
            <p:nvPr/>
          </p:nvSpPr>
          <p:spPr bwMode="auto">
            <a:xfrm>
              <a:off x="3189" y="591"/>
              <a:ext cx="1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r</a:t>
              </a:r>
            </a:p>
          </p:txBody>
        </p:sp>
        <p:sp>
          <p:nvSpPr>
            <p:cNvPr id="68714" name="Rectangle 62"/>
            <p:cNvSpPr>
              <a:spLocks noChangeArrowheads="1"/>
            </p:cNvSpPr>
            <p:nvPr/>
          </p:nvSpPr>
          <p:spPr bwMode="auto">
            <a:xfrm>
              <a:off x="3402" y="59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C</a:t>
              </a:r>
            </a:p>
          </p:txBody>
        </p:sp>
        <p:sp>
          <p:nvSpPr>
            <p:cNvPr id="68715" name="Rectangle 63"/>
            <p:cNvSpPr>
              <a:spLocks noChangeArrowheads="1"/>
            </p:cNvSpPr>
            <p:nvPr/>
          </p:nvSpPr>
          <p:spPr bwMode="auto">
            <a:xfrm>
              <a:off x="3507" y="591"/>
              <a:ext cx="2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H</a:t>
              </a:r>
            </a:p>
          </p:txBody>
        </p:sp>
        <p:sp>
          <p:nvSpPr>
            <p:cNvPr id="68716" name="Rectangle 64"/>
            <p:cNvSpPr>
              <a:spLocks noChangeArrowheads="1"/>
            </p:cNvSpPr>
            <p:nvPr/>
          </p:nvSpPr>
          <p:spPr bwMode="auto">
            <a:xfrm>
              <a:off x="3613" y="653"/>
              <a:ext cx="17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2</a:t>
              </a:r>
            </a:p>
          </p:txBody>
        </p:sp>
        <p:sp>
          <p:nvSpPr>
            <p:cNvPr id="68717" name="Rectangle 65"/>
            <p:cNvSpPr>
              <a:spLocks noChangeArrowheads="1"/>
            </p:cNvSpPr>
            <p:nvPr/>
          </p:nvSpPr>
          <p:spPr bwMode="auto">
            <a:xfrm>
              <a:off x="3825" y="59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C</a:t>
              </a:r>
            </a:p>
          </p:txBody>
        </p:sp>
        <p:sp>
          <p:nvSpPr>
            <p:cNvPr id="68718" name="Rectangle 66"/>
            <p:cNvSpPr>
              <a:spLocks noChangeArrowheads="1"/>
            </p:cNvSpPr>
            <p:nvPr/>
          </p:nvSpPr>
          <p:spPr bwMode="auto">
            <a:xfrm>
              <a:off x="3931" y="591"/>
              <a:ext cx="2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H</a:t>
              </a:r>
            </a:p>
          </p:txBody>
        </p:sp>
        <p:sp>
          <p:nvSpPr>
            <p:cNvPr id="68719" name="Rectangle 67"/>
            <p:cNvSpPr>
              <a:spLocks noChangeArrowheads="1"/>
            </p:cNvSpPr>
            <p:nvPr/>
          </p:nvSpPr>
          <p:spPr bwMode="auto">
            <a:xfrm>
              <a:off x="4261" y="591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R</a:t>
              </a:r>
            </a:p>
          </p:txBody>
        </p:sp>
        <p:sp>
          <p:nvSpPr>
            <p:cNvPr id="68720" name="Line 68"/>
            <p:cNvSpPr>
              <a:spLocks noChangeShapeType="1"/>
            </p:cNvSpPr>
            <p:nvPr/>
          </p:nvSpPr>
          <p:spPr bwMode="auto">
            <a:xfrm>
              <a:off x="3326" y="696"/>
              <a:ext cx="1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721" name="Line 69"/>
            <p:cNvSpPr>
              <a:spLocks noChangeShapeType="1"/>
            </p:cNvSpPr>
            <p:nvPr/>
          </p:nvSpPr>
          <p:spPr bwMode="auto">
            <a:xfrm>
              <a:off x="3750" y="696"/>
              <a:ext cx="1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722" name="Line 70"/>
            <p:cNvSpPr>
              <a:spLocks noChangeShapeType="1"/>
            </p:cNvSpPr>
            <p:nvPr/>
          </p:nvSpPr>
          <p:spPr bwMode="auto">
            <a:xfrm>
              <a:off x="4199" y="696"/>
              <a:ext cx="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723" name="Rectangle 71"/>
            <p:cNvSpPr>
              <a:spLocks noChangeArrowheads="1"/>
            </p:cNvSpPr>
            <p:nvPr/>
          </p:nvSpPr>
          <p:spPr bwMode="auto">
            <a:xfrm>
              <a:off x="4044" y="634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 sz="2400" baseline="-25000">
                  <a:latin typeface="Arial Rounded MT Bold" pitchFamily="34" charset="0"/>
                  <a:cs typeface="Arial" charset="0"/>
                </a:rPr>
                <a:t>2</a:t>
              </a:r>
            </a:p>
          </p:txBody>
        </p:sp>
      </p:grpSp>
      <p:sp>
        <p:nvSpPr>
          <p:cNvPr id="68639" name="Line 72"/>
          <p:cNvSpPr>
            <a:spLocks noChangeShapeType="1"/>
          </p:cNvSpPr>
          <p:nvPr/>
        </p:nvSpPr>
        <p:spPr bwMode="auto">
          <a:xfrm flipH="1">
            <a:off x="3886200" y="2438400"/>
            <a:ext cx="381000" cy="304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40" name="Line 73"/>
          <p:cNvSpPr>
            <a:spLocks noChangeShapeType="1"/>
          </p:cNvSpPr>
          <p:nvPr/>
        </p:nvSpPr>
        <p:spPr bwMode="auto">
          <a:xfrm>
            <a:off x="3886200" y="2438400"/>
            <a:ext cx="381000" cy="304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41" name="Line 74"/>
          <p:cNvSpPr>
            <a:spLocks noChangeShapeType="1"/>
          </p:cNvSpPr>
          <p:nvPr/>
        </p:nvSpPr>
        <p:spPr bwMode="auto">
          <a:xfrm>
            <a:off x="457200" y="3540125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8642" name="Group 75"/>
          <p:cNvGrpSpPr>
            <a:grpSpLocks/>
          </p:cNvGrpSpPr>
          <p:nvPr/>
        </p:nvGrpSpPr>
        <p:grpSpPr bwMode="auto">
          <a:xfrm>
            <a:off x="820738" y="4672013"/>
            <a:ext cx="1525587" cy="388937"/>
            <a:chOff x="517" y="2943"/>
            <a:chExt cx="961" cy="245"/>
          </a:xfrm>
        </p:grpSpPr>
        <p:sp>
          <p:nvSpPr>
            <p:cNvPr id="68703" name="Rectangle 76"/>
            <p:cNvSpPr>
              <a:spLocks noChangeArrowheads="1"/>
            </p:cNvSpPr>
            <p:nvPr/>
          </p:nvSpPr>
          <p:spPr bwMode="auto">
            <a:xfrm>
              <a:off x="517" y="2943"/>
              <a:ext cx="2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H</a:t>
              </a:r>
            </a:p>
          </p:txBody>
        </p:sp>
        <p:sp>
          <p:nvSpPr>
            <p:cNvPr id="68704" name="Rectangle 77"/>
            <p:cNvSpPr>
              <a:spLocks noChangeArrowheads="1"/>
            </p:cNvSpPr>
            <p:nvPr/>
          </p:nvSpPr>
          <p:spPr bwMode="auto">
            <a:xfrm>
              <a:off x="622" y="3005"/>
              <a:ext cx="17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2</a:t>
              </a:r>
            </a:p>
          </p:txBody>
        </p:sp>
        <p:sp>
          <p:nvSpPr>
            <p:cNvPr id="68705" name="Rectangle 78"/>
            <p:cNvSpPr>
              <a:spLocks noChangeArrowheads="1"/>
            </p:cNvSpPr>
            <p:nvPr/>
          </p:nvSpPr>
          <p:spPr bwMode="auto">
            <a:xfrm>
              <a:off x="684" y="2943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C</a:t>
              </a:r>
            </a:p>
          </p:txBody>
        </p:sp>
        <p:sp>
          <p:nvSpPr>
            <p:cNvPr id="68706" name="Rectangle 79"/>
            <p:cNvSpPr>
              <a:spLocks noChangeArrowheads="1"/>
            </p:cNvSpPr>
            <p:nvPr/>
          </p:nvSpPr>
          <p:spPr bwMode="auto">
            <a:xfrm>
              <a:off x="919" y="2943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C</a:t>
              </a:r>
            </a:p>
          </p:txBody>
        </p:sp>
        <p:sp>
          <p:nvSpPr>
            <p:cNvPr id="68707" name="Rectangle 80"/>
            <p:cNvSpPr>
              <a:spLocks noChangeArrowheads="1"/>
            </p:cNvSpPr>
            <p:nvPr/>
          </p:nvSpPr>
          <p:spPr bwMode="auto">
            <a:xfrm>
              <a:off x="1024" y="2943"/>
              <a:ext cx="2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H</a:t>
              </a:r>
            </a:p>
          </p:txBody>
        </p:sp>
        <p:sp>
          <p:nvSpPr>
            <p:cNvPr id="68708" name="Rectangle 81"/>
            <p:cNvSpPr>
              <a:spLocks noChangeArrowheads="1"/>
            </p:cNvSpPr>
            <p:nvPr/>
          </p:nvSpPr>
          <p:spPr bwMode="auto">
            <a:xfrm>
              <a:off x="1258" y="2943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R</a:t>
              </a:r>
            </a:p>
          </p:txBody>
        </p:sp>
        <p:sp>
          <p:nvSpPr>
            <p:cNvPr id="68709" name="Line 82"/>
            <p:cNvSpPr>
              <a:spLocks noChangeShapeType="1"/>
            </p:cNvSpPr>
            <p:nvPr/>
          </p:nvSpPr>
          <p:spPr bwMode="auto">
            <a:xfrm>
              <a:off x="856" y="3066"/>
              <a:ext cx="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710" name="Line 83"/>
            <p:cNvSpPr>
              <a:spLocks noChangeShapeType="1"/>
            </p:cNvSpPr>
            <p:nvPr/>
          </p:nvSpPr>
          <p:spPr bwMode="auto">
            <a:xfrm>
              <a:off x="856" y="3031"/>
              <a:ext cx="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711" name="Line 84"/>
            <p:cNvSpPr>
              <a:spLocks noChangeShapeType="1"/>
            </p:cNvSpPr>
            <p:nvPr/>
          </p:nvSpPr>
          <p:spPr bwMode="auto">
            <a:xfrm>
              <a:off x="1197" y="3048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8643" name="Rectangle 85"/>
          <p:cNvSpPr>
            <a:spLocks noChangeArrowheads="1"/>
          </p:cNvSpPr>
          <p:nvPr/>
        </p:nvSpPr>
        <p:spPr bwMode="auto">
          <a:xfrm>
            <a:off x="1736725" y="5287963"/>
            <a:ext cx="496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latin typeface="Arial Rounded MT Bold" pitchFamily="34" charset="0"/>
                <a:cs typeface="Arial" charset="0"/>
              </a:rPr>
              <a:t>H</a:t>
            </a:r>
            <a:r>
              <a:rPr lang="en-US" altLang="en-US" sz="2400" baseline="30000">
                <a:latin typeface="Arial Rounded MT Bold" pitchFamily="34" charset="0"/>
                <a:cs typeface="Arial" charset="0"/>
              </a:rPr>
              <a:t>+</a:t>
            </a:r>
          </a:p>
        </p:txBody>
      </p:sp>
      <p:sp>
        <p:nvSpPr>
          <p:cNvPr id="68644" name="Arc 86"/>
          <p:cNvSpPr>
            <a:spLocks/>
          </p:cNvSpPr>
          <p:nvPr/>
        </p:nvSpPr>
        <p:spPr bwMode="auto">
          <a:xfrm>
            <a:off x="1447800" y="4953000"/>
            <a:ext cx="304800" cy="45720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rgbClr val="CC0000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45" name="Line 87"/>
          <p:cNvSpPr>
            <a:spLocks noChangeShapeType="1"/>
          </p:cNvSpPr>
          <p:nvPr/>
        </p:nvSpPr>
        <p:spPr bwMode="auto">
          <a:xfrm>
            <a:off x="2590800" y="4800600"/>
            <a:ext cx="137160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8646" name="Group 88"/>
          <p:cNvGrpSpPr>
            <a:grpSpLocks/>
          </p:cNvGrpSpPr>
          <p:nvPr/>
        </p:nvGrpSpPr>
        <p:grpSpPr bwMode="auto">
          <a:xfrm>
            <a:off x="4286250" y="4725988"/>
            <a:ext cx="1989138" cy="654050"/>
            <a:chOff x="2700" y="2977"/>
            <a:chExt cx="1253" cy="412"/>
          </a:xfrm>
        </p:grpSpPr>
        <p:sp>
          <p:nvSpPr>
            <p:cNvPr id="68692" name="Rectangle 89"/>
            <p:cNvSpPr>
              <a:spLocks noChangeArrowheads="1"/>
            </p:cNvSpPr>
            <p:nvPr/>
          </p:nvSpPr>
          <p:spPr bwMode="auto">
            <a:xfrm>
              <a:off x="2970" y="3135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C</a:t>
              </a:r>
            </a:p>
          </p:txBody>
        </p:sp>
        <p:sp>
          <p:nvSpPr>
            <p:cNvPr id="68693" name="Rectangle 90"/>
            <p:cNvSpPr>
              <a:spLocks noChangeArrowheads="1"/>
            </p:cNvSpPr>
            <p:nvPr/>
          </p:nvSpPr>
          <p:spPr bwMode="auto">
            <a:xfrm>
              <a:off x="3075" y="3135"/>
              <a:ext cx="2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H</a:t>
              </a:r>
            </a:p>
          </p:txBody>
        </p:sp>
        <p:sp>
          <p:nvSpPr>
            <p:cNvPr id="68694" name="Rectangle 91"/>
            <p:cNvSpPr>
              <a:spLocks noChangeArrowheads="1"/>
            </p:cNvSpPr>
            <p:nvPr/>
          </p:nvSpPr>
          <p:spPr bwMode="auto">
            <a:xfrm>
              <a:off x="3181" y="3197"/>
              <a:ext cx="17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2</a:t>
              </a:r>
            </a:p>
          </p:txBody>
        </p:sp>
        <p:sp>
          <p:nvSpPr>
            <p:cNvPr id="68695" name="Rectangle 92"/>
            <p:cNvSpPr>
              <a:spLocks noChangeArrowheads="1"/>
            </p:cNvSpPr>
            <p:nvPr/>
          </p:nvSpPr>
          <p:spPr bwMode="auto">
            <a:xfrm>
              <a:off x="3393" y="3135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C</a:t>
              </a:r>
            </a:p>
          </p:txBody>
        </p:sp>
        <p:sp>
          <p:nvSpPr>
            <p:cNvPr id="68696" name="Rectangle 93"/>
            <p:cNvSpPr>
              <a:spLocks noChangeArrowheads="1"/>
            </p:cNvSpPr>
            <p:nvPr/>
          </p:nvSpPr>
          <p:spPr bwMode="auto">
            <a:xfrm>
              <a:off x="3499" y="3135"/>
              <a:ext cx="2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H</a:t>
              </a:r>
            </a:p>
          </p:txBody>
        </p:sp>
        <p:sp>
          <p:nvSpPr>
            <p:cNvPr id="68697" name="Rectangle 94"/>
            <p:cNvSpPr>
              <a:spLocks noChangeArrowheads="1"/>
            </p:cNvSpPr>
            <p:nvPr/>
          </p:nvSpPr>
          <p:spPr bwMode="auto">
            <a:xfrm>
              <a:off x="3733" y="3135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itchFamily="34" charset="0"/>
                  <a:cs typeface="Arial" charset="0"/>
                </a:rPr>
                <a:t>R</a:t>
              </a:r>
            </a:p>
          </p:txBody>
        </p:sp>
        <p:sp>
          <p:nvSpPr>
            <p:cNvPr id="68698" name="Line 95"/>
            <p:cNvSpPr>
              <a:spLocks noChangeShapeType="1"/>
            </p:cNvSpPr>
            <p:nvPr/>
          </p:nvSpPr>
          <p:spPr bwMode="auto">
            <a:xfrm>
              <a:off x="2894" y="3240"/>
              <a:ext cx="1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99" name="Line 96"/>
            <p:cNvSpPr>
              <a:spLocks noChangeShapeType="1"/>
            </p:cNvSpPr>
            <p:nvPr/>
          </p:nvSpPr>
          <p:spPr bwMode="auto">
            <a:xfrm>
              <a:off x="3318" y="3240"/>
              <a:ext cx="1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700" name="Line 97"/>
            <p:cNvSpPr>
              <a:spLocks noChangeShapeType="1"/>
            </p:cNvSpPr>
            <p:nvPr/>
          </p:nvSpPr>
          <p:spPr bwMode="auto">
            <a:xfrm>
              <a:off x="3671" y="3240"/>
              <a:ext cx="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701" name="Rectangle 98"/>
            <p:cNvSpPr>
              <a:spLocks noChangeArrowheads="1"/>
            </p:cNvSpPr>
            <p:nvPr/>
          </p:nvSpPr>
          <p:spPr bwMode="auto">
            <a:xfrm>
              <a:off x="2700" y="3139"/>
              <a:ext cx="2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 sz="2000">
                  <a:latin typeface="Arial Rounded MT Bold" pitchFamily="34" charset="0"/>
                  <a:cs typeface="Arial" charset="0"/>
                </a:rPr>
                <a:t>H</a:t>
              </a:r>
            </a:p>
          </p:txBody>
        </p:sp>
        <p:sp>
          <p:nvSpPr>
            <p:cNvPr id="68702" name="Rectangle 99"/>
            <p:cNvSpPr>
              <a:spLocks noChangeArrowheads="1"/>
            </p:cNvSpPr>
            <p:nvPr/>
          </p:nvSpPr>
          <p:spPr bwMode="auto">
            <a:xfrm>
              <a:off x="3376" y="2977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 sz="2400">
                  <a:latin typeface="Arial Rounded MT Bold" pitchFamily="34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68647" name="Group 100"/>
          <p:cNvGrpSpPr>
            <a:grpSpLocks/>
          </p:cNvGrpSpPr>
          <p:nvPr/>
        </p:nvGrpSpPr>
        <p:grpSpPr bwMode="auto">
          <a:xfrm>
            <a:off x="4257675" y="3659188"/>
            <a:ext cx="1560513" cy="1111250"/>
            <a:chOff x="2682" y="2305"/>
            <a:chExt cx="983" cy="700"/>
          </a:xfrm>
        </p:grpSpPr>
        <p:sp>
          <p:nvSpPr>
            <p:cNvPr id="68681" name="Rectangle 101"/>
            <p:cNvSpPr>
              <a:spLocks noChangeArrowheads="1"/>
            </p:cNvSpPr>
            <p:nvPr/>
          </p:nvSpPr>
          <p:spPr bwMode="auto">
            <a:xfrm>
              <a:off x="2682" y="2463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777777"/>
                  </a:solidFill>
                  <a:latin typeface="Arial Rounded MT Bold" pitchFamily="34" charset="0"/>
                  <a:cs typeface="Arial" charset="0"/>
                </a:rPr>
                <a:t>C</a:t>
              </a:r>
            </a:p>
          </p:txBody>
        </p:sp>
        <p:sp>
          <p:nvSpPr>
            <p:cNvPr id="68682" name="Rectangle 102"/>
            <p:cNvSpPr>
              <a:spLocks noChangeArrowheads="1"/>
            </p:cNvSpPr>
            <p:nvPr/>
          </p:nvSpPr>
          <p:spPr bwMode="auto">
            <a:xfrm>
              <a:off x="2787" y="2463"/>
              <a:ext cx="2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777777"/>
                  </a:solidFill>
                  <a:latin typeface="Arial Rounded MT Bold" pitchFamily="34" charset="0"/>
                  <a:cs typeface="Arial" charset="0"/>
                </a:rPr>
                <a:t>H</a:t>
              </a:r>
            </a:p>
          </p:txBody>
        </p:sp>
        <p:sp>
          <p:nvSpPr>
            <p:cNvPr id="68683" name="Rectangle 103"/>
            <p:cNvSpPr>
              <a:spLocks noChangeArrowheads="1"/>
            </p:cNvSpPr>
            <p:nvPr/>
          </p:nvSpPr>
          <p:spPr bwMode="auto">
            <a:xfrm>
              <a:off x="2893" y="2525"/>
              <a:ext cx="17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 sz="1300">
                  <a:solidFill>
                    <a:srgbClr val="777777"/>
                  </a:solidFill>
                  <a:latin typeface="Arial Rounded MT Bold" pitchFamily="34" charset="0"/>
                  <a:cs typeface="Arial" charset="0"/>
                </a:rPr>
                <a:t>2</a:t>
              </a:r>
            </a:p>
          </p:txBody>
        </p:sp>
        <p:sp>
          <p:nvSpPr>
            <p:cNvPr id="68684" name="Rectangle 104"/>
            <p:cNvSpPr>
              <a:spLocks noChangeArrowheads="1"/>
            </p:cNvSpPr>
            <p:nvPr/>
          </p:nvSpPr>
          <p:spPr bwMode="auto">
            <a:xfrm>
              <a:off x="3105" y="2463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777777"/>
                  </a:solidFill>
                  <a:latin typeface="Arial Rounded MT Bold" pitchFamily="34" charset="0"/>
                  <a:cs typeface="Arial" charset="0"/>
                </a:rPr>
                <a:t>C</a:t>
              </a:r>
            </a:p>
          </p:txBody>
        </p:sp>
        <p:sp>
          <p:nvSpPr>
            <p:cNvPr id="68685" name="Rectangle 105"/>
            <p:cNvSpPr>
              <a:spLocks noChangeArrowheads="1"/>
            </p:cNvSpPr>
            <p:nvPr/>
          </p:nvSpPr>
          <p:spPr bwMode="auto">
            <a:xfrm>
              <a:off x="3211" y="2463"/>
              <a:ext cx="2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777777"/>
                  </a:solidFill>
                  <a:latin typeface="Arial Rounded MT Bold" pitchFamily="34" charset="0"/>
                  <a:cs typeface="Arial" charset="0"/>
                </a:rPr>
                <a:t>H</a:t>
              </a:r>
            </a:p>
          </p:txBody>
        </p:sp>
        <p:sp>
          <p:nvSpPr>
            <p:cNvPr id="68686" name="Rectangle 106"/>
            <p:cNvSpPr>
              <a:spLocks noChangeArrowheads="1"/>
            </p:cNvSpPr>
            <p:nvPr/>
          </p:nvSpPr>
          <p:spPr bwMode="auto">
            <a:xfrm>
              <a:off x="3445" y="2463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>
                  <a:solidFill>
                    <a:srgbClr val="777777"/>
                  </a:solidFill>
                  <a:latin typeface="Arial Rounded MT Bold" pitchFamily="34" charset="0"/>
                  <a:cs typeface="Arial" charset="0"/>
                </a:rPr>
                <a:t>R</a:t>
              </a:r>
            </a:p>
          </p:txBody>
        </p:sp>
        <p:sp>
          <p:nvSpPr>
            <p:cNvPr id="68687" name="Line 107"/>
            <p:cNvSpPr>
              <a:spLocks noChangeShapeType="1"/>
            </p:cNvSpPr>
            <p:nvPr/>
          </p:nvSpPr>
          <p:spPr bwMode="auto">
            <a:xfrm>
              <a:off x="3030" y="2568"/>
              <a:ext cx="124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88" name="Line 108"/>
            <p:cNvSpPr>
              <a:spLocks noChangeShapeType="1"/>
            </p:cNvSpPr>
            <p:nvPr/>
          </p:nvSpPr>
          <p:spPr bwMode="auto">
            <a:xfrm>
              <a:off x="3383" y="2568"/>
              <a:ext cx="112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89" name="Rectangle 109"/>
            <p:cNvSpPr>
              <a:spLocks noChangeArrowheads="1"/>
            </p:cNvSpPr>
            <p:nvPr/>
          </p:nvSpPr>
          <p:spPr bwMode="auto">
            <a:xfrm>
              <a:off x="2689" y="2305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777777"/>
                  </a:solidFill>
                  <a:latin typeface="Arial Rounded MT Bold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68690" name="Line 110"/>
            <p:cNvSpPr>
              <a:spLocks noChangeShapeType="1"/>
            </p:cNvSpPr>
            <p:nvPr/>
          </p:nvSpPr>
          <p:spPr bwMode="auto">
            <a:xfrm>
              <a:off x="3205" y="2651"/>
              <a:ext cx="0" cy="144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91" name="Rectangle 111"/>
            <p:cNvSpPr>
              <a:spLocks noChangeArrowheads="1"/>
            </p:cNvSpPr>
            <p:nvPr/>
          </p:nvSpPr>
          <p:spPr bwMode="auto">
            <a:xfrm>
              <a:off x="3088" y="2755"/>
              <a:ext cx="2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777777"/>
                  </a:solidFill>
                  <a:latin typeface="Arial Rounded MT Bold" pitchFamily="34" charset="0"/>
                  <a:cs typeface="Arial" charset="0"/>
                </a:rPr>
                <a:t>H</a:t>
              </a:r>
            </a:p>
          </p:txBody>
        </p:sp>
      </p:grpSp>
      <p:sp>
        <p:nvSpPr>
          <p:cNvPr id="68648" name="Rectangle 112"/>
          <p:cNvSpPr>
            <a:spLocks noChangeArrowheads="1"/>
          </p:cNvSpPr>
          <p:nvPr/>
        </p:nvSpPr>
        <p:spPr bwMode="auto">
          <a:xfrm>
            <a:off x="5775325" y="4221163"/>
            <a:ext cx="1147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 dirty="0">
                <a:solidFill>
                  <a:srgbClr val="009900"/>
                </a:solidFill>
                <a:latin typeface="Arial Rounded MT Bold" pitchFamily="34" charset="0"/>
                <a:cs typeface="Arial" charset="0"/>
              </a:rPr>
              <a:t>primary</a:t>
            </a:r>
          </a:p>
        </p:txBody>
      </p:sp>
      <p:sp>
        <p:nvSpPr>
          <p:cNvPr id="68649" name="Rectangle 113"/>
          <p:cNvSpPr>
            <a:spLocks noChangeArrowheads="1"/>
          </p:cNvSpPr>
          <p:nvPr/>
        </p:nvSpPr>
        <p:spPr bwMode="auto">
          <a:xfrm>
            <a:off x="6308725" y="4830763"/>
            <a:ext cx="1489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solidFill>
                  <a:srgbClr val="009900"/>
                </a:solidFill>
                <a:latin typeface="Arial Rounded MT Bold" pitchFamily="34" charset="0"/>
                <a:cs typeface="Arial" charset="0"/>
              </a:rPr>
              <a:t>secondary</a:t>
            </a:r>
          </a:p>
        </p:txBody>
      </p:sp>
      <p:sp>
        <p:nvSpPr>
          <p:cNvPr id="68650" name="Rectangle 114"/>
          <p:cNvSpPr>
            <a:spLocks noChangeArrowheads="1"/>
          </p:cNvSpPr>
          <p:nvPr/>
        </p:nvSpPr>
        <p:spPr bwMode="auto">
          <a:xfrm>
            <a:off x="6694488" y="5246688"/>
            <a:ext cx="1587500" cy="3683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8651" name="Rectangle 115"/>
          <p:cNvSpPr>
            <a:spLocks noChangeArrowheads="1"/>
          </p:cNvSpPr>
          <p:nvPr/>
        </p:nvSpPr>
        <p:spPr bwMode="auto">
          <a:xfrm>
            <a:off x="6765925" y="5253038"/>
            <a:ext cx="1484702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000" dirty="0" smtClean="0">
                <a:solidFill>
                  <a:srgbClr val="FF0033"/>
                </a:solidFill>
                <a:latin typeface="Arial Rounded MT Bold" pitchFamily="34" charset="0"/>
                <a:cs typeface="Arial" charset="0"/>
              </a:rPr>
              <a:t>переважно</a:t>
            </a:r>
            <a:endParaRPr lang="en-US" altLang="en-US" sz="2000" dirty="0">
              <a:solidFill>
                <a:srgbClr val="FF0033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68652" name="Line 116"/>
          <p:cNvSpPr>
            <a:spLocks noChangeShapeType="1"/>
          </p:cNvSpPr>
          <p:nvPr/>
        </p:nvSpPr>
        <p:spPr bwMode="auto">
          <a:xfrm flipH="1">
            <a:off x="3048000" y="4495800"/>
            <a:ext cx="381000" cy="304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53" name="Line 117"/>
          <p:cNvSpPr>
            <a:spLocks noChangeShapeType="1"/>
          </p:cNvSpPr>
          <p:nvPr/>
        </p:nvSpPr>
        <p:spPr bwMode="auto">
          <a:xfrm>
            <a:off x="3048000" y="4495800"/>
            <a:ext cx="381000" cy="304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54" name="Line 118"/>
          <p:cNvSpPr>
            <a:spLocks noChangeShapeType="1"/>
          </p:cNvSpPr>
          <p:nvPr/>
        </p:nvSpPr>
        <p:spPr bwMode="auto">
          <a:xfrm flipV="1">
            <a:off x="5334000" y="5334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55" name="Rectangle 119"/>
          <p:cNvSpPr>
            <a:spLocks noChangeArrowheads="1"/>
          </p:cNvSpPr>
          <p:nvPr/>
        </p:nvSpPr>
        <p:spPr bwMode="auto">
          <a:xfrm>
            <a:off x="4486275" y="5967413"/>
            <a:ext cx="354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</a:p>
        </p:txBody>
      </p:sp>
      <p:sp>
        <p:nvSpPr>
          <p:cNvPr id="68656" name="Rectangle 120"/>
          <p:cNvSpPr>
            <a:spLocks noChangeArrowheads="1"/>
          </p:cNvSpPr>
          <p:nvPr/>
        </p:nvSpPr>
        <p:spPr bwMode="auto">
          <a:xfrm>
            <a:off x="4652963" y="5967413"/>
            <a:ext cx="357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8657" name="Rectangle 121"/>
          <p:cNvSpPr>
            <a:spLocks noChangeArrowheads="1"/>
          </p:cNvSpPr>
          <p:nvPr/>
        </p:nvSpPr>
        <p:spPr bwMode="auto">
          <a:xfrm>
            <a:off x="4821238" y="6065838"/>
            <a:ext cx="2825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3</a:t>
            </a:r>
          </a:p>
        </p:txBody>
      </p:sp>
      <p:sp>
        <p:nvSpPr>
          <p:cNvPr id="68658" name="Rectangle 122"/>
          <p:cNvSpPr>
            <a:spLocks noChangeArrowheads="1"/>
          </p:cNvSpPr>
          <p:nvPr/>
        </p:nvSpPr>
        <p:spPr bwMode="auto">
          <a:xfrm>
            <a:off x="5157788" y="5967413"/>
            <a:ext cx="354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C</a:t>
            </a:r>
          </a:p>
        </p:txBody>
      </p:sp>
      <p:sp>
        <p:nvSpPr>
          <p:cNvPr id="68659" name="Rectangle 123"/>
          <p:cNvSpPr>
            <a:spLocks noChangeArrowheads="1"/>
          </p:cNvSpPr>
          <p:nvPr/>
        </p:nvSpPr>
        <p:spPr bwMode="auto">
          <a:xfrm>
            <a:off x="5326063" y="5967413"/>
            <a:ext cx="357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H</a:t>
            </a:r>
          </a:p>
        </p:txBody>
      </p:sp>
      <p:sp>
        <p:nvSpPr>
          <p:cNvPr id="68660" name="Rectangle 124"/>
          <p:cNvSpPr>
            <a:spLocks noChangeArrowheads="1"/>
          </p:cNvSpPr>
          <p:nvPr/>
        </p:nvSpPr>
        <p:spPr bwMode="auto">
          <a:xfrm>
            <a:off x="5697538" y="59674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</a:t>
            </a:r>
          </a:p>
        </p:txBody>
      </p:sp>
      <p:sp>
        <p:nvSpPr>
          <p:cNvPr id="68661" name="Line 125"/>
          <p:cNvSpPr>
            <a:spLocks noChangeShapeType="1"/>
          </p:cNvSpPr>
          <p:nvPr/>
        </p:nvSpPr>
        <p:spPr bwMode="auto">
          <a:xfrm>
            <a:off x="5038725" y="6134100"/>
            <a:ext cx="1968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62" name="Line 126"/>
          <p:cNvSpPr>
            <a:spLocks noChangeShapeType="1"/>
          </p:cNvSpPr>
          <p:nvPr/>
        </p:nvSpPr>
        <p:spPr bwMode="auto">
          <a:xfrm>
            <a:off x="5599113" y="6134100"/>
            <a:ext cx="177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63" name="Line 127"/>
          <p:cNvSpPr>
            <a:spLocks noChangeShapeType="1"/>
          </p:cNvSpPr>
          <p:nvPr/>
        </p:nvSpPr>
        <p:spPr bwMode="auto">
          <a:xfrm>
            <a:off x="5316538" y="626586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64" name="Rectangle 128"/>
          <p:cNvSpPr>
            <a:spLocks noChangeArrowheads="1"/>
          </p:cNvSpPr>
          <p:nvPr/>
        </p:nvSpPr>
        <p:spPr bwMode="auto">
          <a:xfrm>
            <a:off x="5130800" y="6430963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latin typeface="Arial Rounded MT Bold" pitchFamily="34" charset="0"/>
                <a:cs typeface="Arial" charset="0"/>
              </a:rPr>
              <a:t>Br</a:t>
            </a:r>
          </a:p>
        </p:txBody>
      </p:sp>
      <p:sp>
        <p:nvSpPr>
          <p:cNvPr id="68665" name="Rectangle 129"/>
          <p:cNvSpPr>
            <a:spLocks noChangeArrowheads="1"/>
          </p:cNvSpPr>
          <p:nvPr/>
        </p:nvSpPr>
        <p:spPr bwMode="auto">
          <a:xfrm>
            <a:off x="822325" y="3763963"/>
            <a:ext cx="953787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000" dirty="0" smtClean="0">
                <a:solidFill>
                  <a:srgbClr val="FF0000"/>
                </a:solidFill>
                <a:latin typeface="Arial Rounded MT Bold" pitchFamily="34" charset="0"/>
                <a:cs typeface="Arial" charset="0"/>
              </a:rPr>
              <a:t>іонний</a:t>
            </a:r>
            <a:endParaRPr lang="en-US" altLang="en-US" sz="2000" dirty="0">
              <a:solidFill>
                <a:srgbClr val="FF0000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68666" name="Rectangle 130"/>
          <p:cNvSpPr>
            <a:spLocks noChangeArrowheads="1"/>
          </p:cNvSpPr>
          <p:nvPr/>
        </p:nvSpPr>
        <p:spPr bwMode="auto">
          <a:xfrm>
            <a:off x="439494" y="979488"/>
            <a:ext cx="2591287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0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  <a:cs typeface="Arial" charset="0"/>
              </a:rPr>
              <a:t>Вільно радикальний</a:t>
            </a:r>
            <a:endParaRPr lang="en-US" altLang="en-US" sz="2000" dirty="0">
              <a:solidFill>
                <a:schemeClr val="bg2">
                  <a:lumMod val="50000"/>
                </a:schemeClr>
              </a:solidFill>
              <a:latin typeface="Arial Rounded MT Bold" pitchFamily="34" charset="0"/>
              <a:cs typeface="Arial" charset="0"/>
            </a:endParaRPr>
          </a:p>
        </p:txBody>
      </p:sp>
      <p:grpSp>
        <p:nvGrpSpPr>
          <p:cNvPr id="68667" name="Group 131"/>
          <p:cNvGrpSpPr>
            <a:grpSpLocks/>
          </p:cNvGrpSpPr>
          <p:nvPr/>
        </p:nvGrpSpPr>
        <p:grpSpPr bwMode="auto">
          <a:xfrm>
            <a:off x="1093788" y="2136775"/>
            <a:ext cx="433387" cy="381000"/>
            <a:chOff x="689" y="1346"/>
            <a:chExt cx="273" cy="240"/>
          </a:xfrm>
        </p:grpSpPr>
        <p:sp>
          <p:nvSpPr>
            <p:cNvPr id="68679" name="Arc 132"/>
            <p:cNvSpPr>
              <a:spLocks/>
            </p:cNvSpPr>
            <p:nvPr/>
          </p:nvSpPr>
          <p:spPr bwMode="auto">
            <a:xfrm>
              <a:off x="689" y="1346"/>
              <a:ext cx="273" cy="240"/>
            </a:xfrm>
            <a:custGeom>
              <a:avLst/>
              <a:gdLst>
                <a:gd name="T0" fmla="*/ 0 w 40044"/>
                <a:gd name="T1" fmla="*/ 0 h 21600"/>
                <a:gd name="T2" fmla="*/ 0 w 40044"/>
                <a:gd name="T3" fmla="*/ 0 h 21600"/>
                <a:gd name="T4" fmla="*/ 0 w 40044"/>
                <a:gd name="T5" fmla="*/ 0 h 21600"/>
                <a:gd name="T6" fmla="*/ 0 60000 65536"/>
                <a:gd name="T7" fmla="*/ 0 60000 65536"/>
                <a:gd name="T8" fmla="*/ 0 60000 65536"/>
                <a:gd name="T9" fmla="*/ 0 w 40044"/>
                <a:gd name="T10" fmla="*/ 0 h 21600"/>
                <a:gd name="T11" fmla="*/ 40044 w 400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44" h="21600" fill="none" extrusionOk="0">
                  <a:moveTo>
                    <a:pt x="-1" y="14000"/>
                  </a:moveTo>
                  <a:cubicBezTo>
                    <a:pt x="3165" y="5578"/>
                    <a:pt x="11220" y="-1"/>
                    <a:pt x="20219" y="0"/>
                  </a:cubicBezTo>
                  <a:cubicBezTo>
                    <a:pt x="28833" y="0"/>
                    <a:pt x="36624" y="5118"/>
                    <a:pt x="40044" y="13025"/>
                  </a:cubicBezTo>
                </a:path>
                <a:path w="40044" h="21600" stroke="0" extrusionOk="0">
                  <a:moveTo>
                    <a:pt x="-1" y="14000"/>
                  </a:moveTo>
                  <a:cubicBezTo>
                    <a:pt x="3165" y="5578"/>
                    <a:pt x="11220" y="-1"/>
                    <a:pt x="20219" y="0"/>
                  </a:cubicBezTo>
                  <a:cubicBezTo>
                    <a:pt x="28833" y="0"/>
                    <a:pt x="36624" y="5118"/>
                    <a:pt x="40044" y="13025"/>
                  </a:cubicBezTo>
                  <a:lnTo>
                    <a:pt x="20219" y="21600"/>
                  </a:lnTo>
                  <a:lnTo>
                    <a:pt x="-1" y="14000"/>
                  </a:lnTo>
                  <a:close/>
                </a:path>
              </a:pathLst>
            </a:custGeom>
            <a:noFill/>
            <a:ln w="12700" cap="rnd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80" name="Line 133"/>
            <p:cNvSpPr>
              <a:spLocks noChangeShapeType="1"/>
            </p:cNvSpPr>
            <p:nvPr/>
          </p:nvSpPr>
          <p:spPr bwMode="auto">
            <a:xfrm flipV="1">
              <a:off x="960" y="1392"/>
              <a:ext cx="0" cy="9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668" name="Group 134"/>
          <p:cNvGrpSpPr>
            <a:grpSpLocks/>
          </p:cNvGrpSpPr>
          <p:nvPr/>
        </p:nvGrpSpPr>
        <p:grpSpPr bwMode="auto">
          <a:xfrm>
            <a:off x="1601788" y="2114550"/>
            <a:ext cx="687387" cy="438150"/>
            <a:chOff x="1009" y="1332"/>
            <a:chExt cx="433" cy="276"/>
          </a:xfrm>
        </p:grpSpPr>
        <p:sp>
          <p:nvSpPr>
            <p:cNvPr id="68677" name="Arc 135"/>
            <p:cNvSpPr>
              <a:spLocks/>
            </p:cNvSpPr>
            <p:nvPr/>
          </p:nvSpPr>
          <p:spPr bwMode="auto">
            <a:xfrm>
              <a:off x="1009" y="1332"/>
              <a:ext cx="433" cy="276"/>
            </a:xfrm>
            <a:custGeom>
              <a:avLst/>
              <a:gdLst>
                <a:gd name="T0" fmla="*/ 0 w 40149"/>
                <a:gd name="T1" fmla="*/ 0 h 21600"/>
                <a:gd name="T2" fmla="*/ 0 w 40149"/>
                <a:gd name="T3" fmla="*/ 0 h 21600"/>
                <a:gd name="T4" fmla="*/ 0 w 40149"/>
                <a:gd name="T5" fmla="*/ 0 h 21600"/>
                <a:gd name="T6" fmla="*/ 0 60000 65536"/>
                <a:gd name="T7" fmla="*/ 0 60000 65536"/>
                <a:gd name="T8" fmla="*/ 0 60000 65536"/>
                <a:gd name="T9" fmla="*/ 0 w 40149"/>
                <a:gd name="T10" fmla="*/ 0 h 21600"/>
                <a:gd name="T11" fmla="*/ 40149 w 401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149" h="21600" fill="none" extrusionOk="0">
                  <a:moveTo>
                    <a:pt x="0" y="13266"/>
                  </a:moveTo>
                  <a:cubicBezTo>
                    <a:pt x="3360" y="5230"/>
                    <a:pt x="11218" y="-1"/>
                    <a:pt x="19928" y="0"/>
                  </a:cubicBezTo>
                  <a:cubicBezTo>
                    <a:pt x="28927" y="0"/>
                    <a:pt x="36984" y="5580"/>
                    <a:pt x="40148" y="14005"/>
                  </a:cubicBezTo>
                </a:path>
                <a:path w="40149" h="21600" stroke="0" extrusionOk="0">
                  <a:moveTo>
                    <a:pt x="0" y="13266"/>
                  </a:moveTo>
                  <a:cubicBezTo>
                    <a:pt x="3360" y="5230"/>
                    <a:pt x="11218" y="-1"/>
                    <a:pt x="19928" y="0"/>
                  </a:cubicBezTo>
                  <a:cubicBezTo>
                    <a:pt x="28927" y="0"/>
                    <a:pt x="36984" y="5580"/>
                    <a:pt x="40148" y="14005"/>
                  </a:cubicBezTo>
                  <a:lnTo>
                    <a:pt x="19928" y="21600"/>
                  </a:lnTo>
                  <a:lnTo>
                    <a:pt x="0" y="13266"/>
                  </a:lnTo>
                  <a:close/>
                </a:path>
              </a:pathLst>
            </a:custGeom>
            <a:noFill/>
            <a:ln w="12700" cap="rnd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78" name="Line 136"/>
            <p:cNvSpPr>
              <a:spLocks noChangeShapeType="1"/>
            </p:cNvSpPr>
            <p:nvPr/>
          </p:nvSpPr>
          <p:spPr bwMode="auto">
            <a:xfrm flipV="1">
              <a:off x="1010" y="1388"/>
              <a:ext cx="0" cy="11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8669" name="Arc 137"/>
          <p:cNvSpPr>
            <a:spLocks/>
          </p:cNvSpPr>
          <p:nvPr/>
        </p:nvSpPr>
        <p:spPr bwMode="auto">
          <a:xfrm>
            <a:off x="2362200" y="2060575"/>
            <a:ext cx="152400" cy="381000"/>
          </a:xfrm>
          <a:custGeom>
            <a:avLst/>
            <a:gdLst>
              <a:gd name="T0" fmla="*/ 0 w 42772"/>
              <a:gd name="T1" fmla="*/ 2147483647 h 21600"/>
              <a:gd name="T2" fmla="*/ 2147483647 w 42772"/>
              <a:gd name="T3" fmla="*/ 2147483647 h 21600"/>
              <a:gd name="T4" fmla="*/ 1999309126 w 42772"/>
              <a:gd name="T5" fmla="*/ 2147483647 h 21600"/>
              <a:gd name="T6" fmla="*/ 0 60000 65536"/>
              <a:gd name="T7" fmla="*/ 0 60000 65536"/>
              <a:gd name="T8" fmla="*/ 0 60000 65536"/>
              <a:gd name="T9" fmla="*/ 0 w 42772"/>
              <a:gd name="T10" fmla="*/ 0 h 21600"/>
              <a:gd name="T11" fmla="*/ 42772 w 4277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72" h="21600" fill="none" extrusionOk="0">
                <a:moveTo>
                  <a:pt x="0" y="21511"/>
                </a:moveTo>
                <a:cubicBezTo>
                  <a:pt x="49" y="9616"/>
                  <a:pt x="9705" y="-1"/>
                  <a:pt x="21600" y="0"/>
                </a:cubicBezTo>
                <a:cubicBezTo>
                  <a:pt x="31879" y="0"/>
                  <a:pt x="40735" y="7244"/>
                  <a:pt x="42771" y="17321"/>
                </a:cubicBezTo>
              </a:path>
              <a:path w="42772" h="21600" stroke="0" extrusionOk="0">
                <a:moveTo>
                  <a:pt x="0" y="21511"/>
                </a:moveTo>
                <a:cubicBezTo>
                  <a:pt x="49" y="9616"/>
                  <a:pt x="9705" y="-1"/>
                  <a:pt x="21600" y="0"/>
                </a:cubicBezTo>
                <a:cubicBezTo>
                  <a:pt x="31879" y="0"/>
                  <a:pt x="40735" y="7244"/>
                  <a:pt x="42771" y="17321"/>
                </a:cubicBezTo>
                <a:lnTo>
                  <a:pt x="21600" y="21600"/>
                </a:lnTo>
                <a:lnTo>
                  <a:pt x="0" y="21511"/>
                </a:lnTo>
                <a:close/>
              </a:path>
            </a:pathLst>
          </a:custGeom>
          <a:noFill/>
          <a:ln w="12700" cap="rnd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70" name="Line 138"/>
          <p:cNvSpPr>
            <a:spLocks noChangeShapeType="1"/>
          </p:cNvSpPr>
          <p:nvPr/>
        </p:nvSpPr>
        <p:spPr bwMode="auto">
          <a:xfrm flipV="1">
            <a:off x="2514600" y="2209800"/>
            <a:ext cx="76200" cy="1524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71" name="Rectangle 139"/>
          <p:cNvSpPr>
            <a:spLocks noChangeArrowheads="1"/>
          </p:cNvSpPr>
          <p:nvPr/>
        </p:nvSpPr>
        <p:spPr bwMode="auto">
          <a:xfrm>
            <a:off x="6156325" y="6354763"/>
            <a:ext cx="162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 u="sng">
                <a:latin typeface="Arial Rounded MT Bold" pitchFamily="34" charset="0"/>
                <a:cs typeface="Arial" charset="0"/>
              </a:rPr>
              <a:t>Markovnikov</a:t>
            </a:r>
          </a:p>
        </p:txBody>
      </p:sp>
      <p:sp>
        <p:nvSpPr>
          <p:cNvPr id="68672" name="Rectangle 140"/>
          <p:cNvSpPr>
            <a:spLocks noChangeArrowheads="1"/>
          </p:cNvSpPr>
          <p:nvPr/>
        </p:nvSpPr>
        <p:spPr bwMode="auto">
          <a:xfrm>
            <a:off x="7223125" y="792163"/>
            <a:ext cx="162560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 u="sng">
                <a:latin typeface="Arial Rounded MT Bold" pitchFamily="34" charset="0"/>
                <a:cs typeface="Arial" charset="0"/>
              </a:rPr>
              <a:t>Anti-</a:t>
            </a:r>
          </a:p>
          <a:p>
            <a:r>
              <a:rPr lang="en-US" altLang="en-US" sz="2000" u="sng">
                <a:latin typeface="Arial Rounded MT Bold" pitchFamily="34" charset="0"/>
                <a:cs typeface="Arial" charset="0"/>
              </a:rPr>
              <a:t>Markovnikov</a:t>
            </a:r>
          </a:p>
        </p:txBody>
      </p:sp>
      <p:sp>
        <p:nvSpPr>
          <p:cNvPr id="68673" name="Rectangle 141"/>
          <p:cNvSpPr>
            <a:spLocks noChangeArrowheads="1"/>
          </p:cNvSpPr>
          <p:nvPr/>
        </p:nvSpPr>
        <p:spPr bwMode="auto">
          <a:xfrm>
            <a:off x="642938" y="1671638"/>
            <a:ext cx="1203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1600">
                <a:latin typeface="Times New Roman" pitchFamily="18" charset="0"/>
              </a:rPr>
              <a:t>Br adds first</a:t>
            </a:r>
          </a:p>
        </p:txBody>
      </p:sp>
      <p:sp>
        <p:nvSpPr>
          <p:cNvPr id="68674" name="Rectangle 142"/>
          <p:cNvSpPr>
            <a:spLocks noChangeArrowheads="1"/>
          </p:cNvSpPr>
          <p:nvPr/>
        </p:nvSpPr>
        <p:spPr bwMode="auto">
          <a:xfrm>
            <a:off x="657225" y="4216400"/>
            <a:ext cx="1146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1600">
                <a:solidFill>
                  <a:srgbClr val="0070C0"/>
                </a:solidFill>
                <a:latin typeface="Times New Roman" pitchFamily="18" charset="0"/>
              </a:rPr>
              <a:t>H adds first</a:t>
            </a:r>
          </a:p>
        </p:txBody>
      </p:sp>
      <p:sp>
        <p:nvSpPr>
          <p:cNvPr id="68675" name="Rectangle 143"/>
          <p:cNvSpPr>
            <a:spLocks noChangeArrowheads="1"/>
          </p:cNvSpPr>
          <p:nvPr/>
        </p:nvSpPr>
        <p:spPr bwMode="auto">
          <a:xfrm>
            <a:off x="5318125" y="5408613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1600">
                <a:solidFill>
                  <a:srgbClr val="0070C0"/>
                </a:solidFill>
                <a:latin typeface="Arial Rounded MT Bold" pitchFamily="34" charset="0"/>
                <a:cs typeface="Arial" charset="0"/>
              </a:rPr>
              <a:t>+ Br</a:t>
            </a:r>
            <a:r>
              <a:rPr lang="en-US" altLang="en-US" sz="2400" baseline="30000">
                <a:solidFill>
                  <a:srgbClr val="0070C0"/>
                </a:solidFill>
                <a:latin typeface="Arial Rounded MT Bold" pitchFamily="34" charset="0"/>
                <a:cs typeface="Arial" charset="0"/>
              </a:rPr>
              <a:t>-</a:t>
            </a:r>
          </a:p>
        </p:txBody>
      </p:sp>
      <p:sp>
        <p:nvSpPr>
          <p:cNvPr id="68676" name="Rectangle 144"/>
          <p:cNvSpPr>
            <a:spLocks noChangeArrowheads="1"/>
          </p:cNvSpPr>
          <p:nvPr/>
        </p:nvSpPr>
        <p:spPr bwMode="auto">
          <a:xfrm>
            <a:off x="5470525" y="1339850"/>
            <a:ext cx="58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latin typeface="Arial Rounded MT Bold" pitchFamily="34" charset="0"/>
                <a:cs typeface="Arial" charset="0"/>
              </a:rPr>
              <a:t>+ H</a:t>
            </a:r>
            <a:r>
              <a:rPr lang="en-US" altLang="en-US" sz="2800" baseline="30000">
                <a:solidFill>
                  <a:srgbClr val="FF0000"/>
                </a:solidFill>
                <a:latin typeface="Arial Rounded MT Bold" pitchFamily="34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349589" y="1159496"/>
            <a:ext cx="8609921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ar-SA" sz="2400" b="1" dirty="0" smtClean="0">
                <a:solidFill>
                  <a:srgbClr val="00B0F0"/>
                </a:solidFill>
                <a:latin typeface="Times New Roman" pitchFamily="18" charset="0"/>
              </a:rPr>
              <a:t>Стабільність вуглецевих радикальних проміжних продуктів</a:t>
            </a:r>
            <a:endParaRPr lang="uk-UA" altLang="ar-SA" sz="2400" b="1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684213" y="1916113"/>
            <a:ext cx="7729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just"/>
            <a:r>
              <a:rPr lang="uk-UA" altLang="en-US" sz="2000" dirty="0" smtClean="0">
                <a:latin typeface="Times New Roman" pitchFamily="18" charset="0"/>
              </a:rPr>
              <a:t>Радикали мають дефіцит електронів, як і </a:t>
            </a:r>
            <a:r>
              <a:rPr lang="uk-UA" altLang="en-US" sz="2000" dirty="0" err="1" smtClean="0">
                <a:latin typeface="Times New Roman" pitchFamily="18" charset="0"/>
              </a:rPr>
              <a:t>карбокатіони</a:t>
            </a:r>
            <a:r>
              <a:rPr lang="uk-UA" altLang="en-US" sz="2000" dirty="0" smtClean="0">
                <a:latin typeface="Times New Roman" pitchFamily="18" charset="0"/>
              </a:rPr>
              <a:t>, і мають однаковий порядок стабільності.</a:t>
            </a:r>
            <a:endParaRPr lang="uk-UA" altLang="en-US" sz="2000" dirty="0">
              <a:latin typeface="Times New Roman" pitchFamily="18" charset="0"/>
            </a:endParaRPr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129009" y="3142067"/>
            <a:ext cx="1490663" cy="64697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/>
            <a:r>
              <a:rPr lang="uk-UA" altLang="en-US" b="1" dirty="0" smtClean="0">
                <a:solidFill>
                  <a:srgbClr val="FF0033"/>
                </a:solidFill>
                <a:latin typeface="Arial Rounded MT Bold" pitchFamily="34" charset="0"/>
                <a:cs typeface="Arial" charset="0"/>
              </a:rPr>
              <a:t>найнижча</a:t>
            </a:r>
          </a:p>
          <a:p>
            <a:pPr algn="ctr"/>
            <a:r>
              <a:rPr lang="uk-UA" altLang="en-US" b="1" dirty="0" smtClean="0">
                <a:solidFill>
                  <a:srgbClr val="FF0033"/>
                </a:solidFill>
                <a:latin typeface="Arial Rounded MT Bold" pitchFamily="34" charset="0"/>
                <a:cs typeface="Arial" charset="0"/>
              </a:rPr>
              <a:t>енергія</a:t>
            </a:r>
          </a:p>
        </p:txBody>
      </p:sp>
      <p:sp>
        <p:nvSpPr>
          <p:cNvPr id="69637" name="Rectangle 6"/>
          <p:cNvSpPr>
            <a:spLocks noChangeArrowheads="1"/>
          </p:cNvSpPr>
          <p:nvPr/>
        </p:nvSpPr>
        <p:spPr bwMode="auto">
          <a:xfrm>
            <a:off x="7687153" y="3035300"/>
            <a:ext cx="1381725" cy="7085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/>
            <a:r>
              <a:rPr lang="uk-UA" altLang="en-US" sz="2000" b="1" dirty="0" smtClean="0">
                <a:solidFill>
                  <a:srgbClr val="FF0033"/>
                </a:solidFill>
                <a:latin typeface="Arial Rounded MT Bold" pitchFamily="34" charset="0"/>
                <a:cs typeface="Arial" charset="0"/>
              </a:rPr>
              <a:t>найвища </a:t>
            </a:r>
          </a:p>
          <a:p>
            <a:pPr algn="ctr"/>
            <a:r>
              <a:rPr lang="uk-UA" altLang="en-US" sz="2000" b="1" dirty="0" smtClean="0">
                <a:solidFill>
                  <a:srgbClr val="FF0033"/>
                </a:solidFill>
                <a:latin typeface="Arial Rounded MT Bold" pitchFamily="34" charset="0"/>
                <a:cs typeface="Arial" charset="0"/>
              </a:rPr>
              <a:t>енергія</a:t>
            </a:r>
            <a:endParaRPr lang="uk-UA" altLang="en-US" sz="2000" b="1" dirty="0">
              <a:solidFill>
                <a:srgbClr val="FF0033"/>
              </a:solidFill>
              <a:latin typeface="Arial Rounded MT Bold" pitchFamily="34" charset="0"/>
              <a:cs typeface="Arial" charset="0"/>
            </a:endParaRPr>
          </a:p>
        </p:txBody>
      </p:sp>
      <p:pic>
        <p:nvPicPr>
          <p:cNvPr id="69638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57" y="2852738"/>
            <a:ext cx="6072187" cy="10842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9639" name="Rectangle 8"/>
          <p:cNvSpPr>
            <a:spLocks noChangeArrowheads="1"/>
          </p:cNvSpPr>
          <p:nvPr/>
        </p:nvSpPr>
        <p:spPr bwMode="auto">
          <a:xfrm>
            <a:off x="1509713" y="3860800"/>
            <a:ext cx="1109214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000" dirty="0" err="1" smtClean="0">
                <a:latin typeface="Arial Rounded MT Bold" pitchFamily="34" charset="0"/>
                <a:cs typeface="Arial" charset="0"/>
              </a:rPr>
              <a:t>tertiary</a:t>
            </a:r>
            <a:endParaRPr lang="uk-UA" altLang="en-US" sz="200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69640" name="Rectangle 9"/>
          <p:cNvSpPr>
            <a:spLocks noChangeArrowheads="1"/>
          </p:cNvSpPr>
          <p:nvPr/>
        </p:nvSpPr>
        <p:spPr bwMode="auto">
          <a:xfrm>
            <a:off x="3260725" y="3868738"/>
            <a:ext cx="150522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000" dirty="0" err="1" smtClean="0">
                <a:latin typeface="Arial Rounded MT Bold" pitchFamily="34" charset="0"/>
                <a:cs typeface="Arial" charset="0"/>
              </a:rPr>
              <a:t>secondary</a:t>
            </a:r>
            <a:endParaRPr lang="uk-UA" altLang="en-US" sz="200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69641" name="Rectangle 10"/>
          <p:cNvSpPr>
            <a:spLocks noChangeArrowheads="1"/>
          </p:cNvSpPr>
          <p:nvPr/>
        </p:nvSpPr>
        <p:spPr bwMode="auto">
          <a:xfrm>
            <a:off x="5122863" y="3868738"/>
            <a:ext cx="1158972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000" dirty="0" err="1" smtClean="0">
                <a:latin typeface="Arial Rounded MT Bold" pitchFamily="34" charset="0"/>
                <a:cs typeface="Arial" charset="0"/>
              </a:rPr>
              <a:t>primary</a:t>
            </a:r>
            <a:endParaRPr lang="uk-UA" altLang="en-US" sz="200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69642" name="Rectangle 11"/>
          <p:cNvSpPr>
            <a:spLocks noChangeArrowheads="1"/>
          </p:cNvSpPr>
          <p:nvPr/>
        </p:nvSpPr>
        <p:spPr bwMode="auto">
          <a:xfrm>
            <a:off x="6553200" y="3876675"/>
            <a:ext cx="102111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000" dirty="0" err="1" smtClean="0">
                <a:latin typeface="Arial Rounded MT Bold" pitchFamily="34" charset="0"/>
                <a:cs typeface="Arial" charset="0"/>
              </a:rPr>
              <a:t>methyl</a:t>
            </a:r>
            <a:endParaRPr lang="uk-UA" altLang="en-US" sz="200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69643" name="Rectangle 12"/>
          <p:cNvSpPr>
            <a:spLocks noChangeArrowheads="1"/>
          </p:cNvSpPr>
          <p:nvPr/>
        </p:nvSpPr>
        <p:spPr bwMode="auto">
          <a:xfrm>
            <a:off x="465138" y="4500563"/>
            <a:ext cx="7965514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000" dirty="0" smtClean="0">
                <a:solidFill>
                  <a:srgbClr val="000099"/>
                </a:solidFill>
                <a:latin typeface="Times New Roman" pitchFamily="18" charset="0"/>
              </a:rPr>
              <a:t>і вони стабілізуються за допомогою резонансу та / або </a:t>
            </a:r>
            <a:r>
              <a:rPr lang="uk-UA" altLang="en-US" sz="2000" dirty="0" err="1" smtClean="0">
                <a:solidFill>
                  <a:srgbClr val="000099"/>
                </a:solidFill>
                <a:latin typeface="Times New Roman" pitchFamily="18" charset="0"/>
              </a:rPr>
              <a:t>гіперкон’югації</a:t>
            </a:r>
            <a:r>
              <a:rPr lang="uk-UA" altLang="en-US" sz="2000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uk-UA" altLang="en-US" sz="20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grpSp>
        <p:nvGrpSpPr>
          <p:cNvPr id="69644" name="Group 13"/>
          <p:cNvGrpSpPr>
            <a:grpSpLocks/>
          </p:cNvGrpSpPr>
          <p:nvPr/>
        </p:nvGrpSpPr>
        <p:grpSpPr bwMode="auto">
          <a:xfrm>
            <a:off x="709613" y="4900613"/>
            <a:ext cx="2551112" cy="1346200"/>
            <a:chOff x="561" y="2994"/>
            <a:chExt cx="1607" cy="1086"/>
          </a:xfrm>
        </p:grpSpPr>
        <p:pic>
          <p:nvPicPr>
            <p:cNvPr id="69650" name="Picture 14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" y="2994"/>
              <a:ext cx="1607" cy="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51" name="Arc 15"/>
            <p:cNvSpPr>
              <a:spLocks/>
            </p:cNvSpPr>
            <p:nvPr/>
          </p:nvSpPr>
          <p:spPr bwMode="auto">
            <a:xfrm>
              <a:off x="1633" y="3265"/>
              <a:ext cx="144" cy="242"/>
            </a:xfrm>
            <a:custGeom>
              <a:avLst/>
              <a:gdLst>
                <a:gd name="T0" fmla="*/ 0 w 38382"/>
                <a:gd name="T1" fmla="*/ 0 h 27276"/>
                <a:gd name="T2" fmla="*/ 0 w 38382"/>
                <a:gd name="T3" fmla="*/ 0 h 27276"/>
                <a:gd name="T4" fmla="*/ 0 w 38382"/>
                <a:gd name="T5" fmla="*/ 0 h 27276"/>
                <a:gd name="T6" fmla="*/ 0 60000 65536"/>
                <a:gd name="T7" fmla="*/ 0 60000 65536"/>
                <a:gd name="T8" fmla="*/ 0 60000 65536"/>
                <a:gd name="T9" fmla="*/ 0 w 38382"/>
                <a:gd name="T10" fmla="*/ 0 h 27276"/>
                <a:gd name="T11" fmla="*/ 38382 w 38382"/>
                <a:gd name="T12" fmla="*/ 27276 h 272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382" h="27276" fill="none" extrusionOk="0">
                  <a:moveTo>
                    <a:pt x="759" y="27275"/>
                  </a:moveTo>
                  <a:cubicBezTo>
                    <a:pt x="255" y="25426"/>
                    <a:pt x="0" y="2351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114" y="-1"/>
                    <a:pt x="34281" y="2940"/>
                    <a:pt x="38382" y="8001"/>
                  </a:cubicBezTo>
                </a:path>
                <a:path w="38382" h="27276" stroke="0" extrusionOk="0">
                  <a:moveTo>
                    <a:pt x="759" y="27275"/>
                  </a:moveTo>
                  <a:cubicBezTo>
                    <a:pt x="255" y="25426"/>
                    <a:pt x="0" y="2351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114" y="-1"/>
                    <a:pt x="34281" y="2940"/>
                    <a:pt x="38382" y="8001"/>
                  </a:cubicBezTo>
                  <a:lnTo>
                    <a:pt x="21600" y="21600"/>
                  </a:lnTo>
                  <a:lnTo>
                    <a:pt x="759" y="27275"/>
                  </a:lnTo>
                  <a:close/>
                </a:path>
              </a:pathLst>
            </a:custGeom>
            <a:noFill/>
            <a:ln w="12700" cap="rnd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69652" name="Arc 16"/>
            <p:cNvSpPr>
              <a:spLocks/>
            </p:cNvSpPr>
            <p:nvPr/>
          </p:nvSpPr>
          <p:spPr bwMode="auto">
            <a:xfrm>
              <a:off x="1348" y="3253"/>
              <a:ext cx="213" cy="145"/>
            </a:xfrm>
            <a:custGeom>
              <a:avLst/>
              <a:gdLst>
                <a:gd name="T0" fmla="*/ 0 w 38385"/>
                <a:gd name="T1" fmla="*/ 0 h 43069"/>
                <a:gd name="T2" fmla="*/ 0 w 38385"/>
                <a:gd name="T3" fmla="*/ 0 h 43069"/>
                <a:gd name="T4" fmla="*/ 0 w 38385"/>
                <a:gd name="T5" fmla="*/ 0 h 43069"/>
                <a:gd name="T6" fmla="*/ 0 60000 65536"/>
                <a:gd name="T7" fmla="*/ 0 60000 65536"/>
                <a:gd name="T8" fmla="*/ 0 60000 65536"/>
                <a:gd name="T9" fmla="*/ 0 w 38385"/>
                <a:gd name="T10" fmla="*/ 0 h 43069"/>
                <a:gd name="T11" fmla="*/ 38385 w 38385"/>
                <a:gd name="T12" fmla="*/ 43069 h 430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385" h="43069" fill="none" extrusionOk="0">
                  <a:moveTo>
                    <a:pt x="0" y="8005"/>
                  </a:moveTo>
                  <a:cubicBezTo>
                    <a:pt x="4101" y="2941"/>
                    <a:pt x="10268" y="-1"/>
                    <a:pt x="16785" y="0"/>
                  </a:cubicBezTo>
                  <a:cubicBezTo>
                    <a:pt x="28714" y="0"/>
                    <a:pt x="38385" y="9670"/>
                    <a:pt x="38385" y="21600"/>
                  </a:cubicBezTo>
                  <a:cubicBezTo>
                    <a:pt x="38385" y="32610"/>
                    <a:pt x="30103" y="41858"/>
                    <a:pt x="19160" y="43069"/>
                  </a:cubicBezTo>
                </a:path>
                <a:path w="38385" h="43069" stroke="0" extrusionOk="0">
                  <a:moveTo>
                    <a:pt x="0" y="8005"/>
                  </a:moveTo>
                  <a:cubicBezTo>
                    <a:pt x="4101" y="2941"/>
                    <a:pt x="10268" y="-1"/>
                    <a:pt x="16785" y="0"/>
                  </a:cubicBezTo>
                  <a:cubicBezTo>
                    <a:pt x="28714" y="0"/>
                    <a:pt x="38385" y="9670"/>
                    <a:pt x="38385" y="21600"/>
                  </a:cubicBezTo>
                  <a:cubicBezTo>
                    <a:pt x="38385" y="32610"/>
                    <a:pt x="30103" y="41858"/>
                    <a:pt x="19160" y="43069"/>
                  </a:cubicBezTo>
                  <a:lnTo>
                    <a:pt x="16785" y="21600"/>
                  </a:lnTo>
                  <a:lnTo>
                    <a:pt x="0" y="8005"/>
                  </a:lnTo>
                  <a:close/>
                </a:path>
              </a:pathLst>
            </a:custGeom>
            <a:noFill/>
            <a:ln w="12700" cap="rnd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69653" name="Arc 17"/>
            <p:cNvSpPr>
              <a:spLocks/>
            </p:cNvSpPr>
            <p:nvPr/>
          </p:nvSpPr>
          <p:spPr bwMode="auto">
            <a:xfrm rot="10800000">
              <a:off x="1242" y="3529"/>
              <a:ext cx="294" cy="265"/>
            </a:xfrm>
            <a:custGeom>
              <a:avLst/>
              <a:gdLst>
                <a:gd name="T0" fmla="*/ 0 w 43200"/>
                <a:gd name="T1" fmla="*/ 0 h 41281"/>
                <a:gd name="T2" fmla="*/ 0 w 43200"/>
                <a:gd name="T3" fmla="*/ 0 h 41281"/>
                <a:gd name="T4" fmla="*/ 0 w 43200"/>
                <a:gd name="T5" fmla="*/ 0 h 41281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281"/>
                <a:gd name="T11" fmla="*/ 43200 w 43200"/>
                <a:gd name="T12" fmla="*/ 41281 h 412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281" fill="none" extrusionOk="0">
                  <a:moveTo>
                    <a:pt x="9" y="22223"/>
                  </a:moveTo>
                  <a:cubicBezTo>
                    <a:pt x="3" y="22016"/>
                    <a:pt x="0" y="2180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085"/>
                    <a:pt x="38232" y="37784"/>
                    <a:pt x="30500" y="41280"/>
                  </a:cubicBezTo>
                </a:path>
                <a:path w="43200" h="41281" stroke="0" extrusionOk="0">
                  <a:moveTo>
                    <a:pt x="9" y="22223"/>
                  </a:moveTo>
                  <a:cubicBezTo>
                    <a:pt x="3" y="22016"/>
                    <a:pt x="0" y="2180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085"/>
                    <a:pt x="38232" y="37784"/>
                    <a:pt x="30500" y="41280"/>
                  </a:cubicBezTo>
                  <a:lnTo>
                    <a:pt x="21600" y="21600"/>
                  </a:lnTo>
                  <a:lnTo>
                    <a:pt x="9" y="22223"/>
                  </a:lnTo>
                  <a:close/>
                </a:path>
              </a:pathLst>
            </a:custGeom>
            <a:noFill/>
            <a:ln w="12700" cap="rnd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69654" name="Line 18"/>
            <p:cNvSpPr>
              <a:spLocks noChangeShapeType="1"/>
            </p:cNvSpPr>
            <p:nvPr/>
          </p:nvSpPr>
          <p:spPr bwMode="auto">
            <a:xfrm>
              <a:off x="1536" y="3648"/>
              <a:ext cx="0" cy="144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69655" name="Line 19"/>
            <p:cNvSpPr>
              <a:spLocks noChangeShapeType="1"/>
            </p:cNvSpPr>
            <p:nvPr/>
          </p:nvSpPr>
          <p:spPr bwMode="auto">
            <a:xfrm flipH="1" flipV="1">
              <a:off x="1584" y="3360"/>
              <a:ext cx="48" cy="144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69656" name="Line 20"/>
            <p:cNvSpPr>
              <a:spLocks noChangeShapeType="1"/>
            </p:cNvSpPr>
            <p:nvPr/>
          </p:nvSpPr>
          <p:spPr bwMode="auto">
            <a:xfrm flipV="1">
              <a:off x="1380" y="3216"/>
              <a:ext cx="144" cy="3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 dirty="0"/>
            </a:p>
          </p:txBody>
        </p:sp>
      </p:grpSp>
      <p:sp>
        <p:nvSpPr>
          <p:cNvPr id="69645" name="Line 21"/>
          <p:cNvSpPr>
            <a:spLocks noChangeShapeType="1"/>
          </p:cNvSpPr>
          <p:nvPr/>
        </p:nvSpPr>
        <p:spPr bwMode="auto">
          <a:xfrm>
            <a:off x="3700463" y="5699125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69646" name="Rectangle 22"/>
          <p:cNvSpPr>
            <a:spLocks noChangeArrowheads="1"/>
          </p:cNvSpPr>
          <p:nvPr/>
        </p:nvSpPr>
        <p:spPr bwMode="auto">
          <a:xfrm>
            <a:off x="7723188" y="5481638"/>
            <a:ext cx="64928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en-US" sz="2000" dirty="0" err="1" smtClean="0">
                <a:latin typeface="Arial Rounded MT Bold" pitchFamily="34" charset="0"/>
                <a:cs typeface="Arial" charset="0"/>
              </a:rPr>
              <a:t>etc</a:t>
            </a:r>
            <a:r>
              <a:rPr lang="uk-UA" altLang="en-US" sz="2000" dirty="0" smtClean="0">
                <a:latin typeface="Arial Rounded MT Bold" pitchFamily="34" charset="0"/>
                <a:cs typeface="Arial" charset="0"/>
              </a:rPr>
              <a:t>.</a:t>
            </a:r>
            <a:endParaRPr lang="uk-UA" altLang="en-US" sz="200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69647" name="Line 23"/>
          <p:cNvSpPr>
            <a:spLocks noChangeShapeType="1"/>
          </p:cNvSpPr>
          <p:nvPr/>
        </p:nvSpPr>
        <p:spPr bwMode="auto">
          <a:xfrm>
            <a:off x="7053263" y="5754688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pic>
        <p:nvPicPr>
          <p:cNvPr id="69648" name="Picture 2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4964113"/>
            <a:ext cx="23256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1258887" y="476250"/>
            <a:ext cx="7044531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ar-SA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Вільнорадикальна</a:t>
            </a:r>
            <a:r>
              <a:rPr lang="uk-UA" altLang="ar-S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реакція</a:t>
            </a:r>
            <a:endParaRPr lang="uk-UA" sz="40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ChangeArrowheads="1"/>
          </p:cNvSpPr>
          <p:nvPr/>
        </p:nvSpPr>
        <p:spPr bwMode="auto">
          <a:xfrm>
            <a:off x="406400" y="1268760"/>
            <a:ext cx="2997039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just"/>
            <a:r>
              <a:rPr lang="uk-UA" altLang="ar-SA" sz="4000" b="1" u="sng" dirty="0" smtClean="0">
                <a:solidFill>
                  <a:srgbClr val="FF0033"/>
                </a:solidFill>
                <a:latin typeface="Times New Roman" pitchFamily="18" charset="0"/>
              </a:rPr>
              <a:t>Розчинники</a:t>
            </a:r>
            <a:endParaRPr lang="uk-UA" altLang="ar-SA" sz="4000" b="1" u="sng" dirty="0">
              <a:solidFill>
                <a:srgbClr val="FF0033"/>
              </a:solidFill>
              <a:latin typeface="Times New Roman" pitchFamily="18" charset="0"/>
            </a:endParaRPr>
          </a:p>
        </p:txBody>
      </p:sp>
      <p:sp>
        <p:nvSpPr>
          <p:cNvPr id="70659" name="Rectangle 5"/>
          <p:cNvSpPr>
            <a:spLocks noChangeArrowheads="1"/>
          </p:cNvSpPr>
          <p:nvPr/>
        </p:nvSpPr>
        <p:spPr bwMode="auto">
          <a:xfrm>
            <a:off x="466923" y="1989660"/>
            <a:ext cx="8353425" cy="955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just"/>
            <a:r>
              <a:rPr lang="uk-UA" altLang="en-US" sz="2800" dirty="0" smtClean="0">
                <a:latin typeface="Times New Roman" pitchFamily="18" charset="0"/>
              </a:rPr>
              <a:t>Радикальні реакції надають перевагу неполярним розчинникам, коли це можливо.</a:t>
            </a:r>
            <a:endParaRPr lang="uk-UA" altLang="en-US" sz="2800" dirty="0">
              <a:latin typeface="Times New Roman" pitchFamily="18" charset="0"/>
            </a:endParaRPr>
          </a:p>
        </p:txBody>
      </p:sp>
      <p:sp>
        <p:nvSpPr>
          <p:cNvPr id="70660" name="Rectangle 6"/>
          <p:cNvSpPr>
            <a:spLocks noChangeArrowheads="1"/>
          </p:cNvSpPr>
          <p:nvPr/>
        </p:nvSpPr>
        <p:spPr bwMode="auto">
          <a:xfrm>
            <a:off x="256729" y="3172918"/>
            <a:ext cx="8773812" cy="523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just"/>
            <a:r>
              <a:rPr lang="uk-UA" altLang="en-US" sz="2800" dirty="0" smtClean="0">
                <a:solidFill>
                  <a:srgbClr val="0070C0"/>
                </a:solidFill>
                <a:latin typeface="Times New Roman" pitchFamily="18" charset="0"/>
              </a:rPr>
              <a:t>Іонні реакції віддають перевагу полярним розчинників.</a:t>
            </a:r>
            <a:endParaRPr lang="uk-UA" altLang="en-US" sz="28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70661" name="Rectangle 7"/>
          <p:cNvSpPr>
            <a:spLocks noChangeArrowheads="1"/>
          </p:cNvSpPr>
          <p:nvPr/>
        </p:nvSpPr>
        <p:spPr bwMode="auto">
          <a:xfrm>
            <a:off x="344732" y="4012273"/>
            <a:ext cx="8143875" cy="15703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just"/>
            <a:r>
              <a:rPr lang="uk-UA" altLang="en-US" sz="2400" dirty="0" smtClean="0">
                <a:latin typeface="Times New Roman" pitchFamily="18" charset="0"/>
              </a:rPr>
              <a:t>У реакціях з </a:t>
            </a:r>
            <a:r>
              <a:rPr lang="uk-UA" altLang="en-US" sz="2400" dirty="0" err="1" smtClean="0">
                <a:latin typeface="Times New Roman" pitchFamily="18" charset="0"/>
              </a:rPr>
              <a:t>HBr</a:t>
            </a:r>
            <a:r>
              <a:rPr lang="uk-UA" altLang="en-US" sz="2400" dirty="0" smtClean="0">
                <a:latin typeface="Times New Roman" pitchFamily="18" charset="0"/>
              </a:rPr>
              <a:t>, щойно згаданих на цих слайдах, в обох випадках розчинником є вода. Однак в деяких інших радикальних реакціях використовуються неполярні розчинники.</a:t>
            </a:r>
            <a:endParaRPr lang="uk-UA" altLang="en-US" sz="2400" dirty="0">
              <a:latin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58888" y="476250"/>
            <a:ext cx="6769496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ar-SA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Вільнорадикальна</a:t>
            </a:r>
            <a:r>
              <a:rPr lang="uk-UA" altLang="ar-S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реакція</a:t>
            </a:r>
            <a:endParaRPr lang="uk-UA" sz="40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381000" y="1828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ar-SA" altLang="en-US" sz="4400">
              <a:solidFill>
                <a:srgbClr val="FF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258888" y="4989513"/>
            <a:ext cx="4119562" cy="8874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200" dirty="0" smtClean="0">
                <a:solidFill>
                  <a:srgbClr val="6600FF"/>
                </a:solidFill>
                <a:cs typeface="Times New Roman" panose="02020603050405020304" pitchFamily="18" charset="0"/>
              </a:rPr>
              <a:t>Elimination, Unimolecular - E1</a:t>
            </a:r>
          </a:p>
          <a:p>
            <a:pPr eaLnBrk="1" hangingPunct="1">
              <a:defRPr/>
            </a:pPr>
            <a:r>
              <a:rPr lang="en-US" altLang="en-US" sz="2200" dirty="0" smtClean="0">
                <a:solidFill>
                  <a:schemeClr val="accent2">
                    <a:lumMod val="25000"/>
                  </a:schemeClr>
                </a:solidFill>
                <a:cs typeface="Times New Roman" panose="02020603050405020304" pitchFamily="18" charset="0"/>
              </a:rPr>
              <a:t>Elimination, Bimolecular - E2</a:t>
            </a:r>
          </a:p>
          <a:p>
            <a:pPr eaLnBrk="1" hangingPunct="1">
              <a:buFontTx/>
              <a:buNone/>
              <a:defRPr/>
            </a:pPr>
            <a:endParaRPr lang="en-US" altLang="en-US" sz="2200" dirty="0" smtClean="0">
              <a:solidFill>
                <a:schemeClr val="accent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3888" y="568325"/>
            <a:ext cx="7467600" cy="808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uk-UA" altLang="ar-SA" b="1" dirty="0">
                <a:solidFill>
                  <a:schemeClr val="tx1"/>
                </a:solidFill>
                <a:latin typeface="Times New Roman" pitchFamily="18" charset="0"/>
              </a:rPr>
              <a:t>Реакції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</a:rPr>
              <a:t>елімінування</a:t>
            </a:r>
            <a:endParaRPr lang="uk-UA" alt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496888" y="4508500"/>
            <a:ext cx="4349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ar-SA" sz="2400" b="1" u="sng">
                <a:solidFill>
                  <a:srgbClr val="CC0099"/>
                </a:solidFill>
                <a:latin typeface="Times New Roman" pitchFamily="18" charset="0"/>
              </a:rPr>
              <a:t>Types of Elimination reactions</a:t>
            </a:r>
            <a:endParaRPr lang="ar-SA" altLang="ar-SA" sz="2400" b="1" u="sng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25606" name="Rectangle 1"/>
          <p:cNvSpPr>
            <a:spLocks noChangeArrowheads="1"/>
          </p:cNvSpPr>
          <p:nvPr/>
        </p:nvSpPr>
        <p:spPr bwMode="auto">
          <a:xfrm>
            <a:off x="574675" y="1331913"/>
            <a:ext cx="792162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just"/>
            <a:r>
              <a:rPr lang="uk-UA" altLang="en-US" sz="2400" dirty="0" smtClean="0">
                <a:latin typeface="Times New Roman" pitchFamily="18" charset="0"/>
              </a:rPr>
              <a:t>Реакція елімінування - це тип органічної реакції, в якій два заступника видаляються з молекули за </a:t>
            </a:r>
            <a:r>
              <a:rPr lang="uk-UA" altLang="en-US" sz="2400" dirty="0" smtClean="0">
                <a:solidFill>
                  <a:srgbClr val="00B050"/>
                </a:solidFill>
                <a:latin typeface="Times New Roman" pitchFamily="18" charset="0"/>
              </a:rPr>
              <a:t>одно-</a:t>
            </a:r>
            <a:r>
              <a:rPr lang="uk-UA" altLang="en-US" sz="2400" dirty="0" smtClean="0">
                <a:latin typeface="Times New Roman" pitchFamily="18" charset="0"/>
              </a:rPr>
              <a:t> або </a:t>
            </a:r>
            <a:r>
              <a:rPr lang="uk-UA" altLang="en-US" sz="2400" dirty="0" smtClean="0">
                <a:solidFill>
                  <a:srgbClr val="FF0000"/>
                </a:solidFill>
                <a:latin typeface="Times New Roman" pitchFamily="18" charset="0"/>
              </a:rPr>
              <a:t>двоступеневим</a:t>
            </a:r>
            <a:r>
              <a:rPr lang="uk-UA" altLang="en-US" sz="2400" dirty="0" smtClean="0">
                <a:latin typeface="Times New Roman" pitchFamily="18" charset="0"/>
              </a:rPr>
              <a:t> механізмом. </a:t>
            </a:r>
            <a:r>
              <a:rPr lang="uk-UA" altLang="en-US" sz="2400" dirty="0" smtClean="0">
                <a:solidFill>
                  <a:srgbClr val="FF0000"/>
                </a:solidFill>
                <a:latin typeface="Times New Roman" pitchFamily="18" charset="0"/>
              </a:rPr>
              <a:t>Двоступеневий механізм </a:t>
            </a:r>
            <a:r>
              <a:rPr lang="uk-UA" altLang="en-US" sz="2400" dirty="0" smtClean="0">
                <a:latin typeface="Times New Roman" pitchFamily="18" charset="0"/>
              </a:rPr>
              <a:t>відомий як реакція </a:t>
            </a:r>
            <a:r>
              <a:rPr lang="en-GB" altLang="en-US" sz="2400" dirty="0" smtClean="0">
                <a:solidFill>
                  <a:srgbClr val="FF0000"/>
                </a:solidFill>
                <a:latin typeface="Times New Roman" pitchFamily="18" charset="0"/>
              </a:rPr>
              <a:t>E1</a:t>
            </a:r>
            <a:r>
              <a:rPr lang="en-GB" altLang="en-US" sz="2400" dirty="0" smtClean="0">
                <a:latin typeface="Times New Roman" pitchFamily="18" charset="0"/>
              </a:rPr>
              <a:t>, </a:t>
            </a:r>
            <a:r>
              <a:rPr lang="uk-UA" altLang="en-US" sz="2400" dirty="0" smtClean="0">
                <a:latin typeface="Times New Roman" pitchFamily="18" charset="0"/>
              </a:rPr>
              <a:t>а </a:t>
            </a:r>
            <a:r>
              <a:rPr lang="uk-UA" altLang="en-US" sz="2400" dirty="0" smtClean="0">
                <a:solidFill>
                  <a:srgbClr val="00B050"/>
                </a:solidFill>
                <a:latin typeface="Times New Roman" pitchFamily="18" charset="0"/>
              </a:rPr>
              <a:t>одноступеневий</a:t>
            </a:r>
            <a:r>
              <a:rPr lang="uk-UA" altLang="en-US" sz="2400" dirty="0" smtClean="0">
                <a:latin typeface="Times New Roman" pitchFamily="18" charset="0"/>
              </a:rPr>
              <a:t> механізм відомий як реакція </a:t>
            </a:r>
            <a:r>
              <a:rPr lang="en-GB" altLang="en-US" sz="2400" dirty="0" smtClean="0">
                <a:solidFill>
                  <a:srgbClr val="00B050"/>
                </a:solidFill>
                <a:latin typeface="Times New Roman" pitchFamily="18" charset="0"/>
              </a:rPr>
              <a:t>E2</a:t>
            </a:r>
            <a:r>
              <a:rPr lang="en-GB" altLang="en-US" sz="2400" dirty="0" smtClean="0">
                <a:latin typeface="Times New Roman" pitchFamily="18" charset="0"/>
              </a:rPr>
              <a:t>.</a:t>
            </a:r>
            <a:endParaRPr lang="uk-UA" altLang="en-US" sz="2400" dirty="0" smtClean="0">
              <a:latin typeface="Times New Roman" pitchFamily="18" charset="0"/>
            </a:endParaRPr>
          </a:p>
          <a:p>
            <a:pPr algn="just"/>
            <a:r>
              <a:rPr lang="uk-UA" altLang="en-US" sz="2400" dirty="0" smtClean="0">
                <a:latin typeface="Times New Roman" pitchFamily="18" charset="0"/>
              </a:rPr>
              <a:t>Цифри не мають відношення до кількості стадій в механізмі, а скоріше до кінетики реакції, бімолекулярний і мономолекулярної відповідно.</a:t>
            </a:r>
          </a:p>
          <a:p>
            <a:pPr algn="just"/>
            <a:endParaRPr lang="ar-SA" alt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565400"/>
            <a:ext cx="8116887" cy="1150938"/>
          </a:xfrm>
        </p:spPr>
        <p:txBody>
          <a:bodyPr>
            <a:normAutofit fontScale="85000" lnSpcReduction="10000"/>
          </a:bodyPr>
          <a:lstStyle/>
          <a:p>
            <a:pPr marL="0" indent="0" algn="r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CC3399"/>
              </a:buClr>
              <a:buFont typeface="Wingdings" pitchFamily="2" charset="2"/>
              <a:buNone/>
              <a:defRPr/>
            </a:pPr>
            <a:r>
              <a:rPr lang="en-US" altLang="en-US" sz="2800" dirty="0" smtClean="0"/>
              <a:t>CH</a:t>
            </a:r>
            <a:r>
              <a:rPr lang="en-US" altLang="en-US" sz="2800" baseline="-25000" dirty="0" smtClean="0"/>
              <a:t>4</a:t>
            </a:r>
            <a:r>
              <a:rPr lang="en-US" altLang="en-US" sz="2800" dirty="0" smtClean="0"/>
              <a:t>  +  Cl</a:t>
            </a:r>
            <a:r>
              <a:rPr lang="en-US" altLang="en-US" sz="2800" baseline="-25000" dirty="0" smtClean="0"/>
              <a:t>2                </a:t>
            </a:r>
            <a:r>
              <a:rPr lang="en-US" altLang="en-US" sz="2800" dirty="0" smtClean="0"/>
              <a:t>         </a:t>
            </a:r>
            <a:r>
              <a:rPr lang="en-US" altLang="en-US" sz="2800" dirty="0" smtClean="0"/>
              <a:t>            </a:t>
            </a:r>
            <a:r>
              <a:rPr lang="en-US" altLang="en-US" sz="2800" dirty="0" smtClean="0"/>
              <a:t>CH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Cl   +   CH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Cl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                                                       </a:t>
            </a:r>
            <a:r>
              <a:rPr lang="en-US" altLang="en-US" sz="2400" dirty="0" smtClean="0"/>
              <a:t>+  CHCl</a:t>
            </a:r>
            <a:r>
              <a:rPr lang="en-US" altLang="en-US" sz="2400" baseline="-25000" dirty="0" smtClean="0"/>
              <a:t>3 </a:t>
            </a:r>
            <a:r>
              <a:rPr lang="en-US" altLang="en-US" sz="2400" dirty="0" smtClean="0"/>
              <a:t>+   CCl</a:t>
            </a:r>
            <a:r>
              <a:rPr lang="en-US" altLang="en-US" sz="2400" baseline="-25000" dirty="0" smtClean="0"/>
              <a:t>4</a:t>
            </a:r>
            <a:r>
              <a:rPr lang="en-US" altLang="en-US" sz="2400" dirty="0" smtClean="0"/>
              <a:t>   +   </a:t>
            </a:r>
            <a:r>
              <a:rPr lang="en-US" altLang="en-US" sz="2400" dirty="0" err="1" smtClean="0"/>
              <a:t>HCl</a:t>
            </a:r>
            <a:endParaRPr lang="en-US" altLang="en-US" sz="2400" dirty="0" smtClean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755775"/>
            <a:ext cx="4978400" cy="873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ar-SA" sz="2400" u="sng" dirty="0" err="1">
                <a:solidFill>
                  <a:srgbClr val="CC3399"/>
                </a:solidFill>
                <a:effectLst/>
                <a:latin typeface="Times New Roman" pitchFamily="18" charset="0"/>
                <a:cs typeface="Times New Roman" pitchFamily="18" charset="0"/>
              </a:rPr>
              <a:t>Хлорування</a:t>
            </a:r>
            <a:r>
              <a:rPr lang="ru-RU" altLang="ar-SA" sz="2400" u="sng" dirty="0">
                <a:solidFill>
                  <a:srgbClr val="CC3399"/>
                </a:solidFill>
                <a:effectLst/>
                <a:latin typeface="Times New Roman" pitchFamily="18" charset="0"/>
                <a:cs typeface="Times New Roman" pitchFamily="18" charset="0"/>
              </a:rPr>
              <a:t> метану</a:t>
            </a:r>
            <a:endParaRPr lang="en-US" altLang="ar-SA" sz="2400" u="sng" dirty="0" smtClean="0">
              <a:solidFill>
                <a:srgbClr val="CC33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2913063" y="3032125"/>
            <a:ext cx="1655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563938" y="2635250"/>
            <a:ext cx="452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 i="1"/>
              <a:t>hv</a:t>
            </a:r>
          </a:p>
        </p:txBody>
      </p:sp>
      <p:pic>
        <p:nvPicPr>
          <p:cNvPr id="71686" name="Picture 6" descr="الدب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33825"/>
            <a:ext cx="19462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116013" y="260350"/>
            <a:ext cx="6638924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ar-SA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Вільнорадикальна</a:t>
            </a:r>
            <a:r>
              <a:rPr lang="uk-UA" altLang="ar-SA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реакція</a:t>
            </a:r>
            <a:endParaRPr lang="en-US" sz="40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2163" y="4699000"/>
            <a:ext cx="55435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en-US" sz="2800" kern="0" dirty="0" err="1">
                <a:solidFill>
                  <a:srgbClr val="000000"/>
                </a:solidFill>
                <a:latin typeface="Times New Roman"/>
                <a:cs typeface="+mn-cs"/>
              </a:rPr>
              <a:t>Це</a:t>
            </a:r>
            <a:r>
              <a:rPr lang="ru-RU" altLang="en-US" sz="2800" kern="0" dirty="0">
                <a:solidFill>
                  <a:srgbClr val="000000"/>
                </a:solidFill>
                <a:latin typeface="Times New Roman"/>
                <a:cs typeface="+mn-cs"/>
              </a:rPr>
              <a:t> </a:t>
            </a:r>
            <a:r>
              <a:rPr lang="ru-RU" altLang="en-US" sz="2800" kern="0" dirty="0" err="1">
                <a:solidFill>
                  <a:srgbClr val="000000"/>
                </a:solidFill>
                <a:latin typeface="Times New Roman"/>
                <a:cs typeface="+mn-cs"/>
              </a:rPr>
              <a:t>дуже</a:t>
            </a:r>
            <a:r>
              <a:rPr lang="ru-RU" altLang="en-US" sz="2800" kern="0" dirty="0">
                <a:solidFill>
                  <a:srgbClr val="000000"/>
                </a:solidFill>
                <a:latin typeface="Times New Roman"/>
                <a:cs typeface="+mn-cs"/>
              </a:rPr>
              <a:t> складна </a:t>
            </a:r>
            <a:r>
              <a:rPr lang="ru-RU" altLang="en-US" sz="2800" kern="0" dirty="0" err="1">
                <a:solidFill>
                  <a:srgbClr val="000000"/>
                </a:solidFill>
                <a:latin typeface="Times New Roman"/>
                <a:cs typeface="+mn-cs"/>
              </a:rPr>
              <a:t>реакція</a:t>
            </a:r>
            <a:r>
              <a:rPr lang="ru-RU" altLang="en-US" sz="2800" kern="0" dirty="0">
                <a:solidFill>
                  <a:srgbClr val="000000"/>
                </a:solidFill>
                <a:latin typeface="Times New Roman"/>
                <a:cs typeface="+mn-cs"/>
              </a:rPr>
              <a:t> </a:t>
            </a:r>
            <a:r>
              <a:rPr lang="ru-RU" altLang="en-US" sz="2800" kern="0" dirty="0" err="1">
                <a:solidFill>
                  <a:srgbClr val="000000"/>
                </a:solidFill>
                <a:latin typeface="Times New Roman"/>
                <a:cs typeface="+mn-cs"/>
              </a:rPr>
              <a:t>вільних</a:t>
            </a:r>
            <a:r>
              <a:rPr lang="ru-RU" altLang="en-US" sz="2800" kern="0" dirty="0">
                <a:solidFill>
                  <a:srgbClr val="000000"/>
                </a:solidFill>
                <a:latin typeface="Times New Roman"/>
                <a:cs typeface="+mn-cs"/>
              </a:rPr>
              <a:t> </a:t>
            </a:r>
            <a:r>
              <a:rPr lang="ru-RU" altLang="en-US" sz="2800" kern="0" dirty="0" err="1" smtClean="0">
                <a:solidFill>
                  <a:srgbClr val="000000"/>
                </a:solidFill>
                <a:latin typeface="Times New Roman"/>
                <a:cs typeface="+mn-cs"/>
              </a:rPr>
              <a:t>радикалів</a:t>
            </a:r>
            <a:r>
              <a:rPr lang="ru-RU" altLang="en-US" sz="2800" kern="0" dirty="0" smtClean="0">
                <a:solidFill>
                  <a:srgbClr val="000000"/>
                </a:solidFill>
                <a:latin typeface="Times New Roman"/>
                <a:cs typeface="+mn-cs"/>
              </a:rPr>
              <a:t>.</a:t>
            </a:r>
            <a:endParaRPr lang="ar-SA" dirty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img01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0" y="1174750"/>
            <a:ext cx="7527925" cy="4535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16012" y="260350"/>
            <a:ext cx="6840363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ar-SA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Вільнорадикальна</a:t>
            </a:r>
            <a:r>
              <a:rPr lang="uk-UA" altLang="ar-SA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реакція</a:t>
            </a:r>
            <a:endParaRPr lang="en-US" sz="40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sz="40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 descr="img0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77755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16012" y="260350"/>
            <a:ext cx="6768355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ar-SA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Вільнорадикальна</a:t>
            </a:r>
            <a:r>
              <a:rPr lang="uk-UA" altLang="ar-SA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реакція</a:t>
            </a:r>
            <a:endParaRPr lang="en-US" sz="40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 descr="img01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469187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16012" y="260350"/>
            <a:ext cx="6840363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ar-SA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Вільнорадикальна</a:t>
            </a:r>
            <a:r>
              <a:rPr lang="uk-UA" altLang="ar-SA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реакція</a:t>
            </a:r>
            <a:endParaRPr lang="en-US" sz="40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 descr="img01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7356475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03350" y="549275"/>
            <a:ext cx="6924675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ar-SA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Вільнорадикальна</a:t>
            </a:r>
            <a:r>
              <a:rPr lang="uk-UA" altLang="ar-SA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реакція</a:t>
            </a:r>
            <a:endParaRPr lang="en-US" sz="40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 descr="img01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7921625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03350" y="549275"/>
            <a:ext cx="6553026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ar-SA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Вільнорадикальна</a:t>
            </a:r>
            <a:r>
              <a:rPr lang="uk-UA" altLang="ar-SA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реакція</a:t>
            </a:r>
            <a:endParaRPr lang="en-US" sz="40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http://t1.gstatic.com/images?q=tbn:ANd9GcTZIJFTXvQZijD05C1xcG-OjdfhRCIrOGXtRuXOnFufkshDkT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404813"/>
            <a:ext cx="26908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8991600" cy="3786188"/>
          </a:xfrm>
        </p:spPr>
        <p:txBody>
          <a:bodyPr>
            <a:normAutofit fontScale="85000"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altLang="en-US" sz="2400" dirty="0" smtClean="0"/>
              <a:t>Окислення - це початок процесу псування. Подумайте, як скибочку яблука стає коричневим на повітрі. Окислення призводить до утворення вільних радикалів, які представляють собою нестабільні молекули в організмі з одним неспареним електроном. Вони можуть викликати окислення і пошкодження клітин. Так починаються деякі хвороби.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altLang="en-US" sz="2400" dirty="0" smtClean="0"/>
              <a:t>Пошкодження вільними радикалами може статися через занадто сильного впливу радіації, диму або через те, що наші клітини перевантажені токсинами з навколишнього середовища. Навіть дотримання дієти з високим вмістом насичених жирів, надмірного вживання смаженого м'яса і оброблених харчових продуктів протягом тривалого періоду часу може викликати пошкодження вільними радикалами.</a:t>
            </a:r>
            <a:endParaRPr lang="uk-UA" altLang="en-US" sz="2400" dirty="0" smtClean="0"/>
          </a:p>
        </p:txBody>
      </p:sp>
      <p:sp>
        <p:nvSpPr>
          <p:cNvPr id="64515" name="Title 1"/>
          <p:cNvSpPr>
            <a:spLocks noGrp="1"/>
          </p:cNvSpPr>
          <p:nvPr>
            <p:ph type="title"/>
          </p:nvPr>
        </p:nvSpPr>
        <p:spPr>
          <a:xfrm>
            <a:off x="4211638" y="692150"/>
            <a:ext cx="3078162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en-US" sz="44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Окислення</a:t>
            </a:r>
            <a:endParaRPr lang="en-US" altLang="en-US" sz="440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antioxidants in blueber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29908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8991600" cy="3857625"/>
          </a:xfrm>
        </p:spPr>
        <p:txBody>
          <a:bodyPr>
            <a:normAutofit lnSpcReduction="10000"/>
          </a:bodyPr>
          <a:lstStyle/>
          <a:p>
            <a:pPr marL="365760" indent="-256032"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uk-UA" altLang="en-US" sz="2000" dirty="0" smtClean="0"/>
              <a:t>Більшість людей усвідомлюють, що нам потрібні антиоксиданти для запобігання та боротьби з хворобами, але роль, яку вони відіграють у підтримці вашої цільової ваги і навіть втраті жиру, не така відома.</a:t>
            </a:r>
          </a:p>
          <a:p>
            <a:pPr marL="365760" indent="-256032"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uk-UA" altLang="en-US" sz="2000" dirty="0" smtClean="0"/>
              <a:t>Всі антиоксиданти нейтралізують вільні радикали, подаючи зайвий електрон або розщеплюючи їх.</a:t>
            </a:r>
          </a:p>
          <a:p>
            <a:pPr marL="365760" indent="-256032"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uk-UA" altLang="en-US" sz="2000" dirty="0" smtClean="0"/>
              <a:t>Антиоксиданти допомагають нам залишатися </a:t>
            </a:r>
            <a:r>
              <a:rPr lang="uk-UA" altLang="en-US" sz="2000" dirty="0" err="1" smtClean="0"/>
              <a:t>життєво</a:t>
            </a:r>
            <a:r>
              <a:rPr lang="uk-UA" altLang="en-US" sz="2000" dirty="0" smtClean="0"/>
              <a:t> важливими до старості, </a:t>
            </a:r>
            <a:r>
              <a:rPr lang="uk-UA" altLang="en-US" sz="2000" dirty="0" err="1" smtClean="0"/>
              <a:t>детоксифікувати</a:t>
            </a:r>
            <a:r>
              <a:rPr lang="uk-UA" altLang="en-US" sz="2000" dirty="0" smtClean="0"/>
              <a:t> наші органи та захистити наші клітини від пошкодження вільними радикалами.</a:t>
            </a:r>
          </a:p>
          <a:p>
            <a:pPr marL="365760" indent="-256032"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uk-UA" altLang="en-US" sz="2000" dirty="0" smtClean="0"/>
              <a:t>Вони підтримують ефективний обмін речовин, допомагаючи нам легше втрачати жир, і підтримують здорову хімію мозку.</a:t>
            </a:r>
            <a:endParaRPr lang="uk-UA" altLang="en-US" sz="2000" dirty="0" smtClean="0"/>
          </a:p>
        </p:txBody>
      </p:sp>
      <p:sp>
        <p:nvSpPr>
          <p:cNvPr id="65539" name="Title 1"/>
          <p:cNvSpPr>
            <a:spLocks noGrp="1"/>
          </p:cNvSpPr>
          <p:nvPr>
            <p:ph type="title"/>
          </p:nvPr>
        </p:nvSpPr>
        <p:spPr>
          <a:xfrm>
            <a:off x="3419475" y="436563"/>
            <a:ext cx="4608513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 працюють антиоксиданти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ChangeArrowheads="1"/>
          </p:cNvSpPr>
          <p:nvPr/>
        </p:nvSpPr>
        <p:spPr bwMode="auto">
          <a:xfrm>
            <a:off x="971550" y="1773238"/>
            <a:ext cx="67691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just"/>
            <a:r>
              <a:rPr lang="en-US" altLang="ar-SA" sz="3600">
                <a:latin typeface="Times New Roman" pitchFamily="18" charset="0"/>
              </a:rPr>
              <a:t>Find 3 different diseases  caused by free radical reactions inside the body</a:t>
            </a:r>
          </a:p>
        </p:txBody>
      </p:sp>
      <p:sp>
        <p:nvSpPr>
          <p:cNvPr id="80899" name="TextBox 2"/>
          <p:cNvSpPr txBox="1">
            <a:spLocks noChangeArrowheads="1"/>
          </p:cNvSpPr>
          <p:nvPr/>
        </p:nvSpPr>
        <p:spPr bwMode="auto">
          <a:xfrm>
            <a:off x="3132138" y="908050"/>
            <a:ext cx="25923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ar-SA" sz="3600" b="1" dirty="0" smtClean="0">
                <a:latin typeface="Times New Roman" pitchFamily="18" charset="0"/>
              </a:rPr>
              <a:t>    </a:t>
            </a:r>
            <a:r>
              <a:rPr lang="en-US" altLang="ar-SA" sz="3600" b="1" dirty="0" smtClean="0">
                <a:latin typeface="Times New Roman" pitchFamily="18" charset="0"/>
              </a:rPr>
              <a:t>H.W</a:t>
            </a:r>
            <a:endParaRPr lang="ar-SA" altLang="ar-SA" sz="3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713788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547813" y="3357563"/>
            <a:ext cx="72978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en-US" sz="3600" b="1" dirty="0" err="1" smtClean="0">
                <a:solidFill>
                  <a:srgbClr val="6600FF"/>
                </a:solidFill>
                <a:latin typeface="Times New Roman" pitchFamily="18" charset="0"/>
              </a:rPr>
              <a:t>Елімінація</a:t>
            </a:r>
            <a:r>
              <a:rPr lang="ru-RU" altLang="en-US" sz="3600" b="1" dirty="0" smtClean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ru-RU" altLang="en-US" sz="3600" b="1" dirty="0" err="1" smtClean="0">
                <a:solidFill>
                  <a:srgbClr val="6600FF"/>
                </a:solidFill>
                <a:latin typeface="Times New Roman" pitchFamily="18" charset="0"/>
              </a:rPr>
              <a:t>одномолекулярна</a:t>
            </a:r>
            <a:r>
              <a:rPr lang="ru-RU" altLang="en-US" sz="3600" b="1" dirty="0" smtClean="0">
                <a:solidFill>
                  <a:srgbClr val="6600FF"/>
                </a:solidFill>
                <a:latin typeface="Times New Roman" pitchFamily="18" charset="0"/>
              </a:rPr>
              <a:t> - </a:t>
            </a:r>
            <a:r>
              <a:rPr lang="en-US" altLang="en-US" sz="3600" b="1" dirty="0" smtClean="0">
                <a:solidFill>
                  <a:srgbClr val="6600FF"/>
                </a:solidFill>
                <a:latin typeface="Times New Roman" pitchFamily="18" charset="0"/>
              </a:rPr>
              <a:t>E1</a:t>
            </a:r>
            <a:endParaRPr lang="en-US" altLang="en-US" sz="36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85788" y="620713"/>
            <a:ext cx="7467600" cy="8080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uk-UA" altLang="ar-SA" b="1" dirty="0">
                <a:solidFill>
                  <a:schemeClr val="tx1"/>
                </a:solidFill>
                <a:latin typeface="Times New Roman" pitchFamily="18" charset="0"/>
              </a:rPr>
              <a:t>Реакції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</a:rPr>
              <a:t>елімінування</a:t>
            </a:r>
            <a:endParaRPr lang="uk-UA" alt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03200" y="3428772"/>
            <a:ext cx="8686800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Цей механізм є двоступеневим процесом, при якому етапом визначення швидкості є іонізація </a:t>
            </a:r>
            <a:r>
              <a:rPr lang="uk-UA" sz="28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галогеніду</a:t>
            </a: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з утворенням </a:t>
            </a:r>
            <a:r>
              <a:rPr lang="uk-UA" sz="28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карбокатіону</a:t>
            </a: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 Потім </a:t>
            </a:r>
            <a:r>
              <a:rPr lang="uk-UA" sz="28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карбокатіон</a:t>
            </a: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реагує з основою, яка може витягувати 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β-</a:t>
            </a: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водень, утворюючи найбільш стабільний алкен згідно з </a:t>
            </a:r>
            <a:r>
              <a:rPr lang="uk-UA" sz="2800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правилом Зайцева.</a:t>
            </a:r>
            <a:endParaRPr lang="uk-UA" sz="2800" u="sng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249238" y="2218958"/>
            <a:ext cx="868680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uk-UA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Механізм подібний до реакції </a:t>
            </a:r>
            <a:r>
              <a:rPr lang="uk-U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hlinkClick r:id="rId2"/>
              </a:rPr>
              <a:t>S</a:t>
            </a:r>
            <a:r>
              <a:rPr lang="uk-UA" sz="20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hlinkClick r:id="rId2"/>
              </a:rPr>
              <a:t>N</a:t>
            </a:r>
            <a:r>
              <a:rPr lang="uk-U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hlinkClick r:id="rId2"/>
              </a:rPr>
              <a:t>1 </a:t>
            </a:r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за винятком того, що другий етап включає відрив протона і утворення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π</a:t>
            </a:r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-зв'язку замість заміщення. </a:t>
            </a:r>
            <a:endParaRPr lang="uk-UA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57263" y="323850"/>
            <a:ext cx="7467600" cy="808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uk-UA" altLang="ar-SA" b="1" dirty="0">
                <a:solidFill>
                  <a:schemeClr val="tx1"/>
                </a:solidFill>
                <a:latin typeface="Times New Roman" pitchFamily="18" charset="0"/>
              </a:rPr>
              <a:t>Реакції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</a:rPr>
              <a:t>елімінування</a:t>
            </a:r>
            <a:endParaRPr lang="uk-UA" alt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2276475" y="1114425"/>
            <a:ext cx="492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uk-UA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Елімінація, </a:t>
            </a:r>
            <a:r>
              <a:rPr lang="uk-UA" altLang="en-US" sz="2400" b="1" dirty="0" err="1" smtClean="0">
                <a:solidFill>
                  <a:srgbClr val="6600FF"/>
                </a:solidFill>
                <a:latin typeface="Times New Roman" pitchFamily="18" charset="0"/>
              </a:rPr>
              <a:t>одномолекулярна</a:t>
            </a:r>
            <a:r>
              <a:rPr lang="uk-UA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 - E1</a:t>
            </a:r>
            <a:endParaRPr lang="uk-UA" altLang="en-US" sz="24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27654" name="Rectangle 1"/>
          <p:cNvSpPr>
            <a:spLocks noChangeArrowheads="1"/>
          </p:cNvSpPr>
          <p:nvPr/>
        </p:nvSpPr>
        <p:spPr bwMode="auto">
          <a:xfrm>
            <a:off x="1530818" y="1700213"/>
            <a:ext cx="6076279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uk-UA" altLang="ar-SA" sz="2400" dirty="0" smtClean="0">
                <a:latin typeface="Times New Roman" pitchFamily="18" charset="0"/>
              </a:rPr>
              <a:t>I) </a:t>
            </a:r>
            <a:r>
              <a:rPr lang="uk-UA" altLang="ar-SA" sz="2400" dirty="0" err="1" smtClean="0">
                <a:latin typeface="Times New Roman" pitchFamily="18" charset="0"/>
              </a:rPr>
              <a:t>Дегідрогалогенація</a:t>
            </a:r>
            <a:r>
              <a:rPr lang="uk-UA" altLang="ar-SA" sz="2400" dirty="0" smtClean="0">
                <a:latin typeface="Times New Roman" pitchFamily="18" charset="0"/>
              </a:rPr>
              <a:t> (-HX) </a:t>
            </a:r>
            <a:r>
              <a:rPr lang="uk-UA" altLang="ar-SA" sz="2400" dirty="0" err="1" smtClean="0">
                <a:latin typeface="Times New Roman" pitchFamily="18" charset="0"/>
              </a:rPr>
              <a:t>алкілгалогенідів</a:t>
            </a:r>
            <a:endParaRPr lang="uk-UA" altLang="ar-SA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342900" y="3057525"/>
            <a:ext cx="443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ar-SA" sz="2000">
                <a:solidFill>
                  <a:srgbClr val="009900"/>
                </a:solidFill>
                <a:latin typeface="Times New Roman" pitchFamily="18" charset="0"/>
              </a:rPr>
              <a:t>The E1 Elimination Reaction  (two steps)</a:t>
            </a:r>
          </a:p>
        </p:txBody>
      </p:sp>
      <p:sp>
        <p:nvSpPr>
          <p:cNvPr id="61449" name="Rectangle 7"/>
          <p:cNvSpPr>
            <a:spLocks noChangeArrowheads="1"/>
          </p:cNvSpPr>
          <p:nvPr/>
        </p:nvSpPr>
        <p:spPr bwMode="auto">
          <a:xfrm>
            <a:off x="6670675" y="3990975"/>
            <a:ext cx="366713" cy="4619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+</a:t>
            </a:r>
          </a:p>
        </p:txBody>
      </p:sp>
      <p:sp>
        <p:nvSpPr>
          <p:cNvPr id="61450" name="Rectangle 8"/>
          <p:cNvSpPr>
            <a:spLocks noChangeArrowheads="1"/>
          </p:cNvSpPr>
          <p:nvPr/>
        </p:nvSpPr>
        <p:spPr bwMode="auto">
          <a:xfrm>
            <a:off x="7145338" y="3865563"/>
            <a:ext cx="538162" cy="5857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Arial Rounded MT Bold" pitchFamily="34" charset="0"/>
              </a:rPr>
              <a:t>:</a:t>
            </a:r>
            <a:r>
              <a:rPr lang="en-US" altLang="en-US" sz="2800" dirty="0" smtClean="0">
                <a:solidFill>
                  <a:schemeClr val="tx2"/>
                </a:solidFill>
                <a:latin typeface="Arial Rounded MT Bold" pitchFamily="34" charset="0"/>
              </a:rPr>
              <a:t>X</a:t>
            </a:r>
          </a:p>
        </p:txBody>
      </p:sp>
      <p:sp>
        <p:nvSpPr>
          <p:cNvPr id="28677" name="Line 9"/>
          <p:cNvSpPr>
            <a:spLocks noChangeShapeType="1"/>
          </p:cNvSpPr>
          <p:nvPr/>
        </p:nvSpPr>
        <p:spPr bwMode="auto">
          <a:xfrm>
            <a:off x="7662863" y="4038600"/>
            <a:ext cx="15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8" name="Rectangle 10"/>
          <p:cNvSpPr>
            <a:spLocks noChangeArrowheads="1"/>
          </p:cNvSpPr>
          <p:nvPr/>
        </p:nvSpPr>
        <p:spPr bwMode="auto">
          <a:xfrm>
            <a:off x="2932113" y="3959225"/>
            <a:ext cx="6699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 b="1">
                <a:solidFill>
                  <a:srgbClr val="FF0033"/>
                </a:solidFill>
                <a:latin typeface="Times New Roman" pitchFamily="18" charset="0"/>
              </a:rPr>
              <a:t>slow</a:t>
            </a:r>
          </a:p>
        </p:txBody>
      </p:sp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5508625" y="5030788"/>
            <a:ext cx="665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400" b="1">
                <a:solidFill>
                  <a:srgbClr val="FF0033"/>
                </a:solidFill>
                <a:latin typeface="Times New Roman" pitchFamily="18" charset="0"/>
              </a:rPr>
              <a:t>fast</a:t>
            </a:r>
          </a:p>
        </p:txBody>
      </p:sp>
      <p:pic>
        <p:nvPicPr>
          <p:cNvPr id="28680" name="Picture 1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400425"/>
            <a:ext cx="6256338" cy="3260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14"/>
          <p:cNvSpPr>
            <a:spLocks noChangeArrowheads="1"/>
          </p:cNvSpPr>
          <p:nvPr/>
        </p:nvSpPr>
        <p:spPr bwMode="auto">
          <a:xfrm>
            <a:off x="5200650" y="4625975"/>
            <a:ext cx="1381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solidFill>
                  <a:srgbClr val="0070C0"/>
                </a:solidFill>
                <a:latin typeface="Times New Roman" pitchFamily="18" charset="0"/>
              </a:rPr>
              <a:t>carbocation</a:t>
            </a:r>
          </a:p>
        </p:txBody>
      </p:sp>
      <p:sp>
        <p:nvSpPr>
          <p:cNvPr id="28682" name="Rectangle 15"/>
          <p:cNvSpPr>
            <a:spLocks noChangeArrowheads="1"/>
          </p:cNvSpPr>
          <p:nvPr/>
        </p:nvSpPr>
        <p:spPr bwMode="auto">
          <a:xfrm>
            <a:off x="7145338" y="4665663"/>
            <a:ext cx="1370012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2000">
                <a:solidFill>
                  <a:srgbClr val="0070C0"/>
                </a:solidFill>
                <a:latin typeface="Times New Roman" pitchFamily="18" charset="0"/>
              </a:rPr>
              <a:t>3</a:t>
            </a:r>
            <a:r>
              <a:rPr lang="en-US" altLang="en-US" sz="2000" baseline="30000">
                <a:solidFill>
                  <a:srgbClr val="0070C0"/>
                </a:solidFill>
                <a:latin typeface="Times New Roman" pitchFamily="18" charset="0"/>
              </a:rPr>
              <a:t>o</a:t>
            </a:r>
            <a:r>
              <a:rPr lang="en-US" altLang="en-US" sz="2000">
                <a:solidFill>
                  <a:srgbClr val="0070C0"/>
                </a:solidFill>
                <a:latin typeface="Times New Roman" pitchFamily="18" charset="0"/>
              </a:rPr>
              <a:t> &gt; 2</a:t>
            </a:r>
            <a:r>
              <a:rPr lang="en-US" altLang="en-US" sz="2000" baseline="30000">
                <a:solidFill>
                  <a:srgbClr val="0070C0"/>
                </a:solidFill>
                <a:latin typeface="Times New Roman" pitchFamily="18" charset="0"/>
              </a:rPr>
              <a:t>o</a:t>
            </a:r>
            <a:r>
              <a:rPr lang="en-US" altLang="en-US" sz="2000">
                <a:solidFill>
                  <a:srgbClr val="0070C0"/>
                </a:solidFill>
                <a:latin typeface="Times New Roman" pitchFamily="18" charset="0"/>
              </a:rPr>
              <a:t> &gt; 1</a:t>
            </a:r>
            <a:r>
              <a:rPr lang="en-US" altLang="en-US" sz="2000" baseline="30000">
                <a:solidFill>
                  <a:srgbClr val="0070C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28683" name="Rectangle 16"/>
          <p:cNvSpPr>
            <a:spLocks noChangeArrowheads="1"/>
          </p:cNvSpPr>
          <p:nvPr/>
        </p:nvSpPr>
        <p:spPr bwMode="auto">
          <a:xfrm>
            <a:off x="6359390" y="5914084"/>
            <a:ext cx="2759345" cy="708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ru-RU" altLang="en-US" sz="2000" dirty="0" err="1" smtClean="0">
                <a:solidFill>
                  <a:srgbClr val="CC3300"/>
                </a:solidFill>
                <a:latin typeface="Times New Roman" pitchFamily="18" charset="0"/>
              </a:rPr>
              <a:t>Найкраще</a:t>
            </a:r>
            <a:r>
              <a:rPr lang="ru-RU" altLang="en-US" sz="2000" dirty="0" smtClean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ru-RU" altLang="en-US" sz="2000" dirty="0" err="1" smtClean="0">
                <a:solidFill>
                  <a:srgbClr val="CC3300"/>
                </a:solidFill>
                <a:latin typeface="Times New Roman" pitchFamily="18" charset="0"/>
              </a:rPr>
              <a:t>працює</a:t>
            </a:r>
            <a:r>
              <a:rPr lang="ru-RU" altLang="en-US" sz="2000" dirty="0" smtClean="0">
                <a:solidFill>
                  <a:srgbClr val="CC3300"/>
                </a:solidFill>
                <a:latin typeface="Times New Roman" pitchFamily="18" charset="0"/>
              </a:rPr>
              <a:t> в </a:t>
            </a:r>
          </a:p>
          <a:p>
            <a:r>
              <a:rPr lang="ru-RU" altLang="en-US" sz="2000" dirty="0" smtClean="0">
                <a:solidFill>
                  <a:srgbClr val="CC3300"/>
                </a:solidFill>
                <a:latin typeface="Times New Roman" pitchFamily="18" charset="0"/>
              </a:rPr>
              <a:t>полярному </a:t>
            </a:r>
            <a:r>
              <a:rPr lang="ru-RU" altLang="en-US" sz="2000" dirty="0" err="1" smtClean="0">
                <a:solidFill>
                  <a:srgbClr val="CC3300"/>
                </a:solidFill>
                <a:latin typeface="Times New Roman" pitchFamily="18" charset="0"/>
              </a:rPr>
              <a:t>розчиннику</a:t>
            </a:r>
            <a:r>
              <a:rPr lang="en-US" altLang="en-US" sz="2000" dirty="0" smtClean="0">
                <a:solidFill>
                  <a:srgbClr val="CC3300"/>
                </a:solidFill>
                <a:latin typeface="Times New Roman" pitchFamily="18" charset="0"/>
              </a:rPr>
              <a:t>.</a:t>
            </a:r>
            <a:endParaRPr lang="en-US" altLang="en-US" sz="2000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8684" name="Line 20"/>
          <p:cNvSpPr>
            <a:spLocks noChangeShapeType="1"/>
          </p:cNvSpPr>
          <p:nvPr/>
        </p:nvSpPr>
        <p:spPr bwMode="auto">
          <a:xfrm>
            <a:off x="5854700" y="4373563"/>
            <a:ext cx="1290638" cy="328612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5" name="Rectangle 22"/>
          <p:cNvSpPr>
            <a:spLocks noChangeArrowheads="1"/>
          </p:cNvSpPr>
          <p:nvPr/>
        </p:nvSpPr>
        <p:spPr bwMode="auto">
          <a:xfrm>
            <a:off x="2790825" y="4816475"/>
            <a:ext cx="1071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step one</a:t>
            </a:r>
          </a:p>
        </p:txBody>
      </p:sp>
      <p:sp>
        <p:nvSpPr>
          <p:cNvPr id="28686" name="Rectangle 23"/>
          <p:cNvSpPr>
            <a:spLocks noChangeArrowheads="1"/>
          </p:cNvSpPr>
          <p:nvPr/>
        </p:nvSpPr>
        <p:spPr bwMode="auto">
          <a:xfrm>
            <a:off x="4716463" y="4891088"/>
            <a:ext cx="55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  <a:latin typeface="Times New Roman" pitchFamily="18" charset="0"/>
              </a:rPr>
              <a:t>step</a:t>
            </a:r>
          </a:p>
          <a:p>
            <a:r>
              <a:rPr lang="en-US" altLang="en-US">
                <a:solidFill>
                  <a:schemeClr val="tx2"/>
                </a:solidFill>
                <a:latin typeface="Times New Roman" pitchFamily="18" charset="0"/>
              </a:rPr>
              <a:t>two</a:t>
            </a:r>
          </a:p>
        </p:txBody>
      </p:sp>
      <p:sp>
        <p:nvSpPr>
          <p:cNvPr id="28687" name="Rectangle 24"/>
          <p:cNvSpPr>
            <a:spLocks noChangeArrowheads="1"/>
          </p:cNvSpPr>
          <p:nvPr/>
        </p:nvSpPr>
        <p:spPr bwMode="auto">
          <a:xfrm>
            <a:off x="2733228" y="3727255"/>
            <a:ext cx="186575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ru-RU" altLang="en-US" b="1" dirty="0" err="1" smtClean="0">
                <a:solidFill>
                  <a:srgbClr val="009900"/>
                </a:solidFill>
                <a:latin typeface="Times New Roman" pitchFamily="18" charset="0"/>
              </a:rPr>
              <a:t>Слабка</a:t>
            </a:r>
            <a:r>
              <a:rPr lang="ru-RU" altLang="en-US" b="1" dirty="0" smtClean="0">
                <a:solidFill>
                  <a:srgbClr val="009900"/>
                </a:solidFill>
                <a:latin typeface="Times New Roman" pitchFamily="18" charset="0"/>
              </a:rPr>
              <a:t> основа</a:t>
            </a:r>
            <a:endParaRPr lang="en-US" altLang="en-US" b="1" dirty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602038" y="116632"/>
            <a:ext cx="5233987" cy="5857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uk-UA" altLang="ar-SA" b="1" dirty="0">
                <a:solidFill>
                  <a:schemeClr val="tx1"/>
                </a:solidFill>
                <a:latin typeface="Times New Roman" pitchFamily="18" charset="0"/>
              </a:rPr>
              <a:t>Реакції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</a:rPr>
              <a:t>елімінування</a:t>
            </a:r>
            <a:endParaRPr lang="uk-UA" alt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90" name="Rectangle 5"/>
          <p:cNvSpPr>
            <a:spLocks noChangeArrowheads="1"/>
          </p:cNvSpPr>
          <p:nvPr/>
        </p:nvSpPr>
        <p:spPr bwMode="auto">
          <a:xfrm>
            <a:off x="317500" y="2347913"/>
            <a:ext cx="8562975" cy="709612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ru-RU" altLang="en-US" sz="2000" dirty="0" err="1" smtClean="0">
                <a:solidFill>
                  <a:srgbClr val="6600FF"/>
                </a:solidFill>
                <a:latin typeface="Times New Roman" pitchFamily="18" charset="0"/>
              </a:rPr>
              <a:t>Видалення</a:t>
            </a:r>
            <a:r>
              <a:rPr lang="ru-RU" altLang="en-US" sz="20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l-GR" altLang="en-US" sz="2000" dirty="0" smtClean="0">
                <a:solidFill>
                  <a:srgbClr val="FF0000"/>
                </a:solidFill>
                <a:latin typeface="Times New Roman" pitchFamily="18" charset="0"/>
              </a:rPr>
              <a:t>β-</a:t>
            </a:r>
            <a:r>
              <a:rPr lang="ru-RU" altLang="en-US" sz="2000" dirty="0" err="1" smtClean="0">
                <a:solidFill>
                  <a:srgbClr val="6600FF"/>
                </a:solidFill>
                <a:latin typeface="Times New Roman" pitchFamily="18" charset="0"/>
              </a:rPr>
              <a:t>водню</a:t>
            </a:r>
            <a:r>
              <a:rPr lang="ru-RU" altLang="en-US" sz="20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ru-RU" altLang="en-US" sz="2000" dirty="0" err="1" smtClean="0">
                <a:solidFill>
                  <a:srgbClr val="6600FF"/>
                </a:solidFill>
                <a:latin typeface="Times New Roman" pitchFamily="18" charset="0"/>
              </a:rPr>
              <a:t>стає</a:t>
            </a:r>
            <a:r>
              <a:rPr lang="ru-RU" altLang="en-US" sz="20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ru-RU" altLang="en-US" sz="2000" dirty="0" err="1" smtClean="0">
                <a:solidFill>
                  <a:srgbClr val="6600FF"/>
                </a:solidFill>
                <a:latin typeface="Times New Roman" pitchFamily="18" charset="0"/>
              </a:rPr>
              <a:t>скрутним</a:t>
            </a:r>
            <a:r>
              <a:rPr lang="ru-RU" altLang="en-US" sz="2000" dirty="0" smtClean="0">
                <a:solidFill>
                  <a:srgbClr val="6600FF"/>
                </a:solidFill>
                <a:latin typeface="Times New Roman" pitchFamily="18" charset="0"/>
              </a:rPr>
              <a:t> без </a:t>
            </a:r>
            <a:r>
              <a:rPr lang="ru-RU" altLang="en-US" sz="2000" dirty="0" err="1" smtClean="0">
                <a:solidFill>
                  <a:srgbClr val="6600FF"/>
                </a:solidFill>
                <a:latin typeface="Times New Roman" pitchFamily="18" charset="0"/>
              </a:rPr>
              <a:t>сильної</a:t>
            </a:r>
            <a:r>
              <a:rPr lang="ru-RU" altLang="en-US" sz="20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ru-RU" altLang="en-US" sz="2000" dirty="0" err="1" smtClean="0">
                <a:solidFill>
                  <a:srgbClr val="6600FF"/>
                </a:solidFill>
                <a:latin typeface="Times New Roman" pitchFamily="18" charset="0"/>
              </a:rPr>
              <a:t>основи</a:t>
            </a:r>
            <a:r>
              <a:rPr lang="ru-RU" altLang="en-US" sz="2000" dirty="0" smtClean="0">
                <a:solidFill>
                  <a:srgbClr val="6600FF"/>
                </a:solidFill>
                <a:latin typeface="Times New Roman" pitchFamily="18" charset="0"/>
              </a:rPr>
              <a:t>, і </a:t>
            </a:r>
            <a:r>
              <a:rPr lang="ru-RU" altLang="en-US" sz="2000" dirty="0" err="1" smtClean="0">
                <a:solidFill>
                  <a:srgbClr val="6600FF"/>
                </a:solidFill>
                <a:latin typeface="Times New Roman" pitchFamily="18" charset="0"/>
              </a:rPr>
              <a:t>починає</a:t>
            </a:r>
            <a:r>
              <a:rPr lang="ru-RU" altLang="en-US" sz="20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ru-RU" altLang="en-US" sz="2000" dirty="0" err="1" smtClean="0">
                <a:solidFill>
                  <a:srgbClr val="6600FF"/>
                </a:solidFill>
                <a:latin typeface="Times New Roman" pitchFamily="18" charset="0"/>
              </a:rPr>
              <a:t>мати</a:t>
            </a:r>
            <a:r>
              <a:rPr lang="ru-RU" altLang="en-US" sz="20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ru-RU" altLang="en-US" sz="2000" dirty="0" err="1" smtClean="0">
                <a:solidFill>
                  <a:srgbClr val="6600FF"/>
                </a:solidFill>
                <a:latin typeface="Times New Roman" pitchFamily="18" charset="0"/>
              </a:rPr>
              <a:t>місце</a:t>
            </a:r>
            <a:r>
              <a:rPr lang="ru-RU" altLang="en-US" sz="20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ru-RU" altLang="en-US" sz="2000" dirty="0" err="1" smtClean="0">
                <a:solidFill>
                  <a:srgbClr val="6600FF"/>
                </a:solidFill>
                <a:latin typeface="Times New Roman" pitchFamily="18" charset="0"/>
              </a:rPr>
              <a:t>інший</a:t>
            </a:r>
            <a:r>
              <a:rPr lang="ru-RU" altLang="en-US" sz="20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ru-RU" altLang="en-US" sz="2000" dirty="0" err="1" smtClean="0">
                <a:solidFill>
                  <a:srgbClr val="6600FF"/>
                </a:solidFill>
                <a:latin typeface="Times New Roman" pitchFamily="18" charset="0"/>
              </a:rPr>
              <a:t>механізм</a:t>
            </a:r>
            <a:r>
              <a:rPr lang="ru-RU" altLang="en-US" sz="2000" dirty="0" smtClean="0">
                <a:solidFill>
                  <a:srgbClr val="6600FF"/>
                </a:solidFill>
                <a:latin typeface="Times New Roman" pitchFamily="18" charset="0"/>
              </a:rPr>
              <a:t> (</a:t>
            </a:r>
            <a:r>
              <a:rPr lang="ru-RU" altLang="en-US" sz="2000" dirty="0" err="1" smtClean="0">
                <a:solidFill>
                  <a:srgbClr val="6600FF"/>
                </a:solidFill>
                <a:latin typeface="Times New Roman" pitchFamily="18" charset="0"/>
              </a:rPr>
              <a:t>іонізація</a:t>
            </a:r>
            <a:r>
              <a:rPr lang="ru-RU" altLang="en-US" sz="2000" dirty="0" smtClean="0">
                <a:solidFill>
                  <a:srgbClr val="6600FF"/>
                </a:solidFill>
                <a:latin typeface="Times New Roman" pitchFamily="18" charset="0"/>
              </a:rPr>
              <a:t>).</a:t>
            </a:r>
            <a:endParaRPr lang="en-US" altLang="en-US" sz="2000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28691" name="Rectangle 1"/>
          <p:cNvSpPr>
            <a:spLocks noChangeArrowheads="1"/>
          </p:cNvSpPr>
          <p:nvPr/>
        </p:nvSpPr>
        <p:spPr bwMode="auto">
          <a:xfrm>
            <a:off x="468313" y="1804988"/>
            <a:ext cx="7097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pt-BR" altLang="ar-SA" sz="2000" dirty="0">
                <a:latin typeface="Times New Roman" pitchFamily="18" charset="0"/>
              </a:rPr>
              <a:t>Alkyl Halides  +  Dil. Base or Conc. Acid + low heat </a:t>
            </a:r>
            <a:endParaRPr lang="ar-SA" altLang="ar-SA" sz="2000" dirty="0">
              <a:latin typeface="Times New Roman" pitchFamily="18" charset="0"/>
            </a:endParaRPr>
          </a:p>
        </p:txBody>
      </p:sp>
      <p:sp>
        <p:nvSpPr>
          <p:cNvPr id="28692" name="Rectangle 32"/>
          <p:cNvSpPr>
            <a:spLocks noChangeArrowheads="1"/>
          </p:cNvSpPr>
          <p:nvPr/>
        </p:nvSpPr>
        <p:spPr bwMode="auto">
          <a:xfrm>
            <a:off x="1633538" y="1196975"/>
            <a:ext cx="6076279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ar-SA" sz="2400" dirty="0">
                <a:latin typeface="Times New Roman" pitchFamily="18" charset="0"/>
              </a:rPr>
              <a:t>I) </a:t>
            </a:r>
            <a:r>
              <a:rPr lang="uk-UA" altLang="ar-SA" sz="2400" dirty="0" err="1" smtClean="0">
                <a:latin typeface="Times New Roman" pitchFamily="18" charset="0"/>
              </a:rPr>
              <a:t>Дегідрогалогенація</a:t>
            </a:r>
            <a:r>
              <a:rPr lang="uk-UA" altLang="ar-SA" sz="2400" dirty="0" smtClean="0">
                <a:latin typeface="Times New Roman" pitchFamily="18" charset="0"/>
              </a:rPr>
              <a:t> (-HX) </a:t>
            </a:r>
            <a:r>
              <a:rPr lang="uk-UA" altLang="ar-SA" sz="2400" dirty="0" err="1" smtClean="0">
                <a:latin typeface="Times New Roman" pitchFamily="18" charset="0"/>
              </a:rPr>
              <a:t>алкілгалогенідів</a:t>
            </a:r>
            <a:endParaRPr lang="uk-UA" altLang="ar-SA" sz="2400" dirty="0" smtClean="0">
              <a:latin typeface="Times New Roman" pitchFamily="18" charset="0"/>
            </a:endParaRPr>
          </a:p>
        </p:txBody>
      </p:sp>
      <p:sp>
        <p:nvSpPr>
          <p:cNvPr id="28693" name="Rectangle 1"/>
          <p:cNvSpPr>
            <a:spLocks noChangeArrowheads="1"/>
          </p:cNvSpPr>
          <p:nvPr/>
        </p:nvSpPr>
        <p:spPr bwMode="auto">
          <a:xfrm>
            <a:off x="684213" y="4462463"/>
            <a:ext cx="317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l-GR" altLang="en-US"/>
              <a:t>β</a:t>
            </a:r>
            <a:endParaRPr lang="ar-SA" altLang="en-US"/>
          </a:p>
        </p:txBody>
      </p:sp>
      <p:sp>
        <p:nvSpPr>
          <p:cNvPr id="28694" name="Rectangle 4"/>
          <p:cNvSpPr>
            <a:spLocks noChangeArrowheads="1"/>
          </p:cNvSpPr>
          <p:nvPr/>
        </p:nvSpPr>
        <p:spPr bwMode="auto">
          <a:xfrm>
            <a:off x="1763713" y="3959225"/>
            <a:ext cx="504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en-US" sz="1600" b="1">
                <a:solidFill>
                  <a:srgbClr val="336666"/>
                </a:solidFill>
                <a:latin typeface="Symbol" pitchFamily="18" charset="2"/>
                <a:cs typeface="Arial" charset="0"/>
              </a:rPr>
              <a:t>a</a:t>
            </a:r>
            <a:endParaRPr lang="ar-SA" altLang="en-US" sz="1600"/>
          </a:p>
        </p:txBody>
      </p:sp>
      <p:pic>
        <p:nvPicPr>
          <p:cNvPr id="28695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4360863"/>
            <a:ext cx="4270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869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1711325"/>
            <a:ext cx="4270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210301" y="735310"/>
            <a:ext cx="492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en-US" sz="2400" b="1" dirty="0" err="1" smtClean="0">
                <a:solidFill>
                  <a:srgbClr val="6600FF"/>
                </a:solidFill>
                <a:latin typeface="Times New Roman" pitchFamily="18" charset="0"/>
              </a:rPr>
              <a:t>Елімінація</a:t>
            </a:r>
            <a:r>
              <a:rPr lang="ru-RU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ru-RU" altLang="en-US" sz="2400" b="1" dirty="0" err="1" smtClean="0">
                <a:solidFill>
                  <a:srgbClr val="6600FF"/>
                </a:solidFill>
                <a:latin typeface="Times New Roman" pitchFamily="18" charset="0"/>
              </a:rPr>
              <a:t>одномолекулярна</a:t>
            </a:r>
            <a:r>
              <a:rPr lang="ru-RU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 - </a:t>
            </a:r>
            <a:r>
              <a:rPr lang="en-US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E1</a:t>
            </a:r>
            <a:endParaRPr lang="en-US" altLang="en-US" sz="24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4774" y="1706563"/>
            <a:ext cx="2422525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altLang="en-US" sz="2000" b="1" dirty="0" smtClean="0">
                <a:solidFill>
                  <a:srgbClr val="333399"/>
                </a:solidFill>
                <a:latin typeface="Times New Roman" pitchFamily="18" charset="0"/>
              </a:rPr>
              <a:t>Правило Зайцева</a:t>
            </a:r>
            <a:endParaRPr lang="en-US" altLang="en-US" sz="2000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pic>
        <p:nvPicPr>
          <p:cNvPr id="5478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019425"/>
            <a:ext cx="2455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7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019425"/>
            <a:ext cx="2513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7848" name="Picture 8"/>
          <p:cNvSpPr>
            <a:spLocks noChangeAspect="1" noChangeArrowheads="1"/>
          </p:cNvSpPr>
          <p:nvPr/>
        </p:nvSpPr>
        <p:spPr bwMode="auto">
          <a:xfrm>
            <a:off x="2538413" y="3806825"/>
            <a:ext cx="140811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47849" name="Line 9"/>
          <p:cNvSpPr>
            <a:spLocks noChangeShapeType="1"/>
          </p:cNvSpPr>
          <p:nvPr/>
        </p:nvSpPr>
        <p:spPr bwMode="auto">
          <a:xfrm>
            <a:off x="2619375" y="3840163"/>
            <a:ext cx="1344613" cy="1587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496050" y="3019425"/>
            <a:ext cx="2513013" cy="1143000"/>
            <a:chOff x="4092" y="1902"/>
            <a:chExt cx="1583" cy="720"/>
          </a:xfrm>
        </p:grpSpPr>
        <p:pic>
          <p:nvPicPr>
            <p:cNvPr id="29720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902"/>
              <a:ext cx="135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1" name="Text Box 12"/>
            <p:cNvSpPr txBox="1">
              <a:spLocks noChangeArrowheads="1"/>
            </p:cNvSpPr>
            <p:nvPr/>
          </p:nvSpPr>
          <p:spPr bwMode="auto">
            <a:xfrm>
              <a:off x="4092" y="2267"/>
              <a:ext cx="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333399"/>
                  </a:solidFill>
                  <a:cs typeface="Arial" charset="0"/>
                </a:rPr>
                <a:t>+</a:t>
              </a:r>
            </a:p>
          </p:txBody>
        </p:sp>
      </p:grpSp>
      <p:sp>
        <p:nvSpPr>
          <p:cNvPr id="547853" name="Text Box 13"/>
          <p:cNvSpPr txBox="1">
            <a:spLocks noChangeArrowheads="1"/>
          </p:cNvSpPr>
          <p:nvPr/>
        </p:nvSpPr>
        <p:spPr bwMode="auto">
          <a:xfrm>
            <a:off x="6908800" y="4064000"/>
            <a:ext cx="204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cs typeface="Arial" charset="0"/>
              </a:rPr>
              <a:t>2-butene</a:t>
            </a:r>
            <a:endParaRPr lang="en-US" altLang="en-US" sz="2400" b="1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547854" name="Text Box 14"/>
          <p:cNvSpPr txBox="1">
            <a:spLocks noChangeArrowheads="1"/>
          </p:cNvSpPr>
          <p:nvPr/>
        </p:nvSpPr>
        <p:spPr bwMode="auto">
          <a:xfrm>
            <a:off x="4268788" y="4065588"/>
            <a:ext cx="204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cs typeface="Arial" charset="0"/>
              </a:rPr>
              <a:t>1-butene</a:t>
            </a:r>
            <a:endParaRPr lang="en-US" altLang="en-US" sz="2400" b="1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547855" name="Text Box 15"/>
          <p:cNvSpPr txBox="1">
            <a:spLocks noChangeArrowheads="1"/>
          </p:cNvSpPr>
          <p:nvPr/>
        </p:nvSpPr>
        <p:spPr bwMode="auto">
          <a:xfrm>
            <a:off x="4794250" y="4508500"/>
            <a:ext cx="99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cs typeface="Arial" charset="0"/>
              </a:rPr>
              <a:t>19%</a:t>
            </a:r>
            <a:endParaRPr lang="en-US" altLang="en-US" sz="2400" b="1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547856" name="Text Box 16"/>
          <p:cNvSpPr txBox="1">
            <a:spLocks noChangeArrowheads="1"/>
          </p:cNvSpPr>
          <p:nvPr/>
        </p:nvSpPr>
        <p:spPr bwMode="auto">
          <a:xfrm>
            <a:off x="7434263" y="4525963"/>
            <a:ext cx="99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cs typeface="Arial" charset="0"/>
              </a:rPr>
              <a:t>81%</a:t>
            </a:r>
            <a:endParaRPr lang="en-US" altLang="en-US" sz="2400" b="1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547857" name="Text Box 17"/>
          <p:cNvSpPr txBox="1">
            <a:spLocks noChangeArrowheads="1"/>
          </p:cNvSpPr>
          <p:nvPr/>
        </p:nvSpPr>
        <p:spPr bwMode="auto">
          <a:xfrm>
            <a:off x="4506913" y="4940300"/>
            <a:ext cx="15700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i="1">
                <a:solidFill>
                  <a:srgbClr val="CC0000"/>
                </a:solidFill>
                <a:cs typeface="Arial" charset="0"/>
              </a:rPr>
              <a:t>minor product</a:t>
            </a:r>
            <a:endParaRPr lang="en-US" altLang="en-US" sz="2400" b="1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547858" name="Text Box 18"/>
          <p:cNvSpPr txBox="1">
            <a:spLocks noChangeArrowheads="1"/>
          </p:cNvSpPr>
          <p:nvPr/>
        </p:nvSpPr>
        <p:spPr bwMode="auto">
          <a:xfrm>
            <a:off x="7146925" y="4940300"/>
            <a:ext cx="1570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i="1">
                <a:solidFill>
                  <a:srgbClr val="CC0000"/>
                </a:solidFill>
                <a:cs typeface="Arial" charset="0"/>
              </a:rPr>
              <a:t>major product</a:t>
            </a:r>
            <a:endParaRPr lang="en-US" altLang="en-US" sz="2400" b="1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547859" name="Oval 19"/>
          <p:cNvSpPr>
            <a:spLocks noChangeArrowheads="1"/>
          </p:cNvSpPr>
          <p:nvPr/>
        </p:nvSpPr>
        <p:spPr bwMode="auto">
          <a:xfrm>
            <a:off x="4024313" y="3575050"/>
            <a:ext cx="1379537" cy="492125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47860" name="Oval 20"/>
          <p:cNvSpPr>
            <a:spLocks noChangeArrowheads="1"/>
          </p:cNvSpPr>
          <p:nvPr/>
        </p:nvSpPr>
        <p:spPr bwMode="auto">
          <a:xfrm>
            <a:off x="6913563" y="3575050"/>
            <a:ext cx="722312" cy="492125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47861" name="Oval 21"/>
          <p:cNvSpPr>
            <a:spLocks noChangeArrowheads="1"/>
          </p:cNvSpPr>
          <p:nvPr/>
        </p:nvSpPr>
        <p:spPr bwMode="auto">
          <a:xfrm>
            <a:off x="8242300" y="3575050"/>
            <a:ext cx="722313" cy="492125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47862" name="Text Box 22"/>
          <p:cNvSpPr txBox="1">
            <a:spLocks noChangeArrowheads="1"/>
          </p:cNvSpPr>
          <p:nvPr/>
        </p:nvSpPr>
        <p:spPr bwMode="auto">
          <a:xfrm>
            <a:off x="1331913" y="2165350"/>
            <a:ext cx="5745162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2000" b="1" dirty="0" err="1" smtClean="0">
                <a:solidFill>
                  <a:srgbClr val="333399"/>
                </a:solidFill>
                <a:latin typeface="Times New Roman" pitchFamily="18" charset="0"/>
              </a:rPr>
              <a:t>Реакції</a:t>
            </a:r>
            <a:r>
              <a:rPr lang="ru-RU" altLang="en-US" sz="2000" b="1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ru-RU" altLang="en-US" sz="2000" b="1" dirty="0" err="1" smtClean="0">
                <a:solidFill>
                  <a:srgbClr val="333399"/>
                </a:solidFill>
                <a:latin typeface="Times New Roman" pitchFamily="18" charset="0"/>
              </a:rPr>
              <a:t>елімінування</a:t>
            </a:r>
            <a:r>
              <a:rPr lang="ru-RU" altLang="en-US" sz="2000" b="1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ru-RU" altLang="en-US" sz="2000" b="1" dirty="0" err="1" smtClean="0">
                <a:solidFill>
                  <a:srgbClr val="333399"/>
                </a:solidFill>
                <a:latin typeface="Times New Roman" pitchFamily="18" charset="0"/>
              </a:rPr>
              <a:t>зазвичай</a:t>
            </a:r>
            <a:r>
              <a:rPr lang="ru-RU" altLang="en-US" sz="2000" b="1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ru-RU" altLang="en-US" sz="2000" b="1" dirty="0" err="1" smtClean="0">
                <a:solidFill>
                  <a:srgbClr val="333399"/>
                </a:solidFill>
                <a:latin typeface="Times New Roman" pitchFamily="18" charset="0"/>
              </a:rPr>
              <a:t>дають</a:t>
            </a:r>
            <a:r>
              <a:rPr lang="ru-RU" altLang="en-US" sz="2000" b="1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ru-RU" altLang="en-US" sz="2000" b="1" dirty="0" err="1" smtClean="0">
                <a:solidFill>
                  <a:srgbClr val="333399"/>
                </a:solidFill>
                <a:latin typeface="Times New Roman" pitchFamily="18" charset="0"/>
              </a:rPr>
              <a:t>більш</a:t>
            </a:r>
            <a:r>
              <a:rPr lang="ru-RU" altLang="en-US" sz="2000" b="1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ru-RU" altLang="en-US" sz="2000" b="1" dirty="0" err="1" smtClean="0">
                <a:solidFill>
                  <a:srgbClr val="333399"/>
                </a:solidFill>
                <a:latin typeface="Times New Roman" pitchFamily="18" charset="0"/>
              </a:rPr>
              <a:t>високозамещенний</a:t>
            </a:r>
            <a:r>
              <a:rPr lang="ru-RU" altLang="en-US" sz="2000" b="1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ru-RU" altLang="en-US" sz="2000" b="1" dirty="0" err="1" smtClean="0">
                <a:solidFill>
                  <a:srgbClr val="333399"/>
                </a:solidFill>
                <a:latin typeface="Times New Roman" pitchFamily="18" charset="0"/>
              </a:rPr>
              <a:t>алкен</a:t>
            </a:r>
            <a:r>
              <a:rPr lang="ru-RU" altLang="en-US" sz="2000" b="1" dirty="0" smtClean="0">
                <a:solidFill>
                  <a:srgbClr val="333399"/>
                </a:solidFill>
                <a:latin typeface="Times New Roman" pitchFamily="18" charset="0"/>
              </a:rPr>
              <a:t>.</a:t>
            </a:r>
            <a:endParaRPr lang="en-US" altLang="en-US" sz="3200" b="1" dirty="0">
              <a:solidFill>
                <a:srgbClr val="333399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547863" name="Text Box 23"/>
          <p:cNvSpPr txBox="1">
            <a:spLocks noChangeArrowheads="1"/>
          </p:cNvSpPr>
          <p:nvPr/>
        </p:nvSpPr>
        <p:spPr bwMode="auto">
          <a:xfrm>
            <a:off x="831319" y="5971763"/>
            <a:ext cx="7888287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2200" b="1" dirty="0" err="1" smtClean="0">
                <a:solidFill>
                  <a:srgbClr val="333399"/>
                </a:solidFill>
                <a:latin typeface="Times New Roman" pitchFamily="18" charset="0"/>
              </a:rPr>
              <a:t>Елімінація</a:t>
            </a:r>
            <a:r>
              <a:rPr lang="ru-RU" altLang="en-US" sz="2200" b="1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ru-RU" altLang="en-US" sz="2200" b="1" dirty="0" err="1" smtClean="0">
                <a:solidFill>
                  <a:srgbClr val="333399"/>
                </a:solidFill>
                <a:latin typeface="Times New Roman" pitchFamily="18" charset="0"/>
              </a:rPr>
              <a:t>майже</a:t>
            </a:r>
            <a:r>
              <a:rPr lang="ru-RU" altLang="en-US" sz="2200" b="1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ru-RU" altLang="en-US" sz="2200" b="1" dirty="0" err="1" smtClean="0">
                <a:solidFill>
                  <a:srgbClr val="333399"/>
                </a:solidFill>
                <a:latin typeface="Times New Roman" pitchFamily="18" charset="0"/>
              </a:rPr>
              <a:t>завжди</a:t>
            </a:r>
            <a:r>
              <a:rPr lang="ru-RU" altLang="en-US" sz="2200" b="1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ru-RU" altLang="en-US" sz="2200" b="1" dirty="0" err="1" smtClean="0">
                <a:solidFill>
                  <a:srgbClr val="333399"/>
                </a:solidFill>
                <a:latin typeface="Times New Roman" pitchFamily="18" charset="0"/>
              </a:rPr>
              <a:t>дає</a:t>
            </a:r>
            <a:r>
              <a:rPr lang="ru-RU" altLang="en-US" sz="2200" b="1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ru-RU" altLang="en-US" sz="2200" b="1" dirty="0" err="1" smtClean="0">
                <a:solidFill>
                  <a:srgbClr val="333399"/>
                </a:solidFill>
                <a:latin typeface="Times New Roman" pitchFamily="18" charset="0"/>
              </a:rPr>
              <a:t>суміш</a:t>
            </a:r>
            <a:r>
              <a:rPr lang="ru-RU" altLang="en-US" sz="2200" b="1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ru-RU" altLang="en-US" sz="2200" b="1" dirty="0" err="1" smtClean="0">
                <a:solidFill>
                  <a:srgbClr val="333399"/>
                </a:solidFill>
                <a:latin typeface="Times New Roman" pitchFamily="18" charset="0"/>
              </a:rPr>
              <a:t>продуктів</a:t>
            </a:r>
            <a:r>
              <a:rPr lang="ru-RU" altLang="en-US" sz="2200" b="1" dirty="0" smtClean="0">
                <a:solidFill>
                  <a:srgbClr val="333399"/>
                </a:solidFill>
                <a:latin typeface="Times New Roman" pitchFamily="18" charset="0"/>
              </a:rPr>
              <a:t>.</a:t>
            </a:r>
            <a:endParaRPr lang="en-US" altLang="en-US" sz="3200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957263" y="323850"/>
            <a:ext cx="7467600" cy="808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uk-UA" altLang="ar-SA" b="1" dirty="0">
                <a:solidFill>
                  <a:schemeClr val="tx1"/>
                </a:solidFill>
                <a:latin typeface="Times New Roman" pitchFamily="18" charset="0"/>
              </a:rPr>
              <a:t>Реакції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</a:rPr>
              <a:t>елімінування</a:t>
            </a:r>
            <a:endParaRPr lang="uk-UA" alt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716" name="Rectangle 24"/>
          <p:cNvSpPr>
            <a:spLocks noChangeArrowheads="1"/>
          </p:cNvSpPr>
          <p:nvPr/>
        </p:nvSpPr>
        <p:spPr bwMode="auto">
          <a:xfrm>
            <a:off x="2276475" y="1114425"/>
            <a:ext cx="492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en-US" sz="2400" b="1" dirty="0" err="1" smtClean="0">
                <a:solidFill>
                  <a:srgbClr val="6600FF"/>
                </a:solidFill>
                <a:latin typeface="Times New Roman" pitchFamily="18" charset="0"/>
              </a:rPr>
              <a:t>Елімінація</a:t>
            </a:r>
            <a:r>
              <a:rPr lang="ru-RU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ru-RU" altLang="en-US" sz="2400" b="1" dirty="0" err="1" smtClean="0">
                <a:solidFill>
                  <a:srgbClr val="6600FF"/>
                </a:solidFill>
                <a:latin typeface="Times New Roman" pitchFamily="18" charset="0"/>
              </a:rPr>
              <a:t>одномолекулярна</a:t>
            </a:r>
            <a:r>
              <a:rPr lang="ru-RU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 - </a:t>
            </a:r>
            <a:r>
              <a:rPr lang="en-US" altLang="en-US" sz="2400" b="1" dirty="0" smtClean="0">
                <a:solidFill>
                  <a:srgbClr val="6600FF"/>
                </a:solidFill>
                <a:latin typeface="Times New Roman" pitchFamily="18" charset="0"/>
              </a:rPr>
              <a:t>E1</a:t>
            </a:r>
            <a:endParaRPr lang="en-US" altLang="en-US" sz="24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29717" name="Rectangle 25"/>
          <p:cNvSpPr>
            <a:spLocks noChangeArrowheads="1"/>
          </p:cNvSpPr>
          <p:nvPr/>
        </p:nvSpPr>
        <p:spPr bwMode="auto">
          <a:xfrm>
            <a:off x="2527300" y="1652588"/>
            <a:ext cx="6076279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ar-SA" sz="2400" dirty="0">
                <a:latin typeface="Times New Roman" pitchFamily="18" charset="0"/>
              </a:rPr>
              <a:t>I) </a:t>
            </a:r>
            <a:r>
              <a:rPr lang="uk-UA" altLang="ar-SA" sz="2400" dirty="0" err="1" smtClean="0">
                <a:latin typeface="Times New Roman" pitchFamily="18" charset="0"/>
              </a:rPr>
              <a:t>Дегідрогалогенація</a:t>
            </a:r>
            <a:r>
              <a:rPr lang="uk-UA" altLang="ar-SA" sz="2400" dirty="0" smtClean="0">
                <a:latin typeface="Times New Roman" pitchFamily="18" charset="0"/>
              </a:rPr>
              <a:t> (-HX) </a:t>
            </a:r>
            <a:r>
              <a:rPr lang="uk-UA" altLang="ar-SA" sz="2400" dirty="0" err="1" smtClean="0">
                <a:latin typeface="Times New Roman" pitchFamily="18" charset="0"/>
              </a:rPr>
              <a:t>алкілгалогенідів</a:t>
            </a:r>
            <a:endParaRPr lang="uk-UA" altLang="ar-SA" sz="24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7299" y="3503613"/>
            <a:ext cx="12684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ru-RU" sz="1400" b="1" dirty="0" err="1">
                <a:latin typeface="Arial" pitchFamily="34" charset="0"/>
                <a:cs typeface="+mn-cs"/>
              </a:rPr>
              <a:t>розбавлена</a:t>
            </a:r>
            <a:r>
              <a:rPr lang="ru-RU" sz="1400" b="1" dirty="0">
                <a:latin typeface="Arial" pitchFamily="34" charset="0"/>
                <a:cs typeface="+mn-cs"/>
              </a:rPr>
              <a:t> основа</a:t>
            </a:r>
            <a:endParaRPr lang="ar-SA" sz="1400" b="1" dirty="0">
              <a:latin typeface="Arial" pitchFamily="34" charset="0"/>
              <a:cs typeface="+mn-cs"/>
            </a:endParaRPr>
          </a:p>
        </p:txBody>
      </p:sp>
      <p:pic>
        <p:nvPicPr>
          <p:cNvPr id="29719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4187825"/>
            <a:ext cx="4270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4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4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4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500"/>
                                        <p:tgtEl>
                                          <p:spTgt spid="54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8" grpId="0" animBg="1"/>
      <p:bldP spid="547849" grpId="0" animBg="1"/>
      <p:bldP spid="547853" grpId="0" autoUpdateAnimBg="0"/>
      <p:bldP spid="547854" grpId="0" autoUpdateAnimBg="0"/>
      <p:bldP spid="547855" grpId="0" autoUpdateAnimBg="0"/>
      <p:bldP spid="547856" grpId="0" autoUpdateAnimBg="0"/>
      <p:bldP spid="547857" grpId="0" autoUpdateAnimBg="0"/>
      <p:bldP spid="547858" grpId="0" autoUpdateAnimBg="0"/>
      <p:bldP spid="547859" grpId="0" animBg="1"/>
      <p:bldP spid="547860" grpId="0" animBg="1"/>
      <p:bldP spid="547861" grpId="0" animBg="1"/>
      <p:bldP spid="547862" grpId="0" animBg="1" autoUpdateAnimBg="0"/>
      <p:bldP spid="547863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1811</TotalTime>
  <Words>2208</Words>
  <Application>Microsoft Office PowerPoint</Application>
  <PresentationFormat>Экран (4:3)</PresentationFormat>
  <Paragraphs>624</Paragraphs>
  <Slides>59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59</vt:i4>
      </vt:variant>
    </vt:vector>
  </HeadingPairs>
  <TitlesOfParts>
    <vt:vector size="76" baseType="lpstr">
      <vt:lpstr>Arial</vt:lpstr>
      <vt:lpstr>Times New Roman</vt:lpstr>
      <vt:lpstr>Lucida Sans Unicode</vt:lpstr>
      <vt:lpstr>Wingdings 3</vt:lpstr>
      <vt:lpstr>Verdana</vt:lpstr>
      <vt:lpstr>Wingdings 2</vt:lpstr>
      <vt:lpstr>Calibri</vt:lpstr>
      <vt:lpstr>Constantia</vt:lpstr>
      <vt:lpstr>Wingdings</vt:lpstr>
      <vt:lpstr>Arial Rounded MT Bold</vt:lpstr>
      <vt:lpstr>Symbol</vt:lpstr>
      <vt:lpstr>Comic Sans MS</vt:lpstr>
      <vt:lpstr>Century Schoolbook</vt:lpstr>
      <vt:lpstr>Concourse</vt:lpstr>
      <vt:lpstr>Flow</vt:lpstr>
      <vt:lpstr>ISIS/Draw Sketch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Реакції перегрупування</vt:lpstr>
      <vt:lpstr>Презентация PowerPoint</vt:lpstr>
      <vt:lpstr>Презентация PowerPoint</vt:lpstr>
      <vt:lpstr>Презентация PowerPoint</vt:lpstr>
      <vt:lpstr>Карбокатіонне перегрупування</vt:lpstr>
      <vt:lpstr>Карбокатіонне перегрупування</vt:lpstr>
      <vt:lpstr>Карбокатіонне перегрупування</vt:lpstr>
      <vt:lpstr>Карбокатіонне перегрупування</vt:lpstr>
      <vt:lpstr>Карбокатіонне перегрупування</vt:lpstr>
      <vt:lpstr>Презентация PowerPoint</vt:lpstr>
      <vt:lpstr>Презентация PowerPoint</vt:lpstr>
      <vt:lpstr>Вільнорадикальна реакція</vt:lpstr>
      <vt:lpstr>Презентация PowerPoint</vt:lpstr>
      <vt:lpstr>Вільнорадикальна реакція</vt:lpstr>
      <vt:lpstr>Презентация PowerPoint</vt:lpstr>
      <vt:lpstr>Презентация PowerPoint</vt:lpstr>
      <vt:lpstr>Презентация PowerPoint</vt:lpstr>
      <vt:lpstr>Презентация PowerPoint</vt:lpstr>
      <vt:lpstr>Хлорування метану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Окислення</vt:lpstr>
      <vt:lpstr>Як працюють антиоксиданти?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Pharmaceutical Organic                                    Chemistry</dc:title>
  <dc:creator>sony6</dc:creator>
  <cp:lastModifiedBy>Marina</cp:lastModifiedBy>
  <cp:revision>188</cp:revision>
  <cp:lastPrinted>1601-01-01T00:00:00Z</cp:lastPrinted>
  <dcterms:created xsi:type="dcterms:W3CDTF">2013-01-04T12:17:05Z</dcterms:created>
  <dcterms:modified xsi:type="dcterms:W3CDTF">2021-04-28T08:26:17Z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TC010183731033</vt:lpwstr>
  </property>
</Properties>
</file>