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9/9/23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EF92E-FCCB-49A8-9BDE-0F3A1EE21F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Інтернет-бізнес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043FFD-8E4F-440C-ACAC-7C8878E405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/>
              <a:t>Лекція 8</a:t>
            </a: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966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91F5A5B-3ABA-4FEC-BBEC-2E49A2B7B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960816"/>
            <a:ext cx="6310122" cy="734634"/>
          </a:xfrm>
        </p:spPr>
        <p:txBody>
          <a:bodyPr>
            <a:normAutofit/>
          </a:bodyPr>
          <a:lstStyle/>
          <a:p>
            <a:r>
              <a:rPr lang="ru-RU" sz="3600" dirty="0" err="1"/>
              <a:t>Виймайте</a:t>
            </a:r>
            <a:r>
              <a:rPr lang="ru-RU" sz="3600" dirty="0"/>
              <a:t> товар з упаковки: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D666CE-614A-4DD4-AC6B-5F29035B0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50" t="32148" r="19833" b="31852"/>
          <a:stretch/>
        </p:blipFill>
        <p:spPr>
          <a:xfrm>
            <a:off x="2174240" y="2580640"/>
            <a:ext cx="7274560" cy="33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7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DFE2CE-D92F-472F-B898-A011FFAB6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895350"/>
            <a:ext cx="5452872" cy="5414010"/>
          </a:xfrm>
        </p:spPr>
        <p:txBody>
          <a:bodyPr/>
          <a:lstStyle/>
          <a:p>
            <a:pPr algn="just"/>
            <a:r>
              <a:rPr lang="ru-RU" dirty="0"/>
              <a:t>Ви можете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всюди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в </a:t>
            </a:r>
            <a:r>
              <a:rPr lang="ru-RU" dirty="0" err="1"/>
              <a:t>рекламі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на сайтах </a:t>
            </a:r>
            <a:r>
              <a:rPr lang="en-US" dirty="0"/>
              <a:t>ecommerce). </a:t>
            </a:r>
            <a:r>
              <a:rPr lang="ru-RU" dirty="0"/>
              <a:t>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картинки </a:t>
            </a:r>
            <a:r>
              <a:rPr lang="ru-RU" dirty="0" err="1"/>
              <a:t>роблять</a:t>
            </a:r>
            <a:r>
              <a:rPr lang="ru-RU" dirty="0"/>
              <a:t> товар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привабливим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функцію</a:t>
            </a:r>
            <a:r>
              <a:rPr lang="ru-RU" dirty="0"/>
              <a:t> </a:t>
            </a:r>
            <a:r>
              <a:rPr lang="ru-RU" dirty="0" err="1"/>
              <a:t>зміцнення</a:t>
            </a:r>
            <a:r>
              <a:rPr lang="ru-RU" dirty="0"/>
              <a:t> ментального </a:t>
            </a:r>
            <a:r>
              <a:rPr lang="ru-RU" dirty="0" err="1"/>
              <a:t>взаємодії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B23D4-E882-42A5-9ABD-D6007A796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2" t="39593" r="19833" b="25630"/>
          <a:stretch/>
        </p:blipFill>
        <p:spPr>
          <a:xfrm>
            <a:off x="4591050" y="3099394"/>
            <a:ext cx="7338823" cy="320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CE450-2B83-43AC-8F65-5FFAC70C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Погляд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</a:t>
            </a:r>
            <a:r>
              <a:rPr lang="ru-RU" dirty="0" err="1"/>
              <a:t>спрямований</a:t>
            </a:r>
            <a:r>
              <a:rPr lang="ru-RU" dirty="0"/>
              <a:t> в </a:t>
            </a:r>
            <a:r>
              <a:rPr lang="ru-RU" dirty="0" err="1"/>
              <a:t>бік</a:t>
            </a:r>
            <a:r>
              <a:rPr lang="ru-RU" dirty="0"/>
              <a:t> СТА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25D071-CA0C-49F5-A21E-71C113D93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995672" cy="4023360"/>
          </a:xfrm>
        </p:spPr>
        <p:txBody>
          <a:bodyPr/>
          <a:lstStyle/>
          <a:p>
            <a:pPr algn="just"/>
            <a:r>
              <a:rPr lang="ru-RU" dirty="0"/>
              <a:t>Людям </a:t>
            </a:r>
            <a:r>
              <a:rPr lang="ru-RU" dirty="0" err="1"/>
              <a:t>властиво</a:t>
            </a:r>
            <a:r>
              <a:rPr lang="ru-RU" dirty="0"/>
              <a:t> </a:t>
            </a:r>
            <a:r>
              <a:rPr lang="ru-RU" dirty="0" err="1"/>
              <a:t>слідувати</a:t>
            </a:r>
            <a:r>
              <a:rPr lang="ru-RU" dirty="0"/>
              <a:t> за </a:t>
            </a:r>
            <a:r>
              <a:rPr lang="ru-RU" dirty="0" err="1"/>
              <a:t>пильними</a:t>
            </a:r>
            <a:r>
              <a:rPr lang="ru-RU" dirty="0"/>
              <a:t> </a:t>
            </a:r>
            <a:r>
              <a:rPr lang="ru-RU" dirty="0" err="1"/>
              <a:t>поглядами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 </a:t>
            </a:r>
            <a:r>
              <a:rPr lang="ru-RU" dirty="0" err="1"/>
              <a:t>Ця</a:t>
            </a:r>
            <a:r>
              <a:rPr lang="ru-RU" dirty="0"/>
              <a:t> риса </a:t>
            </a:r>
            <a:r>
              <a:rPr lang="ru-RU" dirty="0" err="1"/>
              <a:t>допомагала</a:t>
            </a:r>
            <a:r>
              <a:rPr lang="ru-RU" dirty="0"/>
              <a:t> нашим предкам </a:t>
            </a:r>
            <a:r>
              <a:rPr lang="ru-RU" dirty="0" err="1"/>
              <a:t>швидше</a:t>
            </a:r>
            <a:r>
              <a:rPr lang="ru-RU" dirty="0"/>
              <a:t> </a:t>
            </a:r>
            <a:r>
              <a:rPr lang="ru-RU" dirty="0" err="1"/>
              <a:t>виявляти</a:t>
            </a:r>
            <a:r>
              <a:rPr lang="ru-RU" dirty="0"/>
              <a:t> </a:t>
            </a:r>
            <a:r>
              <a:rPr lang="ru-RU" dirty="0" err="1"/>
              <a:t>загрози</a:t>
            </a:r>
            <a:r>
              <a:rPr lang="ru-RU" dirty="0"/>
              <a:t>, а </a:t>
            </a:r>
            <a:r>
              <a:rPr lang="ru-RU" dirty="0" err="1"/>
              <a:t>еволюція</a:t>
            </a:r>
            <a:r>
              <a:rPr lang="ru-RU" dirty="0"/>
              <a:t> укоренила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здатність</a:t>
            </a:r>
            <a:r>
              <a:rPr lang="ru-RU" dirty="0"/>
              <a:t> в наших </a:t>
            </a:r>
            <a:r>
              <a:rPr lang="ru-RU" dirty="0" err="1"/>
              <a:t>мигдалинах.Ви</a:t>
            </a:r>
            <a:r>
              <a:rPr lang="ru-RU" dirty="0"/>
              <a:t> можете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дану</a:t>
            </a:r>
            <a:r>
              <a:rPr lang="ru-RU" dirty="0"/>
              <a:t> </a:t>
            </a:r>
            <a:r>
              <a:rPr lang="ru-RU" dirty="0" err="1"/>
              <a:t>схильність</a:t>
            </a:r>
            <a:r>
              <a:rPr lang="ru-RU" dirty="0"/>
              <a:t> в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рекламних</a:t>
            </a:r>
            <a:r>
              <a:rPr lang="ru-RU" dirty="0"/>
              <a:t> </a:t>
            </a:r>
            <a:r>
              <a:rPr lang="ru-RU" dirty="0" err="1"/>
              <a:t>кампаніях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ваше </a:t>
            </a:r>
            <a:r>
              <a:rPr lang="ru-RU" dirty="0" err="1"/>
              <a:t>оголошення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людей, </a:t>
            </a:r>
            <a:r>
              <a:rPr lang="ru-RU" dirty="0" err="1"/>
              <a:t>орієнтуйте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на свою CTA (кнопку </a:t>
            </a:r>
            <a:r>
              <a:rPr lang="ru-RU" dirty="0" err="1"/>
              <a:t>заклику</a:t>
            </a:r>
            <a:r>
              <a:rPr lang="ru-RU" dirty="0"/>
              <a:t> до </a:t>
            </a:r>
            <a:r>
              <a:rPr lang="ru-RU" dirty="0" err="1"/>
              <a:t>дії</a:t>
            </a:r>
            <a:r>
              <a:rPr lang="ru-RU" dirty="0"/>
              <a:t> - прим. Ред.). Так </a:t>
            </a:r>
            <a:r>
              <a:rPr lang="ru-RU" dirty="0" err="1"/>
              <a:t>ви</a:t>
            </a:r>
            <a:r>
              <a:rPr lang="ru-RU" dirty="0"/>
              <a:t> привернете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уваги</a:t>
            </a:r>
            <a:r>
              <a:rPr lang="ru-RU" dirty="0"/>
              <a:t> до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B34E36-E8AD-4EA7-B098-40E0A0162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1" t="27178" r="21233" b="20679"/>
          <a:stretch/>
        </p:blipFill>
        <p:spPr>
          <a:xfrm>
            <a:off x="6360160" y="2367280"/>
            <a:ext cx="5120640" cy="35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0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A9C2508-F1E4-413C-B404-FB342D72A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214746" cy="4023360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Варто </a:t>
            </a:r>
            <a:r>
              <a:rPr lang="ru-RU" sz="2400" dirty="0" err="1"/>
              <a:t>уникати</a:t>
            </a:r>
            <a:r>
              <a:rPr lang="ru-RU" sz="2400" dirty="0"/>
              <a:t> </a:t>
            </a:r>
            <a:r>
              <a:rPr lang="ru-RU" sz="2400" dirty="0" err="1"/>
              <a:t>орієнтування</a:t>
            </a:r>
            <a:r>
              <a:rPr lang="ru-RU" sz="2400" dirty="0"/>
              <a:t> </a:t>
            </a:r>
            <a:r>
              <a:rPr lang="ru-RU" sz="2400" dirty="0" err="1"/>
              <a:t>людини</a:t>
            </a:r>
            <a:r>
              <a:rPr lang="ru-RU" sz="2400" dirty="0"/>
              <a:t> у </a:t>
            </a:r>
            <a:r>
              <a:rPr lang="ru-RU" sz="2400" dirty="0" err="1"/>
              <a:t>напрямку</a:t>
            </a:r>
            <a:r>
              <a:rPr lang="ru-RU" sz="2400" dirty="0"/>
              <a:t> до </a:t>
            </a:r>
            <a:r>
              <a:rPr lang="ru-RU" sz="2400" dirty="0" err="1"/>
              <a:t>глядача</a:t>
            </a:r>
            <a:r>
              <a:rPr lang="ru-RU" sz="2400" dirty="0"/>
              <a:t>. </a:t>
            </a:r>
            <a:r>
              <a:rPr lang="ru-RU" sz="2400" dirty="0" err="1"/>
              <a:t>Фронтальні</a:t>
            </a:r>
            <a:r>
              <a:rPr lang="ru-RU" sz="2400" dirty="0"/>
              <a:t> </a:t>
            </a:r>
            <a:r>
              <a:rPr lang="ru-RU" sz="2400" dirty="0" err="1"/>
              <a:t>зображення</a:t>
            </a:r>
            <a:r>
              <a:rPr lang="ru-RU" sz="2400" dirty="0"/>
              <a:t> привернуть </a:t>
            </a:r>
            <a:r>
              <a:rPr lang="ru-RU" sz="2400" dirty="0" err="1"/>
              <a:t>увагу</a:t>
            </a:r>
            <a:r>
              <a:rPr lang="ru-RU" sz="2400" dirty="0"/>
              <a:t> до головного героя </a:t>
            </a:r>
            <a:r>
              <a:rPr lang="ru-RU" sz="2400" dirty="0" err="1"/>
              <a:t>замість</a:t>
            </a:r>
            <a:r>
              <a:rPr lang="ru-RU" sz="2400" dirty="0"/>
              <a:t> </a:t>
            </a:r>
            <a:r>
              <a:rPr lang="ru-RU" sz="2400" dirty="0" err="1"/>
              <a:t>важливих</a:t>
            </a:r>
            <a:r>
              <a:rPr lang="ru-RU" sz="2400" dirty="0"/>
              <a:t> </a:t>
            </a:r>
            <a:r>
              <a:rPr lang="ru-RU" sz="2400" dirty="0" err="1"/>
              <a:t>частин</a:t>
            </a:r>
            <a:r>
              <a:rPr lang="ru-RU" sz="2400" dirty="0"/>
              <a:t> </a:t>
            </a:r>
            <a:r>
              <a:rPr lang="ru-RU" sz="2400" dirty="0" err="1"/>
              <a:t>оголошення</a:t>
            </a:r>
            <a:r>
              <a:rPr lang="ru-RU" sz="2400" dirty="0"/>
              <a:t>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A91635-76AA-451E-B33C-4D52642F97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4" t="21481" r="21916" b="26519"/>
          <a:stretch/>
        </p:blipFill>
        <p:spPr>
          <a:xfrm>
            <a:off x="6797040" y="1950720"/>
            <a:ext cx="4907280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98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AA311-FA76-46B3-8054-367B6579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Привабливі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в </a:t>
            </a:r>
            <a:r>
              <a:rPr lang="ru-RU" dirty="0" err="1"/>
              <a:t>рекламі</a:t>
            </a:r>
            <a:r>
              <a:rPr lang="ru-RU" dirty="0"/>
              <a:t> </a:t>
            </a:r>
            <a:r>
              <a:rPr lang="ru-RU" sz="2800" dirty="0"/>
              <a:t>(коли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доречно</a:t>
            </a:r>
            <a:r>
              <a:rPr lang="ru-RU" sz="2800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B7063-F51A-4EFA-B625-537707769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574607"/>
            <a:ext cx="6805422" cy="329946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Привабливі</a:t>
            </a:r>
            <a:r>
              <a:rPr lang="ru-RU" dirty="0"/>
              <a:t> люди </a:t>
            </a:r>
            <a:r>
              <a:rPr lang="ru-RU" dirty="0" err="1"/>
              <a:t>підвищують</a:t>
            </a:r>
            <a:r>
              <a:rPr lang="ru-RU" dirty="0"/>
              <a:t> </a:t>
            </a:r>
            <a:r>
              <a:rPr lang="ru-RU" dirty="0" err="1"/>
              <a:t>переконливість</a:t>
            </a:r>
            <a:r>
              <a:rPr lang="ru-RU" dirty="0"/>
              <a:t> </a:t>
            </a:r>
            <a:r>
              <a:rPr lang="ru-RU" dirty="0" err="1"/>
              <a:t>реклами</a:t>
            </a:r>
            <a:r>
              <a:rPr lang="ru-RU" dirty="0"/>
              <a:t>, і товар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</a:t>
            </a:r>
            <a:r>
              <a:rPr lang="ru-RU" dirty="0" err="1"/>
              <a:t>оцінку</a:t>
            </a:r>
            <a:r>
              <a:rPr lang="ru-RU" dirty="0"/>
              <a:t>. </a:t>
            </a:r>
            <a:r>
              <a:rPr lang="ru-RU" dirty="0" err="1"/>
              <a:t>Однак</a:t>
            </a:r>
            <a:r>
              <a:rPr lang="ru-RU" dirty="0"/>
              <a:t> так </a:t>
            </a:r>
            <a:r>
              <a:rPr lang="ru-RU" dirty="0" err="1"/>
              <a:t>буває</a:t>
            </a:r>
            <a:r>
              <a:rPr lang="ru-RU" dirty="0"/>
              <a:t> не </a:t>
            </a:r>
            <a:r>
              <a:rPr lang="ru-RU" dirty="0" err="1"/>
              <a:t>завжди</a:t>
            </a:r>
            <a:r>
              <a:rPr lang="ru-RU" dirty="0"/>
              <a:t>. Варто </a:t>
            </a:r>
            <a:r>
              <a:rPr lang="ru-RU" dirty="0" err="1"/>
              <a:t>уникати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тактику, </a:t>
            </a:r>
            <a:r>
              <a:rPr lang="ru-RU" dirty="0" err="1"/>
              <a:t>якщо</a:t>
            </a:r>
            <a:r>
              <a:rPr lang="ru-RU" dirty="0"/>
              <a:t> ваш продукт не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ніякого</a:t>
            </a:r>
            <a:r>
              <a:rPr lang="ru-RU" dirty="0"/>
              <a:t> </a:t>
            </a:r>
            <a:r>
              <a:rPr lang="ru-RU" dirty="0" err="1"/>
              <a:t>відношення</a:t>
            </a:r>
            <a:r>
              <a:rPr lang="ru-RU" dirty="0"/>
              <a:t> до </a:t>
            </a:r>
            <a:r>
              <a:rPr lang="ru-RU" dirty="0" err="1"/>
              <a:t>привабливості</a:t>
            </a:r>
            <a:r>
              <a:rPr lang="ru-RU" dirty="0"/>
              <a:t>:</a:t>
            </a:r>
          </a:p>
          <a:p>
            <a:pPr algn="just"/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відношення</a:t>
            </a:r>
            <a:r>
              <a:rPr lang="ru-RU" dirty="0"/>
              <a:t> до </a:t>
            </a:r>
            <a:r>
              <a:rPr lang="ru-RU" dirty="0" err="1"/>
              <a:t>привабливості</a:t>
            </a:r>
            <a:r>
              <a:rPr lang="ru-RU" dirty="0"/>
              <a:t>?</a:t>
            </a:r>
          </a:p>
          <a:p>
            <a:pPr algn="just">
              <a:spcBef>
                <a:spcPts val="0"/>
              </a:spcBef>
            </a:pPr>
            <a:endParaRPr lang="ru-RU" dirty="0"/>
          </a:p>
        </p:txBody>
      </p:sp>
      <p:pic>
        <p:nvPicPr>
          <p:cNvPr id="4098" name="Picture 2" descr="Модели из рекламы духов (часть 1) | Блогер MisTeeq на сайте SPLETNIK.RU 11  апреля 2012 | СПЛЕТНИК">
            <a:extLst>
              <a:ext uri="{FF2B5EF4-FFF2-40B4-BE49-F238E27FC236}">
                <a16:creationId xmlns:a16="http://schemas.microsoft.com/office/drawing/2014/main" id="{BF4AB2E4-0462-457D-80A3-8ABAB38B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590675"/>
            <a:ext cx="3810000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85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5611BAB-E0C5-4944-A00E-1629ED4C0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54" y="590550"/>
            <a:ext cx="6548246" cy="40233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b="1" dirty="0" err="1">
                <a:solidFill>
                  <a:srgbClr val="00B050"/>
                </a:solidFill>
              </a:rPr>
              <a:t>Доречно</a:t>
            </a:r>
            <a:r>
              <a:rPr lang="ru-RU" sz="2800" b="1" dirty="0">
                <a:solidFill>
                  <a:srgbClr val="00B050"/>
                </a:solidFill>
              </a:rPr>
              <a:t>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Розкіш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спортивний</a:t>
            </a:r>
            <a:r>
              <a:rPr lang="ru-RU" dirty="0"/>
              <a:t> </a:t>
            </a:r>
            <a:r>
              <a:rPr lang="ru-RU" dirty="0" err="1"/>
              <a:t>автомобіль</a:t>
            </a:r>
            <a:r>
              <a:rPr lang="ru-RU" dirty="0"/>
              <a:t>).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(</a:t>
            </a:r>
            <a:r>
              <a:rPr lang="ru-RU" dirty="0" err="1"/>
              <a:t>лосьйон</a:t>
            </a:r>
            <a:r>
              <a:rPr lang="ru-RU" dirty="0"/>
              <a:t>).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Мистецтво</a:t>
            </a:r>
            <a:r>
              <a:rPr lang="ru-RU" dirty="0"/>
              <a:t> і краса (</a:t>
            </a:r>
            <a:r>
              <a:rPr lang="ru-RU" dirty="0" err="1"/>
              <a:t>макіяж</a:t>
            </a:r>
            <a:r>
              <a:rPr lang="ru-RU" dirty="0"/>
              <a:t>).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Здоров'я</a:t>
            </a:r>
            <a:r>
              <a:rPr lang="ru-RU" dirty="0"/>
              <a:t> (</a:t>
            </a:r>
            <a:r>
              <a:rPr lang="ru-RU" dirty="0" err="1"/>
              <a:t>фітнес</a:t>
            </a:r>
            <a:r>
              <a:rPr lang="ru-RU" dirty="0"/>
              <a:t>-продукт).</a:t>
            </a:r>
          </a:p>
          <a:p>
            <a:pPr>
              <a:spcBef>
                <a:spcPts val="0"/>
              </a:spcBef>
            </a:pPr>
            <a:r>
              <a:rPr lang="ru-RU" sz="2800" b="1" dirty="0" err="1">
                <a:solidFill>
                  <a:srgbClr val="FF0000"/>
                </a:solidFill>
              </a:rPr>
              <a:t>Недоречно</a:t>
            </a:r>
            <a:r>
              <a:rPr lang="ru-RU" sz="2800" b="1" dirty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Технології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програмне</a:t>
            </a:r>
            <a:r>
              <a:rPr lang="ru-RU" dirty="0"/>
              <a:t> </a:t>
            </a:r>
            <a:r>
              <a:rPr lang="ru-RU" dirty="0" err="1"/>
              <a:t>забезпечення</a:t>
            </a:r>
            <a:r>
              <a:rPr lang="ru-RU" dirty="0"/>
              <a:t>).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Харчування</a:t>
            </a:r>
            <a:r>
              <a:rPr lang="ru-RU" dirty="0"/>
              <a:t> (ресторан).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Офісне</a:t>
            </a:r>
            <a:r>
              <a:rPr lang="ru-RU" dirty="0"/>
              <a:t> </a:t>
            </a:r>
            <a:r>
              <a:rPr lang="ru-RU" dirty="0" err="1"/>
              <a:t>приладдя</a:t>
            </a:r>
            <a:r>
              <a:rPr lang="ru-RU" dirty="0"/>
              <a:t> (принтер).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err="1"/>
              <a:t>Домашній</a:t>
            </a:r>
            <a:r>
              <a:rPr lang="ru-RU" dirty="0"/>
              <a:t> декор (</a:t>
            </a:r>
            <a:r>
              <a:rPr lang="ru-RU" dirty="0" err="1"/>
              <a:t>меблі</a:t>
            </a:r>
            <a:r>
              <a:rPr lang="ru-RU" dirty="0"/>
              <a:t>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FBEB7-6C20-4EAC-972B-831BDC156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7" t="35704" r="20000" b="29630"/>
          <a:stretch/>
        </p:blipFill>
        <p:spPr>
          <a:xfrm>
            <a:off x="4775200" y="3540722"/>
            <a:ext cx="7576494" cy="333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4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9E68E-19B1-4EF0-AF3E-B8C32112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err="1"/>
              <a:t>текстові</a:t>
            </a:r>
            <a:r>
              <a:rPr lang="ru-RU" sz="3600" dirty="0"/>
              <a:t> </a:t>
            </a:r>
            <a:r>
              <a:rPr lang="ru-RU" sz="3600" dirty="0" err="1"/>
              <a:t>повідомлення</a:t>
            </a:r>
            <a:br>
              <a:rPr lang="ru-RU" sz="3600" dirty="0"/>
            </a:br>
            <a:r>
              <a:rPr lang="ru-RU" sz="3600" dirty="0" err="1"/>
              <a:t>Збільшення</a:t>
            </a:r>
            <a:r>
              <a:rPr lang="ru-RU" sz="3600" dirty="0"/>
              <a:t> </a:t>
            </a:r>
            <a:r>
              <a:rPr lang="ru-RU" sz="3600" dirty="0" err="1"/>
              <a:t>розміру</a:t>
            </a:r>
            <a:r>
              <a:rPr lang="ru-RU" sz="3600" dirty="0"/>
              <a:t> </a:t>
            </a:r>
            <a:r>
              <a:rPr lang="ru-RU" sz="3600" dirty="0" err="1"/>
              <a:t>слів</a:t>
            </a:r>
            <a:r>
              <a:rPr lang="ru-RU" sz="3600" dirty="0"/>
              <a:t>, </a:t>
            </a:r>
            <a:r>
              <a:rPr lang="ru-RU" sz="3600" dirty="0" err="1"/>
              <a:t>що</a:t>
            </a:r>
            <a:r>
              <a:rPr lang="ru-RU" sz="3600" dirty="0"/>
              <a:t> </a:t>
            </a:r>
            <a:r>
              <a:rPr lang="ru-RU" sz="3600" dirty="0" err="1"/>
              <a:t>передають</a:t>
            </a:r>
            <a:r>
              <a:rPr lang="ru-RU" sz="3600" dirty="0"/>
              <a:t> </a:t>
            </a:r>
            <a:r>
              <a:rPr lang="ru-RU" sz="3600" dirty="0" err="1"/>
              <a:t>емоції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1199A6-7034-43E5-9036-F60B5AE0F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375408"/>
            <a:ext cx="4547997" cy="4023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Чим </a:t>
            </a:r>
            <a:r>
              <a:rPr lang="ru-RU" dirty="0" err="1"/>
              <a:t>більше</a:t>
            </a:r>
            <a:r>
              <a:rPr lang="ru-RU" dirty="0"/>
              <a:t> шрифт, </a:t>
            </a:r>
            <a:r>
              <a:rPr lang="ru-RU" dirty="0" err="1"/>
              <a:t>тим</a:t>
            </a:r>
            <a:r>
              <a:rPr lang="ru-RU" dirty="0"/>
              <a:t> </a:t>
            </a:r>
            <a:r>
              <a:rPr lang="ru-RU" dirty="0" err="1"/>
              <a:t>сильніші</a:t>
            </a:r>
            <a:r>
              <a:rPr lang="ru-RU" dirty="0"/>
              <a:t> </a:t>
            </a:r>
            <a:r>
              <a:rPr lang="ru-RU" dirty="0" err="1"/>
              <a:t>емоції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викликає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,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теорії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, </a:t>
            </a:r>
            <a:r>
              <a:rPr lang="ru-RU" dirty="0" err="1"/>
              <a:t>наші</a:t>
            </a:r>
            <a:r>
              <a:rPr lang="ru-RU" dirty="0"/>
              <a:t> предки судили про </a:t>
            </a:r>
            <a:r>
              <a:rPr lang="ru-RU" dirty="0" err="1"/>
              <a:t>потенційну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припущень</a:t>
            </a:r>
            <a:r>
              <a:rPr lang="ru-RU" dirty="0"/>
              <a:t> про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розмірі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Однак</a:t>
            </a:r>
            <a:r>
              <a:rPr lang="ru-RU" dirty="0"/>
              <a:t> слова </a:t>
            </a:r>
            <a:r>
              <a:rPr lang="ru-RU" dirty="0" err="1"/>
              <a:t>символічні</a:t>
            </a:r>
            <a:r>
              <a:rPr lang="ru-RU" dirty="0"/>
              <a:t> за </a:t>
            </a:r>
            <a:r>
              <a:rPr lang="ru-RU" dirty="0" err="1"/>
              <a:t>своєю</a:t>
            </a:r>
            <a:r>
              <a:rPr lang="ru-RU" dirty="0"/>
              <a:t> природою. Людям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розпізнавати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відбувалася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з ними </a:t>
            </a:r>
            <a:r>
              <a:rPr lang="ru-RU" dirty="0" err="1"/>
              <a:t>емоційна</a:t>
            </a:r>
            <a:r>
              <a:rPr lang="ru-RU" dirty="0"/>
              <a:t> </a:t>
            </a:r>
            <a:r>
              <a:rPr lang="ru-RU" dirty="0" err="1"/>
              <a:t>реакція</a:t>
            </a:r>
            <a:r>
              <a:rPr lang="ru-RU" dirty="0"/>
              <a:t>. Тому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шрифту, особливо, з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емоційних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, </a:t>
            </a:r>
            <a:r>
              <a:rPr lang="ru-RU" dirty="0" err="1"/>
              <a:t>допоможе</a:t>
            </a:r>
            <a:r>
              <a:rPr lang="ru-RU" dirty="0"/>
              <a:t> </a:t>
            </a:r>
            <a:r>
              <a:rPr lang="ru-RU" dirty="0" err="1"/>
              <a:t>посилити</a:t>
            </a:r>
            <a:r>
              <a:rPr lang="ru-RU" dirty="0"/>
              <a:t> </a:t>
            </a:r>
            <a:r>
              <a:rPr lang="ru-RU" dirty="0" err="1"/>
              <a:t>емоційний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C97D4C-4148-4727-B10D-F86008613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16" t="33333" r="20275" b="31703"/>
          <a:stretch/>
        </p:blipFill>
        <p:spPr>
          <a:xfrm>
            <a:off x="5884163" y="2375408"/>
            <a:ext cx="6273541" cy="28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3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5D99C-8102-453C-B952-83B27D2A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Згадка</a:t>
            </a:r>
            <a:r>
              <a:rPr lang="ru-RU" dirty="0"/>
              <a:t> </a:t>
            </a:r>
            <a:r>
              <a:rPr lang="ru-RU" dirty="0" err="1"/>
              <a:t>мультифункціональності</a:t>
            </a:r>
            <a:r>
              <a:rPr lang="ru-RU" dirty="0"/>
              <a:t> </a:t>
            </a:r>
            <a:r>
              <a:rPr lang="ru-RU" sz="3600" dirty="0"/>
              <a:t>(але не </a:t>
            </a:r>
            <a:r>
              <a:rPr lang="ru-RU" sz="3600" dirty="0" err="1"/>
              <a:t>способів</a:t>
            </a:r>
            <a:r>
              <a:rPr lang="ru-RU" sz="3600" dirty="0"/>
              <a:t> </a:t>
            </a:r>
            <a:r>
              <a:rPr lang="ru-RU" sz="3600" dirty="0" err="1"/>
              <a:t>використання</a:t>
            </a:r>
            <a:r>
              <a:rPr lang="ru-RU" sz="3600" dirty="0"/>
              <a:t>)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02A25-5C1B-4A87-BF1E-C1505EE5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690997" cy="40233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Люди </a:t>
            </a:r>
            <a:r>
              <a:rPr lang="ru-RU" dirty="0" err="1"/>
              <a:t>зазвичай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за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мультифункціональні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 через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довгі</a:t>
            </a:r>
            <a:r>
              <a:rPr lang="ru-RU" dirty="0"/>
              <a:t> списки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переконливі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короткі.Однак</a:t>
            </a:r>
            <a:r>
              <a:rPr lang="ru-RU" dirty="0"/>
              <a:t> є нюанс. Люди часто </a:t>
            </a:r>
            <a:r>
              <a:rPr lang="ru-RU" dirty="0" err="1"/>
              <a:t>переоцінюють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. Тому </a:t>
            </a:r>
            <a:r>
              <a:rPr lang="ru-RU" dirty="0" err="1"/>
              <a:t>більшість</a:t>
            </a:r>
            <a:r>
              <a:rPr lang="ru-RU" dirty="0"/>
              <a:t> з них </a:t>
            </a:r>
            <a:r>
              <a:rPr lang="ru-RU" dirty="0" err="1"/>
              <a:t>предпочітаетплатіть</a:t>
            </a:r>
            <a:r>
              <a:rPr lang="ru-RU" dirty="0"/>
              <a:t> </a:t>
            </a:r>
            <a:r>
              <a:rPr lang="ru-RU" dirty="0" err="1"/>
              <a:t>фіксовану</a:t>
            </a:r>
            <a:r>
              <a:rPr lang="ru-RU" dirty="0"/>
              <a:t> суму, а не </a:t>
            </a:r>
            <a:r>
              <a:rPr lang="ru-RU" dirty="0" err="1"/>
              <a:t>вибирати</a:t>
            </a:r>
            <a:r>
              <a:rPr lang="ru-RU" dirty="0"/>
              <a:t> плату за </a:t>
            </a:r>
            <a:r>
              <a:rPr lang="ru-RU" dirty="0" err="1"/>
              <a:t>користування.Тобто</a:t>
            </a:r>
            <a:r>
              <a:rPr lang="ru-RU" dirty="0"/>
              <a:t> </a:t>
            </a:r>
            <a:r>
              <a:rPr lang="ru-RU" dirty="0" err="1"/>
              <a:t>довгий</a:t>
            </a:r>
            <a:r>
              <a:rPr lang="ru-RU" dirty="0"/>
              <a:t> список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неприємні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споживачі</a:t>
            </a:r>
            <a:r>
              <a:rPr lang="ru-RU" dirty="0"/>
              <a:t> </a:t>
            </a:r>
            <a:r>
              <a:rPr lang="ru-RU" dirty="0" err="1"/>
              <a:t>враховують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з </a:t>
            </a:r>
            <a:r>
              <a:rPr lang="ru-RU" dirty="0" err="1"/>
              <a:t>функцій</a:t>
            </a:r>
            <a:r>
              <a:rPr lang="ru-RU" dirty="0"/>
              <a:t> вони </a:t>
            </a:r>
            <a:r>
              <a:rPr lang="ru-RU" dirty="0" err="1"/>
              <a:t>насправді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користуватися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переваги</a:t>
            </a:r>
            <a:r>
              <a:rPr lang="ru-RU" dirty="0"/>
              <a:t> </a:t>
            </a:r>
            <a:r>
              <a:rPr lang="ru-RU" dirty="0" err="1"/>
              <a:t>зміщуються</a:t>
            </a:r>
            <a:r>
              <a:rPr lang="ru-RU" dirty="0"/>
              <a:t> в </a:t>
            </a:r>
            <a:r>
              <a:rPr lang="ru-RU" dirty="0" err="1"/>
              <a:t>бік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 з </a:t>
            </a:r>
            <a:r>
              <a:rPr lang="ru-RU" dirty="0" err="1"/>
              <a:t>меншою</a:t>
            </a:r>
            <a:r>
              <a:rPr lang="ru-RU" dirty="0"/>
              <a:t> </a:t>
            </a:r>
            <a:r>
              <a:rPr lang="ru-RU" dirty="0" err="1"/>
              <a:t>функціональністю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006251-6D4E-4396-84B5-7A0184A04D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8" t="39704" r="20275" b="25417"/>
          <a:stretch/>
        </p:blipFill>
        <p:spPr>
          <a:xfrm>
            <a:off x="6901053" y="3180080"/>
            <a:ext cx="5290947" cy="23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4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C1BF5-C69C-47FC-B8C8-84677BCE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/>
              <a:t>Використання</a:t>
            </a:r>
            <a:r>
              <a:rPr lang="ru-RU" sz="3200" dirty="0"/>
              <a:t> </a:t>
            </a:r>
            <a:r>
              <a:rPr lang="ru-RU" sz="3200" dirty="0" err="1"/>
              <a:t>стверджувальних</a:t>
            </a:r>
            <a:r>
              <a:rPr lang="ru-RU" sz="3200" dirty="0"/>
              <a:t> </a:t>
            </a:r>
            <a:r>
              <a:rPr lang="ru-RU" sz="3200" dirty="0" err="1"/>
              <a:t>формулювань</a:t>
            </a:r>
            <a:r>
              <a:rPr lang="ru-RU" sz="3200" dirty="0"/>
              <a:t> для гедонических </a:t>
            </a:r>
            <a:r>
              <a:rPr lang="ru-RU" sz="3200" dirty="0" err="1"/>
              <a:t>продуктів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DEFA23-A9CF-4A10-87DD-A57997E16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376672" cy="40233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В </a:t>
            </a:r>
            <a:r>
              <a:rPr lang="ru-RU" dirty="0" err="1"/>
              <a:t>цілому</a:t>
            </a:r>
            <a:r>
              <a:rPr lang="ru-RU" dirty="0"/>
              <a:t>, є </a:t>
            </a:r>
            <a:r>
              <a:rPr lang="ru-RU" dirty="0" err="1"/>
              <a:t>небезпека</a:t>
            </a:r>
            <a:r>
              <a:rPr lang="ru-RU" dirty="0"/>
              <a:t> </a:t>
            </a:r>
            <a:r>
              <a:rPr lang="ru-RU" dirty="0" err="1"/>
              <a:t>наполегливих</a:t>
            </a:r>
            <a:r>
              <a:rPr lang="ru-RU" dirty="0"/>
              <a:t> </a:t>
            </a:r>
            <a:r>
              <a:rPr lang="ru-RU" dirty="0" err="1"/>
              <a:t>стверджувальних</a:t>
            </a:r>
            <a:r>
              <a:rPr lang="ru-RU" dirty="0"/>
              <a:t> </a:t>
            </a:r>
            <a:r>
              <a:rPr lang="ru-RU" dirty="0" err="1"/>
              <a:t>текстів</a:t>
            </a:r>
            <a:r>
              <a:rPr lang="ru-RU" dirty="0"/>
              <a:t> - коли </a:t>
            </a:r>
            <a:r>
              <a:rPr lang="ru-RU" dirty="0" err="1"/>
              <a:t>читачі</a:t>
            </a:r>
            <a:r>
              <a:rPr lang="ru-RU" dirty="0"/>
              <a:t> </a:t>
            </a:r>
            <a:r>
              <a:rPr lang="ru-RU" dirty="0" err="1"/>
              <a:t>відчувають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намагаєтеся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переконати</a:t>
            </a:r>
            <a:r>
              <a:rPr lang="ru-RU" dirty="0"/>
              <a:t>, вони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випробувати</a:t>
            </a:r>
            <a:r>
              <a:rPr lang="ru-RU" dirty="0"/>
              <a:t> </a:t>
            </a:r>
            <a:r>
              <a:rPr lang="ru-RU" dirty="0" err="1"/>
              <a:t>психологічне</a:t>
            </a:r>
            <a:r>
              <a:rPr lang="ru-RU" dirty="0"/>
              <a:t> </a:t>
            </a:r>
            <a:r>
              <a:rPr lang="ru-RU" dirty="0" err="1"/>
              <a:t>реактивний</a:t>
            </a:r>
            <a:r>
              <a:rPr lang="ru-RU" dirty="0"/>
              <a:t> </a:t>
            </a:r>
            <a:r>
              <a:rPr lang="ru-RU" dirty="0" err="1"/>
              <a:t>опір</a:t>
            </a:r>
            <a:r>
              <a:rPr lang="ru-RU" dirty="0"/>
              <a:t>. </a:t>
            </a:r>
            <a:r>
              <a:rPr lang="ru-RU" dirty="0" err="1"/>
              <a:t>Тоді</a:t>
            </a:r>
            <a:r>
              <a:rPr lang="ru-RU" dirty="0"/>
              <a:t> вони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боротися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спробою</a:t>
            </a:r>
            <a:r>
              <a:rPr lang="ru-RU" dirty="0"/>
              <a:t> </a:t>
            </a:r>
            <a:r>
              <a:rPr lang="ru-RU" dirty="0" err="1"/>
              <a:t>переконання</a:t>
            </a:r>
            <a:r>
              <a:rPr lang="ru-RU" dirty="0"/>
              <a:t>.</a:t>
            </a:r>
          </a:p>
          <a:p>
            <a:pPr algn="just"/>
            <a:r>
              <a:rPr lang="ru-RU" dirty="0" err="1"/>
              <a:t>Однак</a:t>
            </a:r>
            <a:r>
              <a:rPr lang="ru-RU" dirty="0"/>
              <a:t> є </a:t>
            </a:r>
            <a:r>
              <a:rPr lang="ru-RU" dirty="0" err="1"/>
              <a:t>виняток</a:t>
            </a:r>
            <a:r>
              <a:rPr lang="ru-RU" dirty="0"/>
              <a:t>. </a:t>
            </a:r>
          </a:p>
          <a:p>
            <a:pPr algn="just"/>
            <a:r>
              <a:rPr lang="ru-RU" dirty="0" err="1"/>
              <a:t>Позитивні</a:t>
            </a:r>
            <a:r>
              <a:rPr lang="ru-RU" dirty="0"/>
              <a:t> </a:t>
            </a:r>
            <a:r>
              <a:rPr lang="ru-RU" dirty="0" err="1"/>
              <a:t>формулювання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поліпшити</a:t>
            </a:r>
            <a:r>
              <a:rPr lang="ru-RU" dirty="0"/>
              <a:t> </a:t>
            </a:r>
            <a:r>
              <a:rPr lang="ru-RU" dirty="0" err="1"/>
              <a:t>рекламні</a:t>
            </a:r>
            <a:r>
              <a:rPr lang="ru-RU" dirty="0"/>
              <a:t> </a:t>
            </a:r>
            <a:r>
              <a:rPr lang="ru-RU" dirty="0" err="1"/>
              <a:t>оголошення</a:t>
            </a:r>
            <a:r>
              <a:rPr lang="ru-RU" dirty="0"/>
              <a:t> для гедонических </a:t>
            </a:r>
            <a:r>
              <a:rPr lang="ru-RU" dirty="0" err="1"/>
              <a:t>продуктів</a:t>
            </a:r>
            <a:r>
              <a:rPr lang="ru-RU" dirty="0"/>
              <a:t>. Причина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зв'язку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приємними</a:t>
            </a:r>
            <a:r>
              <a:rPr lang="ru-RU" dirty="0"/>
              <a:t> капризами і </a:t>
            </a:r>
            <a:r>
              <a:rPr lang="ru-RU" dirty="0" err="1"/>
              <a:t>наполегливістю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EC9170-7017-4A82-A203-5D743D6B0B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3" t="36444" r="20275" b="28889"/>
          <a:stretch/>
        </p:blipFill>
        <p:spPr>
          <a:xfrm>
            <a:off x="6901688" y="3210560"/>
            <a:ext cx="5290312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27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3200EBC-80D2-4DB8-AE90-BC18843D7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704850"/>
            <a:ext cx="5681471" cy="560451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err="1"/>
              <a:t>Попередня</a:t>
            </a:r>
            <a:r>
              <a:rPr lang="ru-RU" dirty="0"/>
              <a:t> тактика показала,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позитивні</a:t>
            </a:r>
            <a:r>
              <a:rPr lang="ru-RU" dirty="0"/>
              <a:t> </a:t>
            </a:r>
            <a:r>
              <a:rPr lang="ru-RU" dirty="0" err="1"/>
              <a:t>формулювання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збільшити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обробки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для гедонических </a:t>
            </a:r>
            <a:r>
              <a:rPr lang="ru-RU" dirty="0" err="1"/>
              <a:t>продуктів</a:t>
            </a:r>
            <a:r>
              <a:rPr lang="ru-RU" dirty="0"/>
              <a:t>. </a:t>
            </a:r>
            <a:r>
              <a:rPr lang="ru-RU" dirty="0" err="1"/>
              <a:t>Такий</a:t>
            </a:r>
            <a:r>
              <a:rPr lang="ru-RU" dirty="0"/>
              <a:t> же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і з </a:t>
            </a:r>
            <a:r>
              <a:rPr lang="ru-RU" dirty="0" err="1"/>
              <a:t>римами</a:t>
            </a:r>
            <a:r>
              <a:rPr lang="ru-RU" dirty="0"/>
              <a:t>,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діє</a:t>
            </a:r>
            <a:r>
              <a:rPr lang="ru-RU" dirty="0"/>
              <a:t> в </a:t>
            </a:r>
            <a:r>
              <a:rPr lang="ru-RU" dirty="0" err="1"/>
              <a:t>застосуванні</a:t>
            </a:r>
            <a:r>
              <a:rPr lang="ru-RU" dirty="0"/>
              <a:t> до будь-</a:t>
            </a:r>
            <a:r>
              <a:rPr lang="ru-RU" dirty="0" err="1"/>
              <a:t>якого</a:t>
            </a:r>
            <a:r>
              <a:rPr lang="ru-RU" dirty="0"/>
              <a:t> продукту.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одному </a:t>
            </a:r>
            <a:r>
              <a:rPr lang="ru-RU" dirty="0" err="1"/>
              <a:t>дослідженні</a:t>
            </a:r>
            <a:r>
              <a:rPr lang="ru-RU" dirty="0"/>
              <a:t> студентам представили два слогана, </a:t>
            </a:r>
            <a:r>
              <a:rPr lang="ru-RU" dirty="0" err="1"/>
              <a:t>пов'язаних</a:t>
            </a:r>
            <a:r>
              <a:rPr lang="ru-RU" dirty="0"/>
              <a:t> з алкоголем:</a:t>
            </a:r>
          </a:p>
          <a:p>
            <a:pPr algn="just"/>
            <a:r>
              <a:rPr lang="ru-RU" dirty="0"/>
              <a:t>З </a:t>
            </a:r>
            <a:r>
              <a:rPr lang="ru-RU" dirty="0" err="1"/>
              <a:t>римою</a:t>
            </a:r>
            <a:r>
              <a:rPr lang="ru-RU" dirty="0"/>
              <a:t>: </a:t>
            </a:r>
            <a:r>
              <a:rPr lang="ru-RU" dirty="0">
                <a:solidFill>
                  <a:srgbClr val="00B050"/>
                </a:solidFill>
              </a:rPr>
              <a:t>«</a:t>
            </a:r>
            <a:r>
              <a:rPr lang="ru-RU" dirty="0" err="1">
                <a:solidFill>
                  <a:srgbClr val="00B050"/>
                </a:solidFill>
              </a:rPr>
              <a:t>Що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тверезість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dirty="0" err="1">
                <a:solidFill>
                  <a:srgbClr val="00B050"/>
                </a:solidFill>
              </a:rPr>
              <a:t>приховує</a:t>
            </a:r>
            <a:r>
              <a:rPr lang="ru-RU" dirty="0">
                <a:solidFill>
                  <a:srgbClr val="00B050"/>
                </a:solidFill>
              </a:rPr>
              <a:t>, алкоголь </a:t>
            </a:r>
            <a:r>
              <a:rPr lang="ru-RU" dirty="0" err="1">
                <a:solidFill>
                  <a:srgbClr val="00B050"/>
                </a:solidFill>
              </a:rPr>
              <a:t>викриває</a:t>
            </a:r>
            <a:r>
              <a:rPr lang="ru-RU" dirty="0">
                <a:solidFill>
                  <a:srgbClr val="00B050"/>
                </a:solidFill>
              </a:rPr>
              <a:t>» </a:t>
            </a:r>
            <a:r>
              <a:rPr lang="ru-RU" dirty="0"/>
              <a:t>(</a:t>
            </a:r>
            <a:r>
              <a:rPr lang="en-US" dirty="0"/>
              <a:t>What sobriety conceals, alcohol reveals).</a:t>
            </a:r>
            <a:endParaRPr lang="ru-RU" dirty="0"/>
          </a:p>
          <a:p>
            <a:pPr algn="just"/>
            <a:r>
              <a:rPr lang="ru-RU" dirty="0"/>
              <a:t>Без </a:t>
            </a:r>
            <a:r>
              <a:rPr lang="ru-RU" dirty="0" err="1"/>
              <a:t>рими</a:t>
            </a:r>
            <a:r>
              <a:rPr lang="ru-RU" dirty="0"/>
              <a:t>: </a:t>
            </a:r>
            <a:r>
              <a:rPr lang="ru-RU" dirty="0">
                <a:solidFill>
                  <a:srgbClr val="FF0000"/>
                </a:solidFill>
              </a:rPr>
              <a:t>Те,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приховує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тверезість</a:t>
            </a:r>
            <a:r>
              <a:rPr lang="ru-RU" dirty="0">
                <a:solidFill>
                  <a:srgbClr val="FF0000"/>
                </a:solidFill>
              </a:rPr>
              <a:t>, алкоголь </a:t>
            </a:r>
            <a:r>
              <a:rPr lang="ru-RU" dirty="0" err="1">
                <a:solidFill>
                  <a:srgbClr val="FF0000"/>
                </a:solidFill>
              </a:rPr>
              <a:t>проявляє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(</a:t>
            </a:r>
            <a:r>
              <a:rPr lang="en-US" dirty="0"/>
              <a:t>What sobriety conceals, alcohol unmasks).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C162B9-D156-4CAF-9B93-DD97CBBC8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7" t="44593" r="20334" b="21037"/>
          <a:stretch/>
        </p:blipFill>
        <p:spPr>
          <a:xfrm>
            <a:off x="6918960" y="2174240"/>
            <a:ext cx="5273040" cy="23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F3C4E-5E4D-42F2-BA61-E86DBD55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Яка півкуля домінуюча?</a:t>
            </a:r>
            <a:endParaRPr lang="ru-RU" dirty="0"/>
          </a:p>
        </p:txBody>
      </p:sp>
      <p:pic>
        <p:nvPicPr>
          <p:cNvPr id="1026" name="Picture 2" descr="Правое полушарие: большой психологический обман - Павел Зыгмантович">
            <a:extLst>
              <a:ext uri="{FF2B5EF4-FFF2-40B4-BE49-F238E27FC236}">
                <a16:creationId xmlns:a16="http://schemas.microsoft.com/office/drawing/2014/main" id="{9D671447-98AF-4176-BFEE-B9965C56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1" y="2512952"/>
            <a:ext cx="4883150" cy="43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353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AD0ED-C8EC-4182-A270-A9C415E3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Бренд і логотип</a:t>
            </a:r>
            <a:br>
              <a:rPr lang="ru-RU" dirty="0"/>
            </a:br>
            <a:r>
              <a:rPr lang="ru-RU" sz="3600" dirty="0" err="1"/>
              <a:t>Розташування</a:t>
            </a:r>
            <a:r>
              <a:rPr lang="ru-RU" sz="3600" dirty="0"/>
              <a:t> </a:t>
            </a:r>
            <a:r>
              <a:rPr lang="ru-RU" sz="3600" dirty="0" err="1"/>
              <a:t>елементів</a:t>
            </a:r>
            <a:r>
              <a:rPr lang="ru-RU" sz="3600" dirty="0"/>
              <a:t> бренду справа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7343AD-E878-4F73-AFCA-C7645EA3A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862322" cy="4023360"/>
          </a:xfrm>
        </p:spPr>
        <p:txBody>
          <a:bodyPr/>
          <a:lstStyle/>
          <a:p>
            <a:pPr algn="just"/>
            <a:r>
              <a:rPr lang="ru-RU" dirty="0"/>
              <a:t>Коли люди </a:t>
            </a:r>
            <a:r>
              <a:rPr lang="ru-RU" dirty="0" err="1"/>
              <a:t>переглядають</a:t>
            </a:r>
            <a:r>
              <a:rPr lang="ru-RU" dirty="0"/>
              <a:t> </a:t>
            </a:r>
            <a:r>
              <a:rPr lang="ru-RU" dirty="0" err="1"/>
              <a:t>оголошення</a:t>
            </a:r>
            <a:r>
              <a:rPr lang="ru-RU" dirty="0"/>
              <a:t>, </a:t>
            </a:r>
            <a:r>
              <a:rPr lang="ru-RU" dirty="0" err="1"/>
              <a:t>заповнене</a:t>
            </a:r>
            <a:r>
              <a:rPr lang="ru-RU" dirty="0"/>
              <a:t> </a:t>
            </a:r>
            <a:r>
              <a:rPr lang="ru-RU" dirty="0" err="1"/>
              <a:t>зображеннями</a:t>
            </a:r>
            <a:r>
              <a:rPr lang="ru-RU" dirty="0"/>
              <a:t>,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ліва</a:t>
            </a:r>
            <a:r>
              <a:rPr lang="ru-RU" dirty="0"/>
              <a:t> </a:t>
            </a:r>
            <a:r>
              <a:rPr lang="ru-RU" dirty="0" err="1"/>
              <a:t>півкуля</a:t>
            </a:r>
            <a:r>
              <a:rPr lang="ru-RU" dirty="0"/>
              <a:t> </a:t>
            </a:r>
            <a:r>
              <a:rPr lang="ru-RU" dirty="0" err="1"/>
              <a:t>підсвідомо</a:t>
            </a:r>
            <a:r>
              <a:rPr lang="ru-RU" dirty="0"/>
              <a:t> </a:t>
            </a:r>
            <a:r>
              <a:rPr lang="ru-RU" dirty="0" err="1"/>
              <a:t>обробляє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знаходиться</a:t>
            </a:r>
            <a:r>
              <a:rPr lang="ru-RU" dirty="0"/>
              <a:t> </a:t>
            </a:r>
            <a:r>
              <a:rPr lang="ru-RU" dirty="0" err="1"/>
              <a:t>праворуч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, </a:t>
            </a:r>
            <a:r>
              <a:rPr lang="ru-RU" dirty="0" err="1"/>
              <a:t>інше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показало,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ru-RU" dirty="0"/>
              <a:t> на </a:t>
            </a:r>
            <a:r>
              <a:rPr lang="ru-RU" dirty="0" err="1"/>
              <a:t>правій</a:t>
            </a:r>
            <a:r>
              <a:rPr lang="ru-RU" dirty="0"/>
              <a:t> </a:t>
            </a:r>
            <a:r>
              <a:rPr lang="ru-RU" dirty="0" err="1"/>
              <a:t>стороні</a:t>
            </a:r>
            <a:r>
              <a:rPr lang="ru-RU" dirty="0"/>
              <a:t> </a:t>
            </a:r>
            <a:r>
              <a:rPr lang="ru-RU" dirty="0" err="1"/>
              <a:t>генерує</a:t>
            </a:r>
            <a:r>
              <a:rPr lang="ru-RU" dirty="0"/>
              <a:t> </a:t>
            </a:r>
            <a:r>
              <a:rPr lang="ru-RU" dirty="0" err="1"/>
              <a:t>вищі</a:t>
            </a:r>
            <a:r>
              <a:rPr lang="ru-RU" dirty="0"/>
              <a:t> </a:t>
            </a:r>
            <a:r>
              <a:rPr lang="ru-RU" dirty="0" err="1"/>
              <a:t>естетичні</a:t>
            </a:r>
            <a:r>
              <a:rPr lang="ru-RU" dirty="0"/>
              <a:t> </a:t>
            </a:r>
            <a:r>
              <a:rPr lang="ru-RU" dirty="0" err="1"/>
              <a:t>показники</a:t>
            </a:r>
            <a:r>
              <a:rPr lang="ru-RU" dirty="0"/>
              <a:t>. Тому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розмістити</a:t>
            </a:r>
            <a:r>
              <a:rPr lang="ru-RU" dirty="0"/>
              <a:t> логотип </a:t>
            </a:r>
            <a:r>
              <a:rPr lang="ru-RU" dirty="0" err="1"/>
              <a:t>саме</a:t>
            </a:r>
            <a:r>
              <a:rPr lang="ru-RU" dirty="0"/>
              <a:t> в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місці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B2BF22-51EC-468B-A536-0EB727E85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84" t="43473" r="20275" b="22638"/>
          <a:stretch/>
        </p:blipFill>
        <p:spPr>
          <a:xfrm>
            <a:off x="6534149" y="2453258"/>
            <a:ext cx="5271897" cy="23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A7BD4-5F2C-460A-9875-DC3A3CDA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/>
              <a:t>Збільшення</a:t>
            </a:r>
            <a:r>
              <a:rPr lang="ru-RU" sz="3600" dirty="0"/>
              <a:t> </a:t>
            </a:r>
            <a:r>
              <a:rPr lang="ru-RU" sz="3600" dirty="0" err="1"/>
              <a:t>розміру</a:t>
            </a:r>
            <a:r>
              <a:rPr lang="ru-RU" sz="3600" dirty="0"/>
              <a:t> </a:t>
            </a:r>
            <a:r>
              <a:rPr lang="ru-RU" sz="3600" dirty="0" err="1"/>
              <a:t>площі</a:t>
            </a:r>
            <a:r>
              <a:rPr lang="ru-RU" sz="3600" dirty="0"/>
              <a:t>, </a:t>
            </a:r>
            <a:r>
              <a:rPr lang="ru-RU" sz="3600" dirty="0" err="1"/>
              <a:t>займаної</a:t>
            </a:r>
            <a:r>
              <a:rPr lang="ru-RU" sz="3600" dirty="0"/>
              <a:t> логотипом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33ACE5-7280-40C1-BB80-5B96EB482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91047" cy="4023360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елемента</a:t>
            </a:r>
            <a:r>
              <a:rPr lang="ru-RU" dirty="0"/>
              <a:t> бренду не робить негативного </a:t>
            </a:r>
            <a:r>
              <a:rPr lang="ru-RU" dirty="0" err="1"/>
              <a:t>ефекту</a:t>
            </a:r>
            <a:r>
              <a:rPr lang="ru-RU" dirty="0"/>
              <a:t> на </a:t>
            </a:r>
            <a:r>
              <a:rPr lang="ru-RU" dirty="0" err="1"/>
              <a:t>увагу</a:t>
            </a:r>
            <a:r>
              <a:rPr lang="ru-RU" dirty="0"/>
              <a:t> до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реклами</a:t>
            </a:r>
            <a:r>
              <a:rPr lang="ru-RU" dirty="0"/>
              <a:t> в </a:t>
            </a:r>
            <a:r>
              <a:rPr lang="ru-RU" dirty="0" err="1"/>
              <a:t>цілому</a:t>
            </a:r>
            <a:r>
              <a:rPr lang="ru-RU" dirty="0"/>
              <a:t>. </a:t>
            </a:r>
            <a:r>
              <a:rPr lang="ru-RU" dirty="0" err="1"/>
              <a:t>Рекламодавці</a:t>
            </a:r>
            <a:r>
              <a:rPr lang="ru-RU" dirty="0"/>
              <a:t> та агентства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перестати</a:t>
            </a:r>
            <a:r>
              <a:rPr lang="ru-RU" dirty="0"/>
              <a:t> </a:t>
            </a:r>
            <a:r>
              <a:rPr lang="ru-RU" dirty="0" err="1"/>
              <a:t>хвилюватися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занадто</a:t>
            </a:r>
            <a:r>
              <a:rPr lang="ru-RU" dirty="0"/>
              <a:t> </a:t>
            </a:r>
            <a:r>
              <a:rPr lang="ru-RU" dirty="0" err="1"/>
              <a:t>помітний</a:t>
            </a:r>
            <a:r>
              <a:rPr lang="ru-RU" dirty="0"/>
              <a:t> </a:t>
            </a:r>
            <a:r>
              <a:rPr lang="ru-RU" dirty="0" err="1"/>
              <a:t>брендований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</a:t>
            </a:r>
            <a:r>
              <a:rPr lang="ru-RU" dirty="0" err="1"/>
              <a:t>викличе</a:t>
            </a:r>
            <a:r>
              <a:rPr lang="ru-RU" dirty="0"/>
              <a:t> у </a:t>
            </a:r>
            <a:r>
              <a:rPr lang="ru-RU" dirty="0" err="1"/>
              <a:t>споживачів</a:t>
            </a:r>
            <a:r>
              <a:rPr lang="ru-RU" dirty="0"/>
              <a:t> </a:t>
            </a:r>
            <a:r>
              <a:rPr lang="ru-RU" dirty="0" err="1"/>
              <a:t>бажання</a:t>
            </a:r>
            <a:r>
              <a:rPr lang="ru-RU" dirty="0"/>
              <a:t> </a:t>
            </a:r>
            <a:r>
              <a:rPr lang="ru-RU" dirty="0" err="1"/>
              <a:t>перегорнути</a:t>
            </a:r>
            <a:r>
              <a:rPr lang="ru-RU" dirty="0"/>
              <a:t> </a:t>
            </a:r>
            <a:r>
              <a:rPr lang="ru-RU" dirty="0" err="1"/>
              <a:t>сторінку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Логотип бренду, </a:t>
            </a:r>
            <a:r>
              <a:rPr lang="ru-RU" dirty="0" err="1"/>
              <a:t>супроводжуваний</a:t>
            </a:r>
            <a:r>
              <a:rPr lang="ru-RU" dirty="0"/>
              <a:t> </a:t>
            </a:r>
            <a:r>
              <a:rPr lang="ru-RU" dirty="0" err="1"/>
              <a:t>текстовим</a:t>
            </a:r>
            <a:r>
              <a:rPr lang="ru-RU" dirty="0"/>
              <a:t> </a:t>
            </a:r>
            <a:r>
              <a:rPr lang="ru-RU" dirty="0" err="1"/>
              <a:t>елементом</a:t>
            </a:r>
            <a:r>
              <a:rPr lang="ru-RU" dirty="0"/>
              <a:t> і </a:t>
            </a:r>
            <a:r>
              <a:rPr lang="ru-RU" dirty="0" err="1"/>
              <a:t>ілюстрацією</a:t>
            </a:r>
            <a:r>
              <a:rPr lang="ru-RU" dirty="0"/>
              <a:t>,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очних</a:t>
            </a:r>
            <a:r>
              <a:rPr lang="ru-RU" dirty="0"/>
              <a:t> </a:t>
            </a:r>
            <a:r>
              <a:rPr lang="ru-RU" dirty="0" err="1"/>
              <a:t>фіксацій</a:t>
            </a:r>
            <a:r>
              <a:rPr lang="ru-RU" dirty="0"/>
              <a:t> на </a:t>
            </a:r>
            <a:r>
              <a:rPr lang="ru-RU" dirty="0" err="1"/>
              <a:t>одиницю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коли </a:t>
            </a:r>
            <a:r>
              <a:rPr lang="ru-RU" dirty="0" err="1"/>
              <a:t>споживачі</a:t>
            </a:r>
            <a:r>
              <a:rPr lang="ru-RU" dirty="0"/>
              <a:t> </a:t>
            </a:r>
            <a:r>
              <a:rPr lang="ru-RU" dirty="0" err="1"/>
              <a:t>вільно</a:t>
            </a:r>
            <a:r>
              <a:rPr lang="ru-RU" dirty="0"/>
              <a:t> </a:t>
            </a:r>
            <a:r>
              <a:rPr lang="ru-RU" dirty="0" err="1"/>
              <a:t>гортають</a:t>
            </a:r>
            <a:r>
              <a:rPr lang="ru-RU" dirty="0"/>
              <a:t> </a:t>
            </a:r>
            <a:r>
              <a:rPr lang="ru-RU" dirty="0" err="1"/>
              <a:t>сторінки</a:t>
            </a:r>
            <a:r>
              <a:rPr lang="ru-RU" dirty="0"/>
              <a:t> журналу, </a:t>
            </a:r>
            <a:r>
              <a:rPr lang="ru-RU" dirty="0" err="1"/>
              <a:t>фірмовий</a:t>
            </a:r>
            <a:r>
              <a:rPr lang="ru-RU" dirty="0"/>
              <a:t> </a:t>
            </a:r>
            <a:r>
              <a:rPr lang="ru-RU" dirty="0" err="1"/>
              <a:t>елемент</a:t>
            </a:r>
            <a:r>
              <a:rPr lang="ru-RU" dirty="0"/>
              <a:t> </a:t>
            </a:r>
            <a:r>
              <a:rPr lang="ru-RU" dirty="0" err="1"/>
              <a:t>притягує</a:t>
            </a:r>
            <a:r>
              <a:rPr lang="ru-RU" dirty="0"/>
              <a:t> до себе </a:t>
            </a:r>
            <a:r>
              <a:rPr lang="ru-RU" dirty="0" err="1"/>
              <a:t>непропорційно</a:t>
            </a:r>
            <a:r>
              <a:rPr lang="ru-RU" dirty="0"/>
              <a:t> велика </a:t>
            </a:r>
            <a:r>
              <a:rPr lang="ru-RU" dirty="0" err="1"/>
              <a:t>увага</a:t>
            </a:r>
            <a:r>
              <a:rPr lang="ru-RU" dirty="0"/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736357-58E1-4212-AC65-74ED4AC83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28" t="36111" r="20275" b="30400"/>
          <a:stretch/>
        </p:blipFill>
        <p:spPr>
          <a:xfrm>
            <a:off x="7164371" y="2819400"/>
            <a:ext cx="5027629" cy="21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22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52EC4-B621-496D-8561-DFF934EC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ru-RU" sz="3500" err="1"/>
              <a:t>Зменшення</a:t>
            </a:r>
            <a:r>
              <a:rPr lang="ru-RU" sz="3500"/>
              <a:t> </a:t>
            </a:r>
            <a:r>
              <a:rPr lang="ru-RU" sz="3500" err="1"/>
              <a:t>кольорових</a:t>
            </a:r>
            <a:r>
              <a:rPr lang="ru-RU" sz="3500"/>
              <a:t> </a:t>
            </a:r>
            <a:r>
              <a:rPr lang="ru-RU" sz="3500" err="1"/>
              <a:t>рівнів</a:t>
            </a:r>
            <a:r>
              <a:rPr lang="ru-RU" sz="3500"/>
              <a:t> в </a:t>
            </a:r>
            <a:r>
              <a:rPr lang="ru-RU" sz="3500" err="1"/>
              <a:t>повідомленнях</a:t>
            </a:r>
            <a:r>
              <a:rPr lang="ru-RU" sz="3500"/>
              <a:t> з великою </a:t>
            </a:r>
            <a:r>
              <a:rPr lang="ru-RU" sz="3500" err="1"/>
              <a:t>кількістю</a:t>
            </a:r>
            <a:r>
              <a:rPr lang="ru-RU" sz="3500"/>
              <a:t> </a:t>
            </a:r>
            <a:r>
              <a:rPr lang="ru-RU" sz="3500" err="1"/>
              <a:t>інформації</a:t>
            </a:r>
            <a:endParaRPr lang="ru-RU" sz="35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FA4BE5-E063-4F84-B0E2-42244F8FD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64337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рекламодавці</a:t>
            </a:r>
            <a:r>
              <a:rPr lang="ru-RU" dirty="0"/>
              <a:t> </a:t>
            </a:r>
            <a:r>
              <a:rPr lang="ru-RU" dirty="0" err="1"/>
              <a:t>стверджують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колір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чорно-біле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. Але </a:t>
            </a:r>
            <a:r>
              <a:rPr lang="ru-RU" dirty="0" err="1"/>
              <a:t>буває</a:t>
            </a:r>
            <a:r>
              <a:rPr lang="ru-RU" dirty="0"/>
              <a:t> і </a:t>
            </a:r>
            <a:r>
              <a:rPr lang="ru-RU" dirty="0" err="1"/>
              <a:t>по-іншому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ваше </a:t>
            </a:r>
            <a:r>
              <a:rPr lang="ru-RU" dirty="0" err="1"/>
              <a:t>оголошення</a:t>
            </a:r>
            <a:r>
              <a:rPr lang="ru-RU" dirty="0"/>
              <a:t>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тексту і </a:t>
            </a:r>
            <a:r>
              <a:rPr lang="ru-RU" dirty="0" err="1"/>
              <a:t>яскраві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, </a:t>
            </a:r>
            <a:r>
              <a:rPr lang="ru-RU" dirty="0" err="1"/>
              <a:t>глядачі</a:t>
            </a:r>
            <a:r>
              <a:rPr lang="ru-RU" dirty="0"/>
              <a:t> </a:t>
            </a:r>
            <a:r>
              <a:rPr lang="ru-RU" dirty="0" err="1"/>
              <a:t>будуть</a:t>
            </a:r>
            <a:r>
              <a:rPr lang="ru-RU" dirty="0"/>
              <a:t> </a:t>
            </a:r>
            <a:r>
              <a:rPr lang="ru-RU" dirty="0" err="1"/>
              <a:t>відчувати</a:t>
            </a:r>
            <a:r>
              <a:rPr lang="ru-RU" dirty="0"/>
              <a:t> себе </a:t>
            </a:r>
            <a:r>
              <a:rPr lang="ru-RU" dirty="0" err="1"/>
              <a:t>пригнічено</a:t>
            </a:r>
            <a:r>
              <a:rPr lang="ru-RU" dirty="0"/>
              <a:t> через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подразників</a:t>
            </a:r>
            <a:r>
              <a:rPr lang="ru-RU" dirty="0"/>
              <a:t>. В </a:t>
            </a:r>
            <a:r>
              <a:rPr lang="ru-RU" dirty="0" err="1"/>
              <a:t>результаті</a:t>
            </a:r>
            <a:r>
              <a:rPr lang="ru-RU" dirty="0"/>
              <a:t> у них </a:t>
            </a:r>
            <a:r>
              <a:rPr lang="ru-RU" dirty="0" err="1"/>
              <a:t>впаде</a:t>
            </a:r>
            <a:r>
              <a:rPr lang="ru-RU" dirty="0"/>
              <a:t> </a:t>
            </a:r>
            <a:r>
              <a:rPr lang="ru-RU" dirty="0" err="1"/>
              <a:t>мотивація</a:t>
            </a:r>
            <a:r>
              <a:rPr lang="ru-RU" dirty="0"/>
              <a:t> </a:t>
            </a:r>
            <a:r>
              <a:rPr lang="ru-RU" dirty="0" err="1"/>
              <a:t>обробляти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 </a:t>
            </a:r>
            <a:r>
              <a:rPr lang="ru-RU" dirty="0" err="1"/>
              <a:t>реклами.Якщо</a:t>
            </a:r>
            <a:r>
              <a:rPr lang="ru-RU" dirty="0"/>
              <a:t> ваше </a:t>
            </a:r>
            <a:r>
              <a:rPr lang="ru-RU" dirty="0" err="1"/>
              <a:t>оголошення</a:t>
            </a:r>
            <a:r>
              <a:rPr lang="ru-RU" dirty="0"/>
              <a:t> </a:t>
            </a:r>
            <a:r>
              <a:rPr lang="ru-RU" dirty="0" err="1"/>
              <a:t>вимагає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ментальної</a:t>
            </a:r>
            <a:r>
              <a:rPr lang="ru-RU" dirty="0"/>
              <a:t> </a:t>
            </a:r>
            <a:r>
              <a:rPr lang="ru-RU" dirty="0" err="1"/>
              <a:t>обробки</a:t>
            </a:r>
            <a:r>
              <a:rPr lang="ru-RU" dirty="0"/>
              <a:t>, то </a:t>
            </a:r>
            <a:r>
              <a:rPr lang="ru-RU" dirty="0" err="1"/>
              <a:t>чорно-білий</a:t>
            </a:r>
            <a:r>
              <a:rPr lang="ru-RU" dirty="0"/>
              <a:t> </a:t>
            </a:r>
            <a:r>
              <a:rPr lang="ru-RU" dirty="0" err="1"/>
              <a:t>варіант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краще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689A15-5708-4778-8BD1-E5B076DD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45256" r="20275" b="20445"/>
          <a:stretch/>
        </p:blipFill>
        <p:spPr>
          <a:xfrm>
            <a:off x="7173597" y="2886075"/>
            <a:ext cx="4526278" cy="19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66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A012F-888B-4A84-9AB9-EB74F9CC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ru-RU" sz="4600" err="1"/>
              <a:t>Зміна</a:t>
            </a:r>
            <a:r>
              <a:rPr lang="ru-RU" sz="4600"/>
              <a:t> моделей </a:t>
            </a:r>
            <a:r>
              <a:rPr lang="ru-RU" sz="4600" err="1"/>
              <a:t>відповідно</a:t>
            </a:r>
            <a:r>
              <a:rPr lang="ru-RU" sz="4600"/>
              <a:t> до </a:t>
            </a:r>
            <a:r>
              <a:rPr lang="ru-RU" sz="4600" err="1"/>
              <a:t>вибраним</a:t>
            </a:r>
            <a:r>
              <a:rPr lang="ru-RU" sz="4600"/>
              <a:t> сегментом ринку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419476-A095-4F9A-A4A3-A37A998C4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0" t="44296" r="20275" b="22667"/>
          <a:stretch/>
        </p:blipFill>
        <p:spPr>
          <a:xfrm>
            <a:off x="887970" y="4213157"/>
            <a:ext cx="5920119" cy="253054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FF57B4C7-1E68-41EF-8EEB-6399B52E2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813" y="2171700"/>
            <a:ext cx="6795012" cy="364236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Ця</a:t>
            </a:r>
            <a:r>
              <a:rPr lang="ru-RU" dirty="0"/>
              <a:t> тактика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допомогти</a:t>
            </a:r>
            <a:r>
              <a:rPr lang="ru-RU" dirty="0"/>
              <a:t> з </a:t>
            </a:r>
            <a:r>
              <a:rPr lang="ru-RU" dirty="0" err="1"/>
              <a:t>сегментацією</a:t>
            </a:r>
            <a:r>
              <a:rPr lang="ru-RU" dirty="0"/>
              <a:t>. </a:t>
            </a:r>
            <a:r>
              <a:rPr lang="ru-RU" dirty="0" err="1"/>
              <a:t>Припустимо</a:t>
            </a:r>
            <a:r>
              <a:rPr lang="ru-RU" dirty="0"/>
              <a:t>,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використовуєте</a:t>
            </a:r>
            <a:r>
              <a:rPr lang="ru-RU" dirty="0"/>
              <a:t> </a:t>
            </a:r>
            <a:r>
              <a:rPr lang="ru-RU" dirty="0" err="1"/>
              <a:t>таргетовану</a:t>
            </a:r>
            <a:r>
              <a:rPr lang="ru-RU" dirty="0"/>
              <a:t> рекламу в </a:t>
            </a:r>
            <a:r>
              <a:rPr lang="en-US" dirty="0"/>
              <a:t>Facebook. </a:t>
            </a:r>
            <a:r>
              <a:rPr lang="ru-RU" dirty="0" err="1"/>
              <a:t>Замість</a:t>
            </a:r>
            <a:r>
              <a:rPr lang="ru-RU" dirty="0"/>
              <a:t>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показувати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і те ж </a:t>
            </a:r>
            <a:r>
              <a:rPr lang="ru-RU" dirty="0" err="1"/>
              <a:t>оголошення</a:t>
            </a:r>
            <a:r>
              <a:rPr lang="ru-RU" dirty="0"/>
              <a:t> </a:t>
            </a:r>
            <a:r>
              <a:rPr lang="ru-RU" dirty="0" err="1"/>
              <a:t>всім</a:t>
            </a:r>
            <a:r>
              <a:rPr lang="ru-RU" dirty="0"/>
              <a:t>, </a:t>
            </a:r>
            <a:r>
              <a:rPr lang="ru-RU" dirty="0" err="1"/>
              <a:t>замініть</a:t>
            </a:r>
            <a:r>
              <a:rPr lang="ru-RU" dirty="0"/>
              <a:t> героя </a:t>
            </a:r>
            <a:r>
              <a:rPr lang="ru-RU" dirty="0" err="1"/>
              <a:t>кимось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учасника</a:t>
            </a:r>
            <a:r>
              <a:rPr lang="ru-RU" dirty="0"/>
              <a:t> конкретного сегмента ринку.</a:t>
            </a:r>
          </a:p>
        </p:txBody>
      </p:sp>
    </p:spTree>
    <p:extLst>
      <p:ext uri="{BB962C8B-B14F-4D97-AF65-F5344CB8AC3E}">
        <p14:creationId xmlns:p14="http://schemas.microsoft.com/office/powerpoint/2010/main" val="1935552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620AF-2415-4F10-932C-19DAC81F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491109"/>
          </a:xfrm>
        </p:spPr>
        <p:txBody>
          <a:bodyPr>
            <a:noAutofit/>
          </a:bodyPr>
          <a:lstStyle/>
          <a:p>
            <a:r>
              <a:rPr lang="ru-RU" sz="2400" b="0" i="0" dirty="0">
                <a:solidFill>
                  <a:srgbClr val="226E93"/>
                </a:solidFill>
                <a:effectLst/>
                <a:latin typeface="Lato"/>
              </a:rPr>
              <a:t>Як </a:t>
            </a:r>
            <a:r>
              <a:rPr lang="ru-RU" sz="2400" b="0" i="0" dirty="0" err="1">
                <a:solidFill>
                  <a:srgbClr val="226E93"/>
                </a:solidFill>
                <a:effectLst/>
                <a:latin typeface="Lato"/>
              </a:rPr>
              <a:t>підвищити</a:t>
            </a:r>
            <a:r>
              <a:rPr lang="ru-RU" sz="2400" b="0" i="0" dirty="0">
                <a:solidFill>
                  <a:srgbClr val="226E93"/>
                </a:solidFill>
                <a:effectLst/>
                <a:latin typeface="Lato"/>
              </a:rPr>
              <a:t> </a:t>
            </a:r>
            <a:r>
              <a:rPr lang="ru-RU" sz="2400" b="0" i="0" dirty="0" err="1">
                <a:solidFill>
                  <a:srgbClr val="226E93"/>
                </a:solidFill>
                <a:effectLst/>
                <a:latin typeface="Lato"/>
              </a:rPr>
              <a:t>ефективність</a:t>
            </a:r>
            <a:r>
              <a:rPr lang="ru-RU" sz="2400" b="0" i="0" dirty="0">
                <a:solidFill>
                  <a:srgbClr val="226E93"/>
                </a:solidFill>
                <a:effectLst/>
                <a:latin typeface="Lato"/>
              </a:rPr>
              <a:t> </a:t>
            </a:r>
            <a:r>
              <a:rPr lang="ru-RU" sz="2400" b="0" i="0" dirty="0" err="1">
                <a:solidFill>
                  <a:srgbClr val="226E93"/>
                </a:solidFill>
                <a:effectLst/>
                <a:latin typeface="Lato"/>
              </a:rPr>
              <a:t>сприйняття</a:t>
            </a:r>
            <a:r>
              <a:rPr lang="ru-RU" sz="2400" b="0" i="0" dirty="0">
                <a:solidFill>
                  <a:srgbClr val="226E93"/>
                </a:solidFill>
                <a:effectLst/>
                <a:latin typeface="Lato"/>
              </a:rPr>
              <a:t> </a:t>
            </a:r>
            <a:r>
              <a:rPr lang="ru-RU" sz="2400" b="0" i="0" dirty="0" err="1">
                <a:solidFill>
                  <a:srgbClr val="226E93"/>
                </a:solidFill>
                <a:effectLst/>
                <a:latin typeface="Lato"/>
              </a:rPr>
              <a:t>реклами</a:t>
            </a:r>
            <a:br>
              <a:rPr lang="ru-RU" sz="2400" b="0" i="0" dirty="0">
                <a:solidFill>
                  <a:srgbClr val="226E93"/>
                </a:solidFill>
                <a:effectLst/>
                <a:latin typeface="Lato"/>
              </a:rPr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187C6-CD8A-4917-9F4A-F4E4326C9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076326"/>
            <a:ext cx="11115675" cy="5661660"/>
          </a:xfrm>
        </p:spPr>
        <p:txBody>
          <a:bodyPr>
            <a:normAutofit fontScale="92500"/>
          </a:bodyPr>
          <a:lstStyle/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Рекламна інформація завжди повинна бути правдивою, відповідати реальності, не спотворювати дійсність, сприяти досягненню певних цілей, задовольняти потреби людей, нести в собі ідейний зміст.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Приклад: рекламуючи спортивний інвентар, необхідно звернути увагу на роль фізкультури і спорту в життя людей, але не тільки молодого покоління, а також людей похилого віку, тому що їх здоров'я бажає кращого і з віком вони все більше говорять про ліки. І якщо це буде добре продуманий сюжет, то цей рекламний ролик не залишиться без уваги.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dirty="0">
                <a:solidFill>
                  <a:srgbClr val="212121"/>
                </a:solidFill>
                <a:latin typeface="Lato"/>
              </a:rPr>
              <a:t>З</a:t>
            </a: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авжди ефективно буде сприйнята реклама, яка не позбавлена оригінальності і почуття гумору. І ви самі цілком можете привести приклади реклами, яка завдяки гумору до цих пір тримається у всіх на слуху (навіть незважаючи на те, що її вже давно не крутять).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Не залишиться без уваги реклама, в якій будуть відомості з галузі знань (біології, хімії, медицини, літератури і </a:t>
            </a:r>
            <a:r>
              <a:rPr lang="uk-UA" sz="1400" b="0" i="0" dirty="0" err="1">
                <a:solidFill>
                  <a:srgbClr val="212121"/>
                </a:solidFill>
                <a:effectLst/>
                <a:latin typeface="Lato"/>
              </a:rPr>
              <a:t>т.д</a:t>
            </a: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.), так як ця інформація сприяє пізнанню навколишнього світу.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Ефективність сприйняття реклами можна підвищити впровадженням у неї елементів конкурсу.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Наприклад, рекламуючи торговельну марку чаю, запропонувати телеглядачам взяти участь у літературному конкурсі: припустимо, написати частушки до святкового чаювання. Успіх такій рекламі гарантований.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Важливу роль в рекламному ролику необхідно відвести музичному оформленню, так як музика створює позитивний емоційний настрій.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Особливу увагу при створенні рекламного тексту приділіть правильному вибору слів. Щоб ефективність сприйняття реклами була на порядок вище, з багатого словникового запасу потрібно вміти вибрати саме ті слова, які своїм значенням і смисловим відтінком найбільшою мірою будуть сприяти розкриттю рекламної ідеї. Звичайно ж, звертайте увагу правильності стилю і мови.</a:t>
            </a:r>
          </a:p>
          <a:p>
            <a:pPr marL="190500" algn="just" rtl="0">
              <a:lnSpc>
                <a:spcPct val="120000"/>
              </a:lnSpc>
              <a:buFont typeface="+mj-lt"/>
              <a:buAutoNum type="arabicPeriod"/>
            </a:pPr>
            <a:r>
              <a:rPr lang="uk-UA" sz="1400" b="0" i="0" dirty="0">
                <a:solidFill>
                  <a:srgbClr val="212121"/>
                </a:solidFill>
                <a:effectLst/>
                <a:latin typeface="Lato"/>
              </a:rPr>
              <a:t>Використовуйте при написанні рекламного тексту вірші.</a:t>
            </a:r>
          </a:p>
          <a:p>
            <a:pPr>
              <a:lnSpc>
                <a:spcPct val="120000"/>
              </a:lnSpc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881237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75BFC-C980-4BBE-9976-03DE324F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Завдання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76C56E-8031-44C6-9936-F8EF8BAC6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2800" dirty="0"/>
              <a:t>Створити рекламний пост на </a:t>
            </a:r>
            <a:r>
              <a:rPr lang="uk-UA" sz="2800" dirty="0" err="1"/>
              <a:t>Інстаграм</a:t>
            </a:r>
            <a:endParaRPr lang="ru-RU" sz="2800" dirty="0"/>
          </a:p>
        </p:txBody>
      </p:sp>
      <p:pic>
        <p:nvPicPr>
          <p:cNvPr id="2050" name="Picture 2" descr="Как вставить рекламный блок в контент поста для сайта на WordPress | SebWeo">
            <a:extLst>
              <a:ext uri="{FF2B5EF4-FFF2-40B4-BE49-F238E27FC236}">
                <a16:creationId xmlns:a16="http://schemas.microsoft.com/office/drawing/2014/main" id="{DC8890FB-66E4-4060-B86D-0E2696931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3233928"/>
            <a:ext cx="548384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06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сихологія реклами | Журнал Пробудження">
            <a:extLst>
              <a:ext uri="{FF2B5EF4-FFF2-40B4-BE49-F238E27FC236}">
                <a16:creationId xmlns:a16="http://schemas.microsoft.com/office/drawing/2014/main" id="{DE301173-0620-4A34-A407-88EC9E203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86124"/>
            <a:ext cx="59531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8035C-412A-4A11-A1F7-E719F944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326" y="1162049"/>
            <a:ext cx="6677024" cy="1438275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FF0000"/>
                </a:solidFill>
              </a:rPr>
              <a:t>психологічні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прийоми</a:t>
            </a:r>
            <a:r>
              <a:rPr lang="ru-RU" sz="2800" b="1" dirty="0">
                <a:solidFill>
                  <a:srgbClr val="FF0000"/>
                </a:solidFill>
              </a:rPr>
              <a:t> для </a:t>
            </a:r>
            <a:r>
              <a:rPr lang="ru-RU" sz="2800" b="1" dirty="0" err="1">
                <a:solidFill>
                  <a:srgbClr val="FF0000"/>
                </a:solidFill>
              </a:rPr>
              <a:t>візуального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оформлення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реклами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3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AFC812-B894-4DF2-B0E7-A7754B035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A5A14-A14B-42AA-9F25-0C8AD9A59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59317"/>
            <a:ext cx="4389120" cy="1749552"/>
          </a:xfrm>
        </p:spPr>
        <p:txBody>
          <a:bodyPr>
            <a:normAutofit/>
          </a:bodyPr>
          <a:lstStyle/>
          <a:p>
            <a:r>
              <a:rPr lang="ru-RU" sz="4400" dirty="0" err="1"/>
              <a:t>розташування</a:t>
            </a:r>
            <a:r>
              <a:rPr lang="ru-RU" sz="4400" dirty="0"/>
              <a:t> </a:t>
            </a:r>
            <a:r>
              <a:rPr lang="ru-RU" sz="4400" dirty="0" err="1"/>
              <a:t>зображень</a:t>
            </a:r>
            <a:r>
              <a:rPr lang="ru-RU" sz="4400" dirty="0"/>
              <a:t> і </a:t>
            </a:r>
            <a:r>
              <a:rPr lang="ru-RU" sz="4400" dirty="0" err="1"/>
              <a:t>графіки</a:t>
            </a:r>
            <a:r>
              <a:rPr lang="ru-RU" sz="4400" dirty="0"/>
              <a:t> </a:t>
            </a:r>
            <a:r>
              <a:rPr lang="ru-RU" sz="4400" dirty="0" err="1"/>
              <a:t>зліва</a:t>
            </a:r>
            <a:endParaRPr lang="ru-RU" sz="4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BEAC76-53DA-4BEF-9A55-092764198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C77FC-D50A-4C58-B556-62A2ECF1D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447290"/>
            <a:ext cx="4505323" cy="1562735"/>
          </a:xfrm>
        </p:spPr>
        <p:txBody>
          <a:bodyPr>
            <a:normAutofit/>
          </a:bodyPr>
          <a:lstStyle/>
          <a:p>
            <a:pPr algn="just"/>
            <a:r>
              <a:rPr lang="ru-RU" sz="1800" dirty="0"/>
              <a:t>При </a:t>
            </a:r>
            <a:r>
              <a:rPr lang="ru-RU" sz="1800" dirty="0" err="1"/>
              <a:t>складанні</a:t>
            </a:r>
            <a:r>
              <a:rPr lang="ru-RU" sz="1800" dirty="0"/>
              <a:t> </a:t>
            </a:r>
            <a:r>
              <a:rPr lang="ru-RU" sz="1800" dirty="0" err="1"/>
              <a:t>оголошення</a:t>
            </a:r>
            <a:r>
              <a:rPr lang="ru-RU" sz="1800" dirty="0"/>
              <a:t> </a:t>
            </a:r>
            <a:r>
              <a:rPr lang="ru-RU" sz="1800" dirty="0" err="1"/>
              <a:t>необхідно</a:t>
            </a:r>
            <a:r>
              <a:rPr lang="ru-RU" sz="1800" dirty="0"/>
              <a:t> </a:t>
            </a:r>
            <a:r>
              <a:rPr lang="ru-RU" sz="1800" dirty="0" err="1"/>
              <a:t>враховувати</a:t>
            </a:r>
            <a:r>
              <a:rPr lang="ru-RU" sz="1800" dirty="0"/>
              <a:t> </a:t>
            </a:r>
            <a:r>
              <a:rPr lang="ru-RU" sz="1800" dirty="0" err="1"/>
              <a:t>просторове</a:t>
            </a:r>
            <a:r>
              <a:rPr lang="ru-RU" sz="1800" dirty="0"/>
              <a:t> </a:t>
            </a:r>
            <a:r>
              <a:rPr lang="ru-RU" sz="1800" dirty="0" err="1"/>
              <a:t>позиціонування</a:t>
            </a:r>
            <a:r>
              <a:rPr lang="ru-RU" sz="1800" dirty="0"/>
              <a:t> </a:t>
            </a:r>
            <a:r>
              <a:rPr lang="ru-RU" sz="1800" dirty="0" err="1"/>
              <a:t>зображень</a:t>
            </a:r>
            <a:r>
              <a:rPr lang="ru-RU" sz="1800" dirty="0"/>
              <a:t> і тексту. </a:t>
            </a:r>
            <a:r>
              <a:rPr lang="ru-RU" sz="1800" dirty="0" err="1"/>
              <a:t>Ці</a:t>
            </a:r>
            <a:r>
              <a:rPr lang="ru-RU" sz="1800" dirty="0"/>
              <a:t> </a:t>
            </a:r>
            <a:r>
              <a:rPr lang="ru-RU" sz="1800" dirty="0" err="1"/>
              <a:t>елементи</a:t>
            </a:r>
            <a:r>
              <a:rPr lang="ru-RU" sz="1800" dirty="0"/>
              <a:t> </a:t>
            </a:r>
            <a:r>
              <a:rPr lang="ru-RU" sz="1800" dirty="0" err="1"/>
              <a:t>повинні</a:t>
            </a:r>
            <a:r>
              <a:rPr lang="ru-RU" sz="1800" dirty="0"/>
              <a:t> </a:t>
            </a:r>
            <a:r>
              <a:rPr lang="ru-RU" sz="1800" dirty="0" err="1"/>
              <a:t>збігатися</a:t>
            </a:r>
            <a:r>
              <a:rPr lang="ru-RU" sz="1800" dirty="0"/>
              <a:t> з </a:t>
            </a:r>
            <a:r>
              <a:rPr lang="ru-RU" sz="1800" dirty="0" err="1"/>
              <a:t>анатомічними</a:t>
            </a:r>
            <a:r>
              <a:rPr lang="ru-RU" sz="1800" dirty="0"/>
              <a:t> </a:t>
            </a:r>
            <a:r>
              <a:rPr lang="ru-RU" sz="1800" dirty="0" err="1"/>
              <a:t>особливостями</a:t>
            </a:r>
            <a:r>
              <a:rPr lang="ru-RU" sz="1800" dirty="0"/>
              <a:t> </a:t>
            </a:r>
            <a:r>
              <a:rPr lang="ru-RU" sz="1800" dirty="0" err="1"/>
              <a:t>вашого</a:t>
            </a:r>
            <a:r>
              <a:rPr lang="ru-RU" sz="1800" dirty="0"/>
              <a:t> </a:t>
            </a:r>
            <a:r>
              <a:rPr lang="ru-RU" sz="1800" dirty="0" err="1"/>
              <a:t>зору</a:t>
            </a:r>
            <a:r>
              <a:rPr lang="ru-RU" sz="1800" dirty="0"/>
              <a:t>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EEC0BF-01E5-4C9D-8259-D0F0E3E25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3" t="21333" r="22000" b="26667"/>
          <a:stretch/>
        </p:blipFill>
        <p:spPr>
          <a:xfrm>
            <a:off x="6598915" y="1564984"/>
            <a:ext cx="5087583" cy="37280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50BB2-0E29-4DE5-95E6-564FBC10F90B}"/>
              </a:ext>
            </a:extLst>
          </p:cNvPr>
          <p:cNvSpPr txBox="1"/>
          <p:nvPr/>
        </p:nvSpPr>
        <p:spPr>
          <a:xfrm>
            <a:off x="1024128" y="4554352"/>
            <a:ext cx="45053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 dirty="0"/>
              <a:t>Стимул, </a:t>
            </a:r>
            <a:r>
              <a:rPr lang="ru-RU" i="1" dirty="0" err="1"/>
              <a:t>що</a:t>
            </a:r>
            <a:r>
              <a:rPr lang="ru-RU" i="1" dirty="0"/>
              <a:t> </a:t>
            </a:r>
            <a:r>
              <a:rPr lang="ru-RU" i="1" dirty="0" err="1"/>
              <a:t>виник</a:t>
            </a:r>
            <a:r>
              <a:rPr lang="ru-RU" i="1" dirty="0"/>
              <a:t> в </a:t>
            </a:r>
            <a:r>
              <a:rPr lang="ru-RU" i="1" dirty="0" err="1"/>
              <a:t>лівому</a:t>
            </a:r>
            <a:r>
              <a:rPr lang="ru-RU" i="1" dirty="0"/>
              <a:t> </a:t>
            </a:r>
            <a:r>
              <a:rPr lang="ru-RU" i="1" dirty="0" err="1"/>
              <a:t>полі</a:t>
            </a:r>
            <a:r>
              <a:rPr lang="ru-RU" i="1" dirty="0"/>
              <a:t> </a:t>
            </a:r>
            <a:r>
              <a:rPr lang="ru-RU" i="1" dirty="0" err="1"/>
              <a:t>зору</a:t>
            </a:r>
            <a:r>
              <a:rPr lang="ru-RU" i="1" dirty="0"/>
              <a:t>, </a:t>
            </a:r>
            <a:r>
              <a:rPr lang="ru-RU" i="1" dirty="0" err="1"/>
              <a:t>спочатку</a:t>
            </a:r>
            <a:r>
              <a:rPr lang="ru-RU" i="1" dirty="0"/>
              <a:t> </a:t>
            </a:r>
            <a:r>
              <a:rPr lang="ru-RU" i="1" dirty="0" err="1"/>
              <a:t>проектується</a:t>
            </a:r>
            <a:r>
              <a:rPr lang="ru-RU" i="1" dirty="0"/>
              <a:t> і </a:t>
            </a:r>
            <a:r>
              <a:rPr lang="ru-RU" i="1" dirty="0" err="1"/>
              <a:t>обробляється</a:t>
            </a:r>
            <a:r>
              <a:rPr lang="ru-RU" i="1" dirty="0"/>
              <a:t> правим </a:t>
            </a:r>
            <a:r>
              <a:rPr lang="ru-RU" i="1" dirty="0" err="1"/>
              <a:t>півкулею</a:t>
            </a:r>
            <a:r>
              <a:rPr lang="ru-RU" i="1" dirty="0"/>
              <a:t>, а стимул, </a:t>
            </a:r>
            <a:r>
              <a:rPr lang="ru-RU" i="1" dirty="0" err="1"/>
              <a:t>який</a:t>
            </a:r>
            <a:r>
              <a:rPr lang="ru-RU" i="1" dirty="0"/>
              <a:t> </a:t>
            </a:r>
            <a:r>
              <a:rPr lang="ru-RU" i="1" dirty="0" err="1"/>
              <a:t>виник</a:t>
            </a:r>
            <a:r>
              <a:rPr lang="ru-RU" i="1" dirty="0"/>
              <a:t> в правому </a:t>
            </a:r>
            <a:r>
              <a:rPr lang="ru-RU" i="1" dirty="0" err="1"/>
              <a:t>полі</a:t>
            </a:r>
            <a:r>
              <a:rPr lang="ru-RU" i="1" dirty="0"/>
              <a:t> </a:t>
            </a:r>
            <a:r>
              <a:rPr lang="ru-RU" i="1" dirty="0" err="1"/>
              <a:t>зору</a:t>
            </a:r>
            <a:r>
              <a:rPr lang="ru-RU" i="1" dirty="0"/>
              <a:t> </a:t>
            </a:r>
            <a:r>
              <a:rPr lang="ru-RU" i="1" dirty="0" err="1"/>
              <a:t>спочатку</a:t>
            </a:r>
            <a:r>
              <a:rPr lang="ru-RU" i="1" dirty="0"/>
              <a:t> </a:t>
            </a:r>
            <a:r>
              <a:rPr lang="ru-RU" i="1" dirty="0" err="1"/>
              <a:t>проектується</a:t>
            </a:r>
            <a:r>
              <a:rPr lang="ru-RU" i="1" dirty="0"/>
              <a:t> і </a:t>
            </a:r>
            <a:r>
              <a:rPr lang="ru-RU" i="1" dirty="0" err="1"/>
              <a:t>обробляється</a:t>
            </a:r>
            <a:r>
              <a:rPr lang="ru-RU" i="1" dirty="0"/>
              <a:t> </a:t>
            </a:r>
            <a:r>
              <a:rPr lang="ru-RU" i="1" dirty="0" err="1"/>
              <a:t>лівою</a:t>
            </a:r>
            <a:r>
              <a:rPr lang="ru-RU" i="1" dirty="0"/>
              <a:t> </a:t>
            </a:r>
            <a:r>
              <a:rPr lang="ru-RU" i="1" dirty="0" err="1"/>
              <a:t>півкулею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86135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2">
            <a:extLst>
              <a:ext uri="{FF2B5EF4-FFF2-40B4-BE49-F238E27FC236}">
                <a16:creationId xmlns:a16="http://schemas.microsoft.com/office/drawing/2014/main" id="{B65B4F89-D55E-4046-91B6-52619E1B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16314"/>
            <a:ext cx="5349484" cy="4903486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такій</a:t>
            </a:r>
            <a:r>
              <a:rPr lang="ru-RU" dirty="0"/>
              <a:t>  </a:t>
            </a:r>
            <a:r>
              <a:rPr lang="ru-RU" dirty="0" err="1"/>
              <a:t>нейроанатоміческій</a:t>
            </a:r>
            <a:r>
              <a:rPr lang="ru-RU" dirty="0"/>
              <a:t> </a:t>
            </a:r>
            <a:r>
              <a:rPr lang="ru-RU" dirty="0" err="1"/>
              <a:t>структурі</a:t>
            </a:r>
            <a:r>
              <a:rPr lang="ru-RU" dirty="0"/>
              <a:t> права </a:t>
            </a:r>
            <a:r>
              <a:rPr lang="ru-RU" dirty="0" err="1"/>
              <a:t>півкуля</a:t>
            </a:r>
            <a:r>
              <a:rPr lang="ru-RU" dirty="0"/>
              <a:t> </a:t>
            </a:r>
            <a:r>
              <a:rPr lang="ru-RU" dirty="0" err="1"/>
              <a:t>обробляє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, </a:t>
            </a:r>
            <a:r>
              <a:rPr lang="ru-RU" dirty="0" err="1"/>
              <a:t>представлену</a:t>
            </a:r>
            <a:r>
              <a:rPr lang="ru-RU" dirty="0"/>
              <a:t> в </a:t>
            </a:r>
            <a:r>
              <a:rPr lang="ru-RU" dirty="0" err="1"/>
              <a:t>лівій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реклами</a:t>
            </a:r>
            <a:r>
              <a:rPr lang="ru-RU" dirty="0"/>
              <a:t>: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Оскількі</a:t>
            </a:r>
            <a:r>
              <a:rPr lang="ru-RU" dirty="0"/>
              <a:t> права </a:t>
            </a:r>
            <a:r>
              <a:rPr lang="ru-RU" dirty="0" err="1"/>
              <a:t>півкуля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підходить</a:t>
            </a:r>
            <a:r>
              <a:rPr lang="ru-RU" dirty="0"/>
              <a:t> для ОБРОБКИ </a:t>
            </a:r>
            <a:r>
              <a:rPr lang="ru-RU" dirty="0" err="1"/>
              <a:t>образотворчої</a:t>
            </a:r>
            <a:r>
              <a:rPr lang="ru-RU" dirty="0"/>
              <a:t> информации, а </a:t>
            </a:r>
            <a:r>
              <a:rPr lang="ru-RU" dirty="0" err="1"/>
              <a:t>ліве</a:t>
            </a:r>
            <a:r>
              <a:rPr lang="ru-RU" dirty="0"/>
              <a:t> - для </a:t>
            </a:r>
            <a:r>
              <a:rPr lang="ru-RU" dirty="0" err="1"/>
              <a:t>логічної</a:t>
            </a:r>
            <a:r>
              <a:rPr lang="ru-RU" dirty="0"/>
              <a:t> и </a:t>
            </a:r>
            <a:r>
              <a:rPr lang="ru-RU" dirty="0" err="1"/>
              <a:t>вербальної</a:t>
            </a:r>
            <a:r>
              <a:rPr lang="ru-RU" dirty="0"/>
              <a:t>, то размещения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зліва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тексту </a:t>
            </a:r>
            <a:r>
              <a:rPr lang="ru-RU" dirty="0" err="1"/>
              <a:t>покращує</a:t>
            </a:r>
            <a:r>
              <a:rPr lang="ru-RU" dirty="0"/>
              <a:t> </a:t>
            </a:r>
            <a:r>
              <a:rPr lang="ru-RU" dirty="0" err="1"/>
              <a:t>обробка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ПОВІДОМЛЕННЯ.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3466C-ACE9-462E-9A22-BB5994134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3" t="28444" r="21417" b="18370"/>
          <a:stretch/>
        </p:blipFill>
        <p:spPr>
          <a:xfrm>
            <a:off x="1066627" y="1116314"/>
            <a:ext cx="4905549" cy="357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16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8F95-AA89-427D-AF22-1D044DE5A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525" y="914400"/>
            <a:ext cx="10493755" cy="1838960"/>
          </a:xfrm>
        </p:spPr>
        <p:txBody>
          <a:bodyPr>
            <a:normAutofit/>
          </a:bodyPr>
          <a:lstStyle/>
          <a:p>
            <a:pPr algn="just"/>
            <a:r>
              <a:rPr lang="ru-RU" sz="2800" dirty="0"/>
              <a:t>При </a:t>
            </a:r>
            <a:r>
              <a:rPr lang="ru-RU" sz="2800" dirty="0" err="1"/>
              <a:t>розміщенні</a:t>
            </a:r>
            <a:r>
              <a:rPr lang="ru-RU" sz="2800" dirty="0"/>
              <a:t> </a:t>
            </a:r>
            <a:r>
              <a:rPr lang="ru-RU" sz="2800" dirty="0" err="1"/>
              <a:t>зображень</a:t>
            </a:r>
            <a:r>
              <a:rPr lang="ru-RU" sz="2800" dirty="0"/>
              <a:t> і </a:t>
            </a:r>
            <a:r>
              <a:rPr lang="ru-RU" sz="2800" dirty="0" err="1"/>
              <a:t>графіки</a:t>
            </a:r>
            <a:r>
              <a:rPr lang="ru-RU" sz="2800" dirty="0"/>
              <a:t> </a:t>
            </a:r>
            <a:r>
              <a:rPr lang="ru-RU" sz="2800" dirty="0" err="1"/>
              <a:t>ближче</a:t>
            </a:r>
            <a:r>
              <a:rPr lang="ru-RU" sz="2800" dirty="0"/>
              <a:t> до </a:t>
            </a:r>
            <a:r>
              <a:rPr lang="ru-RU" sz="2800" dirty="0" err="1"/>
              <a:t>лівої</a:t>
            </a:r>
            <a:r>
              <a:rPr lang="ru-RU" sz="2800" dirty="0"/>
              <a:t> </a:t>
            </a:r>
            <a:r>
              <a:rPr lang="ru-RU" sz="2800" dirty="0" err="1"/>
              <a:t>сторони</a:t>
            </a:r>
            <a:r>
              <a:rPr lang="ru-RU" sz="2800" dirty="0"/>
              <a:t> </a:t>
            </a:r>
            <a:r>
              <a:rPr lang="ru-RU" sz="2800" dirty="0" err="1"/>
              <a:t>оголошення</a:t>
            </a:r>
            <a:r>
              <a:rPr lang="ru-RU" sz="2800" dirty="0"/>
              <a:t> </a:t>
            </a:r>
            <a:r>
              <a:rPr lang="ru-RU" sz="2800" dirty="0" err="1"/>
              <a:t>ви</a:t>
            </a:r>
            <a:r>
              <a:rPr lang="ru-RU" sz="2800" dirty="0"/>
              <a:t> </a:t>
            </a:r>
            <a:r>
              <a:rPr lang="ru-RU" sz="2800" dirty="0" err="1"/>
              <a:t>збільшите</a:t>
            </a:r>
            <a:r>
              <a:rPr lang="ru-RU" sz="2800" dirty="0"/>
              <a:t> </a:t>
            </a:r>
            <a:r>
              <a:rPr lang="ru-RU" sz="2800" dirty="0" err="1"/>
              <a:t>швидкість</a:t>
            </a:r>
            <a:r>
              <a:rPr lang="ru-RU" sz="2800" dirty="0"/>
              <a:t> </a:t>
            </a:r>
            <a:r>
              <a:rPr lang="ru-RU" sz="2800" dirty="0" err="1"/>
              <a:t>обробки</a:t>
            </a:r>
            <a:r>
              <a:rPr lang="ru-RU" sz="2800" dirty="0"/>
              <a:t> </a:t>
            </a:r>
            <a:r>
              <a:rPr lang="ru-RU" sz="2800" dirty="0" err="1"/>
              <a:t>інформації</a:t>
            </a:r>
            <a:r>
              <a:rPr lang="ru-RU" sz="2800" dirty="0"/>
              <a:t>. Люди </a:t>
            </a:r>
            <a:r>
              <a:rPr lang="ru-RU" sz="2800" dirty="0" err="1"/>
              <a:t>будуть</a:t>
            </a:r>
            <a:r>
              <a:rPr lang="ru-RU" sz="2800" dirty="0"/>
              <a:t> </a:t>
            </a:r>
            <a:r>
              <a:rPr lang="ru-RU" sz="2800" dirty="0" err="1"/>
              <a:t>сприймати</a:t>
            </a:r>
            <a:r>
              <a:rPr lang="ru-RU" sz="2800" dirty="0"/>
              <a:t> </a:t>
            </a:r>
            <a:r>
              <a:rPr lang="ru-RU" sz="2800" dirty="0" err="1"/>
              <a:t>оголошення</a:t>
            </a:r>
            <a:r>
              <a:rPr lang="ru-RU" sz="2800" dirty="0"/>
              <a:t> </a:t>
            </a:r>
            <a:r>
              <a:rPr lang="ru-RU" sz="2800" dirty="0" err="1"/>
              <a:t>швидше</a:t>
            </a:r>
            <a:r>
              <a:rPr lang="ru-RU" sz="2800" dirty="0"/>
              <a:t>, </a:t>
            </a:r>
            <a:r>
              <a:rPr lang="ru-RU" sz="2800" dirty="0" err="1"/>
              <a:t>оцінюючи</a:t>
            </a:r>
            <a:r>
              <a:rPr lang="ru-RU" sz="2800" dirty="0"/>
              <a:t> </a:t>
            </a:r>
            <a:r>
              <a:rPr lang="ru-RU" sz="2800" dirty="0" err="1"/>
              <a:t>його</a:t>
            </a:r>
            <a:r>
              <a:rPr lang="ru-RU" sz="2800" dirty="0"/>
              <a:t> </a:t>
            </a:r>
            <a:r>
              <a:rPr lang="ru-RU" sz="2800" dirty="0" err="1"/>
              <a:t>більш</a:t>
            </a:r>
            <a:r>
              <a:rPr lang="ru-RU" sz="2800" dirty="0"/>
              <a:t> позитивно.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CB9506-87BB-42CD-B038-9C587EC25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3" t="46010" r="20275" b="20295"/>
          <a:stretch/>
        </p:blipFill>
        <p:spPr>
          <a:xfrm>
            <a:off x="2211324" y="3372769"/>
            <a:ext cx="7979156" cy="348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4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11D5F-3B3A-4D50-8EF3-E7B734B2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err="1"/>
              <a:t>Зображення</a:t>
            </a:r>
            <a:r>
              <a:rPr lang="ru-RU" sz="4000" dirty="0"/>
              <a:t> </a:t>
            </a:r>
            <a:r>
              <a:rPr lang="ru-RU" sz="4000" dirty="0" err="1"/>
              <a:t>продукції</a:t>
            </a:r>
            <a:r>
              <a:rPr lang="ru-RU" sz="4000" dirty="0"/>
              <a:t>, яка </a:t>
            </a:r>
            <a:r>
              <a:rPr lang="ru-RU" sz="4000" dirty="0" err="1"/>
              <a:t>заохочує</a:t>
            </a:r>
            <a:r>
              <a:rPr lang="ru-RU" sz="4000" dirty="0"/>
              <a:t> </a:t>
            </a:r>
            <a:r>
              <a:rPr lang="ru-RU" sz="4000" dirty="0" err="1"/>
              <a:t>ментальне</a:t>
            </a:r>
            <a:r>
              <a:rPr lang="ru-RU" sz="4000" dirty="0"/>
              <a:t> </a:t>
            </a:r>
            <a:r>
              <a:rPr lang="ru-RU" sz="4000" dirty="0" err="1"/>
              <a:t>взаємодіяти</a:t>
            </a:r>
            <a:endParaRPr lang="ru-RU" sz="4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BD3C78-53BE-402F-B848-AADB2CBA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767072" cy="363855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/>
              <a:t>Ця</a:t>
            </a:r>
            <a:r>
              <a:rPr lang="ru-RU" dirty="0"/>
              <a:t> тактика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дієва</a:t>
            </a:r>
            <a:r>
              <a:rPr lang="ru-RU" dirty="0"/>
              <a:t> і проста в </a:t>
            </a:r>
            <a:r>
              <a:rPr lang="ru-RU" dirty="0" err="1"/>
              <a:t>реалізації</a:t>
            </a:r>
            <a:r>
              <a:rPr lang="ru-RU" dirty="0"/>
              <a:t>.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демонструйте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товар так,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домогтися</a:t>
            </a:r>
            <a:r>
              <a:rPr lang="ru-RU" dirty="0"/>
              <a:t> </a:t>
            </a:r>
            <a:r>
              <a:rPr lang="ru-RU" dirty="0" err="1"/>
              <a:t>основної</a:t>
            </a:r>
            <a:r>
              <a:rPr lang="ru-RU" dirty="0"/>
              <a:t> мети: </a:t>
            </a:r>
            <a:r>
              <a:rPr lang="ru-RU" dirty="0" err="1"/>
              <a:t>стимулювати</a:t>
            </a:r>
            <a:r>
              <a:rPr lang="ru-RU" dirty="0"/>
              <a:t> </a:t>
            </a:r>
            <a:r>
              <a:rPr lang="ru-RU" dirty="0" err="1"/>
              <a:t>ментальне</a:t>
            </a:r>
            <a:r>
              <a:rPr lang="ru-RU" dirty="0"/>
              <a:t> </a:t>
            </a:r>
            <a:r>
              <a:rPr lang="ru-RU" dirty="0" err="1"/>
              <a:t>взаємодія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Приклад. У 2012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дослідники</a:t>
            </a:r>
            <a:r>
              <a:rPr lang="ru-RU" dirty="0"/>
              <a:t> Райан </a:t>
            </a:r>
            <a:r>
              <a:rPr lang="ru-RU" dirty="0" err="1"/>
              <a:t>Елдер</a:t>
            </a:r>
            <a:r>
              <a:rPr lang="ru-RU" dirty="0"/>
              <a:t> і </a:t>
            </a:r>
            <a:r>
              <a:rPr lang="ru-RU" dirty="0" err="1"/>
              <a:t>Аріадна</a:t>
            </a:r>
            <a:r>
              <a:rPr lang="ru-RU" dirty="0"/>
              <a:t> </a:t>
            </a:r>
            <a:r>
              <a:rPr lang="ru-RU" dirty="0" err="1"/>
              <a:t>Крішна</a:t>
            </a:r>
            <a:r>
              <a:rPr lang="ru-RU" dirty="0"/>
              <a:t> </a:t>
            </a:r>
            <a:r>
              <a:rPr lang="ru-RU" dirty="0" err="1"/>
              <a:t>продемонстрували</a:t>
            </a:r>
            <a:r>
              <a:rPr lang="ru-RU" dirty="0"/>
              <a:t> </a:t>
            </a:r>
            <a:r>
              <a:rPr lang="ru-RU" dirty="0" err="1"/>
              <a:t>учасникам</a:t>
            </a:r>
            <a:r>
              <a:rPr lang="ru-RU" dirty="0"/>
              <a:t> </a:t>
            </a:r>
            <a:r>
              <a:rPr lang="ru-RU" dirty="0" err="1"/>
              <a:t>експерименту</a:t>
            </a:r>
            <a:r>
              <a:rPr lang="ru-RU" dirty="0"/>
              <a:t> рекламу </a:t>
            </a:r>
            <a:r>
              <a:rPr lang="ru-RU" dirty="0" err="1"/>
              <a:t>кавово</a:t>
            </a:r>
            <a:r>
              <a:rPr lang="uk-UA" dirty="0"/>
              <a:t>ї</a:t>
            </a:r>
            <a:r>
              <a:rPr lang="ru-RU" dirty="0"/>
              <a:t> кружки. </a:t>
            </a:r>
            <a:r>
              <a:rPr lang="ru-RU" dirty="0" err="1"/>
              <a:t>Виявилося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випробовувані</a:t>
            </a:r>
            <a:r>
              <a:rPr lang="ru-RU" dirty="0"/>
              <a:t> з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ймовірністю</a:t>
            </a:r>
            <a:r>
              <a:rPr lang="ru-RU" dirty="0"/>
              <a:t> та </a:t>
            </a:r>
            <a:r>
              <a:rPr lang="ru-RU" dirty="0" err="1"/>
              <a:t>хотіли</a:t>
            </a:r>
            <a:r>
              <a:rPr lang="ru-RU" dirty="0"/>
              <a:t> </a:t>
            </a:r>
            <a:r>
              <a:rPr lang="ru-RU" dirty="0" err="1"/>
              <a:t>придбати</a:t>
            </a:r>
            <a:r>
              <a:rPr lang="ru-RU" dirty="0"/>
              <a:t> товар </a:t>
            </a:r>
            <a:r>
              <a:rPr lang="ru-RU" dirty="0" err="1"/>
              <a:t>тоді</a:t>
            </a:r>
            <a:r>
              <a:rPr lang="ru-RU" dirty="0"/>
              <a:t>, коли ручка кружки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звернена</a:t>
            </a:r>
            <a:r>
              <a:rPr lang="ru-RU" dirty="0"/>
              <a:t> вправо (в сторону </a:t>
            </a:r>
            <a:r>
              <a:rPr lang="ru-RU" dirty="0" err="1"/>
              <a:t>провідною</a:t>
            </a:r>
            <a:r>
              <a:rPr lang="ru-RU" dirty="0"/>
              <a:t> руки для </a:t>
            </a:r>
            <a:r>
              <a:rPr lang="ru-RU" dirty="0" err="1"/>
              <a:t>більшості</a:t>
            </a:r>
            <a:r>
              <a:rPr lang="ru-RU" dirty="0"/>
              <a:t> людей).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9DDB0B-9B43-42D5-A202-CABAC6DA6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6" t="31556" r="20250" b="32445"/>
          <a:stretch/>
        </p:blipFill>
        <p:spPr>
          <a:xfrm>
            <a:off x="6492240" y="2580640"/>
            <a:ext cx="52832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43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D56E923-958C-4CDE-9038-6ADBCA387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812800"/>
            <a:ext cx="6066818" cy="5496560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Дослідники</a:t>
            </a:r>
            <a:r>
              <a:rPr lang="ru-RU" sz="2000" dirty="0"/>
              <a:t> </a:t>
            </a:r>
            <a:r>
              <a:rPr lang="ru-RU" sz="2000" dirty="0" err="1"/>
              <a:t>вважають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пов'язано</a:t>
            </a:r>
            <a:r>
              <a:rPr lang="ru-RU" sz="2000" dirty="0"/>
              <a:t> з </a:t>
            </a:r>
            <a:r>
              <a:rPr lang="ru-RU" sz="2000" dirty="0" err="1"/>
              <a:t>високою</a:t>
            </a:r>
            <a:r>
              <a:rPr lang="ru-RU" sz="2000" dirty="0"/>
              <a:t> </a:t>
            </a:r>
            <a:r>
              <a:rPr lang="ru-RU" sz="2000" dirty="0" err="1"/>
              <a:t>внутрішньою</a:t>
            </a:r>
            <a:r>
              <a:rPr lang="ru-RU" sz="2000" dirty="0"/>
              <a:t> </a:t>
            </a:r>
            <a:r>
              <a:rPr lang="ru-RU" sz="2000" dirty="0" err="1"/>
              <a:t>симуляцією</a:t>
            </a:r>
            <a:r>
              <a:rPr lang="ru-RU" sz="2000" dirty="0"/>
              <a:t> </a:t>
            </a:r>
            <a:r>
              <a:rPr lang="ru-RU" sz="2000" dirty="0" err="1"/>
              <a:t>дії</a:t>
            </a:r>
            <a:r>
              <a:rPr lang="ru-RU" sz="2000" dirty="0"/>
              <a:t>. Коли ручки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розташовані</a:t>
            </a:r>
            <a:r>
              <a:rPr lang="ru-RU" sz="2000" dirty="0"/>
              <a:t> </a:t>
            </a:r>
            <a:r>
              <a:rPr lang="ru-RU" sz="2000" dirty="0" err="1"/>
              <a:t>праворуч</a:t>
            </a:r>
            <a:r>
              <a:rPr lang="ru-RU" sz="2000" dirty="0"/>
              <a:t>, то </a:t>
            </a:r>
            <a:r>
              <a:rPr lang="ru-RU" sz="2000" dirty="0" err="1"/>
              <a:t>учасники</a:t>
            </a:r>
            <a:r>
              <a:rPr lang="ru-RU" sz="2000" dirty="0"/>
              <a:t> </a:t>
            </a:r>
            <a:r>
              <a:rPr lang="ru-RU" sz="2000" dirty="0" err="1"/>
              <a:t>експерименту</a:t>
            </a:r>
            <a:r>
              <a:rPr lang="ru-RU" sz="2000" dirty="0"/>
              <a:t> </a:t>
            </a:r>
            <a:r>
              <a:rPr lang="ru-RU" sz="2000" dirty="0" err="1"/>
              <a:t>подумки</a:t>
            </a:r>
            <a:r>
              <a:rPr lang="ru-RU" sz="2000" dirty="0"/>
              <a:t> </a:t>
            </a:r>
            <a:r>
              <a:rPr lang="ru-RU" sz="2000" dirty="0" err="1"/>
              <a:t>взаємодіяли</a:t>
            </a:r>
            <a:r>
              <a:rPr lang="ru-RU" sz="2000" dirty="0"/>
              <a:t> з предметом в </a:t>
            </a:r>
            <a:r>
              <a:rPr lang="ru-RU" sz="2000" dirty="0" err="1"/>
              <a:t>більшій</a:t>
            </a:r>
            <a:r>
              <a:rPr lang="ru-RU" sz="2000" dirty="0"/>
              <a:t> </a:t>
            </a:r>
            <a:r>
              <a:rPr lang="ru-RU" sz="2000" dirty="0" err="1"/>
              <a:t>мірі</a:t>
            </a:r>
            <a:r>
              <a:rPr lang="ru-RU" sz="2000" dirty="0"/>
              <a:t>. </a:t>
            </a:r>
            <a:r>
              <a:rPr lang="ru-RU" sz="2000" dirty="0" err="1"/>
              <a:t>Однак</a:t>
            </a:r>
            <a:r>
              <a:rPr lang="ru-RU" sz="2000" dirty="0"/>
              <a:t> </a:t>
            </a:r>
            <a:r>
              <a:rPr lang="ru-RU" sz="2000" dirty="0" err="1"/>
              <a:t>цей</a:t>
            </a:r>
            <a:r>
              <a:rPr lang="ru-RU" sz="2000" dirty="0"/>
              <a:t> </a:t>
            </a:r>
            <a:r>
              <a:rPr lang="ru-RU" sz="2000" dirty="0" err="1"/>
              <a:t>ефект</a:t>
            </a:r>
            <a:r>
              <a:rPr lang="ru-RU" sz="2000" dirty="0"/>
              <a:t> </a:t>
            </a:r>
            <a:r>
              <a:rPr lang="ru-RU" sz="2000" dirty="0" err="1"/>
              <a:t>зникав</a:t>
            </a:r>
            <a:r>
              <a:rPr lang="ru-RU" sz="2000" dirty="0"/>
              <a:t>, коли </a:t>
            </a:r>
            <a:r>
              <a:rPr lang="ru-RU" sz="2000" dirty="0" err="1"/>
              <a:t>учасники</a:t>
            </a:r>
            <a:r>
              <a:rPr lang="ru-RU" sz="2000" dirty="0"/>
              <a:t> брали </a:t>
            </a:r>
            <a:r>
              <a:rPr lang="ru-RU" sz="2000" dirty="0" err="1"/>
              <a:t>щось</a:t>
            </a:r>
            <a:r>
              <a:rPr lang="ru-RU" sz="2000" dirty="0"/>
              <a:t> в руку.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i="1" dirty="0"/>
              <a:t>... коли </a:t>
            </a:r>
            <a:r>
              <a:rPr lang="ru-RU" sz="2000" i="1" dirty="0" err="1"/>
              <a:t>домінуюча</a:t>
            </a:r>
            <a:r>
              <a:rPr lang="ru-RU" sz="2000" i="1" dirty="0"/>
              <a:t> рука </a:t>
            </a:r>
            <a:r>
              <a:rPr lang="ru-RU" sz="2000" i="1" dirty="0" err="1"/>
              <a:t>учасників</a:t>
            </a:r>
            <a:r>
              <a:rPr lang="ru-RU" sz="2000" i="1" dirty="0"/>
              <a:t> </a:t>
            </a:r>
            <a:r>
              <a:rPr lang="ru-RU" sz="2000" i="1" dirty="0" err="1"/>
              <a:t>експерименту</a:t>
            </a:r>
            <a:r>
              <a:rPr lang="ru-RU" sz="2000" i="1" dirty="0"/>
              <a:t> </a:t>
            </a:r>
            <a:r>
              <a:rPr lang="ru-RU" sz="2000" i="1" dirty="0" err="1"/>
              <a:t>вільна</a:t>
            </a:r>
            <a:r>
              <a:rPr lang="ru-RU" sz="2000" i="1" dirty="0"/>
              <a:t>, </a:t>
            </a:r>
            <a:r>
              <a:rPr lang="ru-RU" sz="2000" i="1" dirty="0" err="1"/>
              <a:t>відповідне</a:t>
            </a:r>
            <a:r>
              <a:rPr lang="ru-RU" sz="2000" i="1" dirty="0"/>
              <a:t> </a:t>
            </a:r>
            <a:r>
              <a:rPr lang="ru-RU" sz="2000" i="1" dirty="0" err="1"/>
              <a:t>візуальне</a:t>
            </a:r>
            <a:r>
              <a:rPr lang="ru-RU" sz="2000" i="1" dirty="0"/>
              <a:t> </a:t>
            </a:r>
            <a:r>
              <a:rPr lang="ru-RU" sz="2000" i="1" dirty="0" err="1"/>
              <a:t>відображення</a:t>
            </a:r>
            <a:r>
              <a:rPr lang="ru-RU" sz="2000" i="1" dirty="0"/>
              <a:t> предмета </a:t>
            </a:r>
            <a:r>
              <a:rPr lang="ru-RU" sz="2000" i="1" dirty="0" err="1"/>
              <a:t>призводить</a:t>
            </a:r>
            <a:r>
              <a:rPr lang="ru-RU" sz="2000" i="1" dirty="0"/>
              <a:t> до </a:t>
            </a:r>
            <a:r>
              <a:rPr lang="ru-RU" sz="2000" i="1" dirty="0" err="1"/>
              <a:t>посилення</a:t>
            </a:r>
            <a:r>
              <a:rPr lang="ru-RU" sz="2000" i="1" dirty="0"/>
              <a:t> </a:t>
            </a:r>
            <a:r>
              <a:rPr lang="ru-RU" sz="2000" i="1" dirty="0" err="1"/>
              <a:t>наміри</a:t>
            </a:r>
            <a:r>
              <a:rPr lang="ru-RU" sz="2000" i="1" dirty="0"/>
              <a:t> покупки. </a:t>
            </a:r>
            <a:r>
              <a:rPr lang="ru-RU" sz="2000" i="1" dirty="0" err="1"/>
              <a:t>Однак</a:t>
            </a:r>
            <a:r>
              <a:rPr lang="ru-RU" sz="2000" i="1" dirty="0"/>
              <a:t>, </a:t>
            </a:r>
            <a:r>
              <a:rPr lang="ru-RU" sz="2000" i="1" dirty="0" err="1"/>
              <a:t>якщо</a:t>
            </a:r>
            <a:r>
              <a:rPr lang="ru-RU" sz="2000" i="1" dirty="0"/>
              <a:t> </a:t>
            </a:r>
            <a:r>
              <a:rPr lang="ru-RU" sz="2000" i="1" dirty="0" err="1"/>
              <a:t>домінуюча</a:t>
            </a:r>
            <a:r>
              <a:rPr lang="ru-RU" sz="2000" i="1" dirty="0"/>
              <a:t> рука </a:t>
            </a:r>
            <a:r>
              <a:rPr lang="ru-RU" sz="2000" i="1" dirty="0" err="1"/>
              <a:t>зайнята</a:t>
            </a:r>
            <a:r>
              <a:rPr lang="ru-RU" sz="2000" i="1" dirty="0"/>
              <a:t>, </a:t>
            </a:r>
            <a:r>
              <a:rPr lang="ru-RU" sz="2000" i="1" dirty="0" err="1"/>
              <a:t>ефект</a:t>
            </a:r>
            <a:r>
              <a:rPr lang="ru-RU" sz="2000" i="1" dirty="0"/>
              <a:t> </a:t>
            </a:r>
            <a:r>
              <a:rPr lang="ru-RU" sz="2000" i="1" dirty="0" err="1"/>
              <a:t>стає</a:t>
            </a:r>
            <a:r>
              <a:rPr lang="ru-RU" sz="2000" i="1" dirty="0"/>
              <a:t> </a:t>
            </a:r>
            <a:r>
              <a:rPr lang="ru-RU" sz="2000" i="1" dirty="0" err="1"/>
              <a:t>зворотним</a:t>
            </a:r>
            <a:r>
              <a:rPr lang="ru-RU" sz="2000" i="1" dirty="0"/>
              <a:t>.</a:t>
            </a:r>
          </a:p>
        </p:txBody>
      </p:sp>
      <p:pic>
        <p:nvPicPr>
          <p:cNvPr id="3074" name="Picture 2" descr="Продукт дня: умная кружка Ember поможет тем, кто любит налить и забыть">
            <a:extLst>
              <a:ext uri="{FF2B5EF4-FFF2-40B4-BE49-F238E27FC236}">
                <a16:creationId xmlns:a16="http://schemas.microsoft.com/office/drawing/2014/main" id="{DB8C6964-2ECA-4730-A0F5-93D7F9AB42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r="48023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18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5F26CD4-E979-4B4A-B813-8B95E86E5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81200"/>
            <a:ext cx="4605147" cy="4328160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/>
              <a:t>Тепер</a:t>
            </a:r>
            <a:r>
              <a:rPr lang="ru-RU" sz="2400" dirty="0"/>
              <a:t> </a:t>
            </a:r>
            <a:r>
              <a:rPr lang="ru-RU" sz="2400" dirty="0" err="1"/>
              <a:t>подивимося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робити</a:t>
            </a:r>
            <a:r>
              <a:rPr lang="ru-RU" sz="2400" dirty="0"/>
              <a:t>, </a:t>
            </a:r>
            <a:r>
              <a:rPr lang="ru-RU" sz="2400" dirty="0" err="1"/>
              <a:t>якщо</a:t>
            </a:r>
            <a:r>
              <a:rPr lang="ru-RU" sz="2400" dirty="0"/>
              <a:t> товар не </a:t>
            </a:r>
            <a:r>
              <a:rPr lang="ru-RU" sz="2400" dirty="0" err="1"/>
              <a:t>має</a:t>
            </a:r>
            <a:r>
              <a:rPr lang="ru-RU" sz="2400" dirty="0"/>
              <a:t> ручки. В рамках </a:t>
            </a:r>
            <a:r>
              <a:rPr lang="ru-RU" sz="2400" dirty="0" err="1"/>
              <a:t>деяких</a:t>
            </a:r>
            <a:r>
              <a:rPr lang="ru-RU" sz="2400" dirty="0"/>
              <a:t> </a:t>
            </a:r>
            <a:r>
              <a:rPr lang="ru-RU" sz="2400" dirty="0" err="1"/>
              <a:t>експериментів</a:t>
            </a:r>
            <a:r>
              <a:rPr lang="ru-RU" sz="2400" dirty="0"/>
              <a:t> </a:t>
            </a:r>
            <a:r>
              <a:rPr lang="ru-RU" sz="2400" dirty="0" err="1"/>
              <a:t>дослідники</a:t>
            </a:r>
            <a:r>
              <a:rPr lang="ru-RU" sz="2400" dirty="0"/>
              <a:t> </a:t>
            </a:r>
            <a:r>
              <a:rPr lang="ru-RU" sz="2400" dirty="0" err="1"/>
              <a:t>знайшли</a:t>
            </a:r>
            <a:r>
              <a:rPr lang="ru-RU" sz="2400" dirty="0"/>
              <a:t> </a:t>
            </a:r>
            <a:r>
              <a:rPr lang="ru-RU" sz="2400" dirty="0" err="1"/>
              <a:t>докази</a:t>
            </a:r>
            <a:r>
              <a:rPr lang="ru-RU" sz="2400" dirty="0"/>
              <a:t> </a:t>
            </a:r>
            <a:r>
              <a:rPr lang="ru-RU" sz="2400" dirty="0" err="1"/>
              <a:t>інших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моделювання</a:t>
            </a:r>
            <a:r>
              <a:rPr lang="ru-RU" sz="2400" dirty="0"/>
              <a:t>. Ось </a:t>
            </a:r>
            <a:r>
              <a:rPr lang="ru-RU" sz="2400" dirty="0" err="1"/>
              <a:t>кілька</a:t>
            </a:r>
            <a:r>
              <a:rPr lang="ru-RU" sz="2400" dirty="0"/>
              <a:t> </a:t>
            </a:r>
            <a:r>
              <a:rPr lang="ru-RU" sz="2400" dirty="0" err="1"/>
              <a:t>ідей:Розміщуйте</a:t>
            </a:r>
            <a:r>
              <a:rPr lang="ru-RU" sz="2400" dirty="0"/>
              <a:t> </a:t>
            </a:r>
            <a:r>
              <a:rPr lang="ru-RU" sz="2400" dirty="0" err="1"/>
              <a:t>столові</a:t>
            </a:r>
            <a:r>
              <a:rPr lang="ru-RU" sz="2400" dirty="0"/>
              <a:t> </a:t>
            </a:r>
            <a:r>
              <a:rPr lang="ru-RU" sz="2400" dirty="0" err="1"/>
              <a:t>прилади</a:t>
            </a:r>
            <a:r>
              <a:rPr lang="ru-RU" sz="2400" dirty="0"/>
              <a:t> і посуд справа (для </a:t>
            </a:r>
            <a:r>
              <a:rPr lang="ru-RU" sz="2400" dirty="0" err="1"/>
              <a:t>уявного</a:t>
            </a:r>
            <a:r>
              <a:rPr lang="ru-RU" sz="2400" dirty="0"/>
              <a:t> </a:t>
            </a:r>
            <a:r>
              <a:rPr lang="ru-RU" sz="2400" dirty="0" err="1"/>
              <a:t>взаємодії</a:t>
            </a:r>
            <a:r>
              <a:rPr lang="ru-RU" sz="2400" dirty="0"/>
              <a:t> з правою рукою):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F1992E-176E-4948-B3A3-ED66A4A33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83" t="35111" r="20000" b="29185"/>
          <a:stretch/>
        </p:blipFill>
        <p:spPr>
          <a:xfrm>
            <a:off x="6309360" y="2204720"/>
            <a:ext cx="5354320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144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1431</TotalTime>
  <Words>1432</Words>
  <Application>Microsoft Macintosh PowerPoint</Application>
  <PresentationFormat>Широкоэкранный</PresentationFormat>
  <Paragraphs>72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Lato</vt:lpstr>
      <vt:lpstr>Tw Cen MT</vt:lpstr>
      <vt:lpstr>Tw Cen MT Condensed</vt:lpstr>
      <vt:lpstr>Wingdings</vt:lpstr>
      <vt:lpstr>Wingdings 3</vt:lpstr>
      <vt:lpstr>Интеграл</vt:lpstr>
      <vt:lpstr>Інтернет-бізнес</vt:lpstr>
      <vt:lpstr>Яка півкуля домінуюча?</vt:lpstr>
      <vt:lpstr>психологічні прийоми для візуального оформлення реклами</vt:lpstr>
      <vt:lpstr>розташування зображень і графіки зліва</vt:lpstr>
      <vt:lpstr>Презентация PowerPoint</vt:lpstr>
      <vt:lpstr>Презентация PowerPoint</vt:lpstr>
      <vt:lpstr>Зображення продукції, яка заохочує ментальне взаємодіяти</vt:lpstr>
      <vt:lpstr>Презентация PowerPoint</vt:lpstr>
      <vt:lpstr>Презентация PowerPoint</vt:lpstr>
      <vt:lpstr>Презентация PowerPoint</vt:lpstr>
      <vt:lpstr>Презентация PowerPoint</vt:lpstr>
      <vt:lpstr>Погляд моделі спрямований в бік СТА</vt:lpstr>
      <vt:lpstr>Презентация PowerPoint</vt:lpstr>
      <vt:lpstr>Привабливі моделі в рекламі (коли це доречно)</vt:lpstr>
      <vt:lpstr>Презентация PowerPoint</vt:lpstr>
      <vt:lpstr>текстові повідомлення Збільшення розміру слів, що передають емоції</vt:lpstr>
      <vt:lpstr>Згадка мультифункціональності (але не способів використання)</vt:lpstr>
      <vt:lpstr>Використання стверджувальних формулювань для гедонических продуктів</vt:lpstr>
      <vt:lpstr>Презентация PowerPoint</vt:lpstr>
      <vt:lpstr>Бренд і логотип Розташування елементів бренду справа</vt:lpstr>
      <vt:lpstr>Збільшення розміру площі, займаної логотипом</vt:lpstr>
      <vt:lpstr>Зменшення кольорових рівнів в повідомленнях з великою кількістю інформації</vt:lpstr>
      <vt:lpstr>Зміна моделей відповідно до вибраним сегментом ринку</vt:lpstr>
      <vt:lpstr>Як підвищити ефективність сприйняття реклами </vt:lpstr>
      <vt:lpstr>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Інтернет-бізнес</dc:title>
  <dc:creator>Марина Лысенко</dc:creator>
  <cp:lastModifiedBy>Microsoft Office User</cp:lastModifiedBy>
  <cp:revision>17</cp:revision>
  <dcterms:created xsi:type="dcterms:W3CDTF">2021-04-07T06:41:40Z</dcterms:created>
  <dcterms:modified xsi:type="dcterms:W3CDTF">2023-09-09T05:38:38Z</dcterms:modified>
</cp:coreProperties>
</file>