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6" r:id="rId3"/>
    <p:sldId id="267" r:id="rId4"/>
    <p:sldId id="258" r:id="rId5"/>
    <p:sldId id="259" r:id="rId6"/>
    <p:sldId id="260" r:id="rId7"/>
    <p:sldId id="261" r:id="rId8"/>
    <p:sldId id="262" r:id="rId9"/>
    <p:sldId id="263" r:id="rId10"/>
    <p:sldId id="264" r:id="rId11"/>
    <p:sldId id="265"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Lst>
  <p:sldSz cx="12192000" cy="6858000"/>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000"/>
  </p:normalViewPr>
  <p:slideViewPr>
    <p:cSldViewPr snapToGrid="0" snapToObjects="1">
      <p:cViewPr varScale="1">
        <p:scale>
          <a:sx n="90" d="100"/>
          <a:sy n="90" d="100"/>
        </p:scale>
        <p:origin x="232" y="7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540471-B3CE-944C-AC78-332B99772A05}"/>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a:extLst>
              <a:ext uri="{FF2B5EF4-FFF2-40B4-BE49-F238E27FC236}">
                <a16:creationId xmlns:a16="http://schemas.microsoft.com/office/drawing/2014/main" id="{C9D3F60C-CAF4-B245-8B98-E447993B57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a:extLst>
              <a:ext uri="{FF2B5EF4-FFF2-40B4-BE49-F238E27FC236}">
                <a16:creationId xmlns:a16="http://schemas.microsoft.com/office/drawing/2014/main" id="{5B061908-F0F4-3B4B-9CF4-4A408D52E538}"/>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5" name="Нижний колонтитул 4">
            <a:extLst>
              <a:ext uri="{FF2B5EF4-FFF2-40B4-BE49-F238E27FC236}">
                <a16:creationId xmlns:a16="http://schemas.microsoft.com/office/drawing/2014/main" id="{F8F5EB21-EED0-F645-B989-A945DFF32E13}"/>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A7F8C58E-050B-7C4F-9B9F-EEA4F790BA15}"/>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192790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893E8D-2BFC-4A4F-8ED8-03F910FF2ADC}"/>
              </a:ext>
            </a:extLst>
          </p:cNvPr>
          <p:cNvSpPr>
            <a:spLocks noGrp="1"/>
          </p:cNvSpPr>
          <p:nvPr>
            <p:ph type="title"/>
          </p:nvPr>
        </p:nvSpPr>
        <p:spPr/>
        <p:txBody>
          <a:bodyPr/>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A7F6121F-6DB8-344C-A932-2BC00F61863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3DD71576-CE6F-C649-9E3C-992DEE621B99}"/>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5" name="Нижний колонтитул 4">
            <a:extLst>
              <a:ext uri="{FF2B5EF4-FFF2-40B4-BE49-F238E27FC236}">
                <a16:creationId xmlns:a16="http://schemas.microsoft.com/office/drawing/2014/main" id="{DEB2D0E6-7937-0841-A8DC-47D397DE822D}"/>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A1503520-5351-8145-92B7-0468184F6D5E}"/>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3151075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0660307-BC9C-3841-9F54-1DDDA092AB24}"/>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EB4FDFD9-7E08-EE46-A0F5-0229B57CDAA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0B1BC5D8-55EC-0E48-9627-1CBF79FC906D}"/>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5" name="Нижний колонтитул 4">
            <a:extLst>
              <a:ext uri="{FF2B5EF4-FFF2-40B4-BE49-F238E27FC236}">
                <a16:creationId xmlns:a16="http://schemas.microsoft.com/office/drawing/2014/main" id="{7CF4F3F8-E659-C34B-9640-53835408EC95}"/>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CEEE6DB4-8D45-E243-ADE5-1C9790DD950E}"/>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1797754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2B26F9-0BF5-7E41-9070-C4D4E5A26719}"/>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1F3876D9-3785-0147-9B10-DE66DABAC4B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68FAB4F3-3EFC-F64B-A9B9-24D03A7934C0}"/>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5" name="Нижний колонтитул 4">
            <a:extLst>
              <a:ext uri="{FF2B5EF4-FFF2-40B4-BE49-F238E27FC236}">
                <a16:creationId xmlns:a16="http://schemas.microsoft.com/office/drawing/2014/main" id="{3E7EA900-433F-1841-8F30-A833D3714DD1}"/>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93B83948-AAC6-4A40-8EBC-57B6C4B39E82}"/>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2277428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448C65-1DFE-B344-BE2B-80452C94E44C}"/>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a:extLst>
              <a:ext uri="{FF2B5EF4-FFF2-40B4-BE49-F238E27FC236}">
                <a16:creationId xmlns:a16="http://schemas.microsoft.com/office/drawing/2014/main" id="{CF93359B-67AC-5943-BDE3-4205C585BD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DF5A896E-D1CE-924D-A8D1-3FC901434BA0}"/>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5" name="Нижний колонтитул 4">
            <a:extLst>
              <a:ext uri="{FF2B5EF4-FFF2-40B4-BE49-F238E27FC236}">
                <a16:creationId xmlns:a16="http://schemas.microsoft.com/office/drawing/2014/main" id="{FE213300-E130-4B40-AC8A-EBCCF7F8F303}"/>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A3BB02FE-BA7C-D74B-BAF9-CD3F0F605D67}"/>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2904094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760326-AD35-5E49-A5EA-4CD2318388D8}"/>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9161098F-EA37-0D4F-B192-E18B6FB34CAC}"/>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a:extLst>
              <a:ext uri="{FF2B5EF4-FFF2-40B4-BE49-F238E27FC236}">
                <a16:creationId xmlns:a16="http://schemas.microsoft.com/office/drawing/2014/main" id="{CF2A5816-36B6-6247-B79D-6F1B45FB841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a:extLst>
              <a:ext uri="{FF2B5EF4-FFF2-40B4-BE49-F238E27FC236}">
                <a16:creationId xmlns:a16="http://schemas.microsoft.com/office/drawing/2014/main" id="{0F1EC46A-DF51-1646-87BA-B9EEBC27E435}"/>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6" name="Нижний колонтитул 5">
            <a:extLst>
              <a:ext uri="{FF2B5EF4-FFF2-40B4-BE49-F238E27FC236}">
                <a16:creationId xmlns:a16="http://schemas.microsoft.com/office/drawing/2014/main" id="{6CD93E3B-AC26-184C-A5A7-93636D18F533}"/>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41D7C243-DEC7-FB4D-820A-1E4DBAF7745C}"/>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3629607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A08CC6-28B1-9C4B-B8D4-32F5C68E2808}"/>
              </a:ext>
            </a:extLst>
          </p:cNvPr>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a:extLst>
              <a:ext uri="{FF2B5EF4-FFF2-40B4-BE49-F238E27FC236}">
                <a16:creationId xmlns:a16="http://schemas.microsoft.com/office/drawing/2014/main" id="{A5351573-1C52-CA40-9EE8-D3A3F1A9F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DF669A9-80BB-9F4C-9AFA-E095032C7AE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a:extLst>
              <a:ext uri="{FF2B5EF4-FFF2-40B4-BE49-F238E27FC236}">
                <a16:creationId xmlns:a16="http://schemas.microsoft.com/office/drawing/2014/main" id="{04A10CA0-1512-7B4A-8016-A2DA7DABB0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CEC55F79-D204-4341-B54D-7686098FE22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a:extLst>
              <a:ext uri="{FF2B5EF4-FFF2-40B4-BE49-F238E27FC236}">
                <a16:creationId xmlns:a16="http://schemas.microsoft.com/office/drawing/2014/main" id="{9866AA11-BA1D-F34B-8189-1854A5841669}"/>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8" name="Нижний колонтитул 7">
            <a:extLst>
              <a:ext uri="{FF2B5EF4-FFF2-40B4-BE49-F238E27FC236}">
                <a16:creationId xmlns:a16="http://schemas.microsoft.com/office/drawing/2014/main" id="{BEA7445F-E33B-0B48-B18E-C8577E2B9D77}"/>
              </a:ext>
            </a:extLst>
          </p:cNvPr>
          <p:cNvSpPr>
            <a:spLocks noGrp="1"/>
          </p:cNvSpPr>
          <p:nvPr>
            <p:ph type="ftr" sz="quarter" idx="11"/>
          </p:nvPr>
        </p:nvSpPr>
        <p:spPr/>
        <p:txBody>
          <a:bodyPr/>
          <a:lstStyle/>
          <a:p>
            <a:endParaRPr lang="uk-UA"/>
          </a:p>
        </p:txBody>
      </p:sp>
      <p:sp>
        <p:nvSpPr>
          <p:cNvPr id="9" name="Номер слайда 8">
            <a:extLst>
              <a:ext uri="{FF2B5EF4-FFF2-40B4-BE49-F238E27FC236}">
                <a16:creationId xmlns:a16="http://schemas.microsoft.com/office/drawing/2014/main" id="{25AE5F31-7E10-C549-BAA0-349B0BCB20EE}"/>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1900789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60AC2D-B6CF-6B49-BEBE-00A58383138C}"/>
              </a:ext>
            </a:extLst>
          </p:cNvPr>
          <p:cNvSpPr>
            <a:spLocks noGrp="1"/>
          </p:cNvSpPr>
          <p:nvPr>
            <p:ph type="title"/>
          </p:nvPr>
        </p:nvSpPr>
        <p:spPr/>
        <p:txBody>
          <a:bodyPr/>
          <a:lstStyle/>
          <a:p>
            <a:r>
              <a:rPr lang="ru-RU"/>
              <a:t>Образец заголовка</a:t>
            </a:r>
            <a:endParaRPr lang="uk-UA"/>
          </a:p>
        </p:txBody>
      </p:sp>
      <p:sp>
        <p:nvSpPr>
          <p:cNvPr id="3" name="Дата 2">
            <a:extLst>
              <a:ext uri="{FF2B5EF4-FFF2-40B4-BE49-F238E27FC236}">
                <a16:creationId xmlns:a16="http://schemas.microsoft.com/office/drawing/2014/main" id="{8DC696F2-163A-2141-8101-0209232478A6}"/>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4" name="Нижний колонтитул 3">
            <a:extLst>
              <a:ext uri="{FF2B5EF4-FFF2-40B4-BE49-F238E27FC236}">
                <a16:creationId xmlns:a16="http://schemas.microsoft.com/office/drawing/2014/main" id="{877CEEE5-406D-D14A-8AEC-77363585FEBC}"/>
              </a:ext>
            </a:extLst>
          </p:cNvPr>
          <p:cNvSpPr>
            <a:spLocks noGrp="1"/>
          </p:cNvSpPr>
          <p:nvPr>
            <p:ph type="ftr" sz="quarter" idx="11"/>
          </p:nvPr>
        </p:nvSpPr>
        <p:spPr/>
        <p:txBody>
          <a:bodyPr/>
          <a:lstStyle/>
          <a:p>
            <a:endParaRPr lang="uk-UA"/>
          </a:p>
        </p:txBody>
      </p:sp>
      <p:sp>
        <p:nvSpPr>
          <p:cNvPr id="5" name="Номер слайда 4">
            <a:extLst>
              <a:ext uri="{FF2B5EF4-FFF2-40B4-BE49-F238E27FC236}">
                <a16:creationId xmlns:a16="http://schemas.microsoft.com/office/drawing/2014/main" id="{BB579E80-5D6C-C94E-BFCB-EE6017FECC90}"/>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2350553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A869627F-21D6-C945-A77D-0255ADB47B4B}"/>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3" name="Нижний колонтитул 2">
            <a:extLst>
              <a:ext uri="{FF2B5EF4-FFF2-40B4-BE49-F238E27FC236}">
                <a16:creationId xmlns:a16="http://schemas.microsoft.com/office/drawing/2014/main" id="{5D553892-2247-0B4B-A029-F1CE7B86B07A}"/>
              </a:ext>
            </a:extLst>
          </p:cNvPr>
          <p:cNvSpPr>
            <a:spLocks noGrp="1"/>
          </p:cNvSpPr>
          <p:nvPr>
            <p:ph type="ftr" sz="quarter" idx="11"/>
          </p:nvPr>
        </p:nvSpPr>
        <p:spPr/>
        <p:txBody>
          <a:bodyPr/>
          <a:lstStyle/>
          <a:p>
            <a:endParaRPr lang="uk-UA"/>
          </a:p>
        </p:txBody>
      </p:sp>
      <p:sp>
        <p:nvSpPr>
          <p:cNvPr id="4" name="Номер слайда 3">
            <a:extLst>
              <a:ext uri="{FF2B5EF4-FFF2-40B4-BE49-F238E27FC236}">
                <a16:creationId xmlns:a16="http://schemas.microsoft.com/office/drawing/2014/main" id="{3D9982D8-C2D3-B149-8565-2CDCFAAB004B}"/>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1036076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B1D734-F9A8-3F4F-AA3E-8564CE827D5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a:extLst>
              <a:ext uri="{FF2B5EF4-FFF2-40B4-BE49-F238E27FC236}">
                <a16:creationId xmlns:a16="http://schemas.microsoft.com/office/drawing/2014/main" id="{BF378FE8-E962-514F-841B-961775216D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a:extLst>
              <a:ext uri="{FF2B5EF4-FFF2-40B4-BE49-F238E27FC236}">
                <a16:creationId xmlns:a16="http://schemas.microsoft.com/office/drawing/2014/main" id="{9321F966-65AA-0E46-BAF9-930BBC761B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663E258-C103-2D41-BF26-4CDDE4A5C31E}"/>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6" name="Нижний колонтитул 5">
            <a:extLst>
              <a:ext uri="{FF2B5EF4-FFF2-40B4-BE49-F238E27FC236}">
                <a16:creationId xmlns:a16="http://schemas.microsoft.com/office/drawing/2014/main" id="{971A4AA1-2D49-7341-A472-44666D3DB63B}"/>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F899C64C-DEA4-A744-B845-BDC90A97D651}"/>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2953678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AD8257-7516-D243-A726-F3587C351C4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a:extLst>
              <a:ext uri="{FF2B5EF4-FFF2-40B4-BE49-F238E27FC236}">
                <a16:creationId xmlns:a16="http://schemas.microsoft.com/office/drawing/2014/main" id="{CBB13BD6-A6DD-CE48-914C-7FF9B96361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a:extLst>
              <a:ext uri="{FF2B5EF4-FFF2-40B4-BE49-F238E27FC236}">
                <a16:creationId xmlns:a16="http://schemas.microsoft.com/office/drawing/2014/main" id="{978BE68D-FC76-0444-9AFA-7A82E2B3B2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F91278C-633A-4748-939D-31004BB9D798}"/>
              </a:ext>
            </a:extLst>
          </p:cNvPr>
          <p:cNvSpPr>
            <a:spLocks noGrp="1"/>
          </p:cNvSpPr>
          <p:nvPr>
            <p:ph type="dt" sz="half" idx="10"/>
          </p:nvPr>
        </p:nvSpPr>
        <p:spPr/>
        <p:txBody>
          <a:bodyPr/>
          <a:lstStyle/>
          <a:p>
            <a:fld id="{20EFD477-66EB-7E41-B9B7-E322A96E39B6}" type="datetimeFigureOut">
              <a:rPr lang="uk-UA" smtClean="0"/>
              <a:t>07.10.25</a:t>
            </a:fld>
            <a:endParaRPr lang="uk-UA"/>
          </a:p>
        </p:txBody>
      </p:sp>
      <p:sp>
        <p:nvSpPr>
          <p:cNvPr id="6" name="Нижний колонтитул 5">
            <a:extLst>
              <a:ext uri="{FF2B5EF4-FFF2-40B4-BE49-F238E27FC236}">
                <a16:creationId xmlns:a16="http://schemas.microsoft.com/office/drawing/2014/main" id="{FFCE0570-3A64-4248-A1FB-1761F1CFAD9F}"/>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10DE8D21-B508-6542-AA7C-308BE126EDCC}"/>
              </a:ext>
            </a:extLst>
          </p:cNvPr>
          <p:cNvSpPr>
            <a:spLocks noGrp="1"/>
          </p:cNvSpPr>
          <p:nvPr>
            <p:ph type="sldNum" sz="quarter" idx="12"/>
          </p:nvPr>
        </p:nvSpPr>
        <p:spPr/>
        <p:txBody>
          <a:bodyPr/>
          <a:lstStyle/>
          <a:p>
            <a:fld id="{ABBF39A9-43E8-AD4A-AE03-03CF07D4E039}" type="slidenum">
              <a:rPr lang="uk-UA" smtClean="0"/>
              <a:t>‹#›</a:t>
            </a:fld>
            <a:endParaRPr lang="uk-UA"/>
          </a:p>
        </p:txBody>
      </p:sp>
    </p:spTree>
    <p:extLst>
      <p:ext uri="{BB962C8B-B14F-4D97-AF65-F5344CB8AC3E}">
        <p14:creationId xmlns:p14="http://schemas.microsoft.com/office/powerpoint/2010/main" val="123623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alpha val="8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BF978C-DAD8-714C-9E96-B48635B60A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a:extLst>
              <a:ext uri="{FF2B5EF4-FFF2-40B4-BE49-F238E27FC236}">
                <a16:creationId xmlns:a16="http://schemas.microsoft.com/office/drawing/2014/main" id="{FA9D240D-66E2-7E44-8387-A12C2B28C1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000C0FB5-EE1B-6046-838C-D01042406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EFD477-66EB-7E41-B9B7-E322A96E39B6}" type="datetimeFigureOut">
              <a:rPr lang="uk-UA" smtClean="0"/>
              <a:t>07.10.25</a:t>
            </a:fld>
            <a:endParaRPr lang="uk-UA"/>
          </a:p>
        </p:txBody>
      </p:sp>
      <p:sp>
        <p:nvSpPr>
          <p:cNvPr id="5" name="Нижний колонтитул 4">
            <a:extLst>
              <a:ext uri="{FF2B5EF4-FFF2-40B4-BE49-F238E27FC236}">
                <a16:creationId xmlns:a16="http://schemas.microsoft.com/office/drawing/2014/main" id="{397CA001-84FC-534F-803D-BCEBD47E83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a:extLst>
              <a:ext uri="{FF2B5EF4-FFF2-40B4-BE49-F238E27FC236}">
                <a16:creationId xmlns:a16="http://schemas.microsoft.com/office/drawing/2014/main" id="{55BCB06B-0B67-8542-8B15-0C4E8EED5C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BF39A9-43E8-AD4A-AE03-03CF07D4E039}" type="slidenum">
              <a:rPr lang="uk-UA" smtClean="0"/>
              <a:t>‹#›</a:t>
            </a:fld>
            <a:endParaRPr lang="uk-UA"/>
          </a:p>
        </p:txBody>
      </p:sp>
    </p:spTree>
    <p:extLst>
      <p:ext uri="{BB962C8B-B14F-4D97-AF65-F5344CB8AC3E}">
        <p14:creationId xmlns:p14="http://schemas.microsoft.com/office/powerpoint/2010/main" val="3317115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hyperlink" Target="https://european-union.europa.eu/institutions-law-budget/institutions-and-bodies/search-all-eu-institutions-and-bodies/european-commission_en?utm_source=chatgpt.com"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86FD04-D9F5-2240-94FC-E79B11CA6A67}"/>
              </a:ext>
            </a:extLst>
          </p:cNvPr>
          <p:cNvSpPr>
            <a:spLocks noGrp="1"/>
          </p:cNvSpPr>
          <p:nvPr>
            <p:ph type="ctrTitle"/>
          </p:nvPr>
        </p:nvSpPr>
        <p:spPr>
          <a:xfrm>
            <a:off x="1524000" y="809847"/>
            <a:ext cx="9144000" cy="1528240"/>
          </a:xfrm>
        </p:spPr>
        <p:txBody>
          <a:bodyPr>
            <a:noAutofit/>
          </a:bodyPr>
          <a:lstStyle/>
          <a:p>
            <a:r>
              <a:rPr lang="ru-UA" sz="2000" b="1" dirty="0">
                <a:solidFill>
                  <a:srgbClr val="222222"/>
                </a:solidFill>
                <a:effectLst/>
                <a:latin typeface="Times New Roman" panose="02020603050405020304" pitchFamily="18" charset="0"/>
                <a:ea typeface="Times New Roman" panose="02020603050405020304" pitchFamily="18" charset="0"/>
              </a:rPr>
              <a:t> </a:t>
            </a:r>
            <a:br>
              <a:rPr lang="ru-UA" sz="2000" b="1" dirty="0">
                <a:effectLst/>
                <a:latin typeface="Times New Roman" panose="02020603050405020304" pitchFamily="18" charset="0"/>
                <a:ea typeface="Times New Roman" panose="02020603050405020304" pitchFamily="18" charset="0"/>
              </a:rPr>
            </a:br>
            <a:r>
              <a:rPr lang="ru-RU" sz="2000" b="1" dirty="0">
                <a:solidFill>
                  <a:srgbClr val="222222"/>
                </a:solidFill>
                <a:effectLst/>
                <a:latin typeface="Times New Roman" panose="02020603050405020304" pitchFamily="18" charset="0"/>
                <a:ea typeface="Times New Roman" panose="02020603050405020304" pitchFamily="18" charset="0"/>
              </a:rPr>
              <a:t>Тема 6. </a:t>
            </a:r>
            <a:r>
              <a:rPr lang="ru-RU" sz="2000" b="1" dirty="0" err="1">
                <a:solidFill>
                  <a:srgbClr val="222222"/>
                </a:solidFill>
                <a:effectLst/>
                <a:latin typeface="Times New Roman" panose="02020603050405020304" pitchFamily="18" charset="0"/>
                <a:ea typeface="Times New Roman" panose="02020603050405020304" pitchFamily="18" charset="0"/>
              </a:rPr>
              <a:t>Органи</a:t>
            </a:r>
            <a:r>
              <a:rPr lang="ru-RU" sz="2000" b="1" dirty="0">
                <a:solidFill>
                  <a:srgbClr val="222222"/>
                </a:solidFill>
                <a:effectLst/>
                <a:latin typeface="Times New Roman" panose="02020603050405020304" pitchFamily="18" charset="0"/>
                <a:ea typeface="Times New Roman" panose="02020603050405020304" pitchFamily="18" charset="0"/>
              </a:rPr>
              <a:t> та </a:t>
            </a:r>
            <a:r>
              <a:rPr lang="ru-RU" sz="2000" b="1" dirty="0" err="1">
                <a:solidFill>
                  <a:srgbClr val="222222"/>
                </a:solidFill>
                <a:effectLst/>
                <a:latin typeface="Times New Roman" panose="02020603050405020304" pitchFamily="18" charset="0"/>
                <a:ea typeface="Times New Roman" panose="02020603050405020304" pitchFamily="18" charset="0"/>
              </a:rPr>
              <a:t>інститути</a:t>
            </a:r>
            <a:r>
              <a:rPr lang="ru-RU" sz="2000" b="1" dirty="0">
                <a:solidFill>
                  <a:srgbClr val="222222"/>
                </a:solidFill>
                <a:effectLst/>
                <a:latin typeface="Times New Roman" panose="02020603050405020304" pitchFamily="18" charset="0"/>
                <a:ea typeface="Times New Roman" panose="02020603050405020304" pitchFamily="18" charset="0"/>
              </a:rPr>
              <a:t> </a:t>
            </a:r>
            <a:r>
              <a:rPr lang="ru-RU" sz="2000" b="1" dirty="0" err="1">
                <a:solidFill>
                  <a:srgbClr val="222222"/>
                </a:solidFill>
                <a:effectLst/>
                <a:latin typeface="Times New Roman" panose="02020603050405020304" pitchFamily="18" charset="0"/>
                <a:ea typeface="Times New Roman" panose="02020603050405020304" pitchFamily="18" charset="0"/>
              </a:rPr>
              <a:t>Європейського</a:t>
            </a:r>
            <a:r>
              <a:rPr lang="ru-RU" sz="2000" b="1" dirty="0">
                <a:solidFill>
                  <a:srgbClr val="222222"/>
                </a:solidFill>
                <a:effectLst/>
                <a:latin typeface="Times New Roman" panose="02020603050405020304" pitchFamily="18" charset="0"/>
                <a:ea typeface="Times New Roman" panose="02020603050405020304" pitchFamily="18" charset="0"/>
              </a:rPr>
              <a:t> Союзу: </a:t>
            </a:r>
            <a:r>
              <a:rPr lang="ru-RU" sz="2000" b="1" dirty="0" err="1">
                <a:solidFill>
                  <a:srgbClr val="222222"/>
                </a:solidFill>
                <a:effectLst/>
                <a:latin typeface="Times New Roman" panose="02020603050405020304" pitchFamily="18" charset="0"/>
                <a:ea typeface="Times New Roman" panose="02020603050405020304" pitchFamily="18" charset="0"/>
              </a:rPr>
              <a:t>їх</a:t>
            </a:r>
            <a:r>
              <a:rPr lang="ru-RU" sz="2000" b="1" dirty="0">
                <a:solidFill>
                  <a:srgbClr val="222222"/>
                </a:solidFill>
                <a:effectLst/>
                <a:latin typeface="Times New Roman" panose="02020603050405020304" pitchFamily="18" charset="0"/>
                <a:ea typeface="Times New Roman" panose="02020603050405020304" pitchFamily="18" charset="0"/>
              </a:rPr>
              <a:t> склад, </a:t>
            </a:r>
            <a:r>
              <a:rPr lang="ru-RU" sz="2000" b="1" dirty="0" err="1">
                <a:solidFill>
                  <a:srgbClr val="222222"/>
                </a:solidFill>
                <a:effectLst/>
                <a:latin typeface="Times New Roman" panose="02020603050405020304" pitchFamily="18" charset="0"/>
                <a:ea typeface="Times New Roman" panose="02020603050405020304" pitchFamily="18" charset="0"/>
              </a:rPr>
              <a:t>повноваження</a:t>
            </a:r>
            <a:r>
              <a:rPr lang="ru-RU" sz="2000" b="1" dirty="0">
                <a:solidFill>
                  <a:srgbClr val="222222"/>
                </a:solidFill>
                <a:effectLst/>
                <a:latin typeface="Times New Roman" panose="02020603050405020304" pitchFamily="18" charset="0"/>
                <a:ea typeface="Times New Roman" panose="02020603050405020304" pitchFamily="18" charset="0"/>
              </a:rPr>
              <a:t>, порядок </a:t>
            </a:r>
            <a:r>
              <a:rPr lang="ru-RU" sz="2000" b="1" dirty="0" err="1">
                <a:solidFill>
                  <a:srgbClr val="222222"/>
                </a:solidFill>
                <a:effectLst/>
                <a:latin typeface="Times New Roman" panose="02020603050405020304" pitchFamily="18" charset="0"/>
                <a:ea typeface="Times New Roman" panose="02020603050405020304" pitchFamily="18" charset="0"/>
              </a:rPr>
              <a:t>функціонування</a:t>
            </a:r>
            <a:r>
              <a:rPr lang="ru-UA" sz="2000" b="1" dirty="0">
                <a:solidFill>
                  <a:srgbClr val="222222"/>
                </a:solidFill>
                <a:effectLst/>
                <a:latin typeface="Times New Roman" panose="02020603050405020304" pitchFamily="18" charset="0"/>
                <a:ea typeface="Times New Roman" panose="02020603050405020304" pitchFamily="18" charset="0"/>
              </a:rPr>
              <a:t>.</a:t>
            </a:r>
            <a:br>
              <a:rPr lang="ru-UA" sz="2000" b="1" dirty="0">
                <a:effectLst/>
                <a:latin typeface="Times New Roman" panose="02020603050405020304" pitchFamily="18" charset="0"/>
                <a:ea typeface="Times New Roman" panose="02020603050405020304" pitchFamily="18" charset="0"/>
              </a:rPr>
            </a:br>
            <a:endParaRPr lang="ru-UA" sz="6600" b="1" dirty="0"/>
          </a:p>
        </p:txBody>
      </p:sp>
      <p:sp>
        <p:nvSpPr>
          <p:cNvPr id="3" name="Подзаголовок 2">
            <a:extLst>
              <a:ext uri="{FF2B5EF4-FFF2-40B4-BE49-F238E27FC236}">
                <a16:creationId xmlns:a16="http://schemas.microsoft.com/office/drawing/2014/main" id="{7ED6455B-8707-B64E-8A7F-EBCDAE2AEB53}"/>
              </a:ext>
            </a:extLst>
          </p:cNvPr>
          <p:cNvSpPr>
            <a:spLocks noGrp="1"/>
          </p:cNvSpPr>
          <p:nvPr>
            <p:ph type="subTitle" idx="1"/>
          </p:nvPr>
        </p:nvSpPr>
        <p:spPr>
          <a:xfrm>
            <a:off x="794795" y="2123955"/>
            <a:ext cx="5629154" cy="4166886"/>
          </a:xfrm>
        </p:spPr>
        <p:txBody>
          <a:bodyPr>
            <a:normAutofit/>
          </a:bodyPr>
          <a:lstStyle/>
          <a:p>
            <a:pPr marL="457200" indent="-457200" algn="just">
              <a:buFont typeface="+mj-lt"/>
              <a:buAutoNum type="arabicPeriod"/>
            </a:pPr>
            <a:r>
              <a:rPr lang="ru-RU" sz="1600" dirty="0" err="1">
                <a:solidFill>
                  <a:srgbClr val="222222"/>
                </a:solidFill>
                <a:effectLst/>
                <a:latin typeface="Times New Roman" panose="02020603050405020304" pitchFamily="18" charset="0"/>
                <a:ea typeface="Times New Roman" panose="02020603050405020304" pitchFamily="18" charset="0"/>
              </a:rPr>
              <a:t>Правовий</a:t>
            </a:r>
            <a:r>
              <a:rPr lang="ru-RU" sz="1600" dirty="0">
                <a:solidFill>
                  <a:srgbClr val="222222"/>
                </a:solidFill>
                <a:effectLst/>
                <a:latin typeface="Times New Roman" panose="02020603050405020304" pitchFamily="18" charset="0"/>
                <a:ea typeface="Times New Roman" panose="02020603050405020304" pitchFamily="18" charset="0"/>
              </a:rPr>
              <a:t> статус </a:t>
            </a:r>
            <a:r>
              <a:rPr lang="ru-RU" sz="1600" dirty="0" err="1">
                <a:solidFill>
                  <a:srgbClr val="222222"/>
                </a:solidFill>
                <a:effectLst/>
                <a:latin typeface="Times New Roman" panose="02020603050405020304" pitchFamily="18" charset="0"/>
                <a:ea typeface="Times New Roman" panose="02020603050405020304" pitchFamily="18" charset="0"/>
              </a:rPr>
              <a:t>інститутів</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Європейського</a:t>
            </a:r>
            <a:r>
              <a:rPr lang="ru-RU" sz="1600" dirty="0">
                <a:solidFill>
                  <a:srgbClr val="222222"/>
                </a:solidFill>
                <a:effectLst/>
                <a:latin typeface="Times New Roman" panose="02020603050405020304" pitchFamily="18" charset="0"/>
                <a:ea typeface="Times New Roman" panose="02020603050405020304" pitchFamily="18" charset="0"/>
              </a:rPr>
              <a:t> Союзу.</a:t>
            </a:r>
            <a:br>
              <a:rPr lang="ru-UA" sz="1600" dirty="0">
                <a:effectLst/>
                <a:latin typeface="Times New Roman" panose="02020603050405020304" pitchFamily="18" charset="0"/>
                <a:ea typeface="Times New Roman" panose="02020603050405020304" pitchFamily="18" charset="0"/>
              </a:rPr>
            </a:br>
            <a:r>
              <a:rPr lang="ru-RU" sz="1600" dirty="0" err="1">
                <a:solidFill>
                  <a:srgbClr val="222222"/>
                </a:solidFill>
                <a:effectLst/>
                <a:latin typeface="Times New Roman" panose="02020603050405020304" pitchFamily="18" charset="0"/>
                <a:ea typeface="Times New Roman" panose="02020603050405020304" pitchFamily="18" charset="0"/>
              </a:rPr>
              <a:t>Європейський</a:t>
            </a:r>
            <a:r>
              <a:rPr lang="ru-RU" sz="1600" dirty="0">
                <a:solidFill>
                  <a:srgbClr val="222222"/>
                </a:solidFill>
                <a:effectLst/>
                <a:latin typeface="Times New Roman" panose="02020603050405020304" pitchFamily="18" charset="0"/>
                <a:ea typeface="Times New Roman" panose="02020603050405020304" pitchFamily="18" charset="0"/>
              </a:rPr>
              <a:t> парламент. </a:t>
            </a:r>
            <a:endParaRPr lang="en-US" sz="1600" dirty="0">
              <a:solidFill>
                <a:srgbClr val="222222"/>
              </a:solidFill>
              <a:effectLst/>
              <a:latin typeface="Times New Roman" panose="02020603050405020304" pitchFamily="18" charset="0"/>
              <a:ea typeface="Times New Roman" panose="02020603050405020304" pitchFamily="18" charset="0"/>
            </a:endParaRPr>
          </a:p>
          <a:p>
            <a:pPr marL="457200" indent="-457200" algn="just">
              <a:buFont typeface="+mj-lt"/>
              <a:buAutoNum type="arabicPeriod"/>
            </a:pPr>
            <a:r>
              <a:rPr lang="ru-RU" sz="1600" dirty="0" err="1">
                <a:solidFill>
                  <a:srgbClr val="222222"/>
                </a:solidFill>
                <a:effectLst/>
                <a:latin typeface="Times New Roman" panose="02020603050405020304" pitchFamily="18" charset="0"/>
                <a:ea typeface="Times New Roman" panose="02020603050405020304" pitchFamily="18" charset="0"/>
              </a:rPr>
              <a:t>Повноваження</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Європарламенту</a:t>
            </a:r>
            <a:r>
              <a:rPr lang="ru-RU" sz="1600" dirty="0">
                <a:solidFill>
                  <a:srgbClr val="222222"/>
                </a:solidFill>
                <a:effectLst/>
                <a:latin typeface="Times New Roman" panose="02020603050405020304" pitchFamily="18" charset="0"/>
                <a:ea typeface="Times New Roman" panose="02020603050405020304" pitchFamily="18" charset="0"/>
              </a:rPr>
              <a:t>,</a:t>
            </a:r>
            <a:r>
              <a:rPr lang="ru-RU" sz="1400" dirty="0">
                <a:solidFill>
                  <a:srgbClr val="222222"/>
                </a:solidFill>
                <a:effectLst/>
                <a:latin typeface="Times New Roman" panose="02020603050405020304" pitchFamily="18" charset="0"/>
                <a:ea typeface="Times New Roman" panose="02020603050405020304" pitchFamily="18" charset="0"/>
              </a:rPr>
              <a:t> </a:t>
            </a:r>
            <a:r>
              <a:rPr lang="ru-RU" sz="1600" dirty="0">
                <a:solidFill>
                  <a:srgbClr val="222222"/>
                </a:solidFill>
                <a:effectLst/>
                <a:latin typeface="Times New Roman" panose="02020603050405020304" pitchFamily="18" charset="0"/>
                <a:ea typeface="Times New Roman" panose="02020603050405020304" pitchFamily="18" charset="0"/>
              </a:rPr>
              <a:t>порядок </a:t>
            </a:r>
            <a:r>
              <a:rPr lang="ru-RU" sz="1600" dirty="0" err="1">
                <a:solidFill>
                  <a:srgbClr val="222222"/>
                </a:solidFill>
                <a:effectLst/>
                <a:latin typeface="Times New Roman" panose="02020603050405020304" pitchFamily="18" charset="0"/>
                <a:ea typeface="Times New Roman" panose="02020603050405020304" pitchFamily="18" charset="0"/>
              </a:rPr>
              <a:t>його</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роботи</a:t>
            </a:r>
            <a:r>
              <a:rPr lang="ru-RU" sz="1600" dirty="0">
                <a:solidFill>
                  <a:srgbClr val="222222"/>
                </a:solidFill>
                <a:effectLst/>
                <a:latin typeface="Times New Roman" panose="02020603050405020304" pitchFamily="18" charset="0"/>
                <a:ea typeface="Times New Roman" panose="02020603050405020304" pitchFamily="18" charset="0"/>
              </a:rPr>
              <a:t> та </a:t>
            </a:r>
            <a:r>
              <a:rPr lang="ru-RU" sz="1600" dirty="0" err="1">
                <a:solidFill>
                  <a:srgbClr val="222222"/>
                </a:solidFill>
                <a:effectLst/>
                <a:latin typeface="Times New Roman" panose="02020603050405020304" pitchFamily="18" charset="0"/>
                <a:ea typeface="Times New Roman" panose="02020603050405020304" pitchFamily="18" charset="0"/>
              </a:rPr>
              <a:t>прийняття</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рішень</a:t>
            </a:r>
            <a:r>
              <a:rPr lang="ru-RU" sz="1600" dirty="0">
                <a:solidFill>
                  <a:srgbClr val="222222"/>
                </a:solidFill>
                <a:effectLst/>
                <a:latin typeface="Times New Roman" panose="02020603050405020304" pitchFamily="18" charset="0"/>
                <a:ea typeface="Times New Roman" panose="02020603050405020304" pitchFamily="18" charset="0"/>
              </a:rPr>
              <a:t>.</a:t>
            </a:r>
            <a:br>
              <a:rPr lang="ru-UA" sz="1600" dirty="0">
                <a:effectLst/>
                <a:latin typeface="Times New Roman" panose="02020603050405020304" pitchFamily="18" charset="0"/>
                <a:ea typeface="Times New Roman" panose="02020603050405020304" pitchFamily="18" charset="0"/>
              </a:rPr>
            </a:br>
            <a:endParaRPr lang="en-US" sz="1600" dirty="0">
              <a:effectLst/>
              <a:latin typeface="Times New Roman" panose="02020603050405020304" pitchFamily="18" charset="0"/>
              <a:ea typeface="Times New Roman" panose="02020603050405020304" pitchFamily="18" charset="0"/>
            </a:endParaRPr>
          </a:p>
          <a:p>
            <a:pPr marL="457200" indent="-457200" algn="just">
              <a:buFont typeface="+mj-lt"/>
              <a:buAutoNum type="arabicPeriod"/>
            </a:pPr>
            <a:r>
              <a:rPr lang="ru-RU" sz="1600" dirty="0">
                <a:solidFill>
                  <a:srgbClr val="222222"/>
                </a:solidFill>
                <a:effectLst/>
                <a:latin typeface="Times New Roman" panose="02020603050405020304" pitchFamily="18" charset="0"/>
                <a:ea typeface="Times New Roman" panose="02020603050405020304" pitchFamily="18" charset="0"/>
              </a:rPr>
              <a:t>Рада </a:t>
            </a:r>
            <a:r>
              <a:rPr lang="ru-RU" sz="1600" dirty="0" err="1">
                <a:solidFill>
                  <a:srgbClr val="222222"/>
                </a:solidFill>
                <a:effectLst/>
                <a:latin typeface="Times New Roman" panose="02020603050405020304" pitchFamily="18" charset="0"/>
                <a:ea typeface="Times New Roman" panose="02020603050405020304" pitchFamily="18" charset="0"/>
              </a:rPr>
              <a:t>Європейського</a:t>
            </a:r>
            <a:r>
              <a:rPr lang="ru-RU" sz="1600" dirty="0">
                <a:solidFill>
                  <a:srgbClr val="222222"/>
                </a:solidFill>
                <a:effectLst/>
                <a:latin typeface="Times New Roman" panose="02020603050405020304" pitchFamily="18" charset="0"/>
                <a:ea typeface="Times New Roman" panose="02020603050405020304" pitchFamily="18" charset="0"/>
              </a:rPr>
              <a:t> Союзу. </a:t>
            </a:r>
            <a:endParaRPr lang="en-US" sz="1600" dirty="0">
              <a:solidFill>
                <a:srgbClr val="222222"/>
              </a:solidFill>
              <a:effectLst/>
              <a:latin typeface="Times New Roman" panose="02020603050405020304" pitchFamily="18" charset="0"/>
              <a:ea typeface="Times New Roman" panose="02020603050405020304" pitchFamily="18" charset="0"/>
            </a:endParaRPr>
          </a:p>
          <a:p>
            <a:pPr marL="457200" indent="-457200" algn="just">
              <a:buFont typeface="+mj-lt"/>
              <a:buAutoNum type="arabicPeriod"/>
            </a:pPr>
            <a:r>
              <a:rPr lang="ru-RU" sz="1600" dirty="0">
                <a:solidFill>
                  <a:srgbClr val="222222"/>
                </a:solidFill>
                <a:effectLst/>
                <a:latin typeface="Times New Roman" panose="02020603050405020304" pitchFamily="18" charset="0"/>
                <a:ea typeface="Times New Roman" panose="02020603050405020304" pitchFamily="18" charset="0"/>
              </a:rPr>
              <a:t>Склад та </a:t>
            </a:r>
            <a:r>
              <a:rPr lang="ru-RU" sz="1600" dirty="0" err="1">
                <a:solidFill>
                  <a:srgbClr val="222222"/>
                </a:solidFill>
                <a:effectLst/>
                <a:latin typeface="Times New Roman" panose="02020603050405020304" pitchFamily="18" charset="0"/>
                <a:ea typeface="Times New Roman" panose="02020603050405020304" pitchFamily="18" charset="0"/>
              </a:rPr>
              <a:t>формування</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Європейської</a:t>
            </a:r>
            <a:r>
              <a:rPr lang="ru-RU" sz="1600" dirty="0">
                <a:solidFill>
                  <a:srgbClr val="222222"/>
                </a:solidFill>
                <a:effectLst/>
                <a:latin typeface="Times New Roman" panose="02020603050405020304" pitchFamily="18" charset="0"/>
                <a:ea typeface="Times New Roman" panose="02020603050405020304" pitchFamily="18" charset="0"/>
              </a:rPr>
              <a:t> ради. </a:t>
            </a:r>
            <a:endParaRPr lang="en-US" sz="1600" dirty="0">
              <a:solidFill>
                <a:srgbClr val="222222"/>
              </a:solidFill>
              <a:effectLst/>
              <a:latin typeface="Times New Roman" panose="02020603050405020304" pitchFamily="18" charset="0"/>
              <a:ea typeface="Times New Roman" panose="02020603050405020304" pitchFamily="18" charset="0"/>
            </a:endParaRPr>
          </a:p>
          <a:p>
            <a:pPr marL="457200" indent="-457200" algn="just">
              <a:buFont typeface="+mj-lt"/>
              <a:buAutoNum type="arabicPeriod"/>
            </a:pPr>
            <a:r>
              <a:rPr lang="ru-RU" sz="1600" dirty="0" err="1">
                <a:solidFill>
                  <a:srgbClr val="222222"/>
                </a:solidFill>
                <a:effectLst/>
                <a:latin typeface="Times New Roman" panose="02020603050405020304" pitchFamily="18" charset="0"/>
                <a:ea typeface="Times New Roman" panose="02020603050405020304" pitchFamily="18" charset="0"/>
              </a:rPr>
              <a:t>Організація</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роботи</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прийняття</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рішень</a:t>
            </a:r>
            <a:r>
              <a:rPr lang="ru-RU" sz="1600" dirty="0">
                <a:solidFill>
                  <a:srgbClr val="222222"/>
                </a:solidFill>
                <a:effectLst/>
                <a:latin typeface="Times New Roman" panose="02020603050405020304" pitchFamily="18" charset="0"/>
                <a:ea typeface="Times New Roman" panose="02020603050405020304" pitchFamily="18" charset="0"/>
              </a:rPr>
              <a:t> та </a:t>
            </a:r>
            <a:r>
              <a:rPr lang="ru-RU" sz="1600" dirty="0" err="1">
                <a:solidFill>
                  <a:srgbClr val="222222"/>
                </a:solidFill>
                <a:effectLst/>
                <a:latin typeface="Times New Roman" panose="02020603050405020304" pitchFamily="18" charset="0"/>
                <a:ea typeface="Times New Roman" panose="02020603050405020304" pitchFamily="18" charset="0"/>
              </a:rPr>
              <a:t>повноваження</a:t>
            </a:r>
            <a:r>
              <a:rPr lang="ru-RU" sz="1600" dirty="0">
                <a:solidFill>
                  <a:srgbClr val="222222"/>
                </a:solidFill>
                <a:effectLst/>
                <a:latin typeface="Times New Roman" panose="02020603050405020304" pitchFamily="18" charset="0"/>
                <a:ea typeface="Times New Roman" panose="02020603050405020304" pitchFamily="18" charset="0"/>
              </a:rPr>
              <a:t>.</a:t>
            </a:r>
            <a:br>
              <a:rPr lang="ru-UA" sz="1600" dirty="0">
                <a:effectLst/>
                <a:latin typeface="Times New Roman" panose="02020603050405020304" pitchFamily="18" charset="0"/>
                <a:ea typeface="Times New Roman" panose="02020603050405020304" pitchFamily="18" charset="0"/>
              </a:rPr>
            </a:br>
            <a:r>
              <a:rPr lang="ru-RU" sz="1600" dirty="0" err="1">
                <a:solidFill>
                  <a:srgbClr val="222222"/>
                </a:solidFill>
                <a:effectLst/>
                <a:latin typeface="Times New Roman" panose="02020603050405020304" pitchFamily="18" charset="0"/>
                <a:ea typeface="Times New Roman" panose="02020603050405020304" pitchFamily="18" charset="0"/>
              </a:rPr>
              <a:t>Європейська</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комісія</a:t>
            </a:r>
            <a:r>
              <a:rPr lang="ru-RU" sz="1600" dirty="0">
                <a:solidFill>
                  <a:srgbClr val="222222"/>
                </a:solidFill>
                <a:effectLst/>
                <a:latin typeface="Times New Roman" panose="02020603050405020304" pitchFamily="18" charset="0"/>
                <a:ea typeface="Times New Roman" panose="02020603050405020304" pitchFamily="18" charset="0"/>
              </a:rPr>
              <a:t>. </a:t>
            </a:r>
            <a:endParaRPr lang="en-US" sz="1600" dirty="0">
              <a:solidFill>
                <a:srgbClr val="222222"/>
              </a:solidFill>
              <a:effectLst/>
              <a:latin typeface="Times New Roman" panose="02020603050405020304" pitchFamily="18" charset="0"/>
              <a:ea typeface="Times New Roman" panose="02020603050405020304" pitchFamily="18" charset="0"/>
            </a:endParaRPr>
          </a:p>
          <a:p>
            <a:pPr marL="457200" indent="-457200" algn="just">
              <a:buFont typeface="+mj-lt"/>
              <a:buAutoNum type="arabicPeriod"/>
            </a:pPr>
            <a:r>
              <a:rPr lang="ru-RU" sz="1600" dirty="0" err="1">
                <a:solidFill>
                  <a:srgbClr val="222222"/>
                </a:solidFill>
                <a:effectLst/>
                <a:latin typeface="Times New Roman" panose="02020603050405020304" pitchFamily="18" charset="0"/>
                <a:ea typeface="Times New Roman" panose="02020603050405020304" pitchFamily="18" charset="0"/>
              </a:rPr>
              <a:t>Загальна</a:t>
            </a:r>
            <a:r>
              <a:rPr lang="ru-RU" sz="1600" dirty="0">
                <a:solidFill>
                  <a:srgbClr val="222222"/>
                </a:solidFill>
                <a:effectLst/>
                <a:latin typeface="Times New Roman" panose="02020603050405020304" pitchFamily="18" charset="0"/>
                <a:ea typeface="Times New Roman" panose="02020603050405020304" pitchFamily="18" charset="0"/>
              </a:rPr>
              <a:t> характеристика порядку </a:t>
            </a:r>
            <a:r>
              <a:rPr lang="ru-RU" sz="1600" dirty="0" err="1">
                <a:solidFill>
                  <a:srgbClr val="222222"/>
                </a:solidFill>
                <a:effectLst/>
                <a:latin typeface="Times New Roman" panose="02020603050405020304" pitchFamily="18" charset="0"/>
                <a:ea typeface="Times New Roman" panose="02020603050405020304" pitchFamily="18" charset="0"/>
              </a:rPr>
              <a:t>роботи</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прийняття</a:t>
            </a:r>
            <a:r>
              <a:rPr lang="ru-RU" sz="1600" dirty="0">
                <a:solidFill>
                  <a:srgbClr val="222222"/>
                </a:solidFill>
                <a:effectLst/>
                <a:latin typeface="Times New Roman" panose="02020603050405020304" pitchFamily="18" charset="0"/>
                <a:ea typeface="Times New Roman" panose="02020603050405020304" pitchFamily="18" charset="0"/>
              </a:rPr>
              <a:t> </a:t>
            </a:r>
            <a:r>
              <a:rPr lang="ru-RU" sz="1600" dirty="0" err="1">
                <a:solidFill>
                  <a:srgbClr val="222222"/>
                </a:solidFill>
                <a:effectLst/>
                <a:latin typeface="Times New Roman" panose="02020603050405020304" pitchFamily="18" charset="0"/>
                <a:ea typeface="Times New Roman" panose="02020603050405020304" pitchFamily="18" charset="0"/>
              </a:rPr>
              <a:t>рішень</a:t>
            </a:r>
            <a:r>
              <a:rPr lang="ru-RU" sz="1600" dirty="0">
                <a:solidFill>
                  <a:srgbClr val="222222"/>
                </a:solidFill>
                <a:effectLst/>
                <a:latin typeface="Times New Roman" panose="02020603050405020304" pitchFamily="18" charset="0"/>
                <a:ea typeface="Times New Roman" panose="02020603050405020304" pitchFamily="18" charset="0"/>
              </a:rPr>
              <a:t> та </a:t>
            </a:r>
            <a:r>
              <a:rPr lang="ru-RU" sz="1600" dirty="0" err="1">
                <a:solidFill>
                  <a:srgbClr val="222222"/>
                </a:solidFill>
                <a:effectLst/>
                <a:latin typeface="Times New Roman" panose="02020603050405020304" pitchFamily="18" charset="0"/>
                <a:ea typeface="Times New Roman" panose="02020603050405020304" pitchFamily="18" charset="0"/>
              </a:rPr>
              <a:t>повноваження</a:t>
            </a:r>
            <a:r>
              <a:rPr lang="ru-RU" sz="1600" dirty="0">
                <a:solidFill>
                  <a:srgbClr val="222222"/>
                </a:solidFill>
                <a:effectLst/>
                <a:latin typeface="Times New Roman" panose="02020603050405020304" pitchFamily="18" charset="0"/>
                <a:ea typeface="Times New Roman" panose="02020603050405020304" pitchFamily="18" charset="0"/>
              </a:rPr>
              <a:t>.</a:t>
            </a:r>
            <a:br>
              <a:rPr lang="ru-UA" sz="1600" dirty="0">
                <a:effectLst/>
                <a:latin typeface="Times New Roman" panose="02020603050405020304" pitchFamily="18" charset="0"/>
                <a:ea typeface="Times New Roman" panose="02020603050405020304" pitchFamily="18" charset="0"/>
              </a:rPr>
            </a:br>
            <a:endParaRPr lang="en-US" sz="1600" dirty="0">
              <a:effectLst/>
              <a:latin typeface="Times New Roman" panose="02020603050405020304" pitchFamily="18" charset="0"/>
              <a:ea typeface="Times New Roman" panose="02020603050405020304" pitchFamily="18" charset="0"/>
            </a:endParaRPr>
          </a:p>
          <a:p>
            <a:pPr marL="457200" indent="-457200" algn="just">
              <a:buFont typeface="+mj-lt"/>
              <a:buAutoNum type="arabicPeriod"/>
            </a:pPr>
            <a:r>
              <a:rPr lang="ru-RU" sz="1600" dirty="0" err="1">
                <a:solidFill>
                  <a:srgbClr val="222222"/>
                </a:solidFill>
                <a:effectLst/>
                <a:latin typeface="Times New Roman" panose="02020603050405020304" pitchFamily="18" charset="0"/>
                <a:ea typeface="Times New Roman" panose="02020603050405020304" pitchFamily="18" charset="0"/>
              </a:rPr>
              <a:t>Судова</a:t>
            </a:r>
            <a:r>
              <a:rPr lang="ru-RU" sz="1600" dirty="0">
                <a:solidFill>
                  <a:srgbClr val="222222"/>
                </a:solidFill>
                <a:effectLst/>
                <a:latin typeface="Times New Roman" panose="02020603050405020304" pitchFamily="18" charset="0"/>
                <a:ea typeface="Times New Roman" panose="02020603050405020304" pitchFamily="18" charset="0"/>
              </a:rPr>
              <a:t> система </a:t>
            </a:r>
            <a:r>
              <a:rPr lang="ru-RU" sz="1600" dirty="0" err="1">
                <a:solidFill>
                  <a:srgbClr val="222222"/>
                </a:solidFill>
                <a:effectLst/>
                <a:latin typeface="Times New Roman" panose="02020603050405020304" pitchFamily="18" charset="0"/>
                <a:ea typeface="Times New Roman" panose="02020603050405020304" pitchFamily="18" charset="0"/>
              </a:rPr>
              <a:t>Європейського</a:t>
            </a:r>
            <a:r>
              <a:rPr lang="ru-RU" sz="1600" dirty="0">
                <a:solidFill>
                  <a:srgbClr val="222222"/>
                </a:solidFill>
                <a:effectLst/>
                <a:latin typeface="Times New Roman" panose="02020603050405020304" pitchFamily="18" charset="0"/>
                <a:ea typeface="Times New Roman" panose="02020603050405020304" pitchFamily="18" charset="0"/>
              </a:rPr>
              <a:t> Союзу.</a:t>
            </a:r>
            <a:br>
              <a:rPr lang="ru-UA" sz="1600" dirty="0">
                <a:effectLst/>
                <a:latin typeface="Times New Roman" panose="02020603050405020304" pitchFamily="18" charset="0"/>
                <a:ea typeface="Times New Roman" panose="02020603050405020304" pitchFamily="18" charset="0"/>
              </a:rPr>
            </a:br>
            <a:endParaRPr lang="ru-UA" sz="1600" dirty="0"/>
          </a:p>
        </p:txBody>
      </p:sp>
      <p:pic>
        <p:nvPicPr>
          <p:cNvPr id="5" name="Рисунок 4">
            <a:extLst>
              <a:ext uri="{FF2B5EF4-FFF2-40B4-BE49-F238E27FC236}">
                <a16:creationId xmlns:a16="http://schemas.microsoft.com/office/drawing/2014/main" id="{96F4BDCA-6CB6-1541-B464-93EED893FB5D}"/>
              </a:ext>
            </a:extLst>
          </p:cNvPr>
          <p:cNvPicPr>
            <a:picLocks noChangeAspect="1"/>
          </p:cNvPicPr>
          <p:nvPr/>
        </p:nvPicPr>
        <p:blipFill>
          <a:blip r:embed="rId2"/>
          <a:stretch>
            <a:fillRect/>
          </a:stretch>
        </p:blipFill>
        <p:spPr>
          <a:xfrm>
            <a:off x="7318617" y="2123955"/>
            <a:ext cx="4268941" cy="2835574"/>
          </a:xfrm>
          <a:prstGeom prst="rect">
            <a:avLst/>
          </a:prstGeom>
        </p:spPr>
      </p:pic>
    </p:spTree>
    <p:extLst>
      <p:ext uri="{BB962C8B-B14F-4D97-AF65-F5344CB8AC3E}">
        <p14:creationId xmlns:p14="http://schemas.microsoft.com/office/powerpoint/2010/main" val="3519624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83346C-6E0E-FF45-B1B0-3A87329BDE8A}"/>
              </a:ext>
            </a:extLst>
          </p:cNvPr>
          <p:cNvSpPr>
            <a:spLocks noGrp="1"/>
          </p:cNvSpPr>
          <p:nvPr>
            <p:ph idx="1"/>
          </p:nvPr>
        </p:nvSpPr>
        <p:spPr>
          <a:xfrm>
            <a:off x="838199" y="864524"/>
            <a:ext cx="5778731" cy="5312439"/>
          </a:xfrm>
        </p:spPr>
        <p:txBody>
          <a:bodyPr>
            <a:normAutofit/>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Суд Європейського Союзу — гарант дотримання права</a:t>
            </a:r>
            <a:endParaRPr lang="ru-UA" sz="2400" dirty="0">
              <a:effectLst/>
              <a:latin typeface="Times New Roman" panose="02020603050405020304" pitchFamily="18" charset="0"/>
              <a:ea typeface="Times New Roman" panose="02020603050405020304" pitchFamily="18" charset="0"/>
            </a:endParaRPr>
          </a:p>
          <a:p>
            <a:pPr algn="just"/>
            <a:r>
              <a:rPr lang="ru-UA" sz="2400" dirty="0">
                <a:solidFill>
                  <a:srgbClr val="000000"/>
                </a:solidFill>
                <a:effectLst/>
                <a:latin typeface="Times New Roman" panose="02020603050405020304" pitchFamily="18" charset="0"/>
                <a:ea typeface="Times New Roman" panose="02020603050405020304" pitchFamily="18" charset="0"/>
              </a:rPr>
              <a:t>Суд ЄС складається з двох ланок:</a:t>
            </a:r>
            <a:endParaRPr lang="ru-UA" sz="24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400" b="1" dirty="0">
                <a:solidFill>
                  <a:srgbClr val="000000"/>
                </a:solidFill>
                <a:effectLst/>
                <a:latin typeface="Times New Roman" panose="02020603050405020304" pitchFamily="18" charset="0"/>
                <a:ea typeface="Times New Roman" panose="02020603050405020304" pitchFamily="18" charset="0"/>
              </a:rPr>
              <a:t>Суду справедливості</a:t>
            </a:r>
            <a:r>
              <a:rPr lang="ru-UA" sz="2400" dirty="0">
                <a:solidFill>
                  <a:srgbClr val="000000"/>
                </a:solidFill>
                <a:effectLst/>
                <a:latin typeface="Times New Roman" panose="02020603050405020304" pitchFamily="18" charset="0"/>
                <a:ea typeface="Times New Roman" panose="02020603050405020304" pitchFamily="18" charset="0"/>
              </a:rPr>
              <a:t>,</a:t>
            </a:r>
          </a:p>
          <a:p>
            <a:pPr marL="342900" lvl="0" indent="-342900" algn="just">
              <a:buSzPts val="1000"/>
              <a:buFont typeface="Symbol" pitchFamily="2" charset="2"/>
              <a:buChar char=""/>
              <a:tabLst>
                <a:tab pos="457200" algn="l"/>
              </a:tabLst>
            </a:pPr>
            <a:r>
              <a:rPr lang="ru-UA" sz="2400" b="1" dirty="0">
                <a:solidFill>
                  <a:srgbClr val="000000"/>
                </a:solidFill>
                <a:effectLst/>
                <a:latin typeface="Times New Roman" panose="02020603050405020304" pitchFamily="18" charset="0"/>
                <a:ea typeface="Times New Roman" panose="02020603050405020304" pitchFamily="18" charset="0"/>
              </a:rPr>
              <a:t>Загального суду</a:t>
            </a:r>
            <a:r>
              <a:rPr lang="ru-UA" sz="2400" dirty="0">
                <a:solidFill>
                  <a:srgbClr val="000000"/>
                </a:solidFill>
                <a:effectLst/>
                <a:latin typeface="Times New Roman" panose="02020603050405020304" pitchFamily="18" charset="0"/>
                <a:ea typeface="Times New Roman" panose="02020603050405020304" pitchFamily="18" charset="0"/>
              </a:rPr>
              <a:t>.</a:t>
            </a:r>
          </a:p>
          <a:p>
            <a:pPr algn="just"/>
            <a:r>
              <a:rPr lang="ru-UA" sz="2400" dirty="0">
                <a:solidFill>
                  <a:srgbClr val="000000"/>
                </a:solidFill>
                <a:effectLst/>
                <a:latin typeface="Times New Roman" panose="02020603050405020304" pitchFamily="18" charset="0"/>
                <a:ea typeface="Times New Roman" panose="02020603050405020304" pitchFamily="18" charset="0"/>
              </a:rPr>
              <a:t>Його місія — забезпечити </a:t>
            </a:r>
            <a:r>
              <a:rPr lang="ru-UA" sz="2400" b="1" dirty="0">
                <a:solidFill>
                  <a:srgbClr val="000000"/>
                </a:solidFill>
                <a:effectLst/>
                <a:latin typeface="Times New Roman" panose="02020603050405020304" pitchFamily="18" charset="0"/>
                <a:ea typeface="Times New Roman" panose="02020603050405020304" pitchFamily="18" charset="0"/>
              </a:rPr>
              <a:t>однакове тлумачення і застосування права ЄС</a:t>
            </a:r>
            <a:r>
              <a:rPr lang="ru-UA" sz="2400" dirty="0">
                <a:solidFill>
                  <a:srgbClr val="000000"/>
                </a:solidFill>
                <a:effectLst/>
                <a:latin typeface="Times New Roman" panose="02020603050405020304" pitchFamily="18" charset="0"/>
                <a:ea typeface="Times New Roman" panose="02020603050405020304" pitchFamily="18" charset="0"/>
              </a:rPr>
              <a:t> на всій території Союзу.</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B2C90787-357A-E84D-A33E-156ED8EC8559}"/>
              </a:ext>
            </a:extLst>
          </p:cNvPr>
          <p:cNvPicPr>
            <a:picLocks noChangeAspect="1"/>
          </p:cNvPicPr>
          <p:nvPr/>
        </p:nvPicPr>
        <p:blipFill>
          <a:blip r:embed="rId2"/>
          <a:stretch>
            <a:fillRect/>
          </a:stretch>
        </p:blipFill>
        <p:spPr>
          <a:xfrm>
            <a:off x="7137170" y="1349432"/>
            <a:ext cx="4216631" cy="2361313"/>
          </a:xfrm>
          <a:prstGeom prst="rect">
            <a:avLst/>
          </a:prstGeom>
        </p:spPr>
      </p:pic>
    </p:spTree>
    <p:extLst>
      <p:ext uri="{BB962C8B-B14F-4D97-AF65-F5344CB8AC3E}">
        <p14:creationId xmlns:p14="http://schemas.microsoft.com/office/powerpoint/2010/main" val="174160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2E4BA21-EFC9-0D42-8148-31317EAEDDC9}"/>
              </a:ext>
            </a:extLst>
          </p:cNvPr>
          <p:cNvSpPr>
            <a:spLocks noGrp="1"/>
          </p:cNvSpPr>
          <p:nvPr>
            <p:ph idx="1"/>
          </p:nvPr>
        </p:nvSpPr>
        <p:spPr>
          <a:xfrm>
            <a:off x="838200" y="429087"/>
            <a:ext cx="10515600" cy="2746375"/>
          </a:xfrm>
        </p:spPr>
        <p:txBody>
          <a:bodyPr>
            <a:normAutofit/>
          </a:bodyPr>
          <a:lstStyle/>
          <a:p>
            <a:pPr algn="just"/>
            <a:r>
              <a:rPr lang="ru-UA" sz="2400" dirty="0">
                <a:solidFill>
                  <a:srgbClr val="000000"/>
                </a:solidFill>
                <a:effectLst/>
                <a:latin typeface="Times New Roman" panose="02020603050405020304" pitchFamily="18" charset="0"/>
                <a:ea typeface="Times New Roman" panose="02020603050405020304" pitchFamily="18" charset="0"/>
              </a:rPr>
              <a:t>Суд може скасувати акт інституцій, якщо він суперечить установчим договорам, а національні суди мають право звертатися до нього через процедуру </a:t>
            </a:r>
            <a:r>
              <a:rPr lang="ru-UA" sz="2400" b="1" dirty="0">
                <a:solidFill>
                  <a:srgbClr val="000000"/>
                </a:solidFill>
                <a:effectLst/>
                <a:latin typeface="Times New Roman" panose="02020603050405020304" pitchFamily="18" charset="0"/>
                <a:ea typeface="Times New Roman" panose="02020603050405020304" pitchFamily="18" charset="0"/>
              </a:rPr>
              <a:t>попереднього запиту</a:t>
            </a:r>
            <a:r>
              <a:rPr lang="ru-UA" sz="2400" dirty="0">
                <a:solidFill>
                  <a:srgbClr val="000000"/>
                </a:solidFill>
                <a:effectLst/>
                <a:latin typeface="Times New Roman" panose="02020603050405020304" pitchFamily="18" charset="0"/>
                <a:ea typeface="Times New Roman" panose="02020603050405020304" pitchFamily="18" charset="0"/>
              </a:rPr>
              <a:t>.</a:t>
            </a:r>
            <a:endParaRPr lang="ru-UA" sz="2400" dirty="0">
              <a:effectLst/>
              <a:latin typeface="Times New Roman" panose="02020603050405020304" pitchFamily="18" charset="0"/>
              <a:ea typeface="Times New Roman" panose="02020603050405020304" pitchFamily="18" charset="0"/>
            </a:endParaRPr>
          </a:p>
          <a:p>
            <a:pPr algn="just"/>
            <a:r>
              <a:rPr lang="ru-UA" sz="2400" dirty="0">
                <a:solidFill>
                  <a:srgbClr val="000000"/>
                </a:solidFill>
                <a:effectLst/>
                <a:latin typeface="Times New Roman" panose="02020603050405020304" pitchFamily="18" charset="0"/>
                <a:ea typeface="Times New Roman" panose="02020603050405020304" pitchFamily="18" charset="0"/>
              </a:rPr>
              <a:t>Саме цей Суд утвердив </a:t>
            </a:r>
            <a:r>
              <a:rPr lang="ru-UA" sz="2400" b="1" dirty="0">
                <a:solidFill>
                  <a:srgbClr val="000000"/>
                </a:solidFill>
                <a:effectLst/>
                <a:latin typeface="Times New Roman" panose="02020603050405020304" pitchFamily="18" charset="0"/>
                <a:ea typeface="Times New Roman" panose="02020603050405020304" pitchFamily="18" charset="0"/>
              </a:rPr>
              <a:t>принцип верховенства права ЄС</a:t>
            </a:r>
            <a:r>
              <a:rPr lang="ru-UA" sz="2400" dirty="0">
                <a:solidFill>
                  <a:srgbClr val="000000"/>
                </a:solidFill>
                <a:effectLst/>
                <a:latin typeface="Times New Roman" panose="02020603050405020304" pitchFamily="18" charset="0"/>
                <a:ea typeface="Times New Roman" panose="02020603050405020304" pitchFamily="18" charset="0"/>
              </a:rPr>
              <a:t> — пам’ятаєте справу </a:t>
            </a:r>
            <a:r>
              <a:rPr lang="ru-UA" sz="2400" i="1" dirty="0">
                <a:solidFill>
                  <a:srgbClr val="000000"/>
                </a:solidFill>
                <a:effectLst/>
                <a:latin typeface="Times New Roman" panose="02020603050405020304" pitchFamily="18" charset="0"/>
                <a:ea typeface="Times New Roman" panose="02020603050405020304" pitchFamily="18" charset="0"/>
              </a:rPr>
              <a:t>Costa v. ENEL</a:t>
            </a:r>
            <a:r>
              <a:rPr lang="ru-UA" sz="2400" dirty="0">
                <a:solidFill>
                  <a:srgbClr val="000000"/>
                </a:solidFill>
                <a:effectLst/>
                <a:latin typeface="Times New Roman" panose="02020603050405020304" pitchFamily="18" charset="0"/>
                <a:ea typeface="Times New Roman" panose="02020603050405020304" pitchFamily="18" charset="0"/>
              </a:rPr>
              <a:t> (1964)? Вона стала правовою “конституцією” європейської інтеграції.</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54FC0D31-A2DE-6641-A669-B86E0405EE1D}"/>
              </a:ext>
            </a:extLst>
          </p:cNvPr>
          <p:cNvPicPr>
            <a:picLocks noChangeAspect="1"/>
          </p:cNvPicPr>
          <p:nvPr/>
        </p:nvPicPr>
        <p:blipFill>
          <a:blip r:embed="rId2"/>
          <a:stretch>
            <a:fillRect/>
          </a:stretch>
        </p:blipFill>
        <p:spPr>
          <a:xfrm>
            <a:off x="2925816" y="2797347"/>
            <a:ext cx="5445447" cy="3437197"/>
          </a:xfrm>
          <a:prstGeom prst="rect">
            <a:avLst/>
          </a:prstGeom>
        </p:spPr>
      </p:pic>
    </p:spTree>
    <p:extLst>
      <p:ext uri="{BB962C8B-B14F-4D97-AF65-F5344CB8AC3E}">
        <p14:creationId xmlns:p14="http://schemas.microsoft.com/office/powerpoint/2010/main" val="3296219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E330AFC-7954-6347-9771-1923C97485D2}"/>
              </a:ext>
            </a:extLst>
          </p:cNvPr>
          <p:cNvSpPr>
            <a:spLocks noGrp="1"/>
          </p:cNvSpPr>
          <p:nvPr>
            <p:ph idx="1"/>
          </p:nvPr>
        </p:nvSpPr>
        <p:spPr>
          <a:xfrm>
            <a:off x="838200" y="581891"/>
            <a:ext cx="10515600" cy="1712422"/>
          </a:xfrm>
        </p:spPr>
        <p:txBody>
          <a:bodyPr>
            <a:normAutofit fontScale="92500" lnSpcReduction="10000"/>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Європейський центральний банк і Рахункова палата</a:t>
            </a:r>
            <a:endParaRPr lang="ru-UA" sz="24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400" b="1" dirty="0">
                <a:solidFill>
                  <a:srgbClr val="000000"/>
                </a:solidFill>
                <a:effectLst/>
                <a:latin typeface="Times New Roman" panose="02020603050405020304" pitchFamily="18" charset="0"/>
                <a:ea typeface="Times New Roman" panose="02020603050405020304" pitchFamily="18" charset="0"/>
              </a:rPr>
              <a:t>ЄЦБ</a:t>
            </a:r>
            <a:r>
              <a:rPr lang="ru-UA" sz="2400" dirty="0">
                <a:solidFill>
                  <a:srgbClr val="000000"/>
                </a:solidFill>
                <a:effectLst/>
                <a:latin typeface="Times New Roman" panose="02020603050405020304" pitchFamily="18" charset="0"/>
                <a:ea typeface="Times New Roman" panose="02020603050405020304" pitchFamily="18" charset="0"/>
              </a:rPr>
              <a:t> — “охоронець євро”. Забезпечує стабільність цін і проводить грошово-кредитну політику єврозони.</a:t>
            </a:r>
          </a:p>
          <a:p>
            <a:pPr marL="342900" lvl="0" indent="-342900" algn="just">
              <a:buSzPts val="1000"/>
              <a:buFont typeface="Symbol" pitchFamily="2" charset="2"/>
              <a:buChar char=""/>
              <a:tabLst>
                <a:tab pos="457200" algn="l"/>
              </a:tabLst>
            </a:pPr>
            <a:r>
              <a:rPr lang="ru-UA" sz="2400" b="1" dirty="0">
                <a:solidFill>
                  <a:srgbClr val="000000"/>
                </a:solidFill>
                <a:effectLst/>
                <a:latin typeface="Times New Roman" panose="02020603050405020304" pitchFamily="18" charset="0"/>
                <a:ea typeface="Times New Roman" panose="02020603050405020304" pitchFamily="18" charset="0"/>
              </a:rPr>
              <a:t>Рахункова палата</a:t>
            </a:r>
            <a:r>
              <a:rPr lang="ru-UA" sz="2400" dirty="0">
                <a:solidFill>
                  <a:srgbClr val="000000"/>
                </a:solidFill>
                <a:effectLst/>
                <a:latin typeface="Times New Roman" panose="02020603050405020304" pitchFamily="18" charset="0"/>
                <a:ea typeface="Times New Roman" panose="02020603050405020304" pitchFamily="18" charset="0"/>
              </a:rPr>
              <a:t> — здійснює фінансовий аудит, контролює використання коштів ЄС.</a:t>
            </a:r>
          </a:p>
          <a:p>
            <a:pPr algn="just"/>
            <a:endParaRPr lang="ru-UA" sz="3600" dirty="0"/>
          </a:p>
        </p:txBody>
      </p:sp>
      <p:pic>
        <p:nvPicPr>
          <p:cNvPr id="5" name="Рисунок 4">
            <a:extLst>
              <a:ext uri="{FF2B5EF4-FFF2-40B4-BE49-F238E27FC236}">
                <a16:creationId xmlns:a16="http://schemas.microsoft.com/office/drawing/2014/main" id="{A9A320E8-1952-8B41-9064-CEAB34F4DEC6}"/>
              </a:ext>
            </a:extLst>
          </p:cNvPr>
          <p:cNvPicPr>
            <a:picLocks noChangeAspect="1"/>
          </p:cNvPicPr>
          <p:nvPr/>
        </p:nvPicPr>
        <p:blipFill>
          <a:blip r:embed="rId2"/>
          <a:stretch>
            <a:fillRect/>
          </a:stretch>
        </p:blipFill>
        <p:spPr>
          <a:xfrm>
            <a:off x="1080654" y="3083551"/>
            <a:ext cx="5286202" cy="2960273"/>
          </a:xfrm>
          <a:prstGeom prst="rect">
            <a:avLst/>
          </a:prstGeom>
        </p:spPr>
      </p:pic>
    </p:spTree>
    <p:extLst>
      <p:ext uri="{BB962C8B-B14F-4D97-AF65-F5344CB8AC3E}">
        <p14:creationId xmlns:p14="http://schemas.microsoft.com/office/powerpoint/2010/main" val="640358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C587EC2-45AE-154A-8059-1E134528BC71}"/>
              </a:ext>
            </a:extLst>
          </p:cNvPr>
          <p:cNvSpPr>
            <a:spLocks noGrp="1"/>
          </p:cNvSpPr>
          <p:nvPr>
            <p:ph idx="1"/>
          </p:nvPr>
        </p:nvSpPr>
        <p:spPr>
          <a:xfrm>
            <a:off x="838200" y="744970"/>
            <a:ext cx="10515600" cy="2297488"/>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Інші інституції та дорадчі органи</a:t>
            </a:r>
            <a:endParaRPr lang="ru-UA" sz="2000" dirty="0">
              <a:effectLst/>
              <a:latin typeface="Times New Roman" panose="02020603050405020304" pitchFamily="18" charset="0"/>
              <a:ea typeface="Times New Roman" panose="02020603050405020304" pitchFamily="18" charset="0"/>
            </a:endParaRPr>
          </a:p>
          <a:p>
            <a:pPr algn="just"/>
            <a:r>
              <a:rPr lang="ru-UA" sz="2000" dirty="0">
                <a:solidFill>
                  <a:srgbClr val="000000"/>
                </a:solidFill>
                <a:effectLst/>
                <a:latin typeface="Times New Roman" panose="02020603050405020304" pitchFamily="18" charset="0"/>
                <a:ea typeface="Times New Roman" panose="02020603050405020304" pitchFamily="18" charset="0"/>
              </a:rPr>
              <a:t>До інституційної системи також належать:</a:t>
            </a:r>
            <a:endParaRPr lang="ru-UA" sz="20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Європейська рада</a:t>
            </a:r>
            <a:r>
              <a:rPr lang="ru-UA" sz="2000" dirty="0">
                <a:solidFill>
                  <a:srgbClr val="000000"/>
                </a:solidFill>
                <a:effectLst/>
                <a:latin typeface="Times New Roman" panose="02020603050405020304" pitchFamily="18" charset="0"/>
                <a:ea typeface="Times New Roman" panose="02020603050405020304" pitchFamily="18" charset="0"/>
              </a:rPr>
              <a:t> — визначає стратегічні напрями розвитку (глави держав і урядів).</a:t>
            </a:r>
          </a:p>
          <a:p>
            <a:pPr marL="342900" lvl="0" indent="-342900" algn="just">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Комітет регіонів</a:t>
            </a:r>
            <a:r>
              <a:rPr lang="ru-UA" sz="2000" dirty="0">
                <a:solidFill>
                  <a:srgbClr val="000000"/>
                </a:solidFill>
                <a:effectLst/>
                <a:latin typeface="Times New Roman" panose="02020603050405020304" pitchFamily="18" charset="0"/>
                <a:ea typeface="Times New Roman" panose="02020603050405020304" pitchFamily="18" charset="0"/>
              </a:rPr>
              <a:t> і </a:t>
            </a:r>
            <a:r>
              <a:rPr lang="ru-UA" sz="2000" b="1" dirty="0">
                <a:solidFill>
                  <a:srgbClr val="000000"/>
                </a:solidFill>
                <a:effectLst/>
                <a:latin typeface="Times New Roman" panose="02020603050405020304" pitchFamily="18" charset="0"/>
                <a:ea typeface="Times New Roman" panose="02020603050405020304" pitchFamily="18" charset="0"/>
              </a:rPr>
              <a:t>Економічно-соціальний комітет</a:t>
            </a:r>
            <a:r>
              <a:rPr lang="ru-UA" sz="2000" dirty="0">
                <a:solidFill>
                  <a:srgbClr val="000000"/>
                </a:solidFill>
                <a:effectLst/>
                <a:latin typeface="Times New Roman" panose="02020603050405020304" pitchFamily="18" charset="0"/>
                <a:ea typeface="Times New Roman" panose="02020603050405020304" pitchFamily="18" charset="0"/>
              </a:rPr>
              <a:t> — забезпечують участь громадянського суспільства.</a:t>
            </a:r>
          </a:p>
          <a:p>
            <a:pPr algn="just"/>
            <a:endParaRPr lang="ru-UA" sz="3200" dirty="0"/>
          </a:p>
        </p:txBody>
      </p:sp>
      <p:pic>
        <p:nvPicPr>
          <p:cNvPr id="6" name="Рисунок 5">
            <a:extLst>
              <a:ext uri="{FF2B5EF4-FFF2-40B4-BE49-F238E27FC236}">
                <a16:creationId xmlns:a16="http://schemas.microsoft.com/office/drawing/2014/main" id="{45123F33-FBB9-A84A-B654-1A88216BD48E}"/>
              </a:ext>
            </a:extLst>
          </p:cNvPr>
          <p:cNvPicPr>
            <a:picLocks noChangeAspect="1"/>
          </p:cNvPicPr>
          <p:nvPr/>
        </p:nvPicPr>
        <p:blipFill>
          <a:blip r:embed="rId2"/>
          <a:stretch>
            <a:fillRect/>
          </a:stretch>
        </p:blipFill>
        <p:spPr>
          <a:xfrm>
            <a:off x="1897296" y="2851150"/>
            <a:ext cx="5068654" cy="3366770"/>
          </a:xfrm>
          <a:prstGeom prst="rect">
            <a:avLst/>
          </a:prstGeom>
        </p:spPr>
      </p:pic>
    </p:spTree>
    <p:extLst>
      <p:ext uri="{BB962C8B-B14F-4D97-AF65-F5344CB8AC3E}">
        <p14:creationId xmlns:p14="http://schemas.microsoft.com/office/powerpoint/2010/main" val="4107979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4AB4902-D37A-124C-BD88-CE07B09D347E}"/>
              </a:ext>
            </a:extLst>
          </p:cNvPr>
          <p:cNvSpPr>
            <a:spLocks noGrp="1"/>
          </p:cNvSpPr>
          <p:nvPr>
            <p:ph idx="1"/>
          </p:nvPr>
        </p:nvSpPr>
        <p:spPr>
          <a:xfrm>
            <a:off x="838200" y="595342"/>
            <a:ext cx="10515600" cy="3594273"/>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Правовий статус інституцій</a:t>
            </a:r>
            <a:endParaRPr lang="ru-UA" sz="2000" dirty="0">
              <a:effectLst/>
              <a:latin typeface="Times New Roman" panose="02020603050405020304" pitchFamily="18" charset="0"/>
              <a:ea typeface="Times New Roman" panose="02020603050405020304" pitchFamily="18" charset="0"/>
            </a:endParaRPr>
          </a:p>
          <a:p>
            <a:pPr algn="just"/>
            <a:r>
              <a:rPr lang="ru-UA" sz="2000" dirty="0">
                <a:solidFill>
                  <a:srgbClr val="000000"/>
                </a:solidFill>
                <a:effectLst/>
                <a:latin typeface="Times New Roman" panose="02020603050405020304" pitchFamily="18" charset="0"/>
                <a:ea typeface="Times New Roman" panose="02020603050405020304" pitchFamily="18" charset="0"/>
              </a:rPr>
              <a:t>Кожна інституція має:</a:t>
            </a:r>
            <a:endParaRPr lang="ru-UA" sz="20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Правосуб’єктність</a:t>
            </a:r>
            <a:r>
              <a:rPr lang="ru-UA" sz="2000" dirty="0">
                <a:solidFill>
                  <a:srgbClr val="000000"/>
                </a:solidFill>
                <a:effectLst/>
                <a:latin typeface="Times New Roman" panose="02020603050405020304" pitchFamily="18" charset="0"/>
                <a:ea typeface="Times New Roman" panose="02020603050405020304" pitchFamily="18" charset="0"/>
              </a:rPr>
              <a:t> (може виступати стороною у правовідносинах);</a:t>
            </a:r>
          </a:p>
          <a:p>
            <a:pPr marL="342900" lvl="0" indent="-342900" algn="just">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Компетенцію</a:t>
            </a:r>
            <a:r>
              <a:rPr lang="ru-UA" sz="2000" dirty="0">
                <a:solidFill>
                  <a:srgbClr val="000000"/>
                </a:solidFill>
                <a:effectLst/>
                <a:latin typeface="Times New Roman" panose="02020603050405020304" pitchFamily="18" charset="0"/>
                <a:ea typeface="Times New Roman" panose="02020603050405020304" pitchFamily="18" charset="0"/>
              </a:rPr>
              <a:t>, визначену установчими договорами (принцип </a:t>
            </a:r>
            <a:r>
              <a:rPr lang="ru-UA" sz="2000" i="1" dirty="0">
                <a:solidFill>
                  <a:srgbClr val="000000"/>
                </a:solidFill>
                <a:effectLst/>
                <a:latin typeface="Times New Roman" panose="02020603050405020304" pitchFamily="18" charset="0"/>
                <a:ea typeface="Times New Roman" panose="02020603050405020304" pitchFamily="18" charset="0"/>
              </a:rPr>
              <a:t>conferral</a:t>
            </a:r>
            <a:r>
              <a:rPr lang="ru-UA" sz="2000" dirty="0">
                <a:solidFill>
                  <a:srgbClr val="000000"/>
                </a:solidFill>
                <a:effectLst/>
                <a:latin typeface="Times New Roman" panose="02020603050405020304" pitchFamily="18" charset="0"/>
                <a:ea typeface="Times New Roman" panose="02020603050405020304" pitchFamily="18" charset="0"/>
              </a:rPr>
              <a:t> — наділення повноваженнями лише в межах передбаченого);</a:t>
            </a:r>
          </a:p>
          <a:p>
            <a:pPr marL="342900" lvl="0" indent="-342900" algn="just">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Автономію</a:t>
            </a:r>
            <a:r>
              <a:rPr lang="ru-UA" sz="2000" dirty="0">
                <a:solidFill>
                  <a:srgbClr val="000000"/>
                </a:solidFill>
                <a:effectLst/>
                <a:latin typeface="Times New Roman" panose="02020603050405020304" pitchFamily="18" charset="0"/>
                <a:ea typeface="Times New Roman" panose="02020603050405020304" pitchFamily="18" charset="0"/>
              </a:rPr>
              <a:t> — організаційну, фінансову та кадрову.</a:t>
            </a:r>
          </a:p>
          <a:p>
            <a:pPr algn="just"/>
            <a:r>
              <a:rPr lang="ru-UA" sz="2000" dirty="0">
                <a:solidFill>
                  <a:srgbClr val="000000"/>
                </a:solidFill>
                <a:effectLst/>
                <a:latin typeface="Times New Roman" panose="02020603050405020304" pitchFamily="18" charset="0"/>
                <a:ea typeface="Times New Roman" panose="02020603050405020304" pitchFamily="18" charset="0"/>
              </a:rPr>
              <a:t>Юридично це означає, що </a:t>
            </a:r>
            <a:r>
              <a:rPr lang="ru-UA" sz="2000" b="1" dirty="0">
                <a:solidFill>
                  <a:srgbClr val="000000"/>
                </a:solidFill>
                <a:effectLst/>
                <a:latin typeface="Times New Roman" panose="02020603050405020304" pitchFamily="18" charset="0"/>
                <a:ea typeface="Times New Roman" panose="02020603050405020304" pitchFamily="18" charset="0"/>
              </a:rPr>
              <a:t>інституції ЄС — не органи держав, а органи самого Союзу</a:t>
            </a:r>
            <a:r>
              <a:rPr lang="ru-UA" sz="2000" dirty="0">
                <a:solidFill>
                  <a:srgbClr val="000000"/>
                </a:solidFill>
                <a:effectLst/>
                <a:latin typeface="Times New Roman" panose="02020603050405020304" pitchFamily="18" charset="0"/>
                <a:ea typeface="Times New Roman" panose="02020603050405020304" pitchFamily="18" charset="0"/>
              </a:rPr>
              <a:t>, який має власну правову систему, відмінну від національних.</a:t>
            </a:r>
            <a:endParaRPr lang="ru-UA" sz="2000" dirty="0">
              <a:effectLst/>
              <a:latin typeface="Times New Roman" panose="02020603050405020304" pitchFamily="18" charset="0"/>
              <a:ea typeface="Times New Roman" panose="02020603050405020304" pitchFamily="18" charset="0"/>
            </a:endParaRPr>
          </a:p>
          <a:p>
            <a:pPr algn="just"/>
            <a:endParaRPr lang="ru-UA" sz="3200" dirty="0"/>
          </a:p>
        </p:txBody>
      </p:sp>
      <p:pic>
        <p:nvPicPr>
          <p:cNvPr id="5" name="Рисунок 4">
            <a:extLst>
              <a:ext uri="{FF2B5EF4-FFF2-40B4-BE49-F238E27FC236}">
                <a16:creationId xmlns:a16="http://schemas.microsoft.com/office/drawing/2014/main" id="{BE48EC04-3972-7340-B80F-E88B852E5068}"/>
              </a:ext>
            </a:extLst>
          </p:cNvPr>
          <p:cNvPicPr>
            <a:picLocks noChangeAspect="1"/>
          </p:cNvPicPr>
          <p:nvPr/>
        </p:nvPicPr>
        <p:blipFill>
          <a:blip r:embed="rId2"/>
          <a:stretch>
            <a:fillRect/>
          </a:stretch>
        </p:blipFill>
        <p:spPr>
          <a:xfrm>
            <a:off x="6982691" y="3625384"/>
            <a:ext cx="4488872" cy="2781836"/>
          </a:xfrm>
          <a:prstGeom prst="rect">
            <a:avLst/>
          </a:prstGeom>
        </p:spPr>
      </p:pic>
    </p:spTree>
    <p:extLst>
      <p:ext uri="{BB962C8B-B14F-4D97-AF65-F5344CB8AC3E}">
        <p14:creationId xmlns:p14="http://schemas.microsoft.com/office/powerpoint/2010/main" val="2549067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F380C34-67F7-B549-949A-2763533E6F38}"/>
              </a:ext>
            </a:extLst>
          </p:cNvPr>
          <p:cNvSpPr>
            <a:spLocks noGrp="1"/>
          </p:cNvSpPr>
          <p:nvPr>
            <p:ph idx="1"/>
          </p:nvPr>
        </p:nvSpPr>
        <p:spPr>
          <a:xfrm>
            <a:off x="838200" y="482139"/>
            <a:ext cx="10515600" cy="2078181"/>
          </a:xfrm>
        </p:spPr>
        <p:txBody>
          <a:bodyPr>
            <a:normAutofit lnSpcReduction="10000"/>
          </a:bodyPr>
          <a:lstStyle/>
          <a:p>
            <a:pPr marL="0" indent="0">
              <a:buNone/>
            </a:pPr>
            <a:r>
              <a:rPr lang="ru-UA" sz="2400" b="1" dirty="0">
                <a:solidFill>
                  <a:srgbClr val="000000"/>
                </a:solidFill>
                <a:effectLst/>
                <a:latin typeface="Times New Roman" panose="02020603050405020304" pitchFamily="18" charset="0"/>
                <a:ea typeface="Times New Roman" panose="02020603050405020304" pitchFamily="18" charset="0"/>
              </a:rPr>
              <a:t>Європейський Союз як правова спільнота</a:t>
            </a:r>
            <a:endParaRPr lang="ru-UA" sz="2400" dirty="0">
              <a:effectLst/>
              <a:latin typeface="Times New Roman" panose="02020603050405020304" pitchFamily="18" charset="0"/>
              <a:ea typeface="Times New Roman" panose="02020603050405020304" pitchFamily="18" charset="0"/>
            </a:endParaRPr>
          </a:p>
          <a:p>
            <a:r>
              <a:rPr lang="ru-UA" sz="2400" dirty="0">
                <a:solidFill>
                  <a:srgbClr val="000000"/>
                </a:solidFill>
                <a:effectLst/>
                <a:latin typeface="Times New Roman" panose="02020603050405020304" pitchFamily="18" charset="0"/>
                <a:ea typeface="Times New Roman" panose="02020603050405020304" pitchFamily="18" charset="0"/>
              </a:rPr>
              <a:t>Підсумовуючи, зазначимо:</a:t>
            </a:r>
            <a:br>
              <a:rPr lang="ru-UA" sz="2400" dirty="0">
                <a:solidFill>
                  <a:srgbClr val="000000"/>
                </a:solidFill>
                <a:effectLst/>
                <a:latin typeface="Times New Roman" panose="02020603050405020304" pitchFamily="18" charset="0"/>
                <a:ea typeface="Times New Roman" panose="02020603050405020304" pitchFamily="18" charset="0"/>
              </a:rPr>
            </a:br>
            <a:r>
              <a:rPr lang="ru-UA" sz="2400" dirty="0">
                <a:solidFill>
                  <a:srgbClr val="000000"/>
                </a:solidFill>
                <a:effectLst/>
                <a:latin typeface="Times New Roman" panose="02020603050405020304" pitchFamily="18" charset="0"/>
                <a:ea typeface="Times New Roman" panose="02020603050405020304" pitchFamily="18" charset="0"/>
              </a:rPr>
              <a:t>Європейський Союз — це </a:t>
            </a:r>
            <a:r>
              <a:rPr lang="ru-UA" sz="2400" b="1" dirty="0">
                <a:solidFill>
                  <a:srgbClr val="000000"/>
                </a:solidFill>
                <a:effectLst/>
                <a:latin typeface="Times New Roman" panose="02020603050405020304" pitchFamily="18" charset="0"/>
                <a:ea typeface="Times New Roman" panose="02020603050405020304" pitchFamily="18" charset="0"/>
              </a:rPr>
              <a:t>“правова спільнота”</a:t>
            </a:r>
            <a:r>
              <a:rPr lang="ru-UA" sz="2400" dirty="0">
                <a:solidFill>
                  <a:srgbClr val="000000"/>
                </a:solidFill>
                <a:effectLst/>
                <a:latin typeface="Times New Roman" panose="02020603050405020304" pitchFamily="18" charset="0"/>
                <a:ea typeface="Times New Roman" panose="02020603050405020304" pitchFamily="18" charset="0"/>
              </a:rPr>
              <a:t>, де влада базується не на примусі, а на </a:t>
            </a:r>
            <a:r>
              <a:rPr lang="ru-UA" sz="2400" b="1" dirty="0">
                <a:solidFill>
                  <a:srgbClr val="000000"/>
                </a:solidFill>
                <a:effectLst/>
                <a:latin typeface="Times New Roman" panose="02020603050405020304" pitchFamily="18" charset="0"/>
                <a:ea typeface="Times New Roman" panose="02020603050405020304" pitchFamily="18" charset="0"/>
              </a:rPr>
              <a:t>довірі до норм і інституцій</a:t>
            </a:r>
            <a:r>
              <a:rPr lang="ru-UA" sz="2400" dirty="0">
                <a:solidFill>
                  <a:srgbClr val="000000"/>
                </a:solidFill>
                <a:effectLst/>
                <a:latin typeface="Times New Roman" panose="02020603050405020304" pitchFamily="18" charset="0"/>
                <a:ea typeface="Times New Roman" panose="02020603050405020304" pitchFamily="18" charset="0"/>
              </a:rPr>
              <a:t>.</a:t>
            </a:r>
            <a:br>
              <a:rPr lang="ru-UA" sz="2400" dirty="0">
                <a:solidFill>
                  <a:srgbClr val="000000"/>
                </a:solidFill>
                <a:effectLst/>
                <a:latin typeface="Times New Roman" panose="02020603050405020304" pitchFamily="18" charset="0"/>
                <a:ea typeface="Times New Roman" panose="02020603050405020304" pitchFamily="18" charset="0"/>
              </a:rPr>
            </a:br>
            <a:r>
              <a:rPr lang="ru-UA" sz="2400" dirty="0">
                <a:solidFill>
                  <a:srgbClr val="000000"/>
                </a:solidFill>
                <a:effectLst/>
                <a:latin typeface="Times New Roman" panose="02020603050405020304" pitchFamily="18" charset="0"/>
                <a:ea typeface="Times New Roman" panose="02020603050405020304" pitchFamily="18" charset="0"/>
              </a:rPr>
              <a:t>І саме </a:t>
            </a:r>
            <a:r>
              <a:rPr lang="ru-UA" sz="2400" b="1" dirty="0">
                <a:solidFill>
                  <a:srgbClr val="000000"/>
                </a:solidFill>
                <a:effectLst/>
                <a:latin typeface="Times New Roman" panose="02020603050405020304" pitchFamily="18" charset="0"/>
                <a:ea typeface="Times New Roman" panose="02020603050405020304" pitchFamily="18" charset="0"/>
              </a:rPr>
              <a:t>правовий статус</a:t>
            </a:r>
            <a:r>
              <a:rPr lang="ru-UA" sz="2400" dirty="0">
                <a:solidFill>
                  <a:srgbClr val="000000"/>
                </a:solidFill>
                <a:effectLst/>
                <a:latin typeface="Times New Roman" panose="02020603050405020304" pitchFamily="18" charset="0"/>
                <a:ea typeface="Times New Roman" panose="02020603050405020304" pitchFamily="18" charset="0"/>
              </a:rPr>
              <a:t> цих інституцій робить можливим мирне, стабільне й ефективне співіснування 27 держав під спільним європейським прапором.</a:t>
            </a:r>
            <a:endParaRPr lang="ru-UA" sz="2400" dirty="0">
              <a:effectLst/>
              <a:latin typeface="Times New Roman" panose="02020603050405020304" pitchFamily="18" charset="0"/>
              <a:ea typeface="Times New Roman" panose="02020603050405020304" pitchFamily="18" charset="0"/>
            </a:endParaRPr>
          </a:p>
          <a:p>
            <a:endParaRPr lang="ru-UA" sz="3600" dirty="0"/>
          </a:p>
        </p:txBody>
      </p:sp>
      <p:pic>
        <p:nvPicPr>
          <p:cNvPr id="7" name="Рисунок 6">
            <a:extLst>
              <a:ext uri="{FF2B5EF4-FFF2-40B4-BE49-F238E27FC236}">
                <a16:creationId xmlns:a16="http://schemas.microsoft.com/office/drawing/2014/main" id="{F6705CBF-FE27-6D43-B643-9B46E37DB370}"/>
              </a:ext>
            </a:extLst>
          </p:cNvPr>
          <p:cNvPicPr>
            <a:picLocks noChangeAspect="1"/>
          </p:cNvPicPr>
          <p:nvPr/>
        </p:nvPicPr>
        <p:blipFill>
          <a:blip r:embed="rId2"/>
          <a:stretch>
            <a:fillRect/>
          </a:stretch>
        </p:blipFill>
        <p:spPr>
          <a:xfrm>
            <a:off x="5014422" y="2791921"/>
            <a:ext cx="6223000" cy="3357145"/>
          </a:xfrm>
          <a:prstGeom prst="rect">
            <a:avLst/>
          </a:prstGeom>
        </p:spPr>
      </p:pic>
    </p:spTree>
    <p:extLst>
      <p:ext uri="{BB962C8B-B14F-4D97-AF65-F5344CB8AC3E}">
        <p14:creationId xmlns:p14="http://schemas.microsoft.com/office/powerpoint/2010/main" val="2718883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F6C861-9DB6-2240-B3A6-9BFC7619D044}"/>
              </a:ext>
            </a:extLst>
          </p:cNvPr>
          <p:cNvSpPr>
            <a:spLocks noGrp="1"/>
          </p:cNvSpPr>
          <p:nvPr>
            <p:ph idx="1"/>
          </p:nvPr>
        </p:nvSpPr>
        <p:spPr>
          <a:xfrm>
            <a:off x="838200" y="448887"/>
            <a:ext cx="4951739" cy="1679171"/>
          </a:xfrm>
        </p:spPr>
        <p:txBody>
          <a:bodyPr>
            <a:normAutofit fontScale="92500" lnSpcReduction="20000"/>
          </a:bodyPr>
          <a:lstStyle/>
          <a:p>
            <a:pPr algn="just"/>
            <a:r>
              <a:rPr lang="ru-UA" sz="2400" dirty="0">
                <a:solidFill>
                  <a:srgbClr val="000000"/>
                </a:solidFill>
                <a:effectLst/>
                <a:latin typeface="Times New Roman" panose="02020603050405020304" pitchFamily="18" charset="0"/>
                <a:ea typeface="Times New Roman" panose="02020603050405020304" pitchFamily="18" charset="0"/>
              </a:rPr>
              <a:t>ЄС — це не лише союз держав, а й </a:t>
            </a:r>
            <a:r>
              <a:rPr lang="ru-UA" sz="2400" b="1" dirty="0">
                <a:solidFill>
                  <a:srgbClr val="000000"/>
                </a:solidFill>
                <a:effectLst/>
                <a:latin typeface="Times New Roman" panose="02020603050405020304" pitchFamily="18" charset="0"/>
                <a:ea typeface="Times New Roman" panose="02020603050405020304" pitchFamily="18" charset="0"/>
              </a:rPr>
              <a:t>союз інституцій</a:t>
            </a:r>
            <a:r>
              <a:rPr lang="ru-UA" sz="2400" dirty="0">
                <a:solidFill>
                  <a:srgbClr val="000000"/>
                </a:solidFill>
                <a:effectLst/>
                <a:latin typeface="Times New Roman" panose="02020603050405020304" pitchFamily="18" charset="0"/>
                <a:ea typeface="Times New Roman" panose="02020603050405020304" pitchFamily="18" charset="0"/>
              </a:rPr>
              <a:t>, які створюють право, контролюють його виконання і втілюють у життя спільні цінності — демократію, верховенство права, солідарність.</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414010D0-0FAB-9747-BC9F-D5F11B35D428}"/>
              </a:ext>
            </a:extLst>
          </p:cNvPr>
          <p:cNvPicPr>
            <a:picLocks noChangeAspect="1"/>
          </p:cNvPicPr>
          <p:nvPr/>
        </p:nvPicPr>
        <p:blipFill>
          <a:blip r:embed="rId2"/>
          <a:stretch>
            <a:fillRect/>
          </a:stretch>
        </p:blipFill>
        <p:spPr>
          <a:xfrm>
            <a:off x="1172814" y="3574472"/>
            <a:ext cx="4617125" cy="2194559"/>
          </a:xfrm>
          <a:prstGeom prst="rect">
            <a:avLst/>
          </a:prstGeom>
        </p:spPr>
      </p:pic>
      <p:pic>
        <p:nvPicPr>
          <p:cNvPr id="7" name="Рисунок 6">
            <a:extLst>
              <a:ext uri="{FF2B5EF4-FFF2-40B4-BE49-F238E27FC236}">
                <a16:creationId xmlns:a16="http://schemas.microsoft.com/office/drawing/2014/main" id="{CAC0642B-DDE2-CC4D-A4B2-A0182D04FF35}"/>
              </a:ext>
            </a:extLst>
          </p:cNvPr>
          <p:cNvPicPr>
            <a:picLocks noChangeAspect="1"/>
          </p:cNvPicPr>
          <p:nvPr/>
        </p:nvPicPr>
        <p:blipFill>
          <a:blip r:embed="rId3"/>
          <a:stretch>
            <a:fillRect/>
          </a:stretch>
        </p:blipFill>
        <p:spPr>
          <a:xfrm>
            <a:off x="6096000" y="2128057"/>
            <a:ext cx="5875209" cy="3640974"/>
          </a:xfrm>
          <a:prstGeom prst="rect">
            <a:avLst/>
          </a:prstGeom>
        </p:spPr>
      </p:pic>
    </p:spTree>
    <p:extLst>
      <p:ext uri="{BB962C8B-B14F-4D97-AF65-F5344CB8AC3E}">
        <p14:creationId xmlns:p14="http://schemas.microsoft.com/office/powerpoint/2010/main" val="3494001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C3BA6B4-9D76-7845-AF11-5E440F066B0F}"/>
              </a:ext>
            </a:extLst>
          </p:cNvPr>
          <p:cNvSpPr>
            <a:spLocks noGrp="1"/>
          </p:cNvSpPr>
          <p:nvPr>
            <p:ph idx="1"/>
          </p:nvPr>
        </p:nvSpPr>
        <p:spPr>
          <a:xfrm>
            <a:off x="5652656" y="362585"/>
            <a:ext cx="5818908" cy="5689079"/>
          </a:xfrm>
        </p:spPr>
        <p:txBody>
          <a:bodyPr>
            <a:normAutofit fontScale="92500"/>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1. Вступ: значення Європарламенту в інституційній системі ЄС</a:t>
            </a:r>
            <a:endParaRPr lang="ru-UA" sz="24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Європейський парламент — </a:t>
            </a:r>
            <a:r>
              <a:rPr lang="ru-UA" sz="2400" b="1" dirty="0">
                <a:solidFill>
                  <a:srgbClr val="000000"/>
                </a:solidFill>
                <a:effectLst/>
                <a:latin typeface="Times New Roman" panose="02020603050405020304" pitchFamily="18" charset="0"/>
                <a:ea typeface="Times New Roman" panose="02020603050405020304" pitchFamily="18" charset="0"/>
              </a:rPr>
              <a:t>безпосередньо обраний орган</a:t>
            </a:r>
            <a:r>
              <a:rPr lang="ru-UA" sz="2400" dirty="0">
                <a:solidFill>
                  <a:srgbClr val="000000"/>
                </a:solidFill>
                <a:effectLst/>
                <a:latin typeface="Times New Roman" panose="02020603050405020304" pitchFamily="18" charset="0"/>
                <a:ea typeface="Times New Roman" panose="02020603050405020304" pitchFamily="18" charset="0"/>
              </a:rPr>
              <a:t>, що представляє громадян Європейського Союзу і здійснює законодавчу, бюджетну та контрольну функції.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Зростання ролі Парламенту стало особливо помітним після Лісабонського договору (2009), коли багато повноважень були розширені, а процедура звичайного законодавчого процесу (ordinary legislative procedure) стала основною практикою прийняття законів у ЄС.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На сайті ЄС зазначено, що він має </a:t>
            </a:r>
            <a:r>
              <a:rPr lang="ru-UA" sz="2400" b="1" dirty="0">
                <a:solidFill>
                  <a:srgbClr val="000000"/>
                </a:solidFill>
                <a:effectLst/>
                <a:latin typeface="Times New Roman" panose="02020603050405020304" pitchFamily="18" charset="0"/>
                <a:ea typeface="Times New Roman" panose="02020603050405020304" pitchFamily="18" charset="0"/>
              </a:rPr>
              <a:t>три основні ролі</a:t>
            </a:r>
            <a:r>
              <a:rPr lang="ru-UA" sz="2400" dirty="0">
                <a:solidFill>
                  <a:srgbClr val="000000"/>
                </a:solidFill>
                <a:effectLst/>
                <a:latin typeface="Times New Roman" panose="02020603050405020304" pitchFamily="18" charset="0"/>
                <a:ea typeface="Times New Roman" panose="02020603050405020304" pitchFamily="18" charset="0"/>
              </a:rPr>
              <a:t>: законодавчу, контрольну (наглядову) та бюджетну. </a:t>
            </a:r>
            <a:endParaRPr lang="ru-UA" sz="3600" dirty="0"/>
          </a:p>
        </p:txBody>
      </p:sp>
      <p:pic>
        <p:nvPicPr>
          <p:cNvPr id="7" name="Рисунок 6">
            <a:extLst>
              <a:ext uri="{FF2B5EF4-FFF2-40B4-BE49-F238E27FC236}">
                <a16:creationId xmlns:a16="http://schemas.microsoft.com/office/drawing/2014/main" id="{75C3249A-CB0A-4945-B199-42204B0B5FDC}"/>
              </a:ext>
            </a:extLst>
          </p:cNvPr>
          <p:cNvPicPr>
            <a:picLocks noChangeAspect="1"/>
          </p:cNvPicPr>
          <p:nvPr/>
        </p:nvPicPr>
        <p:blipFill>
          <a:blip r:embed="rId2"/>
          <a:stretch>
            <a:fillRect/>
          </a:stretch>
        </p:blipFill>
        <p:spPr>
          <a:xfrm>
            <a:off x="558455" y="1352835"/>
            <a:ext cx="5094201" cy="3708578"/>
          </a:xfrm>
          <a:prstGeom prst="rect">
            <a:avLst/>
          </a:prstGeom>
        </p:spPr>
      </p:pic>
    </p:spTree>
    <p:extLst>
      <p:ext uri="{BB962C8B-B14F-4D97-AF65-F5344CB8AC3E}">
        <p14:creationId xmlns:p14="http://schemas.microsoft.com/office/powerpoint/2010/main" val="326544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3FEF2E-46D5-FD42-BBCD-2EC00FF6F8E5}"/>
              </a:ext>
            </a:extLst>
          </p:cNvPr>
          <p:cNvSpPr>
            <a:spLocks noGrp="1"/>
          </p:cNvSpPr>
          <p:nvPr>
            <p:ph idx="1"/>
          </p:nvPr>
        </p:nvSpPr>
        <p:spPr>
          <a:xfrm>
            <a:off x="4714504" y="590591"/>
            <a:ext cx="6639296" cy="5406447"/>
          </a:xfrm>
        </p:spPr>
        <p:txBody>
          <a:bodyPr>
            <a:normAutofit lnSpcReduction="10000"/>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2.1 Склад і вибори</a:t>
            </a:r>
            <a:endParaRPr lang="ru-UA" sz="24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Депутати Європарламенту (Members of the European Parliament, MEPs) обираються шляхом </a:t>
            </a:r>
            <a:r>
              <a:rPr lang="ru-UA" sz="2400" b="1" dirty="0">
                <a:solidFill>
                  <a:srgbClr val="000000"/>
                </a:solidFill>
                <a:effectLst/>
                <a:latin typeface="Times New Roman" panose="02020603050405020304" pitchFamily="18" charset="0"/>
                <a:ea typeface="Times New Roman" panose="02020603050405020304" pitchFamily="18" charset="0"/>
              </a:rPr>
              <a:t>прямих загальних виборів кожні 5 років</a:t>
            </a:r>
            <a:r>
              <a:rPr lang="ru-UA" sz="2400" dirty="0">
                <a:solidFill>
                  <a:srgbClr val="000000"/>
                </a:solidFill>
                <a:effectLst/>
                <a:latin typeface="Times New Roman" panose="02020603050405020304" pitchFamily="18" charset="0"/>
                <a:ea typeface="Times New Roman" panose="02020603050405020304" pitchFamily="18" charset="0"/>
              </a:rPr>
              <a:t>. Кількість місць: </a:t>
            </a:r>
            <a:r>
              <a:rPr lang="ru-UA" sz="2400" b="1" dirty="0">
                <a:solidFill>
                  <a:srgbClr val="000000"/>
                </a:solidFill>
                <a:effectLst/>
                <a:latin typeface="Times New Roman" panose="02020603050405020304" pitchFamily="18" charset="0"/>
                <a:ea typeface="Times New Roman" panose="02020603050405020304" pitchFamily="18" charset="0"/>
              </a:rPr>
              <a:t>720 депутатів</a:t>
            </a:r>
            <a:r>
              <a:rPr lang="ru-UA" sz="2400" dirty="0">
                <a:solidFill>
                  <a:srgbClr val="000000"/>
                </a:solidFill>
                <a:effectLst/>
                <a:latin typeface="Times New Roman" panose="02020603050405020304" pitchFamily="18" charset="0"/>
                <a:ea typeface="Times New Roman" panose="02020603050405020304" pitchFamily="18" charset="0"/>
              </a:rPr>
              <a:t> за останньою редакцією (після виборів 2024 року).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Розподіл місць здійснюється за принципом </a:t>
            </a:r>
            <a:r>
              <a:rPr lang="ru-UA" sz="2400" i="1" dirty="0">
                <a:solidFill>
                  <a:srgbClr val="000000"/>
                </a:solidFill>
                <a:effectLst/>
                <a:latin typeface="Times New Roman" panose="02020603050405020304" pitchFamily="18" charset="0"/>
                <a:ea typeface="Times New Roman" panose="02020603050405020304" pitchFamily="18" charset="0"/>
              </a:rPr>
              <a:t>зменшуваної пропорційності</a:t>
            </a:r>
            <a:r>
              <a:rPr lang="ru-UA" sz="2400" dirty="0">
                <a:solidFill>
                  <a:srgbClr val="000000"/>
                </a:solidFill>
                <a:effectLst/>
                <a:latin typeface="Times New Roman" panose="02020603050405020304" pitchFamily="18" charset="0"/>
                <a:ea typeface="Times New Roman" panose="02020603050405020304" pitchFamily="18" charset="0"/>
              </a:rPr>
              <a:t> (degressive proportionality) — тобто менші держави мають пропорційно більше представництво, ніж це було б за суто пропорційним поділом.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Депутати не групуються за національною ознакою, а за політичною — у фракції (політичні групи). </a:t>
            </a:r>
            <a:endParaRPr lang="ru-UA" sz="3600" dirty="0"/>
          </a:p>
        </p:txBody>
      </p:sp>
      <p:pic>
        <p:nvPicPr>
          <p:cNvPr id="5" name="Рисунок 4">
            <a:extLst>
              <a:ext uri="{FF2B5EF4-FFF2-40B4-BE49-F238E27FC236}">
                <a16:creationId xmlns:a16="http://schemas.microsoft.com/office/drawing/2014/main" id="{F68BC15F-2969-654B-B70F-AB1E4758D674}"/>
              </a:ext>
            </a:extLst>
          </p:cNvPr>
          <p:cNvPicPr>
            <a:picLocks noChangeAspect="1"/>
          </p:cNvPicPr>
          <p:nvPr/>
        </p:nvPicPr>
        <p:blipFill>
          <a:blip r:embed="rId2"/>
          <a:stretch>
            <a:fillRect/>
          </a:stretch>
        </p:blipFill>
        <p:spPr>
          <a:xfrm>
            <a:off x="530863" y="741765"/>
            <a:ext cx="4045618" cy="2687235"/>
          </a:xfrm>
          <a:prstGeom prst="rect">
            <a:avLst/>
          </a:prstGeom>
        </p:spPr>
      </p:pic>
    </p:spTree>
    <p:extLst>
      <p:ext uri="{BB962C8B-B14F-4D97-AF65-F5344CB8AC3E}">
        <p14:creationId xmlns:p14="http://schemas.microsoft.com/office/powerpoint/2010/main" val="15539582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0E53875-53CB-BD4B-8504-B967A3FF8A94}"/>
              </a:ext>
            </a:extLst>
          </p:cNvPr>
          <p:cNvSpPr>
            <a:spLocks noGrp="1"/>
          </p:cNvSpPr>
          <p:nvPr>
            <p:ph idx="1"/>
          </p:nvPr>
        </p:nvSpPr>
        <p:spPr>
          <a:xfrm>
            <a:off x="838200" y="414068"/>
            <a:ext cx="6131943" cy="5762895"/>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2.2 Внутрішня організація</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Президент Європарламенту</a:t>
            </a:r>
            <a:r>
              <a:rPr lang="ru-UA" sz="1800" dirty="0">
                <a:solidFill>
                  <a:srgbClr val="000000"/>
                </a:solidFill>
                <a:effectLst/>
                <a:latin typeface="Times New Roman" panose="02020603050405020304" pitchFamily="18" charset="0"/>
                <a:ea typeface="Times New Roman" panose="02020603050405020304" pitchFamily="18" charset="0"/>
              </a:rPr>
              <a:t> обирається строком на 2,5 року (може бути переобраний) і відіграє ключову роль у веденні пленарних засідань, упорядкуванні роботи, представляє парламент зовні.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Існують також віце-президенти та Президія парламенту, яка відповідає за адміністративні та процедурні питання. </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Правила процедури (Rules of Procedure)</a:t>
            </a:r>
            <a:r>
              <a:rPr lang="ru-UA" sz="1800" dirty="0">
                <a:solidFill>
                  <a:srgbClr val="000000"/>
                </a:solidFill>
                <a:effectLst/>
                <a:latin typeface="Times New Roman" panose="02020603050405020304" pitchFamily="18" charset="0"/>
                <a:ea typeface="Times New Roman" panose="02020603050405020304" pitchFamily="18" charset="0"/>
              </a:rPr>
              <a:t> — парламент приймає власні правила роботи, відповідно до договорів ЄС.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Конференція президентів (голів політичних груп) координує порядок денний, пріоритети та політичну стратегію.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Комітети: роботу законопроектів готують спеціалізовані </a:t>
            </a:r>
            <a:r>
              <a:rPr lang="ru-UA" sz="1800" b="1" dirty="0">
                <a:solidFill>
                  <a:srgbClr val="000000"/>
                </a:solidFill>
                <a:effectLst/>
                <a:latin typeface="Times New Roman" panose="02020603050405020304" pitchFamily="18" charset="0"/>
                <a:ea typeface="Times New Roman" panose="02020603050405020304" pitchFamily="18" charset="0"/>
              </a:rPr>
              <a:t>парламентські комітети</a:t>
            </a:r>
            <a:r>
              <a:rPr lang="ru-UA" sz="1800" dirty="0">
                <a:solidFill>
                  <a:srgbClr val="000000"/>
                </a:solidFill>
                <a:effectLst/>
                <a:latin typeface="Times New Roman" panose="02020603050405020304" pitchFamily="18" charset="0"/>
                <a:ea typeface="Times New Roman" panose="02020603050405020304" pitchFamily="18" charset="0"/>
              </a:rPr>
              <a:t>, які аналізують, обговорюють, готують доповіді, пропозиції та поправки. </a:t>
            </a:r>
            <a:endParaRPr lang="ru-UA" dirty="0"/>
          </a:p>
        </p:txBody>
      </p:sp>
      <p:pic>
        <p:nvPicPr>
          <p:cNvPr id="5" name="Рисунок 4">
            <a:extLst>
              <a:ext uri="{FF2B5EF4-FFF2-40B4-BE49-F238E27FC236}">
                <a16:creationId xmlns:a16="http://schemas.microsoft.com/office/drawing/2014/main" id="{EE06EDF5-CADA-BE4B-98BF-F6692167B460}"/>
              </a:ext>
            </a:extLst>
          </p:cNvPr>
          <p:cNvPicPr>
            <a:picLocks noChangeAspect="1"/>
          </p:cNvPicPr>
          <p:nvPr/>
        </p:nvPicPr>
        <p:blipFill>
          <a:blip r:embed="rId2"/>
          <a:stretch>
            <a:fillRect/>
          </a:stretch>
        </p:blipFill>
        <p:spPr>
          <a:xfrm>
            <a:off x="7676404" y="551850"/>
            <a:ext cx="4387761" cy="1725524"/>
          </a:xfrm>
          <a:prstGeom prst="rect">
            <a:avLst/>
          </a:prstGeom>
        </p:spPr>
      </p:pic>
      <p:pic>
        <p:nvPicPr>
          <p:cNvPr id="7" name="Рисунок 6">
            <a:extLst>
              <a:ext uri="{FF2B5EF4-FFF2-40B4-BE49-F238E27FC236}">
                <a16:creationId xmlns:a16="http://schemas.microsoft.com/office/drawing/2014/main" id="{3BD7DE18-0D46-D043-AAA0-80DCBC9DEBB8}"/>
              </a:ext>
            </a:extLst>
          </p:cNvPr>
          <p:cNvPicPr>
            <a:picLocks noChangeAspect="1"/>
          </p:cNvPicPr>
          <p:nvPr/>
        </p:nvPicPr>
        <p:blipFill>
          <a:blip r:embed="rId3"/>
          <a:stretch>
            <a:fillRect/>
          </a:stretch>
        </p:blipFill>
        <p:spPr>
          <a:xfrm>
            <a:off x="7676403" y="2802986"/>
            <a:ext cx="4387760" cy="2519997"/>
          </a:xfrm>
          <a:prstGeom prst="rect">
            <a:avLst/>
          </a:prstGeom>
        </p:spPr>
      </p:pic>
    </p:spTree>
    <p:extLst>
      <p:ext uri="{BB962C8B-B14F-4D97-AF65-F5344CB8AC3E}">
        <p14:creationId xmlns:p14="http://schemas.microsoft.com/office/powerpoint/2010/main" val="2446238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E330AFC-7954-6347-9771-1923C97485D2}"/>
              </a:ext>
            </a:extLst>
          </p:cNvPr>
          <p:cNvSpPr>
            <a:spLocks noGrp="1"/>
          </p:cNvSpPr>
          <p:nvPr>
            <p:ph idx="1"/>
          </p:nvPr>
        </p:nvSpPr>
        <p:spPr>
          <a:xfrm>
            <a:off x="5380892" y="1122241"/>
            <a:ext cx="5972908" cy="4351338"/>
          </a:xfrm>
        </p:spPr>
        <p:txBody>
          <a:bodyPr>
            <a:normAutofit lnSpcReduction="10000"/>
          </a:bodyPr>
          <a:lstStyle/>
          <a:p>
            <a:pPr algn="just"/>
            <a:r>
              <a:rPr lang="ru-UA" dirty="0">
                <a:solidFill>
                  <a:srgbClr val="000000"/>
                </a:solidFill>
                <a:effectLst/>
                <a:latin typeface="Times New Roman" panose="02020603050405020304" pitchFamily="18" charset="0"/>
                <a:ea typeface="Times New Roman" panose="02020603050405020304" pitchFamily="18" charset="0"/>
              </a:rPr>
              <a:t>Європейський Союз — це унікальне міждержавне утворення, </a:t>
            </a:r>
            <a:r>
              <a:rPr lang="ru-UA" b="1" dirty="0">
                <a:solidFill>
                  <a:srgbClr val="000000"/>
                </a:solidFill>
                <a:effectLst/>
                <a:latin typeface="Times New Roman" panose="02020603050405020304" pitchFamily="18" charset="0"/>
                <a:ea typeface="Times New Roman" panose="02020603050405020304" pitchFamily="18" charset="0"/>
              </a:rPr>
              <a:t>що поєднує риси міжнародної організації та федеративного утворення</a:t>
            </a:r>
            <a:r>
              <a:rPr lang="ru-UA" dirty="0">
                <a:solidFill>
                  <a:srgbClr val="000000"/>
                </a:solidFill>
                <a:effectLst/>
                <a:latin typeface="Times New Roman" panose="02020603050405020304" pitchFamily="18" charset="0"/>
                <a:ea typeface="Times New Roman" panose="02020603050405020304" pitchFamily="18" charset="0"/>
              </a:rPr>
              <a:t>. Його інституції не просто координують політику держав-членів — вони </a:t>
            </a:r>
            <a:r>
              <a:rPr lang="ru-UA" b="1" dirty="0">
                <a:solidFill>
                  <a:srgbClr val="000000"/>
                </a:solidFill>
                <a:effectLst/>
                <a:latin typeface="Times New Roman" panose="02020603050405020304" pitchFamily="18" charset="0"/>
                <a:ea typeface="Times New Roman" panose="02020603050405020304" pitchFamily="18" charset="0"/>
              </a:rPr>
              <a:t>створюють право</a:t>
            </a:r>
            <a:r>
              <a:rPr lang="ru-UA" dirty="0">
                <a:solidFill>
                  <a:srgbClr val="000000"/>
                </a:solidFill>
                <a:effectLst/>
                <a:latin typeface="Times New Roman" panose="02020603050405020304" pitchFamily="18" charset="0"/>
                <a:ea typeface="Times New Roman" panose="02020603050405020304" pitchFamily="18" charset="0"/>
              </a:rPr>
              <a:t>, </a:t>
            </a:r>
            <a:r>
              <a:rPr lang="ru-UA" b="1" dirty="0">
                <a:solidFill>
                  <a:srgbClr val="000000"/>
                </a:solidFill>
                <a:effectLst/>
                <a:latin typeface="Times New Roman" panose="02020603050405020304" pitchFamily="18" charset="0"/>
                <a:ea typeface="Times New Roman" panose="02020603050405020304" pitchFamily="18" charset="0"/>
              </a:rPr>
              <a:t>здійснюють контроль</a:t>
            </a:r>
            <a:r>
              <a:rPr lang="ru-UA" dirty="0">
                <a:solidFill>
                  <a:srgbClr val="000000"/>
                </a:solidFill>
                <a:effectLst/>
                <a:latin typeface="Times New Roman" panose="02020603050405020304" pitchFamily="18" charset="0"/>
                <a:ea typeface="Times New Roman" panose="02020603050405020304" pitchFamily="18" charset="0"/>
              </a:rPr>
              <a:t> і навіть </a:t>
            </a:r>
            <a:r>
              <a:rPr lang="ru-UA" b="1" dirty="0">
                <a:solidFill>
                  <a:srgbClr val="000000"/>
                </a:solidFill>
                <a:effectLst/>
                <a:latin typeface="Times New Roman" panose="02020603050405020304" pitchFamily="18" charset="0"/>
                <a:ea typeface="Times New Roman" panose="02020603050405020304" pitchFamily="18" charset="0"/>
              </a:rPr>
              <a:t>захищають права громадян</a:t>
            </a:r>
            <a:r>
              <a:rPr lang="ru-UA" dirty="0">
                <a:solidFill>
                  <a:srgbClr val="000000"/>
                </a:solidFill>
                <a:effectLst/>
                <a:latin typeface="Times New Roman" panose="02020603050405020304" pitchFamily="18" charset="0"/>
                <a:ea typeface="Times New Roman" panose="02020603050405020304" pitchFamily="18" charset="0"/>
              </a:rPr>
              <a:t> у наднаціональному вимірі.</a:t>
            </a:r>
            <a:r>
              <a:rPr lang="ru-UA" sz="4000" dirty="0">
                <a:effectLst/>
              </a:rPr>
              <a:t> </a:t>
            </a:r>
            <a:endParaRPr lang="ru-UA" sz="4000" dirty="0"/>
          </a:p>
        </p:txBody>
      </p:sp>
      <p:pic>
        <p:nvPicPr>
          <p:cNvPr id="5" name="Рисунок 4">
            <a:extLst>
              <a:ext uri="{FF2B5EF4-FFF2-40B4-BE49-F238E27FC236}">
                <a16:creationId xmlns:a16="http://schemas.microsoft.com/office/drawing/2014/main" id="{42507E8D-E00F-344B-851F-AABA7C724F6B}"/>
              </a:ext>
            </a:extLst>
          </p:cNvPr>
          <p:cNvPicPr>
            <a:picLocks noChangeAspect="1"/>
          </p:cNvPicPr>
          <p:nvPr/>
        </p:nvPicPr>
        <p:blipFill>
          <a:blip r:embed="rId2"/>
          <a:stretch>
            <a:fillRect/>
          </a:stretch>
        </p:blipFill>
        <p:spPr>
          <a:xfrm>
            <a:off x="580293" y="1672979"/>
            <a:ext cx="4486519" cy="2980097"/>
          </a:xfrm>
          <a:prstGeom prst="rect">
            <a:avLst/>
          </a:prstGeom>
        </p:spPr>
      </p:pic>
    </p:spTree>
    <p:extLst>
      <p:ext uri="{BB962C8B-B14F-4D97-AF65-F5344CB8AC3E}">
        <p14:creationId xmlns:p14="http://schemas.microsoft.com/office/powerpoint/2010/main" val="3588519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83346C-6E0E-FF45-B1B0-3A87329BDE8A}"/>
              </a:ext>
            </a:extLst>
          </p:cNvPr>
          <p:cNvSpPr>
            <a:spLocks noGrp="1"/>
          </p:cNvSpPr>
          <p:nvPr>
            <p:ph idx="1"/>
          </p:nvPr>
        </p:nvSpPr>
        <p:spPr>
          <a:xfrm>
            <a:off x="5082396" y="625190"/>
            <a:ext cx="6735792" cy="5607620"/>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Повноваження Європейського парламенту</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Офіційні джерела поділяють повноваження Парламенту на кілька категорій:</a:t>
            </a:r>
            <a:endParaRPr lang="ru-UA" sz="1800" dirty="0">
              <a:effectLst/>
              <a:latin typeface="Times New Roman" panose="02020603050405020304" pitchFamily="18" charset="0"/>
              <a:ea typeface="Times New Roman" panose="02020603050405020304" pitchFamily="18" charset="0"/>
            </a:endParaRPr>
          </a:p>
          <a:p>
            <a:pPr algn="just"/>
            <a:r>
              <a:rPr lang="ru-UA" sz="1800" b="1" dirty="0">
                <a:solidFill>
                  <a:srgbClr val="000000"/>
                </a:solidFill>
                <a:effectLst/>
                <a:latin typeface="Times New Roman" panose="02020603050405020304" pitchFamily="18" charset="0"/>
                <a:ea typeface="Times New Roman" panose="02020603050405020304" pitchFamily="18" charset="0"/>
              </a:rPr>
              <a:t>3.1 Законодавчі повноваження</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Парламент є </a:t>
            </a:r>
            <a:r>
              <a:rPr lang="ru-UA" sz="1800" b="1" dirty="0">
                <a:solidFill>
                  <a:srgbClr val="000000"/>
                </a:solidFill>
                <a:effectLst/>
                <a:latin typeface="Times New Roman" panose="02020603050405020304" pitchFamily="18" charset="0"/>
                <a:ea typeface="Times New Roman" panose="02020603050405020304" pitchFamily="18" charset="0"/>
              </a:rPr>
              <a:t>співзаконодавцем разом із Радою ЄС</a:t>
            </a:r>
            <a:r>
              <a:rPr lang="ru-UA" sz="1800" dirty="0">
                <a:solidFill>
                  <a:srgbClr val="000000"/>
                </a:solidFill>
                <a:effectLst/>
                <a:latin typeface="Times New Roman" panose="02020603050405020304" pitchFamily="18" charset="0"/>
                <a:ea typeface="Times New Roman" panose="02020603050405020304" pitchFamily="18" charset="0"/>
              </a:rPr>
              <a:t> у більшості сфер через процедуру звичайного законодавчого процесу (ordinary legislative procedure).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Пропозиції законів подає Комісія. Парламент не має загального права ініціативи, але він може </a:t>
            </a:r>
            <a:r>
              <a:rPr lang="ru-UA" sz="1800" b="1" dirty="0">
                <a:solidFill>
                  <a:srgbClr val="000000"/>
                </a:solidFill>
                <a:effectLst/>
                <a:latin typeface="Times New Roman" panose="02020603050405020304" pitchFamily="18" charset="0"/>
                <a:ea typeface="Times New Roman" panose="02020603050405020304" pitchFamily="18" charset="0"/>
              </a:rPr>
              <a:t>запросити Комісію</a:t>
            </a:r>
            <a:r>
              <a:rPr lang="ru-UA" sz="1800" dirty="0">
                <a:solidFill>
                  <a:srgbClr val="000000"/>
                </a:solidFill>
                <a:effectLst/>
                <a:latin typeface="Times New Roman" panose="02020603050405020304" pitchFamily="18" charset="0"/>
                <a:ea typeface="Times New Roman" panose="02020603050405020304" pitchFamily="18" charset="0"/>
              </a:rPr>
              <a:t> внести законодавчі пропозиції (стаття 225 Договору про функціонування ЄС) — у таких випадках Комісія зобов’язана відповісти протягом певного строку або обґрунтувати відмову.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У процесі законодавчого розгляду Парламент може ухвалювати поправки, відкидати частини, чи навіть відхилити пропозицію.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Parlament також бере участь у </a:t>
            </a:r>
            <a:r>
              <a:rPr lang="ru-UA" sz="1800" b="1" dirty="0">
                <a:solidFill>
                  <a:srgbClr val="000000"/>
                </a:solidFill>
                <a:effectLst/>
                <a:latin typeface="Times New Roman" panose="02020603050405020304" pitchFamily="18" charset="0"/>
                <a:ea typeface="Times New Roman" panose="02020603050405020304" pitchFamily="18" charset="0"/>
              </a:rPr>
              <a:t>ухваленні міжнародних угод</a:t>
            </a:r>
            <a:r>
              <a:rPr lang="ru-UA" sz="1800" dirty="0">
                <a:solidFill>
                  <a:srgbClr val="000000"/>
                </a:solidFill>
                <a:effectLst/>
                <a:latin typeface="Times New Roman" panose="02020603050405020304" pitchFamily="18" charset="0"/>
                <a:ea typeface="Times New Roman" panose="02020603050405020304" pitchFamily="18" charset="0"/>
              </a:rPr>
              <a:t>, зокрема що стосуються торгівлі, розширення тощо. </a:t>
            </a:r>
            <a:endParaRPr lang="ru-UA" dirty="0"/>
          </a:p>
        </p:txBody>
      </p:sp>
      <p:pic>
        <p:nvPicPr>
          <p:cNvPr id="5" name="Рисунок 4">
            <a:extLst>
              <a:ext uri="{FF2B5EF4-FFF2-40B4-BE49-F238E27FC236}">
                <a16:creationId xmlns:a16="http://schemas.microsoft.com/office/drawing/2014/main" id="{E5236B05-5F3D-1649-99E6-F65C411A70B0}"/>
              </a:ext>
            </a:extLst>
          </p:cNvPr>
          <p:cNvPicPr>
            <a:picLocks noChangeAspect="1"/>
          </p:cNvPicPr>
          <p:nvPr/>
        </p:nvPicPr>
        <p:blipFill>
          <a:blip r:embed="rId2"/>
          <a:stretch>
            <a:fillRect/>
          </a:stretch>
        </p:blipFill>
        <p:spPr>
          <a:xfrm>
            <a:off x="373812" y="625190"/>
            <a:ext cx="4449785" cy="3239444"/>
          </a:xfrm>
          <a:prstGeom prst="rect">
            <a:avLst/>
          </a:prstGeom>
        </p:spPr>
      </p:pic>
    </p:spTree>
    <p:extLst>
      <p:ext uri="{BB962C8B-B14F-4D97-AF65-F5344CB8AC3E}">
        <p14:creationId xmlns:p14="http://schemas.microsoft.com/office/powerpoint/2010/main" val="40701675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2E4BA21-EFC9-0D42-8148-31317EAEDDC9}"/>
              </a:ext>
            </a:extLst>
          </p:cNvPr>
          <p:cNvSpPr>
            <a:spLocks noGrp="1"/>
          </p:cNvSpPr>
          <p:nvPr>
            <p:ph idx="1"/>
          </p:nvPr>
        </p:nvSpPr>
        <p:spPr>
          <a:xfrm>
            <a:off x="838200" y="445399"/>
            <a:ext cx="10515600" cy="2125273"/>
          </a:xfrm>
        </p:spPr>
        <p:txBody>
          <a:bodyPr>
            <a:normAutofit/>
          </a:bodyPr>
          <a:lstStyle/>
          <a:p>
            <a:pPr marL="0" indent="0" algn="just">
              <a:buNone/>
            </a:pPr>
            <a:r>
              <a:rPr lang="ru-UA" sz="2000" b="1" dirty="0">
                <a:solidFill>
                  <a:srgbClr val="000000"/>
                </a:solidFill>
                <a:effectLst/>
                <a:latin typeface="Times New Roman" panose="02020603050405020304" pitchFamily="18" charset="0"/>
                <a:ea typeface="Times New Roman" panose="02020603050405020304" pitchFamily="18" charset="0"/>
              </a:rPr>
              <a:t>3.2 Бюджетні повноваження</a:t>
            </a:r>
            <a:endParaRPr lang="ru-UA" sz="20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Парламент разом із Радою формує </a:t>
            </a:r>
            <a:r>
              <a:rPr lang="ru-UA" sz="2000" b="1" dirty="0">
                <a:solidFill>
                  <a:srgbClr val="000000"/>
                </a:solidFill>
                <a:effectLst/>
                <a:latin typeface="Times New Roman" panose="02020603050405020304" pitchFamily="18" charset="0"/>
                <a:ea typeface="Times New Roman" panose="02020603050405020304" pitchFamily="18" charset="0"/>
              </a:rPr>
              <a:t>щорічний бюджет ЄС</a:t>
            </a:r>
            <a:r>
              <a:rPr lang="ru-UA" sz="2000" dirty="0">
                <a:solidFill>
                  <a:srgbClr val="000000"/>
                </a:solidFill>
                <a:effectLst/>
                <a:latin typeface="Times New Roman" panose="02020603050405020304" pitchFamily="18" charset="0"/>
                <a:ea typeface="Times New Roman" panose="02020603050405020304" pitchFamily="18" charset="0"/>
              </a:rPr>
              <a:t>.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Раніше певні статті бюджету були прерогативою Ради, але після Лісабону Парламент має </a:t>
            </a:r>
            <a:r>
              <a:rPr lang="ru-UA" sz="2000" b="1" dirty="0">
                <a:solidFill>
                  <a:srgbClr val="000000"/>
                </a:solidFill>
                <a:effectLst/>
                <a:latin typeface="Times New Roman" panose="02020603050405020304" pitchFamily="18" charset="0"/>
                <a:ea typeface="Times New Roman" panose="02020603050405020304" pitchFamily="18" charset="0"/>
              </a:rPr>
              <a:t>рівне право ухвалювати весь бюджет</a:t>
            </a:r>
            <a:r>
              <a:rPr lang="ru-UA" sz="2000" dirty="0">
                <a:solidFill>
                  <a:srgbClr val="000000"/>
                </a:solidFill>
                <a:effectLst/>
                <a:latin typeface="Times New Roman" panose="02020603050405020304" pitchFamily="18" charset="0"/>
                <a:ea typeface="Times New Roman" panose="02020603050405020304" pitchFamily="18" charset="0"/>
              </a:rPr>
              <a:t>. </a:t>
            </a:r>
            <a:endParaRPr lang="uk-UA" sz="2000" dirty="0">
              <a:solidFill>
                <a:srgbClr val="0000FF"/>
              </a:solidFill>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Контроль за виконанням бюджету (дає рішення про «звільнення» — discharge) — перевіряє, чи кошти використовувалися законно й ефективно. </a:t>
            </a:r>
            <a:endParaRPr lang="ru-UA" sz="3200" dirty="0"/>
          </a:p>
        </p:txBody>
      </p:sp>
      <p:pic>
        <p:nvPicPr>
          <p:cNvPr id="5" name="Рисунок 4">
            <a:extLst>
              <a:ext uri="{FF2B5EF4-FFF2-40B4-BE49-F238E27FC236}">
                <a16:creationId xmlns:a16="http://schemas.microsoft.com/office/drawing/2014/main" id="{FA41E9F8-5228-DE4C-91D3-3C98C3FE7BCC}"/>
              </a:ext>
            </a:extLst>
          </p:cNvPr>
          <p:cNvPicPr>
            <a:picLocks noChangeAspect="1"/>
          </p:cNvPicPr>
          <p:nvPr/>
        </p:nvPicPr>
        <p:blipFill>
          <a:blip r:embed="rId2"/>
          <a:stretch>
            <a:fillRect/>
          </a:stretch>
        </p:blipFill>
        <p:spPr>
          <a:xfrm>
            <a:off x="1404092" y="2889250"/>
            <a:ext cx="5625358" cy="3252758"/>
          </a:xfrm>
          <a:prstGeom prst="rect">
            <a:avLst/>
          </a:prstGeom>
        </p:spPr>
      </p:pic>
    </p:spTree>
    <p:extLst>
      <p:ext uri="{BB962C8B-B14F-4D97-AF65-F5344CB8AC3E}">
        <p14:creationId xmlns:p14="http://schemas.microsoft.com/office/powerpoint/2010/main" val="2231230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E330AFC-7954-6347-9771-1923C97485D2}"/>
              </a:ext>
            </a:extLst>
          </p:cNvPr>
          <p:cNvSpPr>
            <a:spLocks noGrp="1"/>
          </p:cNvSpPr>
          <p:nvPr>
            <p:ph idx="1"/>
          </p:nvPr>
        </p:nvSpPr>
        <p:spPr>
          <a:xfrm>
            <a:off x="838200" y="465826"/>
            <a:ext cx="10515600" cy="5711137"/>
          </a:xfrm>
        </p:spPr>
        <p:txBody>
          <a:bodyPr>
            <a:normAutofit/>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3.3 Контрольні / наглядові повноваження (supervisory powers)</a:t>
            </a:r>
            <a:endParaRPr lang="ru-UA" sz="24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Парламент здійснює </a:t>
            </a:r>
            <a:r>
              <a:rPr lang="ru-UA" sz="2400" b="1" dirty="0">
                <a:solidFill>
                  <a:srgbClr val="000000"/>
                </a:solidFill>
                <a:effectLst/>
                <a:latin typeface="Times New Roman" panose="02020603050405020304" pitchFamily="18" charset="0"/>
                <a:ea typeface="Times New Roman" panose="02020603050405020304" pitchFamily="18" charset="0"/>
              </a:rPr>
              <a:t>контроль над іншими інституціями ЄС</a:t>
            </a:r>
            <a:r>
              <a:rPr lang="ru-UA" sz="2400" dirty="0">
                <a:solidFill>
                  <a:srgbClr val="000000"/>
                </a:solidFill>
                <a:effectLst/>
                <a:latin typeface="Times New Roman" panose="02020603050405020304" pitchFamily="18" charset="0"/>
                <a:ea typeface="Times New Roman" panose="02020603050405020304" pitchFamily="18" charset="0"/>
              </a:rPr>
              <a:t>, особливо над Комісією.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Він </a:t>
            </a:r>
            <a:r>
              <a:rPr lang="ru-UA" sz="2400" b="1" dirty="0">
                <a:solidFill>
                  <a:srgbClr val="000000"/>
                </a:solidFill>
                <a:effectLst/>
                <a:latin typeface="Times New Roman" panose="02020603050405020304" pitchFamily="18" charset="0"/>
                <a:ea typeface="Times New Roman" panose="02020603050405020304" pitchFamily="18" charset="0"/>
              </a:rPr>
              <a:t>затверджує склад Комісії</a:t>
            </a:r>
            <a:r>
              <a:rPr lang="ru-UA" sz="2400" dirty="0">
                <a:solidFill>
                  <a:srgbClr val="000000"/>
                </a:solidFill>
                <a:effectLst/>
                <a:latin typeface="Times New Roman" panose="02020603050405020304" pitchFamily="18" charset="0"/>
                <a:ea typeface="Times New Roman" panose="02020603050405020304" pitchFamily="18" charset="0"/>
              </a:rPr>
              <a:t> (після слухань кандидати мають бути прийняті парламентом).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Парламент має право </a:t>
            </a:r>
            <a:r>
              <a:rPr lang="ru-UA" sz="2400" b="1" dirty="0">
                <a:solidFill>
                  <a:srgbClr val="000000"/>
                </a:solidFill>
                <a:effectLst/>
                <a:latin typeface="Times New Roman" panose="02020603050405020304" pitchFamily="18" charset="0"/>
                <a:ea typeface="Times New Roman" panose="02020603050405020304" pitchFamily="18" charset="0"/>
              </a:rPr>
              <a:t>висловити вотум недовіри</a:t>
            </a:r>
            <a:r>
              <a:rPr lang="ru-UA" sz="2400" dirty="0">
                <a:solidFill>
                  <a:srgbClr val="000000"/>
                </a:solidFill>
                <a:effectLst/>
                <a:latin typeface="Times New Roman" panose="02020603050405020304" pitchFamily="18" charset="0"/>
                <a:ea typeface="Times New Roman" panose="02020603050405020304" pitchFamily="18" charset="0"/>
              </a:rPr>
              <a:t> Комісії (motion of censure). Якщо він прийнятий абсолютною більшістю, Комісія має йти у відставку.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Може створювати </a:t>
            </a:r>
            <a:r>
              <a:rPr lang="ru-UA" sz="2400" b="1" dirty="0">
                <a:solidFill>
                  <a:srgbClr val="000000"/>
                </a:solidFill>
                <a:effectLst/>
                <a:latin typeface="Times New Roman" panose="02020603050405020304" pitchFamily="18" charset="0"/>
                <a:ea typeface="Times New Roman" panose="02020603050405020304" pitchFamily="18" charset="0"/>
              </a:rPr>
              <a:t>тимчасові слідчі комітети</a:t>
            </a:r>
            <a:r>
              <a:rPr lang="ru-UA" sz="2400" dirty="0">
                <a:solidFill>
                  <a:srgbClr val="000000"/>
                </a:solidFill>
                <a:effectLst/>
                <a:latin typeface="Times New Roman" panose="02020603050405020304" pitchFamily="18" charset="0"/>
                <a:ea typeface="Times New Roman" panose="02020603050405020304" pitchFamily="18" charset="0"/>
              </a:rPr>
              <a:t> для розслідувань.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Розглядає </a:t>
            </a:r>
            <a:r>
              <a:rPr lang="ru-UA" sz="2400" b="1" dirty="0">
                <a:solidFill>
                  <a:srgbClr val="000000"/>
                </a:solidFill>
                <a:effectLst/>
                <a:latin typeface="Times New Roman" panose="02020603050405020304" pitchFamily="18" charset="0"/>
                <a:ea typeface="Times New Roman" panose="02020603050405020304" pitchFamily="18" charset="0"/>
              </a:rPr>
              <a:t>петиції громадян ЄС</a:t>
            </a:r>
            <a:r>
              <a:rPr lang="ru-UA" sz="2400" dirty="0">
                <a:solidFill>
                  <a:srgbClr val="000000"/>
                </a:solidFill>
                <a:effectLst/>
                <a:latin typeface="Times New Roman" panose="02020603050405020304" pitchFamily="18" charset="0"/>
                <a:ea typeface="Times New Roman" panose="02020603050405020304" pitchFamily="18" charset="0"/>
              </a:rPr>
              <a:t>, а також взаємодіє з </a:t>
            </a:r>
            <a:r>
              <a:rPr lang="ru-UA" sz="2400" b="1" dirty="0">
                <a:solidFill>
                  <a:srgbClr val="000000"/>
                </a:solidFill>
                <a:effectLst/>
                <a:latin typeface="Times New Roman" panose="02020603050405020304" pitchFamily="18" charset="0"/>
                <a:ea typeface="Times New Roman" panose="02020603050405020304" pitchFamily="18" charset="0"/>
              </a:rPr>
              <a:t>Європейським омбудсманом</a:t>
            </a:r>
            <a:r>
              <a:rPr lang="ru-UA" sz="2400" dirty="0">
                <a:solidFill>
                  <a:srgbClr val="000000"/>
                </a:solidFill>
                <a:effectLst/>
                <a:latin typeface="Times New Roman" panose="02020603050405020304" pitchFamily="18" charset="0"/>
                <a:ea typeface="Times New Roman" panose="02020603050405020304" pitchFamily="18" charset="0"/>
              </a:rPr>
              <a:t>, який розслідує випадки адміністративних зловживань у структурах ЄС (омбудсман обирається парламентом).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Має право звернутися до Суду ЄС та інших інституцій із запитами або втручаннями.</a:t>
            </a:r>
            <a:endParaRPr lang="ru-UA" sz="3600" dirty="0"/>
          </a:p>
        </p:txBody>
      </p:sp>
    </p:spTree>
    <p:extLst>
      <p:ext uri="{BB962C8B-B14F-4D97-AF65-F5344CB8AC3E}">
        <p14:creationId xmlns:p14="http://schemas.microsoft.com/office/powerpoint/2010/main" val="1510912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C587EC2-45AE-154A-8059-1E134528BC71}"/>
              </a:ext>
            </a:extLst>
          </p:cNvPr>
          <p:cNvSpPr>
            <a:spLocks noGrp="1"/>
          </p:cNvSpPr>
          <p:nvPr>
            <p:ph idx="1"/>
          </p:nvPr>
        </p:nvSpPr>
        <p:spPr>
          <a:xfrm>
            <a:off x="500331" y="290123"/>
            <a:ext cx="11404121" cy="2487583"/>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3.4 Інші повноваження</a:t>
            </a:r>
            <a:endParaRPr lang="ru-UA" sz="20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Парламент бере участь у </a:t>
            </a:r>
            <a:r>
              <a:rPr lang="ru-UA" sz="2000" b="1" dirty="0">
                <a:solidFill>
                  <a:srgbClr val="000000"/>
                </a:solidFill>
                <a:effectLst/>
                <a:latin typeface="Times New Roman" panose="02020603050405020304" pitchFamily="18" charset="0"/>
                <a:ea typeface="Times New Roman" panose="02020603050405020304" pitchFamily="18" charset="0"/>
              </a:rPr>
              <a:t>переглядах договорів ЄС</a:t>
            </a:r>
            <a:r>
              <a:rPr lang="ru-UA" sz="2000" dirty="0">
                <a:solidFill>
                  <a:srgbClr val="000000"/>
                </a:solidFill>
                <a:effectLst/>
                <a:latin typeface="Times New Roman" panose="02020603050405020304" pitchFamily="18" charset="0"/>
                <a:ea typeface="Times New Roman" panose="02020603050405020304" pitchFamily="18" charset="0"/>
              </a:rPr>
              <a:t>, може висловлювати позицію щодо змін у договорах.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Є також компетенція у процесах </a:t>
            </a:r>
            <a:r>
              <a:rPr lang="ru-UA" sz="2000" b="1" dirty="0">
                <a:solidFill>
                  <a:srgbClr val="000000"/>
                </a:solidFill>
                <a:effectLst/>
                <a:latin typeface="Times New Roman" panose="02020603050405020304" pitchFamily="18" charset="0"/>
                <a:ea typeface="Times New Roman" panose="02020603050405020304" pitchFamily="18" charset="0"/>
              </a:rPr>
              <a:t>затвердження розширення ЄС</a:t>
            </a:r>
            <a:r>
              <a:rPr lang="ru-UA" sz="2000" dirty="0">
                <a:solidFill>
                  <a:srgbClr val="000000"/>
                </a:solidFill>
                <a:effectLst/>
                <a:latin typeface="Times New Roman" panose="02020603050405020304" pitchFamily="18" charset="0"/>
                <a:ea typeface="Times New Roman" panose="02020603050405020304" pitchFamily="18" charset="0"/>
              </a:rPr>
              <a:t>, нових членів.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Участь у процедурі </a:t>
            </a:r>
            <a:r>
              <a:rPr lang="ru-UA" sz="2000" b="1" dirty="0">
                <a:solidFill>
                  <a:srgbClr val="000000"/>
                </a:solidFill>
                <a:effectLst/>
                <a:latin typeface="Times New Roman" panose="02020603050405020304" pitchFamily="18" charset="0"/>
                <a:ea typeface="Times New Roman" panose="02020603050405020304" pitchFamily="18" charset="0"/>
              </a:rPr>
              <a:t>звичайної законодавчої процедури</a:t>
            </a:r>
            <a:r>
              <a:rPr lang="ru-UA" sz="2000" dirty="0">
                <a:solidFill>
                  <a:srgbClr val="000000"/>
                </a:solidFill>
                <a:effectLst/>
                <a:latin typeface="Times New Roman" panose="02020603050405020304" pitchFamily="18" charset="0"/>
                <a:ea typeface="Times New Roman" panose="02020603050405020304" pitchFamily="18" charset="0"/>
              </a:rPr>
              <a:t> є основною — але існують і </a:t>
            </a:r>
            <a:r>
              <a:rPr lang="ru-UA" sz="2000" b="1" dirty="0">
                <a:solidFill>
                  <a:srgbClr val="000000"/>
                </a:solidFill>
                <a:effectLst/>
                <a:latin typeface="Times New Roman" panose="02020603050405020304" pitchFamily="18" charset="0"/>
                <a:ea typeface="Times New Roman" panose="02020603050405020304" pitchFamily="18" charset="0"/>
              </a:rPr>
              <a:t>спеціальні процедури</a:t>
            </a:r>
            <a:r>
              <a:rPr lang="ru-UA" sz="2000" dirty="0">
                <a:solidFill>
                  <a:srgbClr val="000000"/>
                </a:solidFill>
                <a:effectLst/>
                <a:latin typeface="Times New Roman" panose="02020603050405020304" pitchFamily="18" charset="0"/>
                <a:ea typeface="Times New Roman" panose="02020603050405020304" pitchFamily="18" charset="0"/>
              </a:rPr>
              <a:t>, коли Парламент може мати обмежені права (наприклад, консультаційна процедура). </a:t>
            </a:r>
            <a:endParaRPr lang="ru-UA" sz="3200" dirty="0"/>
          </a:p>
        </p:txBody>
      </p:sp>
      <p:pic>
        <p:nvPicPr>
          <p:cNvPr id="5" name="Рисунок 4">
            <a:extLst>
              <a:ext uri="{FF2B5EF4-FFF2-40B4-BE49-F238E27FC236}">
                <a16:creationId xmlns:a16="http://schemas.microsoft.com/office/drawing/2014/main" id="{B5D5B3A6-0C28-7143-9B04-DDFCB9E2336F}"/>
              </a:ext>
            </a:extLst>
          </p:cNvPr>
          <p:cNvPicPr>
            <a:picLocks noChangeAspect="1"/>
          </p:cNvPicPr>
          <p:nvPr/>
        </p:nvPicPr>
        <p:blipFill>
          <a:blip r:embed="rId2"/>
          <a:stretch>
            <a:fillRect/>
          </a:stretch>
        </p:blipFill>
        <p:spPr>
          <a:xfrm>
            <a:off x="1078268" y="2906503"/>
            <a:ext cx="5543464" cy="3183746"/>
          </a:xfrm>
          <a:prstGeom prst="rect">
            <a:avLst/>
          </a:prstGeom>
        </p:spPr>
      </p:pic>
    </p:spTree>
    <p:extLst>
      <p:ext uri="{BB962C8B-B14F-4D97-AF65-F5344CB8AC3E}">
        <p14:creationId xmlns:p14="http://schemas.microsoft.com/office/powerpoint/2010/main" val="350475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4AB4902-D37A-124C-BD88-CE07B09D347E}"/>
              </a:ext>
            </a:extLst>
          </p:cNvPr>
          <p:cNvSpPr>
            <a:spLocks noGrp="1"/>
          </p:cNvSpPr>
          <p:nvPr>
            <p:ph idx="1"/>
          </p:nvPr>
        </p:nvSpPr>
        <p:spPr>
          <a:xfrm>
            <a:off x="838200" y="445398"/>
            <a:ext cx="10515600" cy="1504172"/>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4. Порядок роботи та процедури ухвалення рішень</a:t>
            </a:r>
            <a:endParaRPr lang="ru-UA" sz="2000" dirty="0">
              <a:effectLst/>
              <a:latin typeface="Times New Roman" panose="02020603050405020304" pitchFamily="18" charset="0"/>
              <a:ea typeface="Times New Roman" panose="02020603050405020304" pitchFamily="18" charset="0"/>
            </a:endParaRPr>
          </a:p>
          <a:p>
            <a:pPr algn="just"/>
            <a:r>
              <a:rPr lang="ru-UA" sz="2000" b="1" dirty="0">
                <a:solidFill>
                  <a:srgbClr val="000000"/>
                </a:solidFill>
                <a:effectLst/>
                <a:latin typeface="Times New Roman" panose="02020603050405020304" pitchFamily="18" charset="0"/>
                <a:ea typeface="Times New Roman" panose="02020603050405020304" pitchFamily="18" charset="0"/>
              </a:rPr>
              <a:t>4.1 Процеси ухвалення законів — «звичайна законодавча процедура» (Ordinary Legislative Procedure)</a:t>
            </a:r>
            <a:endParaRPr lang="ru-UA" sz="2000" dirty="0">
              <a:effectLst/>
              <a:latin typeface="Times New Roman" panose="02020603050405020304" pitchFamily="18" charset="0"/>
              <a:ea typeface="Times New Roman" panose="02020603050405020304" pitchFamily="18" charset="0"/>
            </a:endParaRPr>
          </a:p>
          <a:p>
            <a:pPr algn="just"/>
            <a:r>
              <a:rPr lang="ru-UA" sz="2000" dirty="0">
                <a:solidFill>
                  <a:srgbClr val="000000"/>
                </a:solidFill>
                <a:effectLst/>
                <a:latin typeface="Times New Roman" panose="02020603050405020304" pitchFamily="18" charset="0"/>
                <a:ea typeface="Times New Roman" panose="02020603050405020304" pitchFamily="18" charset="0"/>
              </a:rPr>
              <a:t>Ця процедура — основна і пріоритетна для більшості галузей політики ЄС</a:t>
            </a:r>
            <a:endParaRPr lang="ru-UA" sz="3200" dirty="0"/>
          </a:p>
        </p:txBody>
      </p:sp>
      <p:pic>
        <p:nvPicPr>
          <p:cNvPr id="5" name="Рисунок 4">
            <a:extLst>
              <a:ext uri="{FF2B5EF4-FFF2-40B4-BE49-F238E27FC236}">
                <a16:creationId xmlns:a16="http://schemas.microsoft.com/office/drawing/2014/main" id="{A769D526-82BE-E541-8362-5A1535B1F341}"/>
              </a:ext>
            </a:extLst>
          </p:cNvPr>
          <p:cNvPicPr>
            <a:picLocks noChangeAspect="1"/>
          </p:cNvPicPr>
          <p:nvPr/>
        </p:nvPicPr>
        <p:blipFill>
          <a:blip r:embed="rId2"/>
          <a:stretch>
            <a:fillRect/>
          </a:stretch>
        </p:blipFill>
        <p:spPr>
          <a:xfrm>
            <a:off x="3494297" y="2525143"/>
            <a:ext cx="5203406" cy="3224646"/>
          </a:xfrm>
          <a:prstGeom prst="rect">
            <a:avLst/>
          </a:prstGeom>
        </p:spPr>
      </p:pic>
    </p:spTree>
    <p:extLst>
      <p:ext uri="{BB962C8B-B14F-4D97-AF65-F5344CB8AC3E}">
        <p14:creationId xmlns:p14="http://schemas.microsoft.com/office/powerpoint/2010/main" val="34022523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4E56EB-DD5C-1F42-A9F5-21C118957F83}"/>
              </a:ext>
            </a:extLst>
          </p:cNvPr>
          <p:cNvSpPr>
            <a:spLocks noGrp="1"/>
          </p:cNvSpPr>
          <p:nvPr>
            <p:ph type="title"/>
          </p:nvPr>
        </p:nvSpPr>
        <p:spPr>
          <a:xfrm>
            <a:off x="838200" y="365126"/>
            <a:ext cx="10515600" cy="445758"/>
          </a:xfrm>
        </p:spPr>
        <p:txBody>
          <a:bodyPr>
            <a:normAutofit fontScale="90000"/>
          </a:bodyPr>
          <a:lstStyle/>
          <a:p>
            <a:pPr algn="ctr"/>
            <a:br>
              <a:rPr lang="ru-UA" sz="1800" b="1" dirty="0">
                <a:solidFill>
                  <a:srgbClr val="000000"/>
                </a:solidFill>
                <a:effectLst/>
                <a:latin typeface="Times New Roman" panose="02020603050405020304" pitchFamily="18" charset="0"/>
                <a:ea typeface="Times New Roman" panose="02020603050405020304" pitchFamily="18" charset="0"/>
              </a:rPr>
            </a:br>
            <a:br>
              <a:rPr lang="ru-UA" sz="1800" b="1" dirty="0">
                <a:solidFill>
                  <a:srgbClr val="000000"/>
                </a:solidFill>
                <a:effectLst/>
                <a:latin typeface="Times New Roman" panose="02020603050405020304" pitchFamily="18" charset="0"/>
                <a:ea typeface="Times New Roman" panose="02020603050405020304" pitchFamily="18" charset="0"/>
              </a:rPr>
            </a:br>
            <a:r>
              <a:rPr lang="ru-UA" sz="1800" b="1" dirty="0">
                <a:solidFill>
                  <a:srgbClr val="000000"/>
                </a:solidFill>
                <a:effectLst/>
                <a:latin typeface="Times New Roman" panose="02020603050405020304" pitchFamily="18" charset="0"/>
                <a:ea typeface="Times New Roman" panose="02020603050405020304" pitchFamily="18" charset="0"/>
              </a:rPr>
              <a:t>Основні етапи:</a:t>
            </a:r>
            <a:br>
              <a:rPr lang="ru-UA" sz="1800" b="1" dirty="0">
                <a:effectLst/>
                <a:latin typeface="Times New Roman" panose="02020603050405020304" pitchFamily="18" charset="0"/>
                <a:ea typeface="Times New Roman" panose="02020603050405020304" pitchFamily="18" charset="0"/>
              </a:rPr>
            </a:br>
            <a:endParaRPr lang="ru-UA" b="1" dirty="0"/>
          </a:p>
        </p:txBody>
      </p:sp>
      <p:graphicFrame>
        <p:nvGraphicFramePr>
          <p:cNvPr id="4" name="Объект 3">
            <a:extLst>
              <a:ext uri="{FF2B5EF4-FFF2-40B4-BE49-F238E27FC236}">
                <a16:creationId xmlns:a16="http://schemas.microsoft.com/office/drawing/2014/main" id="{36A2BCD1-C294-0344-940E-41C5AB33261E}"/>
              </a:ext>
            </a:extLst>
          </p:cNvPr>
          <p:cNvGraphicFramePr>
            <a:graphicFrameLocks noGrp="1"/>
          </p:cNvGraphicFramePr>
          <p:nvPr>
            <p:ph idx="1"/>
          </p:nvPr>
        </p:nvGraphicFramePr>
        <p:xfrm>
          <a:off x="838201" y="810884"/>
          <a:ext cx="10893723" cy="5590538"/>
        </p:xfrm>
        <a:graphic>
          <a:graphicData uri="http://schemas.openxmlformats.org/drawingml/2006/table">
            <a:tbl>
              <a:tblPr firstRow="1" firstCol="1" bandRow="1">
                <a:tableStyleId>{5C22544A-7EE6-4342-B048-85BDC9FD1C3A}</a:tableStyleId>
              </a:tblPr>
              <a:tblGrid>
                <a:gridCol w="2232803">
                  <a:extLst>
                    <a:ext uri="{9D8B030D-6E8A-4147-A177-3AD203B41FA5}">
                      <a16:colId xmlns:a16="http://schemas.microsoft.com/office/drawing/2014/main" val="2317686299"/>
                    </a:ext>
                  </a:extLst>
                </a:gridCol>
                <a:gridCol w="4796287">
                  <a:extLst>
                    <a:ext uri="{9D8B030D-6E8A-4147-A177-3AD203B41FA5}">
                      <a16:colId xmlns:a16="http://schemas.microsoft.com/office/drawing/2014/main" val="3926764790"/>
                    </a:ext>
                  </a:extLst>
                </a:gridCol>
                <a:gridCol w="3864633">
                  <a:extLst>
                    <a:ext uri="{9D8B030D-6E8A-4147-A177-3AD203B41FA5}">
                      <a16:colId xmlns:a16="http://schemas.microsoft.com/office/drawing/2014/main" val="3082909070"/>
                    </a:ext>
                  </a:extLst>
                </a:gridCol>
              </a:tblGrid>
              <a:tr h="207237">
                <a:tc>
                  <a:txBody>
                    <a:bodyPr/>
                    <a:lstStyle/>
                    <a:p>
                      <a:pPr algn="ctr"/>
                      <a:r>
                        <a:rPr lang="ru-UA" sz="1600">
                          <a:effectLst/>
                          <a:latin typeface="Times New Roman" panose="02020603050405020304" pitchFamily="18" charset="0"/>
                          <a:cs typeface="Times New Roman" panose="02020603050405020304" pitchFamily="18" charset="0"/>
                        </a:rPr>
                        <a:t>Етап</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pPr algn="ctr"/>
                      <a:r>
                        <a:rPr lang="ru-UA" sz="1600">
                          <a:effectLst/>
                          <a:latin typeface="Times New Roman" panose="02020603050405020304" pitchFamily="18" charset="0"/>
                          <a:cs typeface="Times New Roman" panose="02020603050405020304" pitchFamily="18" charset="0"/>
                        </a:rPr>
                        <a:t>Дія</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pPr algn="ctr"/>
                      <a:r>
                        <a:rPr lang="ru-UA" sz="1600">
                          <a:effectLst/>
                          <a:latin typeface="Times New Roman" panose="02020603050405020304" pitchFamily="18" charset="0"/>
                          <a:cs typeface="Times New Roman" panose="02020603050405020304" pitchFamily="18" charset="0"/>
                        </a:rPr>
                        <a:t>Роль парламенту / Ради</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extLst>
                  <a:ext uri="{0D108BD9-81ED-4DB2-BD59-A6C34878D82A}">
                    <a16:rowId xmlns:a16="http://schemas.microsoft.com/office/drawing/2014/main" val="30089199"/>
                  </a:ext>
                </a:extLst>
              </a:tr>
              <a:tr h="596523">
                <a:tc>
                  <a:txBody>
                    <a:bodyPr/>
                    <a:lstStyle/>
                    <a:p>
                      <a:r>
                        <a:rPr lang="ru-UA" sz="1600">
                          <a:effectLst/>
                          <a:latin typeface="Times New Roman" panose="02020603050405020304" pitchFamily="18" charset="0"/>
                          <a:cs typeface="Times New Roman" panose="02020603050405020304" pitchFamily="18" charset="0"/>
                        </a:rPr>
                        <a:t>1. Ініціатива</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dirty="0">
                          <a:effectLst/>
                          <a:latin typeface="Times New Roman" panose="02020603050405020304" pitchFamily="18" charset="0"/>
                          <a:cs typeface="Times New Roman" panose="02020603050405020304" pitchFamily="18" charset="0"/>
                        </a:rPr>
                        <a:t>Комісія подає законодавчу пропозицію до парламенту і до Ради. </a:t>
                      </a:r>
                      <a:endParaRPr lang="ru-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a:effectLst/>
                          <a:latin typeface="Times New Roman" panose="02020603050405020304" pitchFamily="18" charset="0"/>
                          <a:cs typeface="Times New Roman" panose="02020603050405020304" pitchFamily="18" charset="0"/>
                        </a:rPr>
                        <a:t>Комісія ініціює</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extLst>
                  <a:ext uri="{0D108BD9-81ED-4DB2-BD59-A6C34878D82A}">
                    <a16:rowId xmlns:a16="http://schemas.microsoft.com/office/drawing/2014/main" val="3669522950"/>
                  </a:ext>
                </a:extLst>
              </a:tr>
              <a:tr h="791165">
                <a:tc>
                  <a:txBody>
                    <a:bodyPr/>
                    <a:lstStyle/>
                    <a:p>
                      <a:r>
                        <a:rPr lang="ru-UA" sz="1600">
                          <a:effectLst/>
                          <a:latin typeface="Times New Roman" panose="02020603050405020304" pitchFamily="18" charset="0"/>
                          <a:cs typeface="Times New Roman" panose="02020603050405020304" pitchFamily="18" charset="0"/>
                        </a:rPr>
                        <a:t>2. Перше читання</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dirty="0">
                          <a:effectLst/>
                          <a:latin typeface="Times New Roman" panose="02020603050405020304" pitchFamily="18" charset="0"/>
                          <a:cs typeface="Times New Roman" panose="02020603050405020304" pitchFamily="18" charset="0"/>
                        </a:rPr>
                        <a:t>Парламент розглядає проект у комітетах, вносить поправки, голосує на сесії. </a:t>
                      </a:r>
                      <a:endParaRPr lang="ru-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a:effectLst/>
                          <a:latin typeface="Times New Roman" panose="02020603050405020304" pitchFamily="18" charset="0"/>
                          <a:cs typeface="Times New Roman" panose="02020603050405020304" pitchFamily="18" charset="0"/>
                        </a:rPr>
                        <a:t>Подає позицію / поправки</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extLst>
                  <a:ext uri="{0D108BD9-81ED-4DB2-BD59-A6C34878D82A}">
                    <a16:rowId xmlns:a16="http://schemas.microsoft.com/office/drawing/2014/main" val="527030544"/>
                  </a:ext>
                </a:extLst>
              </a:tr>
              <a:tr h="985808">
                <a:tc>
                  <a:txBody>
                    <a:bodyPr/>
                    <a:lstStyle/>
                    <a:p>
                      <a:endParaRPr lang="ru-UA" sz="1100">
                        <a:effectLst/>
                        <a:latin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dirty="0">
                          <a:effectLst/>
                          <a:latin typeface="Times New Roman" panose="02020603050405020304" pitchFamily="18" charset="0"/>
                          <a:cs typeface="Times New Roman" panose="02020603050405020304" pitchFamily="18" charset="0"/>
                        </a:rPr>
                        <a:t>Рада може прийняти позицію, погодитись з положенням Парламенту — закон ухвалюється, або запропонувати свої поправки. </a:t>
                      </a:r>
                      <a:endParaRPr lang="ru-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a:effectLst/>
                          <a:latin typeface="Times New Roman" panose="02020603050405020304" pitchFamily="18" charset="0"/>
                          <a:cs typeface="Times New Roman" panose="02020603050405020304" pitchFamily="18" charset="0"/>
                        </a:rPr>
                        <a:t>Рада відповідає</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extLst>
                  <a:ext uri="{0D108BD9-81ED-4DB2-BD59-A6C34878D82A}">
                    <a16:rowId xmlns:a16="http://schemas.microsoft.com/office/drawing/2014/main" val="673404019"/>
                  </a:ext>
                </a:extLst>
              </a:tr>
              <a:tr h="985808">
                <a:tc>
                  <a:txBody>
                    <a:bodyPr/>
                    <a:lstStyle/>
                    <a:p>
                      <a:r>
                        <a:rPr lang="ru-UA" sz="1600">
                          <a:effectLst/>
                          <a:latin typeface="Times New Roman" panose="02020603050405020304" pitchFamily="18" charset="0"/>
                          <a:cs typeface="Times New Roman" panose="02020603050405020304" pitchFamily="18" charset="0"/>
                        </a:rPr>
                        <a:t>3. Друге читання</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dirty="0">
                          <a:effectLst/>
                          <a:latin typeface="Times New Roman" panose="02020603050405020304" pitchFamily="18" charset="0"/>
                          <a:cs typeface="Times New Roman" panose="02020603050405020304" pitchFamily="18" charset="0"/>
                        </a:rPr>
                        <a:t>Якщо Рада запропонувала зміни — парламент може прийняти їх, відкинути або знову внести поправки. </a:t>
                      </a:r>
                      <a:endParaRPr lang="ru-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a:effectLst/>
                          <a:latin typeface="Times New Roman" panose="02020603050405020304" pitchFamily="18" charset="0"/>
                          <a:cs typeface="Times New Roman" panose="02020603050405020304" pitchFamily="18" charset="0"/>
                        </a:rPr>
                        <a:t>Погоджує / змінює</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extLst>
                  <a:ext uri="{0D108BD9-81ED-4DB2-BD59-A6C34878D82A}">
                    <a16:rowId xmlns:a16="http://schemas.microsoft.com/office/drawing/2014/main" val="1510458622"/>
                  </a:ext>
                </a:extLst>
              </a:tr>
              <a:tr h="985808">
                <a:tc>
                  <a:txBody>
                    <a:bodyPr/>
                    <a:lstStyle/>
                    <a:p>
                      <a:r>
                        <a:rPr lang="ru-UA" sz="1600">
                          <a:effectLst/>
                          <a:latin typeface="Times New Roman" panose="02020603050405020304" pitchFamily="18" charset="0"/>
                          <a:cs typeface="Times New Roman" panose="02020603050405020304" pitchFamily="18" charset="0"/>
                        </a:rPr>
                        <a:t>4. Узгоджувальний комітет (conciliation committee)</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dirty="0">
                          <a:effectLst/>
                          <a:latin typeface="Times New Roman" panose="02020603050405020304" pitchFamily="18" charset="0"/>
                          <a:cs typeface="Times New Roman" panose="02020603050405020304" pitchFamily="18" charset="0"/>
                        </a:rPr>
                        <a:t>Якщо парламент і Рада не дійшли згоди, формується комітет зі представників обох інституцій для пошуку компромісу. </a:t>
                      </a:r>
                      <a:endParaRPr lang="ru-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a:effectLst/>
                          <a:latin typeface="Times New Roman" panose="02020603050405020304" pitchFamily="18" charset="0"/>
                          <a:cs typeface="Times New Roman" panose="02020603050405020304" pitchFamily="18" charset="0"/>
                        </a:rPr>
                        <a:t>Шукає спільний текст</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extLst>
                  <a:ext uri="{0D108BD9-81ED-4DB2-BD59-A6C34878D82A}">
                    <a16:rowId xmlns:a16="http://schemas.microsoft.com/office/drawing/2014/main" val="3621757452"/>
                  </a:ext>
                </a:extLst>
              </a:tr>
              <a:tr h="985808">
                <a:tc>
                  <a:txBody>
                    <a:bodyPr/>
                    <a:lstStyle/>
                    <a:p>
                      <a:r>
                        <a:rPr lang="ru-UA" sz="1600">
                          <a:effectLst/>
                          <a:latin typeface="Times New Roman" panose="02020603050405020304" pitchFamily="18" charset="0"/>
                          <a:cs typeface="Times New Roman" panose="02020603050405020304" pitchFamily="18" charset="0"/>
                        </a:rPr>
                        <a:t>5. Третє читання</a:t>
                      </a:r>
                      <a:endParaRPr lang="ru-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dirty="0">
                          <a:effectLst/>
                          <a:latin typeface="Times New Roman" panose="02020603050405020304" pitchFamily="18" charset="0"/>
                          <a:cs typeface="Times New Roman" panose="02020603050405020304" pitchFamily="18" charset="0"/>
                        </a:rPr>
                        <a:t>Якщо комітет досяг угоди, остаточний текст повертається до Парламенту і Ради на затвердження. </a:t>
                      </a:r>
                      <a:endParaRPr lang="ru-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tc>
                  <a:txBody>
                    <a:bodyPr/>
                    <a:lstStyle/>
                    <a:p>
                      <a:r>
                        <a:rPr lang="ru-UA" sz="1600" dirty="0">
                          <a:effectLst/>
                          <a:latin typeface="Times New Roman" panose="02020603050405020304" pitchFamily="18" charset="0"/>
                          <a:cs typeface="Times New Roman" panose="02020603050405020304" pitchFamily="18" charset="0"/>
                        </a:rPr>
                        <a:t>Ухвалення або відхилення</a:t>
                      </a:r>
                      <a:endParaRPr lang="ru-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889" marR="7889" marT="7889" marB="7889" anchor="ctr"/>
                </a:tc>
                <a:extLst>
                  <a:ext uri="{0D108BD9-81ED-4DB2-BD59-A6C34878D82A}">
                    <a16:rowId xmlns:a16="http://schemas.microsoft.com/office/drawing/2014/main" val="1187909310"/>
                  </a:ext>
                </a:extLst>
              </a:tr>
            </a:tbl>
          </a:graphicData>
        </a:graphic>
      </p:graphicFrame>
    </p:spTree>
    <p:extLst>
      <p:ext uri="{BB962C8B-B14F-4D97-AF65-F5344CB8AC3E}">
        <p14:creationId xmlns:p14="http://schemas.microsoft.com/office/powerpoint/2010/main" val="4138674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F6C861-9DB6-2240-B3A6-9BFC7619D044}"/>
              </a:ext>
            </a:extLst>
          </p:cNvPr>
          <p:cNvSpPr>
            <a:spLocks noGrp="1"/>
          </p:cNvSpPr>
          <p:nvPr>
            <p:ph idx="1"/>
          </p:nvPr>
        </p:nvSpPr>
        <p:spPr>
          <a:xfrm>
            <a:off x="838200" y="448575"/>
            <a:ext cx="10515600" cy="3122762"/>
          </a:xfrm>
        </p:spPr>
        <p:txBody>
          <a:bodyPr>
            <a:normAutofit lnSpcReduction="10000"/>
          </a:bodyPr>
          <a:lstStyle/>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Для ухвалення рішень парламентом у цих читаннях зазвичай достатньо </a:t>
            </a:r>
            <a:r>
              <a:rPr lang="ru-UA" sz="1800" b="1" dirty="0">
                <a:solidFill>
                  <a:srgbClr val="000000"/>
                </a:solidFill>
                <a:effectLst/>
                <a:latin typeface="Times New Roman" panose="02020603050405020304" pitchFamily="18" charset="0"/>
                <a:ea typeface="Times New Roman" panose="02020603050405020304" pitchFamily="18" charset="0"/>
              </a:rPr>
              <a:t>простий більшості голосів</a:t>
            </a:r>
            <a:r>
              <a:rPr lang="ru-UA" sz="1800" dirty="0">
                <a:solidFill>
                  <a:srgbClr val="000000"/>
                </a:solidFill>
                <a:effectLst/>
                <a:latin typeface="Times New Roman" panose="02020603050405020304" pitchFamily="18" charset="0"/>
                <a:ea typeface="Times New Roman" panose="02020603050405020304" pitchFamily="18" charset="0"/>
              </a:rPr>
              <a:t>, якщо інше не передбачено правилами.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Рада голосує «кваліфікованою більшістю» у багатьох випадках — якщо деякі поправки не погоджені, для певних змін може вимагатися одностайність.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Термін для другого читання зазвичай — </a:t>
            </a:r>
            <a:r>
              <a:rPr lang="ru-UA" sz="1800" b="1" dirty="0">
                <a:solidFill>
                  <a:srgbClr val="000000"/>
                </a:solidFill>
                <a:effectLst/>
                <a:latin typeface="Times New Roman" panose="02020603050405020304" pitchFamily="18" charset="0"/>
                <a:ea typeface="Times New Roman" panose="02020603050405020304" pitchFamily="18" charset="0"/>
              </a:rPr>
              <a:t>три місяці</a:t>
            </a:r>
            <a:r>
              <a:rPr lang="ru-UA" sz="1800" dirty="0">
                <a:solidFill>
                  <a:srgbClr val="000000"/>
                </a:solidFill>
                <a:effectLst/>
                <a:latin typeface="Times New Roman" panose="02020603050405020304" pitchFamily="18" charset="0"/>
                <a:ea typeface="Times New Roman" panose="02020603050405020304" pitchFamily="18" charset="0"/>
              </a:rPr>
              <a:t>, з можливим продовженням на один місяць. </a:t>
            </a:r>
            <a:endParaRPr lang="ru-UA" sz="1800" dirty="0">
              <a:solidFill>
                <a:srgbClr val="0000FF"/>
              </a:solidFill>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На етапі узгодження делегація Парламенту на узгоджувальний комітет ухвалює текст </a:t>
            </a:r>
            <a:r>
              <a:rPr lang="ru-UA" sz="1800" b="1" dirty="0">
                <a:solidFill>
                  <a:srgbClr val="000000"/>
                </a:solidFill>
                <a:effectLst/>
                <a:latin typeface="Times New Roman" panose="02020603050405020304" pitchFamily="18" charset="0"/>
                <a:ea typeface="Times New Roman" panose="02020603050405020304" pitchFamily="18" charset="0"/>
              </a:rPr>
              <a:t>абсолютною більшістю</a:t>
            </a:r>
            <a:r>
              <a:rPr lang="ru-UA" sz="1800" dirty="0">
                <a:solidFill>
                  <a:srgbClr val="000000"/>
                </a:solidFill>
                <a:effectLst/>
                <a:latin typeface="Times New Roman" panose="02020603050405020304" pitchFamily="18" charset="0"/>
                <a:ea typeface="Times New Roman" panose="02020603050405020304" pitchFamily="18" charset="0"/>
              </a:rPr>
              <a:t> голосів.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Якщо домовленість не досягнута або парламент відхиляє текст на третьому читанні — законодавча пропозиція вважається відхиленою.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Ця процедура регламентована в </a:t>
            </a:r>
            <a:r>
              <a:rPr lang="ru-UA" sz="1800" b="1" dirty="0">
                <a:solidFill>
                  <a:srgbClr val="000000"/>
                </a:solidFill>
                <a:effectLst/>
                <a:latin typeface="Times New Roman" panose="02020603050405020304" pitchFamily="18" charset="0"/>
                <a:ea typeface="Times New Roman" panose="02020603050405020304" pitchFamily="18" charset="0"/>
              </a:rPr>
              <a:t>статтях 289 і 294 Договору про функціонування ЄС</a:t>
            </a:r>
            <a:r>
              <a:rPr lang="ru-UA" sz="1800" dirty="0">
                <a:solidFill>
                  <a:srgbClr val="000000"/>
                </a:solidFill>
                <a:effectLst/>
                <a:latin typeface="Times New Roman" panose="02020603050405020304" pitchFamily="18" charset="0"/>
                <a:ea typeface="Times New Roman" panose="02020603050405020304" pitchFamily="18" charset="0"/>
              </a:rPr>
              <a:t> (TFEU). </a:t>
            </a:r>
            <a:endParaRPr lang="ru-UA" dirty="0"/>
          </a:p>
        </p:txBody>
      </p:sp>
      <p:pic>
        <p:nvPicPr>
          <p:cNvPr id="5" name="Рисунок 4">
            <a:extLst>
              <a:ext uri="{FF2B5EF4-FFF2-40B4-BE49-F238E27FC236}">
                <a16:creationId xmlns:a16="http://schemas.microsoft.com/office/drawing/2014/main" id="{3AA03165-DCF9-3A46-9258-C214C45B0CCC}"/>
              </a:ext>
            </a:extLst>
          </p:cNvPr>
          <p:cNvPicPr>
            <a:picLocks noChangeAspect="1"/>
          </p:cNvPicPr>
          <p:nvPr/>
        </p:nvPicPr>
        <p:blipFill>
          <a:blip r:embed="rId2"/>
          <a:stretch>
            <a:fillRect/>
          </a:stretch>
        </p:blipFill>
        <p:spPr>
          <a:xfrm>
            <a:off x="5779698" y="3571337"/>
            <a:ext cx="4539651" cy="2993538"/>
          </a:xfrm>
          <a:prstGeom prst="rect">
            <a:avLst/>
          </a:prstGeom>
        </p:spPr>
      </p:pic>
    </p:spTree>
    <p:extLst>
      <p:ext uri="{BB962C8B-B14F-4D97-AF65-F5344CB8AC3E}">
        <p14:creationId xmlns:p14="http://schemas.microsoft.com/office/powerpoint/2010/main" val="18007671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C3BA6B4-9D76-7845-AF11-5E440F066B0F}"/>
              </a:ext>
            </a:extLst>
          </p:cNvPr>
          <p:cNvSpPr>
            <a:spLocks noGrp="1"/>
          </p:cNvSpPr>
          <p:nvPr>
            <p:ph idx="1"/>
          </p:nvPr>
        </p:nvSpPr>
        <p:spPr>
          <a:xfrm>
            <a:off x="838200" y="4120251"/>
            <a:ext cx="10515600" cy="2470330"/>
          </a:xfrm>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4.2 Особливі / спеціальні процедури</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Існують </a:t>
            </a:r>
            <a:r>
              <a:rPr lang="ru-UA" sz="1800" b="1" dirty="0">
                <a:solidFill>
                  <a:srgbClr val="000000"/>
                </a:solidFill>
                <a:effectLst/>
                <a:latin typeface="Times New Roman" panose="02020603050405020304" pitchFamily="18" charset="0"/>
                <a:ea typeface="Times New Roman" panose="02020603050405020304" pitchFamily="18" charset="0"/>
              </a:rPr>
              <a:t>спеціальні процедури</a:t>
            </a:r>
            <a:r>
              <a:rPr lang="ru-UA" sz="1800" dirty="0">
                <a:solidFill>
                  <a:srgbClr val="000000"/>
                </a:solidFill>
                <a:effectLst/>
                <a:latin typeface="Times New Roman" panose="02020603050405020304" pitchFamily="18" charset="0"/>
                <a:ea typeface="Times New Roman" panose="02020603050405020304" pitchFamily="18" charset="0"/>
              </a:rPr>
              <a:t>, коли Парламент має обмежену роль: наприклад, лише консультативну (консультація) чи схвалювальну (approbation). </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У таких випадках Рада може ухвалювати рішення на основі висловленої думки Парламенту, але не зобов’язана приймати поправки. </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Ці процедури застосовуються у специфічних сферах (наприклад, деякі питання зовнішньої політики, податкової політики, деякі питання правосуддя).</a:t>
            </a:r>
            <a:endParaRPr lang="ru-UA" dirty="0"/>
          </a:p>
        </p:txBody>
      </p:sp>
      <p:pic>
        <p:nvPicPr>
          <p:cNvPr id="5" name="Рисунок 4">
            <a:extLst>
              <a:ext uri="{FF2B5EF4-FFF2-40B4-BE49-F238E27FC236}">
                <a16:creationId xmlns:a16="http://schemas.microsoft.com/office/drawing/2014/main" id="{CC4F1561-AC25-F541-9643-F058C5EFF4A4}"/>
              </a:ext>
            </a:extLst>
          </p:cNvPr>
          <p:cNvPicPr>
            <a:picLocks noChangeAspect="1"/>
          </p:cNvPicPr>
          <p:nvPr/>
        </p:nvPicPr>
        <p:blipFill>
          <a:blip r:embed="rId2"/>
          <a:stretch>
            <a:fillRect/>
          </a:stretch>
        </p:blipFill>
        <p:spPr>
          <a:xfrm>
            <a:off x="838200" y="664637"/>
            <a:ext cx="5426734" cy="3038971"/>
          </a:xfrm>
          <a:prstGeom prst="rect">
            <a:avLst/>
          </a:prstGeom>
        </p:spPr>
      </p:pic>
    </p:spTree>
    <p:extLst>
      <p:ext uri="{BB962C8B-B14F-4D97-AF65-F5344CB8AC3E}">
        <p14:creationId xmlns:p14="http://schemas.microsoft.com/office/powerpoint/2010/main" val="1761268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3FEF2E-46D5-FD42-BBCD-2EC00FF6F8E5}"/>
              </a:ext>
            </a:extLst>
          </p:cNvPr>
          <p:cNvSpPr>
            <a:spLocks noGrp="1"/>
          </p:cNvSpPr>
          <p:nvPr>
            <p:ph idx="1"/>
          </p:nvPr>
        </p:nvSpPr>
        <p:spPr>
          <a:xfrm>
            <a:off x="838200" y="362309"/>
            <a:ext cx="5855898" cy="5814654"/>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4.3 Інші процедури ухвалення рішень у парламенті</a:t>
            </a:r>
            <a:endParaRPr lang="ru-UA" sz="20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Голосування відбувається на пленарних сесіях, де депутати голосують «за», «проти» або «утримуюсь».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У комітетах також голосують про поправки та рекомендації до пленарного голосування.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У парламенті можуть застосовуватися процедури електронного голосування, письмового голосування тощо залежно від Правил процедури.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Порядок формування звітів, доповідачів (rapporteurs) і «тіньових доповідачів» (shadow rapporteurs) — важливий етап підготовки законопроектів у комітетах.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Зауважимо, що парламент має право сам організовувати свою діяльність в межах договорів, через прийняття правил процедури. </a:t>
            </a:r>
            <a:endParaRPr lang="ru-UA" sz="3200" dirty="0"/>
          </a:p>
        </p:txBody>
      </p:sp>
      <p:pic>
        <p:nvPicPr>
          <p:cNvPr id="7" name="Рисунок 6">
            <a:extLst>
              <a:ext uri="{FF2B5EF4-FFF2-40B4-BE49-F238E27FC236}">
                <a16:creationId xmlns:a16="http://schemas.microsoft.com/office/drawing/2014/main" id="{077CBEC0-810B-AF46-B601-504D2EFE3CA5}"/>
              </a:ext>
            </a:extLst>
          </p:cNvPr>
          <p:cNvPicPr>
            <a:picLocks noChangeAspect="1"/>
          </p:cNvPicPr>
          <p:nvPr/>
        </p:nvPicPr>
        <p:blipFill>
          <a:blip r:embed="rId2"/>
          <a:stretch>
            <a:fillRect/>
          </a:stretch>
        </p:blipFill>
        <p:spPr>
          <a:xfrm>
            <a:off x="7283137" y="921439"/>
            <a:ext cx="4586478" cy="5015121"/>
          </a:xfrm>
          <a:prstGeom prst="rect">
            <a:avLst/>
          </a:prstGeom>
        </p:spPr>
      </p:pic>
    </p:spTree>
    <p:extLst>
      <p:ext uri="{BB962C8B-B14F-4D97-AF65-F5344CB8AC3E}">
        <p14:creationId xmlns:p14="http://schemas.microsoft.com/office/powerpoint/2010/main" val="3604292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0E53875-53CB-BD4B-8504-B967A3FF8A94}"/>
              </a:ext>
            </a:extLst>
          </p:cNvPr>
          <p:cNvSpPr>
            <a:spLocks noGrp="1"/>
          </p:cNvSpPr>
          <p:nvPr>
            <p:ph idx="1"/>
          </p:nvPr>
        </p:nvSpPr>
        <p:spPr>
          <a:xfrm>
            <a:off x="838200" y="468923"/>
            <a:ext cx="10515600" cy="2960077"/>
          </a:xfrm>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5. Приклади та важливі особливості (на основі офіційних джерел)</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Якщо парламент або Рада вважають, що пропозиція порушує принцип субсидіарності, вони можуть зажадати перегляду або відхилення. </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Більшість законопроектів ухвалюється вже на першому читанні — за попередньою політичною координацією між інституціями (трикутні переговори, trilogues). </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Якщо парламент відхиляє пропозицію на другому читанні або не схвалює спільний текст на третьому — пропозиція не приймається.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Парламент має право ініціювати звернення до Комісії з проханням розробити законодавчі пропозиції, але ця ініціатива не гарантує автоматичного законодавчого результату. </a:t>
            </a:r>
            <a:endParaRPr lang="ru-UA" dirty="0"/>
          </a:p>
        </p:txBody>
      </p:sp>
      <p:pic>
        <p:nvPicPr>
          <p:cNvPr id="7" name="Рисунок 6">
            <a:extLst>
              <a:ext uri="{FF2B5EF4-FFF2-40B4-BE49-F238E27FC236}">
                <a16:creationId xmlns:a16="http://schemas.microsoft.com/office/drawing/2014/main" id="{AC47AB51-59DB-CF40-AB93-CDE1844DF892}"/>
              </a:ext>
            </a:extLst>
          </p:cNvPr>
          <p:cNvPicPr>
            <a:picLocks noChangeAspect="1"/>
          </p:cNvPicPr>
          <p:nvPr/>
        </p:nvPicPr>
        <p:blipFill>
          <a:blip r:embed="rId2"/>
          <a:stretch>
            <a:fillRect/>
          </a:stretch>
        </p:blipFill>
        <p:spPr>
          <a:xfrm>
            <a:off x="7464670" y="3429000"/>
            <a:ext cx="3889130" cy="3055744"/>
          </a:xfrm>
          <a:prstGeom prst="rect">
            <a:avLst/>
          </a:prstGeom>
        </p:spPr>
      </p:pic>
    </p:spTree>
    <p:extLst>
      <p:ext uri="{BB962C8B-B14F-4D97-AF65-F5344CB8AC3E}">
        <p14:creationId xmlns:p14="http://schemas.microsoft.com/office/powerpoint/2010/main" val="3618437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C587EC2-45AE-154A-8059-1E134528BC71}"/>
              </a:ext>
            </a:extLst>
          </p:cNvPr>
          <p:cNvSpPr>
            <a:spLocks noGrp="1"/>
          </p:cNvSpPr>
          <p:nvPr>
            <p:ph idx="1"/>
          </p:nvPr>
        </p:nvSpPr>
        <p:spPr>
          <a:xfrm>
            <a:off x="679939" y="896815"/>
            <a:ext cx="6195645" cy="5240215"/>
          </a:xfrm>
        </p:spPr>
        <p:txBody>
          <a:bodyPr>
            <a:normAutofit/>
          </a:bodyPr>
          <a:lstStyle/>
          <a:p>
            <a:pPr algn="just"/>
            <a:r>
              <a:rPr lang="ru-UA" dirty="0">
                <a:solidFill>
                  <a:srgbClr val="000000"/>
                </a:solidFill>
                <a:effectLst/>
                <a:latin typeface="Times New Roman" panose="02020603050405020304" pitchFamily="18" charset="0"/>
                <a:ea typeface="Times New Roman" panose="02020603050405020304" pitchFamily="18" charset="0"/>
              </a:rPr>
              <a:t>Основу становить </a:t>
            </a:r>
            <a:r>
              <a:rPr lang="ru-UA" b="1" dirty="0">
                <a:solidFill>
                  <a:srgbClr val="000000"/>
                </a:solidFill>
                <a:effectLst/>
                <a:latin typeface="Times New Roman" panose="02020603050405020304" pitchFamily="18" charset="0"/>
                <a:ea typeface="Times New Roman" panose="02020603050405020304" pitchFamily="18" charset="0"/>
              </a:rPr>
              <a:t>“інституційний трикутник”</a:t>
            </a:r>
            <a:r>
              <a:rPr lang="ru-UA" dirty="0">
                <a:solidFill>
                  <a:srgbClr val="000000"/>
                </a:solidFill>
                <a:effectLst/>
                <a:latin typeface="Times New Roman" panose="02020603050405020304" pitchFamily="18" charset="0"/>
                <a:ea typeface="Times New Roman" panose="02020603050405020304" pitchFamily="18" charset="0"/>
              </a:rPr>
              <a:t>, закріплений у </a:t>
            </a:r>
            <a:r>
              <a:rPr lang="ru-UA" b="1" dirty="0">
                <a:solidFill>
                  <a:srgbClr val="000000"/>
                </a:solidFill>
                <a:effectLst/>
                <a:latin typeface="Times New Roman" panose="02020603050405020304" pitchFamily="18" charset="0"/>
                <a:ea typeface="Times New Roman" panose="02020603050405020304" pitchFamily="18" charset="0"/>
              </a:rPr>
              <a:t>статті 13 Договору про Європейський Союз (ДЄС)</a:t>
            </a:r>
            <a:r>
              <a:rPr lang="ru-UA" dirty="0">
                <a:solidFill>
                  <a:srgbClr val="000000"/>
                </a:solidFill>
                <a:effectLst/>
                <a:latin typeface="Times New Roman" panose="02020603050405020304" pitchFamily="18" charset="0"/>
                <a:ea typeface="Times New Roman" panose="02020603050405020304" pitchFamily="18" charset="0"/>
              </a:rPr>
              <a:t>:</a:t>
            </a:r>
            <a:endParaRPr lang="ru-UA" dirty="0">
              <a:effectLst/>
              <a:latin typeface="Times New Roman" panose="02020603050405020304" pitchFamily="18" charset="0"/>
              <a:ea typeface="Times New Roman" panose="02020603050405020304" pitchFamily="18" charset="0"/>
            </a:endParaRPr>
          </a:p>
          <a:p>
            <a:pPr algn="just"/>
            <a:r>
              <a:rPr lang="ru-UA" dirty="0">
                <a:solidFill>
                  <a:srgbClr val="000000"/>
                </a:solidFill>
                <a:effectLst/>
                <a:latin typeface="Times New Roman" panose="02020603050405020304" pitchFamily="18" charset="0"/>
                <a:ea typeface="Times New Roman" panose="02020603050405020304" pitchFamily="18" charset="0"/>
              </a:rPr>
              <a:t>Європейський парламент, Рада Європейського Союзу та Європейська Комісія забезпечують законодавчу, виконавчу і контрольну функції в системі ЄС.</a:t>
            </a:r>
            <a:endParaRPr lang="ru-UA" dirty="0">
              <a:effectLst/>
              <a:latin typeface="Times New Roman" panose="02020603050405020304" pitchFamily="18" charset="0"/>
              <a:ea typeface="Times New Roman" panose="02020603050405020304" pitchFamily="18" charset="0"/>
            </a:endParaRPr>
          </a:p>
          <a:p>
            <a:pPr algn="just"/>
            <a:endParaRPr lang="ru-UA" sz="4000" dirty="0"/>
          </a:p>
        </p:txBody>
      </p:sp>
      <p:pic>
        <p:nvPicPr>
          <p:cNvPr id="5" name="Рисунок 4">
            <a:extLst>
              <a:ext uri="{FF2B5EF4-FFF2-40B4-BE49-F238E27FC236}">
                <a16:creationId xmlns:a16="http://schemas.microsoft.com/office/drawing/2014/main" id="{02461730-79FA-C240-B099-CACA0EF35099}"/>
              </a:ext>
            </a:extLst>
          </p:cNvPr>
          <p:cNvPicPr>
            <a:picLocks noChangeAspect="1"/>
          </p:cNvPicPr>
          <p:nvPr/>
        </p:nvPicPr>
        <p:blipFill>
          <a:blip r:embed="rId2"/>
          <a:stretch>
            <a:fillRect/>
          </a:stretch>
        </p:blipFill>
        <p:spPr>
          <a:xfrm>
            <a:off x="7395305" y="1152768"/>
            <a:ext cx="3964355" cy="3964355"/>
          </a:xfrm>
          <a:prstGeom prst="rect">
            <a:avLst/>
          </a:prstGeom>
        </p:spPr>
      </p:pic>
    </p:spTree>
    <p:extLst>
      <p:ext uri="{BB962C8B-B14F-4D97-AF65-F5344CB8AC3E}">
        <p14:creationId xmlns:p14="http://schemas.microsoft.com/office/powerpoint/2010/main" val="26888010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83346C-6E0E-FF45-B1B0-3A87329BDE8A}"/>
              </a:ext>
            </a:extLst>
          </p:cNvPr>
          <p:cNvSpPr>
            <a:spLocks noGrp="1"/>
          </p:cNvSpPr>
          <p:nvPr>
            <p:ph idx="1"/>
          </p:nvPr>
        </p:nvSpPr>
        <p:spPr>
          <a:xfrm>
            <a:off x="679939" y="507572"/>
            <a:ext cx="11154508" cy="5842855"/>
          </a:xfrm>
        </p:spPr>
        <p:txBody>
          <a:bodyPr>
            <a:normAutofit/>
          </a:bodyPr>
          <a:lstStyle/>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Європарламент є одним із ключових інститутів ЄС із реальною владою: він розділяє з Радою законодавчі функції, має контроль над бюджетом, контролює інші інституції.</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Його повноваження офіційно закріплені в договорах ЄС та деталізовані у фактошитах і на сайті інституцій.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Основною процедурою законодавчої діяльності є </a:t>
            </a:r>
            <a:r>
              <a:rPr lang="ru-UA" sz="2000" b="1" dirty="0">
                <a:solidFill>
                  <a:srgbClr val="000000"/>
                </a:solidFill>
                <a:effectLst/>
                <a:latin typeface="Times New Roman" panose="02020603050405020304" pitchFamily="18" charset="0"/>
                <a:ea typeface="Times New Roman" panose="02020603050405020304" pitchFamily="18" charset="0"/>
              </a:rPr>
              <a:t>звичайна законодавча процедура</a:t>
            </a:r>
            <a:r>
              <a:rPr lang="ru-UA" sz="2000" dirty="0">
                <a:solidFill>
                  <a:srgbClr val="000000"/>
                </a:solidFill>
                <a:effectLst/>
                <a:latin typeface="Times New Roman" panose="02020603050405020304" pitchFamily="18" charset="0"/>
                <a:ea typeface="Times New Roman" panose="02020603050405020304" pitchFamily="18" charset="0"/>
              </a:rPr>
              <a:t>, що забезпечує баланс між інтересами громадян (через Парламент), держав (через Раду) та загальноєвропейськими інтересами (через Комісію).</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Робота Парламенту регулюється власними </a:t>
            </a:r>
            <a:r>
              <a:rPr lang="ru-UA" sz="2000" b="1" dirty="0">
                <a:solidFill>
                  <a:srgbClr val="000000"/>
                </a:solidFill>
                <a:effectLst/>
                <a:latin typeface="Times New Roman" panose="02020603050405020304" pitchFamily="18" charset="0"/>
                <a:ea typeface="Times New Roman" panose="02020603050405020304" pitchFamily="18" charset="0"/>
              </a:rPr>
              <a:t>Правилами процедури</a:t>
            </a:r>
            <a:r>
              <a:rPr lang="ru-UA" sz="2000" dirty="0">
                <a:solidFill>
                  <a:srgbClr val="000000"/>
                </a:solidFill>
                <a:effectLst/>
                <a:latin typeface="Times New Roman" panose="02020603050405020304" pitchFamily="18" charset="0"/>
                <a:ea typeface="Times New Roman" panose="02020603050405020304" pitchFamily="18" charset="0"/>
              </a:rPr>
              <a:t>, що приймаються більшістю депутатів і змінюються відповідно до потреб.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Контрольні функції — не менш важливі: затвердження Комісії, вотум недовіри, слідчі комітети, петиції громадян, омбудсман — усе це інструменти «демократичного нагляду».</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Як зазначають офіційні джерела, саме ця інституція забезпечує </a:t>
            </a:r>
            <a:r>
              <a:rPr lang="ru-UA" sz="2000" b="1" dirty="0">
                <a:solidFill>
                  <a:srgbClr val="000000"/>
                </a:solidFill>
                <a:effectLst/>
                <a:latin typeface="Times New Roman" panose="02020603050405020304" pitchFamily="18" charset="0"/>
                <a:ea typeface="Times New Roman" panose="02020603050405020304" pitchFamily="18" charset="0"/>
              </a:rPr>
              <a:t>зв’язок між громадянами ЄС і наднаціональною владою</a:t>
            </a:r>
            <a:r>
              <a:rPr lang="ru-UA" sz="2000" dirty="0">
                <a:solidFill>
                  <a:srgbClr val="000000"/>
                </a:solidFill>
                <a:effectLst/>
                <a:latin typeface="Times New Roman" panose="02020603050405020304" pitchFamily="18" charset="0"/>
                <a:ea typeface="Times New Roman" panose="02020603050405020304" pitchFamily="18" charset="0"/>
              </a:rPr>
              <a:t>, роблячи інтеграцію демократичною та легітимною.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Як колись сказав колишній президент Європарламенту Давід Сассолі:</a:t>
            </a:r>
            <a:endParaRPr lang="ru-UA" sz="2000" dirty="0">
              <a:effectLst/>
              <a:latin typeface="Times New Roman" panose="02020603050405020304" pitchFamily="18" charset="0"/>
              <a:ea typeface="Times New Roman" panose="02020603050405020304" pitchFamily="18" charset="0"/>
            </a:endParaRPr>
          </a:p>
          <a:p>
            <a:pPr marL="342900" marR="4572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“Європа — це не просто ринок. Це спільнота людей, які вірять у демократію.”</a:t>
            </a:r>
            <a:endParaRPr lang="ru-UA" sz="2000" dirty="0">
              <a:effectLst/>
              <a:latin typeface="Times New Roman" panose="02020603050405020304" pitchFamily="18" charset="0"/>
              <a:ea typeface="Times New Roman" panose="02020603050405020304" pitchFamily="18" charset="0"/>
            </a:endParaRPr>
          </a:p>
          <a:p>
            <a:pPr algn="just"/>
            <a:endParaRPr lang="ru-UA" sz="3200" dirty="0"/>
          </a:p>
        </p:txBody>
      </p:sp>
    </p:spTree>
    <p:extLst>
      <p:ext uri="{BB962C8B-B14F-4D97-AF65-F5344CB8AC3E}">
        <p14:creationId xmlns:p14="http://schemas.microsoft.com/office/powerpoint/2010/main" val="2806808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2E4BA21-EFC9-0D42-8148-31317EAEDDC9}"/>
              </a:ext>
            </a:extLst>
          </p:cNvPr>
          <p:cNvSpPr>
            <a:spLocks noGrp="1"/>
          </p:cNvSpPr>
          <p:nvPr>
            <p:ph idx="1"/>
          </p:nvPr>
        </p:nvSpPr>
        <p:spPr>
          <a:xfrm>
            <a:off x="838200" y="773723"/>
            <a:ext cx="10515600" cy="2883877"/>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1. Загальне уявлення та відмінність між “Європейською радою” і “Радою Європейського Союзу”</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Рада Європейського Союзу</a:t>
            </a:r>
            <a:r>
              <a:rPr lang="ru-UA" sz="1800" dirty="0">
                <a:solidFill>
                  <a:srgbClr val="000000"/>
                </a:solidFill>
                <a:effectLst/>
                <a:latin typeface="Times New Roman" panose="02020603050405020304" pitchFamily="18" charset="0"/>
                <a:ea typeface="Times New Roman" panose="02020603050405020304" pitchFamily="18" charset="0"/>
              </a:rPr>
              <a:t> (англ. </a:t>
            </a:r>
            <a:r>
              <a:rPr lang="ru-UA" sz="1800" i="1" dirty="0">
                <a:solidFill>
                  <a:srgbClr val="000000"/>
                </a:solidFill>
                <a:effectLst/>
                <a:latin typeface="Times New Roman" panose="02020603050405020304" pitchFamily="18" charset="0"/>
                <a:ea typeface="Times New Roman" panose="02020603050405020304" pitchFamily="18" charset="0"/>
              </a:rPr>
              <a:t>Council of the European Union</a:t>
            </a:r>
            <a:r>
              <a:rPr lang="ru-UA" sz="1800" dirty="0">
                <a:solidFill>
                  <a:srgbClr val="000000"/>
                </a:solidFill>
                <a:effectLst/>
                <a:latin typeface="Times New Roman" panose="02020603050405020304" pitchFamily="18" charset="0"/>
                <a:ea typeface="Times New Roman" panose="02020603050405020304" pitchFamily="18" charset="0"/>
              </a:rPr>
              <a:t>, часто “Рада”, іноді — “Рада міністрів”) – це інституція, в якій на рівні міністрів урядів держав-членів ЄС вирішуються нормативно-правові та політичні питання, що належать до компетенції Союзу. </a:t>
            </a:r>
          </a:p>
          <a:p>
            <a:pPr marL="342900" lvl="0" indent="-342900" algn="just">
              <a:buSzPts val="1000"/>
              <a:buFont typeface="Symbol" pitchFamily="2" charset="2"/>
              <a:buChar char=""/>
              <a:tabLst>
                <a:tab pos="457200" algn="l"/>
              </a:tabLst>
            </a:pPr>
            <a:endParaRPr lang="ru-UA" sz="18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Не плутати</a:t>
            </a:r>
            <a:r>
              <a:rPr lang="ru-UA" sz="1800" dirty="0">
                <a:solidFill>
                  <a:srgbClr val="000000"/>
                </a:solidFill>
                <a:effectLst/>
                <a:latin typeface="Times New Roman" panose="02020603050405020304" pitchFamily="18" charset="0"/>
                <a:ea typeface="Times New Roman" panose="02020603050405020304" pitchFamily="18" charset="0"/>
              </a:rPr>
              <a:t> з </a:t>
            </a:r>
            <a:r>
              <a:rPr lang="ru-UA" sz="1800" b="1" dirty="0">
                <a:solidFill>
                  <a:srgbClr val="000000"/>
                </a:solidFill>
                <a:effectLst/>
                <a:latin typeface="Times New Roman" panose="02020603050405020304" pitchFamily="18" charset="0"/>
                <a:ea typeface="Times New Roman" panose="02020603050405020304" pitchFamily="18" charset="0"/>
              </a:rPr>
              <a:t>Європейською радою</a:t>
            </a:r>
            <a:r>
              <a:rPr lang="ru-UA" sz="1800" dirty="0">
                <a:solidFill>
                  <a:srgbClr val="000000"/>
                </a:solidFill>
                <a:effectLst/>
                <a:latin typeface="Times New Roman" panose="02020603050405020304" pitchFamily="18" charset="0"/>
                <a:ea typeface="Times New Roman" panose="02020603050405020304" pitchFamily="18" charset="0"/>
              </a:rPr>
              <a:t> (англ. </a:t>
            </a:r>
            <a:r>
              <a:rPr lang="ru-UA" sz="1800" i="1" dirty="0">
                <a:solidFill>
                  <a:srgbClr val="000000"/>
                </a:solidFill>
                <a:effectLst/>
                <a:latin typeface="Times New Roman" panose="02020603050405020304" pitchFamily="18" charset="0"/>
                <a:ea typeface="Times New Roman" panose="02020603050405020304" pitchFamily="18" charset="0"/>
              </a:rPr>
              <a:t>European Council</a:t>
            </a:r>
            <a:r>
              <a:rPr lang="ru-UA" sz="1800" dirty="0">
                <a:solidFill>
                  <a:srgbClr val="000000"/>
                </a:solidFill>
                <a:effectLst/>
                <a:latin typeface="Times New Roman" panose="02020603050405020304" pitchFamily="18" charset="0"/>
                <a:ea typeface="Times New Roman" panose="02020603050405020304" pitchFamily="18" charset="0"/>
              </a:rPr>
              <a:t>), яка складається з глав держав чи урядів, Президента Європейської ради та Президента Європейської Комісії, і яка не приймає законів, але встановлює політичні напрями і стратегічні пріоритети. </a:t>
            </a:r>
            <a:endParaRPr lang="ru-UA" dirty="0"/>
          </a:p>
        </p:txBody>
      </p:sp>
      <p:pic>
        <p:nvPicPr>
          <p:cNvPr id="7" name="Рисунок 6">
            <a:extLst>
              <a:ext uri="{FF2B5EF4-FFF2-40B4-BE49-F238E27FC236}">
                <a16:creationId xmlns:a16="http://schemas.microsoft.com/office/drawing/2014/main" id="{890FC562-0307-F94E-A175-EDB8B4039A02}"/>
              </a:ext>
            </a:extLst>
          </p:cNvPr>
          <p:cNvPicPr>
            <a:picLocks noChangeAspect="1"/>
          </p:cNvPicPr>
          <p:nvPr/>
        </p:nvPicPr>
        <p:blipFill>
          <a:blip r:embed="rId2"/>
          <a:stretch>
            <a:fillRect/>
          </a:stretch>
        </p:blipFill>
        <p:spPr>
          <a:xfrm>
            <a:off x="3638006" y="3657600"/>
            <a:ext cx="4915988" cy="2752953"/>
          </a:xfrm>
          <a:prstGeom prst="rect">
            <a:avLst/>
          </a:prstGeom>
        </p:spPr>
      </p:pic>
    </p:spTree>
    <p:extLst>
      <p:ext uri="{BB962C8B-B14F-4D97-AF65-F5344CB8AC3E}">
        <p14:creationId xmlns:p14="http://schemas.microsoft.com/office/powerpoint/2010/main" val="1245439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E330AFC-7954-6347-9771-1923C97485D2}"/>
              </a:ext>
            </a:extLst>
          </p:cNvPr>
          <p:cNvSpPr>
            <a:spLocks noGrp="1"/>
          </p:cNvSpPr>
          <p:nvPr>
            <p:ph idx="1"/>
          </p:nvPr>
        </p:nvSpPr>
        <p:spPr>
          <a:xfrm>
            <a:off x="838200" y="561703"/>
            <a:ext cx="5257800" cy="5615260"/>
          </a:xfrm>
        </p:spPr>
        <p:txBody>
          <a:bodyPr>
            <a:normAutofit/>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2. Склад і формування Ради ЄС</a:t>
            </a:r>
            <a:endParaRPr lang="ru-UA" sz="2400" dirty="0">
              <a:effectLst/>
              <a:latin typeface="Times New Roman" panose="02020603050405020304" pitchFamily="18" charset="0"/>
              <a:ea typeface="Times New Roman" panose="02020603050405020304" pitchFamily="18" charset="0"/>
            </a:endParaRPr>
          </a:p>
          <a:p>
            <a:pPr algn="just"/>
            <a:r>
              <a:rPr lang="ru-UA" sz="2400" b="1" dirty="0">
                <a:solidFill>
                  <a:srgbClr val="000000"/>
                </a:solidFill>
                <a:effectLst/>
                <a:latin typeface="Times New Roman" panose="02020603050405020304" pitchFamily="18" charset="0"/>
                <a:ea typeface="Times New Roman" panose="02020603050405020304" pitchFamily="18" charset="0"/>
              </a:rPr>
              <a:t>2.1 Склад</a:t>
            </a:r>
            <a:endParaRPr lang="ru-UA" sz="24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У Раді ЄС </a:t>
            </a:r>
            <a:r>
              <a:rPr lang="ru-UA" sz="2400" b="1" dirty="0">
                <a:solidFill>
                  <a:srgbClr val="000000"/>
                </a:solidFill>
                <a:effectLst/>
                <a:latin typeface="Times New Roman" panose="02020603050405020304" pitchFamily="18" charset="0"/>
                <a:ea typeface="Times New Roman" panose="02020603050405020304" pitchFamily="18" charset="0"/>
              </a:rPr>
              <a:t>немає постійного персонального складу</a:t>
            </a:r>
            <a:r>
              <a:rPr lang="ru-UA" sz="2400" dirty="0">
                <a:solidFill>
                  <a:srgbClr val="000000"/>
                </a:solidFill>
                <a:effectLst/>
                <a:latin typeface="Times New Roman" panose="02020603050405020304" pitchFamily="18" charset="0"/>
                <a:ea typeface="Times New Roman" panose="02020603050405020304" pitchFamily="18" charset="0"/>
              </a:rPr>
              <a:t>, одна й та ж інституція збирається в різних </a:t>
            </a:r>
            <a:r>
              <a:rPr lang="ru-UA" sz="2400" b="1" dirty="0">
                <a:solidFill>
                  <a:srgbClr val="000000"/>
                </a:solidFill>
                <a:effectLst/>
                <a:latin typeface="Times New Roman" panose="02020603050405020304" pitchFamily="18" charset="0"/>
                <a:ea typeface="Times New Roman" panose="02020603050405020304" pitchFamily="18" charset="0"/>
              </a:rPr>
              <a:t>конфігураціях</a:t>
            </a:r>
            <a:r>
              <a:rPr lang="ru-UA" sz="2400" dirty="0">
                <a:solidFill>
                  <a:srgbClr val="000000"/>
                </a:solidFill>
                <a:effectLst/>
                <a:latin typeface="Times New Roman" panose="02020603050405020304" pitchFamily="18" charset="0"/>
                <a:ea typeface="Times New Roman" panose="02020603050405020304" pitchFamily="18" charset="0"/>
              </a:rPr>
              <a:t>, залежно від тематики. </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Кожна держава-член представлена </a:t>
            </a:r>
            <a:r>
              <a:rPr lang="ru-UA" sz="2400" b="1" dirty="0">
                <a:solidFill>
                  <a:srgbClr val="000000"/>
                </a:solidFill>
                <a:effectLst/>
                <a:latin typeface="Times New Roman" panose="02020603050405020304" pitchFamily="18" charset="0"/>
                <a:ea typeface="Times New Roman" panose="02020603050405020304" pitchFamily="18" charset="0"/>
              </a:rPr>
              <a:t>своїм міністром</a:t>
            </a:r>
            <a:r>
              <a:rPr lang="ru-UA" sz="2400" dirty="0">
                <a:solidFill>
                  <a:srgbClr val="000000"/>
                </a:solidFill>
                <a:effectLst/>
                <a:latin typeface="Times New Roman" panose="02020603050405020304" pitchFamily="18" charset="0"/>
                <a:ea typeface="Times New Roman" panose="02020603050405020304" pitchFamily="18" charset="0"/>
              </a:rPr>
              <a:t>, компетентним у відповідній політичній галузі (наприклад, міністр фінансів, міністр охорони здоров’я, міністр навколишнього середовища тощо).</a:t>
            </a:r>
          </a:p>
          <a:p>
            <a:pPr algn="just"/>
            <a:endParaRPr lang="ru-UA" sz="3600" dirty="0"/>
          </a:p>
        </p:txBody>
      </p:sp>
      <p:pic>
        <p:nvPicPr>
          <p:cNvPr id="7" name="Рисунок 6">
            <a:extLst>
              <a:ext uri="{FF2B5EF4-FFF2-40B4-BE49-F238E27FC236}">
                <a16:creationId xmlns:a16="http://schemas.microsoft.com/office/drawing/2014/main" id="{D09510C0-D466-A249-B530-4A7503D58C77}"/>
              </a:ext>
            </a:extLst>
          </p:cNvPr>
          <p:cNvPicPr>
            <a:picLocks noChangeAspect="1"/>
          </p:cNvPicPr>
          <p:nvPr/>
        </p:nvPicPr>
        <p:blipFill>
          <a:blip r:embed="rId2"/>
          <a:stretch>
            <a:fillRect/>
          </a:stretch>
        </p:blipFill>
        <p:spPr>
          <a:xfrm>
            <a:off x="6764383" y="143692"/>
            <a:ext cx="5257800" cy="2944368"/>
          </a:xfrm>
          <a:prstGeom prst="rect">
            <a:avLst/>
          </a:prstGeom>
        </p:spPr>
      </p:pic>
    </p:spTree>
    <p:extLst>
      <p:ext uri="{BB962C8B-B14F-4D97-AF65-F5344CB8AC3E}">
        <p14:creationId xmlns:p14="http://schemas.microsoft.com/office/powerpoint/2010/main" val="35062615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C587EC2-45AE-154A-8059-1E134528BC71}"/>
              </a:ext>
            </a:extLst>
          </p:cNvPr>
          <p:cNvSpPr>
            <a:spLocks noGrp="1"/>
          </p:cNvSpPr>
          <p:nvPr>
            <p:ph idx="1"/>
          </p:nvPr>
        </p:nvSpPr>
        <p:spPr>
          <a:xfrm>
            <a:off x="838200" y="349522"/>
            <a:ext cx="10515600" cy="2184672"/>
          </a:xfrm>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2.2 Президентство / керівництво</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Президенство Ради ЄС </a:t>
            </a:r>
            <a:r>
              <a:rPr lang="ru-UA" sz="1800" b="1" dirty="0">
                <a:solidFill>
                  <a:srgbClr val="000000"/>
                </a:solidFill>
                <a:effectLst/>
                <a:latin typeface="Times New Roman" panose="02020603050405020304" pitchFamily="18" charset="0"/>
                <a:ea typeface="Times New Roman" panose="02020603050405020304" pitchFamily="18" charset="0"/>
              </a:rPr>
              <a:t>ротативне</a:t>
            </a:r>
            <a:r>
              <a:rPr lang="ru-UA" sz="1800" dirty="0">
                <a:solidFill>
                  <a:srgbClr val="000000"/>
                </a:solidFill>
                <a:effectLst/>
                <a:latin typeface="Times New Roman" panose="02020603050405020304" pitchFamily="18" charset="0"/>
                <a:ea typeface="Times New Roman" panose="02020603050405020304" pitchFamily="18" charset="0"/>
              </a:rPr>
              <a:t>, тобто кожна держава-член по черзі головує у Раді протягом </a:t>
            </a:r>
            <a:r>
              <a:rPr lang="ru-UA" sz="1800" b="1" dirty="0">
                <a:solidFill>
                  <a:srgbClr val="000000"/>
                </a:solidFill>
                <a:effectLst/>
                <a:latin typeface="Times New Roman" panose="02020603050405020304" pitchFamily="18" charset="0"/>
                <a:ea typeface="Times New Roman" panose="02020603050405020304" pitchFamily="18" charset="0"/>
              </a:rPr>
              <a:t>6 місяців</a:t>
            </a:r>
            <a:r>
              <a:rPr lang="ru-UA" sz="1800" dirty="0">
                <a:solidFill>
                  <a:srgbClr val="000000"/>
                </a:solidFill>
                <a:effectLst/>
                <a:latin typeface="Times New Roman" panose="02020603050405020304" pitchFamily="18" charset="0"/>
                <a:ea typeface="Times New Roman" panose="02020603050405020304" pitchFamily="18" charset="0"/>
              </a:rPr>
              <a:t>. </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Єдина конфігурація, яка не підпорядковується цій шестимісячній зміні — це </a:t>
            </a:r>
            <a:r>
              <a:rPr lang="ru-UA" sz="1800" b="1" dirty="0">
                <a:solidFill>
                  <a:srgbClr val="000000"/>
                </a:solidFill>
                <a:effectLst/>
                <a:latin typeface="Times New Roman" panose="02020603050405020304" pitchFamily="18" charset="0"/>
                <a:ea typeface="Times New Roman" panose="02020603050405020304" pitchFamily="18" charset="0"/>
              </a:rPr>
              <a:t>Рада з питань зовнішніх справ (Foreign Affairs Council)</a:t>
            </a:r>
            <a:r>
              <a:rPr lang="ru-UA" sz="1800" dirty="0">
                <a:solidFill>
                  <a:srgbClr val="000000"/>
                </a:solidFill>
                <a:effectLst/>
                <a:latin typeface="Times New Roman" panose="02020603050405020304" pitchFamily="18" charset="0"/>
                <a:ea typeface="Times New Roman" panose="02020603050405020304" pitchFamily="18" charset="0"/>
              </a:rPr>
              <a:t>, яку очолює </a:t>
            </a:r>
            <a:r>
              <a:rPr lang="ru-UA" sz="1800" b="1" dirty="0">
                <a:solidFill>
                  <a:srgbClr val="000000"/>
                </a:solidFill>
                <a:effectLst/>
                <a:latin typeface="Times New Roman" panose="02020603050405020304" pitchFamily="18" charset="0"/>
                <a:ea typeface="Times New Roman" panose="02020603050405020304" pitchFamily="18" charset="0"/>
              </a:rPr>
              <a:t>Високий представник Союзу з закордонних справ і політики безпеки</a:t>
            </a:r>
            <a:r>
              <a:rPr lang="ru-UA" sz="1800" dirty="0">
                <a:solidFill>
                  <a:srgbClr val="000000"/>
                </a:solidFill>
                <a:effectLst/>
                <a:latin typeface="Times New Roman" panose="02020603050405020304" pitchFamily="18" charset="0"/>
                <a:ea typeface="Times New Roman" panose="02020603050405020304" pitchFamily="18" charset="0"/>
              </a:rPr>
              <a:t>. </a:t>
            </a:r>
            <a:endParaRPr lang="ru-UA" dirty="0"/>
          </a:p>
        </p:txBody>
      </p:sp>
      <p:pic>
        <p:nvPicPr>
          <p:cNvPr id="5" name="Рисунок 4">
            <a:extLst>
              <a:ext uri="{FF2B5EF4-FFF2-40B4-BE49-F238E27FC236}">
                <a16:creationId xmlns:a16="http://schemas.microsoft.com/office/drawing/2014/main" id="{661A2E75-5562-7E46-8861-076F7F08A2F2}"/>
              </a:ext>
            </a:extLst>
          </p:cNvPr>
          <p:cNvPicPr>
            <a:picLocks noChangeAspect="1"/>
          </p:cNvPicPr>
          <p:nvPr/>
        </p:nvPicPr>
        <p:blipFill>
          <a:blip r:embed="rId2"/>
          <a:stretch>
            <a:fillRect/>
          </a:stretch>
        </p:blipFill>
        <p:spPr>
          <a:xfrm>
            <a:off x="3673845" y="2746648"/>
            <a:ext cx="5068654" cy="3366770"/>
          </a:xfrm>
          <a:prstGeom prst="rect">
            <a:avLst/>
          </a:prstGeom>
        </p:spPr>
      </p:pic>
    </p:spTree>
    <p:extLst>
      <p:ext uri="{BB962C8B-B14F-4D97-AF65-F5344CB8AC3E}">
        <p14:creationId xmlns:p14="http://schemas.microsoft.com/office/powerpoint/2010/main" val="42604740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4AB4902-D37A-124C-BD88-CE07B09D347E}"/>
              </a:ext>
            </a:extLst>
          </p:cNvPr>
          <p:cNvSpPr>
            <a:spLocks noGrp="1"/>
          </p:cNvSpPr>
          <p:nvPr>
            <p:ph idx="1"/>
          </p:nvPr>
        </p:nvSpPr>
        <p:spPr>
          <a:xfrm>
            <a:off x="603068" y="506276"/>
            <a:ext cx="5849983" cy="4248604"/>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2.3 Підготовчі органи</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Пропозиції і рішення підготовлюються технічними та експертними органами:</a:t>
            </a:r>
            <a:endParaRPr lang="ru-UA" sz="1800" dirty="0">
              <a:solidFill>
                <a:srgbClr val="000000"/>
              </a:solidFill>
              <a:effectLst/>
              <a:latin typeface="Times New Roman" panose="02020603050405020304" pitchFamily="18" charset="0"/>
              <a:ea typeface="Times New Roman" panose="02020603050405020304" pitchFamily="18" charset="0"/>
            </a:endParaRPr>
          </a:p>
          <a:p>
            <a:pPr marL="742950" lvl="1" indent="-285750" algn="just">
              <a:tabLst>
                <a:tab pos="914400" algn="l"/>
              </a:tabLst>
            </a:pPr>
            <a:r>
              <a:rPr lang="ru-UA" sz="2000" b="1" dirty="0">
                <a:solidFill>
                  <a:srgbClr val="000000"/>
                </a:solidFill>
                <a:effectLst/>
                <a:latin typeface="Times New Roman" panose="02020603050405020304" pitchFamily="18" charset="0"/>
                <a:ea typeface="Times New Roman" panose="02020603050405020304" pitchFamily="18" charset="0"/>
              </a:rPr>
              <a:t>Робочі групи / комітети</a:t>
            </a:r>
            <a:r>
              <a:rPr lang="ru-UA" sz="2000" dirty="0">
                <a:solidFill>
                  <a:srgbClr val="000000"/>
                </a:solidFill>
                <a:effectLst/>
                <a:latin typeface="Times New Roman" panose="02020603050405020304" pitchFamily="18" charset="0"/>
                <a:ea typeface="Times New Roman" panose="02020603050405020304" pitchFamily="18" charset="0"/>
              </a:rPr>
              <a:t> ‒ фахівці з держав-членів вивчають питання на експертному рівні. </a:t>
            </a:r>
          </a:p>
          <a:p>
            <a:pPr marL="742950" lvl="1" indent="-285750" algn="just">
              <a:tabLst>
                <a:tab pos="914400" algn="l"/>
              </a:tabLst>
            </a:pPr>
            <a:r>
              <a:rPr lang="ru-UA" sz="2000" b="1" dirty="0">
                <a:solidFill>
                  <a:srgbClr val="000000"/>
                </a:solidFill>
                <a:effectLst/>
                <a:latin typeface="Times New Roman" panose="02020603050405020304" pitchFamily="18" charset="0"/>
                <a:ea typeface="Times New Roman" panose="02020603050405020304" pitchFamily="18" charset="0"/>
              </a:rPr>
              <a:t>Комітет постійних представників (Coreper)</a:t>
            </a:r>
            <a:r>
              <a:rPr lang="ru-UA" sz="2000" dirty="0">
                <a:solidFill>
                  <a:srgbClr val="000000"/>
                </a:solidFill>
                <a:effectLst/>
                <a:latin typeface="Times New Roman" panose="02020603050405020304" pitchFamily="18" charset="0"/>
                <a:ea typeface="Times New Roman" panose="02020603050405020304" pitchFamily="18" charset="0"/>
              </a:rPr>
              <a:t> ‒ посли чи їх заступники, які готують засідання Ради, узгоджують тексти, суперечності, підготування компромісів. </a:t>
            </a:r>
            <a:endParaRPr lang="ru-UA" sz="3600" dirty="0"/>
          </a:p>
        </p:txBody>
      </p:sp>
      <p:pic>
        <p:nvPicPr>
          <p:cNvPr id="5" name="Рисунок 4">
            <a:extLst>
              <a:ext uri="{FF2B5EF4-FFF2-40B4-BE49-F238E27FC236}">
                <a16:creationId xmlns:a16="http://schemas.microsoft.com/office/drawing/2014/main" id="{F7644EA1-05FD-EF4E-9C5D-25495BD8A0B6}"/>
              </a:ext>
            </a:extLst>
          </p:cNvPr>
          <p:cNvPicPr>
            <a:picLocks noChangeAspect="1"/>
          </p:cNvPicPr>
          <p:nvPr/>
        </p:nvPicPr>
        <p:blipFill>
          <a:blip r:embed="rId2"/>
          <a:stretch>
            <a:fillRect/>
          </a:stretch>
        </p:blipFill>
        <p:spPr>
          <a:xfrm>
            <a:off x="7702732" y="928551"/>
            <a:ext cx="3692970" cy="5000897"/>
          </a:xfrm>
          <a:prstGeom prst="rect">
            <a:avLst/>
          </a:prstGeom>
        </p:spPr>
      </p:pic>
    </p:spTree>
    <p:extLst>
      <p:ext uri="{BB962C8B-B14F-4D97-AF65-F5344CB8AC3E}">
        <p14:creationId xmlns:p14="http://schemas.microsoft.com/office/powerpoint/2010/main" val="41779872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F380C34-67F7-B549-949A-2763533E6F38}"/>
              </a:ext>
            </a:extLst>
          </p:cNvPr>
          <p:cNvSpPr>
            <a:spLocks noGrp="1"/>
          </p:cNvSpPr>
          <p:nvPr>
            <p:ph idx="1"/>
          </p:nvPr>
        </p:nvSpPr>
        <p:spPr>
          <a:xfrm>
            <a:off x="838200" y="401774"/>
            <a:ext cx="10515600" cy="3027226"/>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3. Повноваження Ради Європейського Союзу</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Рада ЄС має широкі повноваження, які охоплюють законодавчу, бюджетну, зовнішньополітичну та координаційну сферу.</a:t>
            </a:r>
            <a:endParaRPr lang="ru-UA" sz="1800" dirty="0">
              <a:effectLst/>
              <a:latin typeface="Times New Roman" panose="02020603050405020304" pitchFamily="18" charset="0"/>
              <a:ea typeface="Times New Roman" panose="02020603050405020304" pitchFamily="18" charset="0"/>
            </a:endParaRPr>
          </a:p>
          <a:p>
            <a:pPr algn="just"/>
            <a:r>
              <a:rPr lang="ru-UA" sz="1800" b="1" dirty="0">
                <a:solidFill>
                  <a:srgbClr val="000000"/>
                </a:solidFill>
                <a:effectLst/>
                <a:latin typeface="Times New Roman" panose="02020603050405020304" pitchFamily="18" charset="0"/>
                <a:ea typeface="Times New Roman" panose="02020603050405020304" pitchFamily="18" charset="0"/>
              </a:rPr>
              <a:t>3.1 Законодавча функція</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Разом з Європейським парламентом приймає більшість законів ЄС через процедуру </a:t>
            </a:r>
            <a:r>
              <a:rPr lang="ru-UA" sz="1800" b="1" dirty="0">
                <a:solidFill>
                  <a:srgbClr val="000000"/>
                </a:solidFill>
                <a:effectLst/>
                <a:latin typeface="Times New Roman" panose="02020603050405020304" pitchFamily="18" charset="0"/>
                <a:ea typeface="Times New Roman" panose="02020603050405020304" pitchFamily="18" charset="0"/>
              </a:rPr>
              <a:t>звичайного законодавчого процеду- рі (ordinary legislative procedure)</a:t>
            </a:r>
            <a:r>
              <a:rPr lang="ru-UA" sz="1800" dirty="0">
                <a:solidFill>
                  <a:srgbClr val="000000"/>
                </a:solidFill>
                <a:effectLst/>
                <a:latin typeface="Times New Roman" panose="02020603050405020304" pitchFamily="18" charset="0"/>
                <a:ea typeface="Times New Roman" panose="02020603050405020304" pitchFamily="18" charset="0"/>
              </a:rPr>
              <a:t>, також відому як </a:t>
            </a:r>
            <a:r>
              <a:rPr lang="ru-UA" sz="1800" b="1" dirty="0">
                <a:solidFill>
                  <a:srgbClr val="000000"/>
                </a:solidFill>
                <a:effectLst/>
                <a:latin typeface="Times New Roman" panose="02020603050405020304" pitchFamily="18" charset="0"/>
                <a:ea typeface="Times New Roman" panose="02020603050405020304" pitchFamily="18" charset="0"/>
              </a:rPr>
              <a:t>спільне законодавство / codecision</a:t>
            </a:r>
            <a:r>
              <a:rPr lang="ru-UA" sz="1800" dirty="0">
                <a:solidFill>
                  <a:srgbClr val="000000"/>
                </a:solidFill>
                <a:effectLst/>
                <a:latin typeface="Times New Roman" panose="02020603050405020304" pitchFamily="18" charset="0"/>
                <a:ea typeface="Times New Roman" panose="02020603050405020304" pitchFamily="18" charset="0"/>
              </a:rPr>
              <a:t>.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Ініціатива законів належить Комісії, але Рада вносить поправки, приймає або відхиляє законопроєкти. </a:t>
            </a:r>
            <a:endParaRPr lang="ru-UA" dirty="0"/>
          </a:p>
        </p:txBody>
      </p:sp>
      <p:pic>
        <p:nvPicPr>
          <p:cNvPr id="8" name="Рисунок 7">
            <a:extLst>
              <a:ext uri="{FF2B5EF4-FFF2-40B4-BE49-F238E27FC236}">
                <a16:creationId xmlns:a16="http://schemas.microsoft.com/office/drawing/2014/main" id="{AE8AB1AD-9F54-9F4C-9082-7821167F8ACA}"/>
              </a:ext>
            </a:extLst>
          </p:cNvPr>
          <p:cNvPicPr>
            <a:picLocks noChangeAspect="1"/>
          </p:cNvPicPr>
          <p:nvPr/>
        </p:nvPicPr>
        <p:blipFill>
          <a:blip r:embed="rId2"/>
          <a:stretch>
            <a:fillRect/>
          </a:stretch>
        </p:blipFill>
        <p:spPr>
          <a:xfrm>
            <a:off x="6283235" y="3429000"/>
            <a:ext cx="5263787" cy="2615341"/>
          </a:xfrm>
          <a:prstGeom prst="rect">
            <a:avLst/>
          </a:prstGeom>
        </p:spPr>
      </p:pic>
    </p:spTree>
    <p:extLst>
      <p:ext uri="{BB962C8B-B14F-4D97-AF65-F5344CB8AC3E}">
        <p14:creationId xmlns:p14="http://schemas.microsoft.com/office/powerpoint/2010/main" val="37904158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F6C861-9DB6-2240-B3A6-9BFC7619D044}"/>
              </a:ext>
            </a:extLst>
          </p:cNvPr>
          <p:cNvSpPr>
            <a:spLocks noGrp="1"/>
          </p:cNvSpPr>
          <p:nvPr>
            <p:ph idx="1"/>
          </p:nvPr>
        </p:nvSpPr>
        <p:spPr>
          <a:xfrm>
            <a:off x="838200" y="310334"/>
            <a:ext cx="10515600" cy="2027917"/>
          </a:xfrm>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3.2 Бюджет</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Рада спільно з Європейським парламентом ухвалює </a:t>
            </a:r>
            <a:r>
              <a:rPr lang="ru-UA" sz="1800" b="1" dirty="0">
                <a:solidFill>
                  <a:srgbClr val="000000"/>
                </a:solidFill>
                <a:effectLst/>
                <a:latin typeface="Times New Roman" panose="02020603050405020304" pitchFamily="18" charset="0"/>
                <a:ea typeface="Times New Roman" panose="02020603050405020304" pitchFamily="18" charset="0"/>
              </a:rPr>
              <a:t>річний бюджет ЄС</a:t>
            </a:r>
            <a:r>
              <a:rPr lang="ru-UA" sz="1800" dirty="0">
                <a:solidFill>
                  <a:srgbClr val="000000"/>
                </a:solidFill>
                <a:effectLst/>
                <a:latin typeface="Times New Roman" panose="02020603050405020304" pitchFamily="18" charset="0"/>
                <a:ea typeface="Times New Roman" panose="02020603050405020304" pitchFamily="18" charset="0"/>
              </a:rPr>
              <a:t>. </a:t>
            </a:r>
          </a:p>
          <a:p>
            <a:r>
              <a:rPr lang="ru-UA" sz="1800" b="1" dirty="0">
                <a:solidFill>
                  <a:srgbClr val="000000"/>
                </a:solidFill>
                <a:effectLst/>
                <a:latin typeface="Times New Roman" panose="02020603050405020304" pitchFamily="18" charset="0"/>
                <a:ea typeface="Times New Roman" panose="02020603050405020304" pitchFamily="18" charset="0"/>
              </a:rPr>
              <a:t>3.3 Зовнішні угоди</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Рада надає </a:t>
            </a:r>
            <a:r>
              <a:rPr lang="ru-UA" sz="1800" b="1" dirty="0">
                <a:solidFill>
                  <a:srgbClr val="000000"/>
                </a:solidFill>
                <a:effectLst/>
                <a:latin typeface="Times New Roman" panose="02020603050405020304" pitchFamily="18" charset="0"/>
                <a:ea typeface="Times New Roman" panose="02020603050405020304" pitchFamily="18" charset="0"/>
              </a:rPr>
              <a:t>мандати Комісії</a:t>
            </a:r>
            <a:r>
              <a:rPr lang="ru-UA" sz="1800" dirty="0">
                <a:solidFill>
                  <a:srgbClr val="000000"/>
                </a:solidFill>
                <a:effectLst/>
                <a:latin typeface="Times New Roman" panose="02020603050405020304" pitchFamily="18" charset="0"/>
                <a:ea typeface="Times New Roman" panose="02020603050405020304" pitchFamily="18" charset="0"/>
              </a:rPr>
              <a:t> або High Representative для переговорів, а потім схвалює або відхиляє міжнародні угоди, які укладаються від імені ЄС. </a:t>
            </a:r>
            <a:endParaRPr lang="ru-UA" dirty="0"/>
          </a:p>
        </p:txBody>
      </p:sp>
      <p:pic>
        <p:nvPicPr>
          <p:cNvPr id="7" name="Рисунок 6">
            <a:extLst>
              <a:ext uri="{FF2B5EF4-FFF2-40B4-BE49-F238E27FC236}">
                <a16:creationId xmlns:a16="http://schemas.microsoft.com/office/drawing/2014/main" id="{20BDA76C-FB79-5649-B959-018F80548583}"/>
              </a:ext>
            </a:extLst>
          </p:cNvPr>
          <p:cNvPicPr>
            <a:picLocks noChangeAspect="1"/>
          </p:cNvPicPr>
          <p:nvPr/>
        </p:nvPicPr>
        <p:blipFill>
          <a:blip r:embed="rId2"/>
          <a:stretch>
            <a:fillRect/>
          </a:stretch>
        </p:blipFill>
        <p:spPr>
          <a:xfrm>
            <a:off x="5025312" y="2568030"/>
            <a:ext cx="6072673" cy="3400697"/>
          </a:xfrm>
          <a:prstGeom prst="rect">
            <a:avLst/>
          </a:prstGeom>
        </p:spPr>
      </p:pic>
    </p:spTree>
    <p:extLst>
      <p:ext uri="{BB962C8B-B14F-4D97-AF65-F5344CB8AC3E}">
        <p14:creationId xmlns:p14="http://schemas.microsoft.com/office/powerpoint/2010/main" val="5405374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C3BA6B4-9D76-7845-AF11-5E440F066B0F}"/>
              </a:ext>
            </a:extLst>
          </p:cNvPr>
          <p:cNvSpPr>
            <a:spLocks noGrp="1"/>
          </p:cNvSpPr>
          <p:nvPr>
            <p:ph idx="1"/>
          </p:nvPr>
        </p:nvSpPr>
        <p:spPr>
          <a:xfrm>
            <a:off x="838200" y="339634"/>
            <a:ext cx="4491446" cy="5837329"/>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3.4 Координація політик держав-членів</a:t>
            </a:r>
            <a:endParaRPr lang="ru-UA" sz="20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Координує політики у таких сферах, як економічна й фінансова політика, податкова політика, соціальна політика, культурна та освітня політика, захист довкілля тощо. </a:t>
            </a: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Також відповідає за формування і реалізацію </a:t>
            </a:r>
            <a:r>
              <a:rPr lang="ru-UA" sz="2000" b="1" dirty="0">
                <a:solidFill>
                  <a:srgbClr val="000000"/>
                </a:solidFill>
                <a:effectLst/>
                <a:latin typeface="Times New Roman" panose="02020603050405020304" pitchFamily="18" charset="0"/>
                <a:ea typeface="Times New Roman" panose="02020603050405020304" pitchFamily="18" charset="0"/>
              </a:rPr>
              <a:t>спільної зовнішньої і безпекової політики</a:t>
            </a:r>
            <a:r>
              <a:rPr lang="ru-UA" sz="2000" dirty="0">
                <a:solidFill>
                  <a:srgbClr val="000000"/>
                </a:solidFill>
                <a:effectLst/>
                <a:latin typeface="Times New Roman" panose="02020603050405020304" pitchFamily="18" charset="0"/>
                <a:ea typeface="Times New Roman" panose="02020603050405020304" pitchFamily="18" charset="0"/>
              </a:rPr>
              <a:t> (Common Foreign and Security Policy, CFSP), хоча з огляду на її природу рішення в багатьох випадках вимагають одностайності. </a:t>
            </a:r>
            <a:endParaRPr lang="ru-UA" sz="3200" dirty="0"/>
          </a:p>
        </p:txBody>
      </p:sp>
      <p:pic>
        <p:nvPicPr>
          <p:cNvPr id="7" name="Рисунок 6">
            <a:extLst>
              <a:ext uri="{FF2B5EF4-FFF2-40B4-BE49-F238E27FC236}">
                <a16:creationId xmlns:a16="http://schemas.microsoft.com/office/drawing/2014/main" id="{0CCD3D2C-8004-A34F-8646-97FE8E838414}"/>
              </a:ext>
            </a:extLst>
          </p:cNvPr>
          <p:cNvPicPr>
            <a:picLocks noChangeAspect="1"/>
          </p:cNvPicPr>
          <p:nvPr/>
        </p:nvPicPr>
        <p:blipFill>
          <a:blip r:embed="rId2"/>
          <a:stretch>
            <a:fillRect/>
          </a:stretch>
        </p:blipFill>
        <p:spPr>
          <a:xfrm>
            <a:off x="6851778" y="339634"/>
            <a:ext cx="4502021" cy="2521132"/>
          </a:xfrm>
          <a:prstGeom prst="rect">
            <a:avLst/>
          </a:prstGeom>
        </p:spPr>
      </p:pic>
    </p:spTree>
    <p:extLst>
      <p:ext uri="{BB962C8B-B14F-4D97-AF65-F5344CB8AC3E}">
        <p14:creationId xmlns:p14="http://schemas.microsoft.com/office/powerpoint/2010/main" val="14772826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3FEF2E-46D5-FD42-BBCD-2EC00FF6F8E5}"/>
              </a:ext>
            </a:extLst>
          </p:cNvPr>
          <p:cNvSpPr>
            <a:spLocks noGrp="1"/>
          </p:cNvSpPr>
          <p:nvPr>
            <p:ph idx="1"/>
          </p:nvPr>
        </p:nvSpPr>
        <p:spPr>
          <a:xfrm>
            <a:off x="838200" y="375647"/>
            <a:ext cx="10515600" cy="3053353"/>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4. Порядок роботи та прийняття рішень</a:t>
            </a:r>
            <a:endParaRPr lang="ru-UA" sz="1800" dirty="0">
              <a:effectLst/>
              <a:latin typeface="Times New Roman" panose="02020603050405020304" pitchFamily="18" charset="0"/>
              <a:ea typeface="Times New Roman" panose="02020603050405020304" pitchFamily="18" charset="0"/>
            </a:endParaRPr>
          </a:p>
          <a:p>
            <a:pPr algn="just"/>
            <a:r>
              <a:rPr lang="ru-UA" sz="1800" b="1" dirty="0">
                <a:solidFill>
                  <a:srgbClr val="000000"/>
                </a:solidFill>
                <a:effectLst/>
                <a:latin typeface="Times New Roman" panose="02020603050405020304" pitchFamily="18" charset="0"/>
                <a:ea typeface="Times New Roman" panose="02020603050405020304" pitchFamily="18" charset="0"/>
              </a:rPr>
              <a:t>4.1 Процедури ухвалення рішень</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При ухваленні рішень Рада застосовує різні види голосування: </a:t>
            </a:r>
            <a:r>
              <a:rPr lang="ru-UA" sz="1800" b="1" dirty="0">
                <a:solidFill>
                  <a:srgbClr val="000000"/>
                </a:solidFill>
                <a:effectLst/>
                <a:latin typeface="Times New Roman" panose="02020603050405020304" pitchFamily="18" charset="0"/>
                <a:ea typeface="Times New Roman" panose="02020603050405020304" pitchFamily="18" charset="0"/>
              </a:rPr>
              <a:t>звичайну більшість</a:t>
            </a:r>
            <a:r>
              <a:rPr lang="ru-UA" sz="1800" dirty="0">
                <a:solidFill>
                  <a:srgbClr val="000000"/>
                </a:solidFill>
                <a:effectLst/>
                <a:latin typeface="Times New Roman" panose="02020603050405020304" pitchFamily="18" charset="0"/>
                <a:ea typeface="Times New Roman" panose="02020603050405020304" pitchFamily="18" charset="0"/>
              </a:rPr>
              <a:t>, </a:t>
            </a:r>
            <a:r>
              <a:rPr lang="ru-UA" sz="1800" b="1" dirty="0">
                <a:solidFill>
                  <a:srgbClr val="000000"/>
                </a:solidFill>
                <a:effectLst/>
                <a:latin typeface="Times New Roman" panose="02020603050405020304" pitchFamily="18" charset="0"/>
                <a:ea typeface="Times New Roman" panose="02020603050405020304" pitchFamily="18" charset="0"/>
              </a:rPr>
              <a:t>кваліфіковану більшість</a:t>
            </a:r>
            <a:r>
              <a:rPr lang="ru-UA" sz="1800" dirty="0">
                <a:solidFill>
                  <a:srgbClr val="000000"/>
                </a:solidFill>
                <a:effectLst/>
                <a:latin typeface="Times New Roman" panose="02020603050405020304" pitchFamily="18" charset="0"/>
                <a:ea typeface="Times New Roman" panose="02020603050405020304" pitchFamily="18" charset="0"/>
              </a:rPr>
              <a:t> або </a:t>
            </a:r>
            <a:r>
              <a:rPr lang="ru-UA" sz="1800" b="1" dirty="0">
                <a:solidFill>
                  <a:srgbClr val="000000"/>
                </a:solidFill>
                <a:effectLst/>
                <a:latin typeface="Times New Roman" panose="02020603050405020304" pitchFamily="18" charset="0"/>
                <a:ea typeface="Times New Roman" panose="02020603050405020304" pitchFamily="18" charset="0"/>
              </a:rPr>
              <a:t>одностайність</a:t>
            </a:r>
            <a:r>
              <a:rPr lang="ru-UA" sz="1800" dirty="0">
                <a:solidFill>
                  <a:srgbClr val="000000"/>
                </a:solidFill>
                <a:effectLst/>
                <a:latin typeface="Times New Roman" panose="02020603050405020304" pitchFamily="18" charset="0"/>
                <a:ea typeface="Times New Roman" panose="02020603050405020304" pitchFamily="18" charset="0"/>
              </a:rPr>
              <a:t>, залежно від теми та положень договорів. </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Кваліфікована більшість</a:t>
            </a:r>
            <a:r>
              <a:rPr lang="ru-UA" sz="1800" dirty="0">
                <a:solidFill>
                  <a:srgbClr val="000000"/>
                </a:solidFill>
                <a:effectLst/>
                <a:latin typeface="Times New Roman" panose="02020603050405020304" pitchFamily="18" charset="0"/>
                <a:ea typeface="Times New Roman" panose="02020603050405020304" pitchFamily="18" charset="0"/>
              </a:rPr>
              <a:t> (qualified majority) наразі означає: </a:t>
            </a:r>
            <a:r>
              <a:rPr lang="ru-UA" sz="1800" b="1" dirty="0">
                <a:solidFill>
                  <a:srgbClr val="000000"/>
                </a:solidFill>
                <a:effectLst/>
                <a:latin typeface="Times New Roman" panose="02020603050405020304" pitchFamily="18" charset="0"/>
                <a:ea typeface="Times New Roman" panose="02020603050405020304" pitchFamily="18" charset="0"/>
              </a:rPr>
              <a:t>55% держав-членів</a:t>
            </a:r>
            <a:r>
              <a:rPr lang="ru-UA" sz="1800" dirty="0">
                <a:solidFill>
                  <a:srgbClr val="000000"/>
                </a:solidFill>
                <a:effectLst/>
                <a:latin typeface="Times New Roman" panose="02020603050405020304" pitchFamily="18" charset="0"/>
                <a:ea typeface="Times New Roman" panose="02020603050405020304" pitchFamily="18" charset="0"/>
              </a:rPr>
              <a:t>, які мають підтримку і які представляють мінімум </a:t>
            </a:r>
            <a:r>
              <a:rPr lang="ru-UA" sz="1800" b="1" dirty="0">
                <a:solidFill>
                  <a:srgbClr val="000000"/>
                </a:solidFill>
                <a:effectLst/>
                <a:latin typeface="Times New Roman" panose="02020603050405020304" pitchFamily="18" charset="0"/>
                <a:ea typeface="Times New Roman" panose="02020603050405020304" pitchFamily="18" charset="0"/>
              </a:rPr>
              <a:t>65% населення Союзу</a:t>
            </a:r>
            <a:r>
              <a:rPr lang="ru-UA" sz="1800" dirty="0">
                <a:solidFill>
                  <a:srgbClr val="000000"/>
                </a:solidFill>
                <a:effectLst/>
                <a:latin typeface="Times New Roman" panose="02020603050405020304" pitchFamily="18" charset="0"/>
                <a:ea typeface="Times New Roman" panose="02020603050405020304" pitchFamily="18" charset="0"/>
              </a:rPr>
              <a:t>.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Якщо рішення не походить від Комісії чи High Representative, може бути застосована “посилена кваліфікована більшість” (greater thresholds). </a:t>
            </a:r>
            <a:endParaRPr lang="ru-UA" dirty="0"/>
          </a:p>
        </p:txBody>
      </p:sp>
      <p:pic>
        <p:nvPicPr>
          <p:cNvPr id="5" name="Рисунок 4">
            <a:extLst>
              <a:ext uri="{FF2B5EF4-FFF2-40B4-BE49-F238E27FC236}">
                <a16:creationId xmlns:a16="http://schemas.microsoft.com/office/drawing/2014/main" id="{719C3978-6778-F84E-B3BC-8F6BC95A6A97}"/>
              </a:ext>
            </a:extLst>
          </p:cNvPr>
          <p:cNvPicPr>
            <a:picLocks noChangeAspect="1"/>
          </p:cNvPicPr>
          <p:nvPr/>
        </p:nvPicPr>
        <p:blipFill>
          <a:blip r:embed="rId2"/>
          <a:stretch>
            <a:fillRect/>
          </a:stretch>
        </p:blipFill>
        <p:spPr>
          <a:xfrm>
            <a:off x="6702152" y="3073219"/>
            <a:ext cx="4105017" cy="2726690"/>
          </a:xfrm>
          <a:prstGeom prst="rect">
            <a:avLst/>
          </a:prstGeom>
        </p:spPr>
      </p:pic>
    </p:spTree>
    <p:extLst>
      <p:ext uri="{BB962C8B-B14F-4D97-AF65-F5344CB8AC3E}">
        <p14:creationId xmlns:p14="http://schemas.microsoft.com/office/powerpoint/2010/main" val="18779120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0E53875-53CB-BD4B-8504-B967A3FF8A94}"/>
              </a:ext>
            </a:extLst>
          </p:cNvPr>
          <p:cNvSpPr>
            <a:spLocks noGrp="1"/>
          </p:cNvSpPr>
          <p:nvPr>
            <p:ph idx="1"/>
          </p:nvPr>
        </p:nvSpPr>
        <p:spPr>
          <a:xfrm>
            <a:off x="838200" y="284208"/>
            <a:ext cx="10515600" cy="1753598"/>
          </a:xfrm>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4.2 Процес розгляду і підготовки рішень</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Технічна работа виконується через </a:t>
            </a:r>
            <a:r>
              <a:rPr lang="ru-UA" sz="1800" b="1" dirty="0">
                <a:solidFill>
                  <a:srgbClr val="000000"/>
                </a:solidFill>
                <a:effectLst/>
                <a:latin typeface="Times New Roman" panose="02020603050405020304" pitchFamily="18" charset="0"/>
                <a:ea typeface="Times New Roman" panose="02020603050405020304" pitchFamily="18" charset="0"/>
              </a:rPr>
              <a:t>робочі групи / комітети</a:t>
            </a:r>
            <a:r>
              <a:rPr lang="ru-UA" sz="1800" dirty="0">
                <a:solidFill>
                  <a:srgbClr val="000000"/>
                </a:solidFill>
                <a:effectLst/>
                <a:latin typeface="Times New Roman" panose="02020603050405020304" pitchFamily="18" charset="0"/>
                <a:ea typeface="Times New Roman" panose="02020603050405020304" pitchFamily="18" charset="0"/>
              </a:rPr>
              <a:t>, потім просувається до </a:t>
            </a:r>
            <a:r>
              <a:rPr lang="ru-UA" sz="1800" b="1" dirty="0">
                <a:solidFill>
                  <a:srgbClr val="000000"/>
                </a:solidFill>
                <a:effectLst/>
                <a:latin typeface="Times New Roman" panose="02020603050405020304" pitchFamily="18" charset="0"/>
                <a:ea typeface="Times New Roman" panose="02020603050405020304" pitchFamily="18" charset="0"/>
              </a:rPr>
              <a:t>Coreper</a:t>
            </a:r>
            <a:r>
              <a:rPr lang="ru-UA" sz="1800" dirty="0">
                <a:solidFill>
                  <a:srgbClr val="000000"/>
                </a:solidFill>
                <a:effectLst/>
                <a:latin typeface="Times New Roman" panose="02020603050405020304" pitchFamily="18" charset="0"/>
                <a:ea typeface="Times New Roman" panose="02020603050405020304" pitchFamily="18" charset="0"/>
              </a:rPr>
              <a:t>. </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Після підготовки на рівні Coreper, міністри зустрічаються у відповідній конфігурації Ради, щоб обговорити, змінити текст, ухвалити або відхилити. </a:t>
            </a:r>
            <a:endParaRPr lang="ru-UA" dirty="0"/>
          </a:p>
        </p:txBody>
      </p:sp>
      <p:pic>
        <p:nvPicPr>
          <p:cNvPr id="5" name="Рисунок 4">
            <a:extLst>
              <a:ext uri="{FF2B5EF4-FFF2-40B4-BE49-F238E27FC236}">
                <a16:creationId xmlns:a16="http://schemas.microsoft.com/office/drawing/2014/main" id="{0163D5A2-8227-4144-A949-2A57335824FB}"/>
              </a:ext>
            </a:extLst>
          </p:cNvPr>
          <p:cNvPicPr>
            <a:picLocks noChangeAspect="1"/>
          </p:cNvPicPr>
          <p:nvPr/>
        </p:nvPicPr>
        <p:blipFill>
          <a:blip r:embed="rId2"/>
          <a:stretch>
            <a:fillRect/>
          </a:stretch>
        </p:blipFill>
        <p:spPr>
          <a:xfrm>
            <a:off x="1028487" y="2368913"/>
            <a:ext cx="4528126" cy="3404870"/>
          </a:xfrm>
          <a:prstGeom prst="rect">
            <a:avLst/>
          </a:prstGeom>
        </p:spPr>
      </p:pic>
    </p:spTree>
    <p:extLst>
      <p:ext uri="{BB962C8B-B14F-4D97-AF65-F5344CB8AC3E}">
        <p14:creationId xmlns:p14="http://schemas.microsoft.com/office/powerpoint/2010/main" val="2424383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4AB4902-D37A-124C-BD88-CE07B09D347E}"/>
              </a:ext>
            </a:extLst>
          </p:cNvPr>
          <p:cNvSpPr>
            <a:spLocks noGrp="1"/>
          </p:cNvSpPr>
          <p:nvPr>
            <p:ph idx="1"/>
          </p:nvPr>
        </p:nvSpPr>
        <p:spPr>
          <a:xfrm>
            <a:off x="820615" y="999148"/>
            <a:ext cx="4683369" cy="4351338"/>
          </a:xfrm>
        </p:spPr>
        <p:txBody>
          <a:bodyPr>
            <a:normAutofit/>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Європейський парламент — голос громадян Європи</a:t>
            </a:r>
            <a:endParaRPr lang="ru-UA" sz="2400" dirty="0">
              <a:effectLst/>
              <a:latin typeface="Times New Roman" panose="02020603050405020304" pitchFamily="18" charset="0"/>
              <a:ea typeface="Times New Roman" panose="02020603050405020304" pitchFamily="18" charset="0"/>
            </a:endParaRPr>
          </a:p>
          <a:p>
            <a:pPr algn="just"/>
            <a:r>
              <a:rPr lang="ru-UA" sz="2400" dirty="0">
                <a:solidFill>
                  <a:srgbClr val="000000"/>
                </a:solidFill>
                <a:effectLst/>
                <a:latin typeface="Times New Roman" panose="02020603050405020304" pitchFamily="18" charset="0"/>
                <a:ea typeface="Times New Roman" panose="02020603050405020304" pitchFamily="18" charset="0"/>
              </a:rPr>
              <a:t>Це </a:t>
            </a:r>
            <a:r>
              <a:rPr lang="ru-UA" sz="2400" b="1" dirty="0">
                <a:solidFill>
                  <a:srgbClr val="000000"/>
                </a:solidFill>
                <a:effectLst/>
                <a:latin typeface="Times New Roman" panose="02020603050405020304" pitchFamily="18" charset="0"/>
                <a:ea typeface="Times New Roman" panose="02020603050405020304" pitchFamily="18" charset="0"/>
              </a:rPr>
              <a:t>єдиний орган ЄС, який обирається безпосередньо громадянами</a:t>
            </a:r>
            <a:r>
              <a:rPr lang="ru-UA" sz="2400" dirty="0">
                <a:solidFill>
                  <a:srgbClr val="000000"/>
                </a:solidFill>
                <a:effectLst/>
                <a:latin typeface="Times New Roman" panose="02020603050405020304" pitchFamily="18" charset="0"/>
                <a:ea typeface="Times New Roman" panose="02020603050405020304" pitchFamily="18" charset="0"/>
              </a:rPr>
              <a:t>.</a:t>
            </a:r>
            <a:br>
              <a:rPr lang="ru-UA" sz="2400" dirty="0">
                <a:solidFill>
                  <a:srgbClr val="000000"/>
                </a:solidFill>
                <a:effectLst/>
                <a:latin typeface="Times New Roman" panose="02020603050405020304" pitchFamily="18" charset="0"/>
                <a:ea typeface="Times New Roman" panose="02020603050405020304" pitchFamily="18" charset="0"/>
              </a:rPr>
            </a:br>
            <a:r>
              <a:rPr lang="ru-UA" sz="2400" dirty="0">
                <a:solidFill>
                  <a:srgbClr val="000000"/>
                </a:solidFill>
                <a:effectLst/>
                <a:latin typeface="Times New Roman" panose="02020603050405020304" pitchFamily="18" charset="0"/>
                <a:ea typeface="Times New Roman" panose="02020603050405020304" pitchFamily="18" charset="0"/>
              </a:rPr>
              <a:t>Парламент має подвійний статус — </a:t>
            </a:r>
            <a:r>
              <a:rPr lang="ru-UA" sz="2400" b="1" dirty="0">
                <a:solidFill>
                  <a:srgbClr val="000000"/>
                </a:solidFill>
                <a:effectLst/>
                <a:latin typeface="Times New Roman" panose="02020603050405020304" pitchFamily="18" charset="0"/>
                <a:ea typeface="Times New Roman" panose="02020603050405020304" pitchFamily="18" charset="0"/>
              </a:rPr>
              <a:t>демократичний</a:t>
            </a:r>
            <a:r>
              <a:rPr lang="ru-UA" sz="2400" dirty="0">
                <a:solidFill>
                  <a:srgbClr val="000000"/>
                </a:solidFill>
                <a:effectLst/>
                <a:latin typeface="Times New Roman" panose="02020603050405020304" pitchFamily="18" charset="0"/>
                <a:ea typeface="Times New Roman" panose="02020603050405020304" pitchFamily="18" charset="0"/>
              </a:rPr>
              <a:t> і </a:t>
            </a:r>
            <a:r>
              <a:rPr lang="ru-UA" sz="2400" b="1" dirty="0">
                <a:solidFill>
                  <a:srgbClr val="000000"/>
                </a:solidFill>
                <a:effectLst/>
                <a:latin typeface="Times New Roman" panose="02020603050405020304" pitchFamily="18" charset="0"/>
                <a:ea typeface="Times New Roman" panose="02020603050405020304" pitchFamily="18" charset="0"/>
              </a:rPr>
              <a:t>нормотворчий</a:t>
            </a:r>
            <a:r>
              <a:rPr lang="ru-UA" sz="2400" dirty="0">
                <a:solidFill>
                  <a:srgbClr val="000000"/>
                </a:solidFill>
                <a:effectLst/>
                <a:latin typeface="Times New Roman" panose="02020603050405020304" pitchFamily="18" charset="0"/>
                <a:ea typeface="Times New Roman" panose="02020603050405020304" pitchFamily="18" charset="0"/>
              </a:rPr>
              <a:t>.</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DB7AD88F-0E23-7344-BE20-5FE92A6ADBF8}"/>
              </a:ext>
            </a:extLst>
          </p:cNvPr>
          <p:cNvPicPr>
            <a:picLocks noChangeAspect="1"/>
          </p:cNvPicPr>
          <p:nvPr/>
        </p:nvPicPr>
        <p:blipFill>
          <a:blip r:embed="rId2"/>
          <a:stretch>
            <a:fillRect/>
          </a:stretch>
        </p:blipFill>
        <p:spPr>
          <a:xfrm>
            <a:off x="6209609" y="999148"/>
            <a:ext cx="5269007" cy="3474491"/>
          </a:xfrm>
          <a:prstGeom prst="rect">
            <a:avLst/>
          </a:prstGeom>
        </p:spPr>
      </p:pic>
    </p:spTree>
    <p:extLst>
      <p:ext uri="{BB962C8B-B14F-4D97-AF65-F5344CB8AC3E}">
        <p14:creationId xmlns:p14="http://schemas.microsoft.com/office/powerpoint/2010/main" val="5163628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83346C-6E0E-FF45-B1B0-3A87329BDE8A}"/>
              </a:ext>
            </a:extLst>
          </p:cNvPr>
          <p:cNvSpPr>
            <a:spLocks noGrp="1"/>
          </p:cNvSpPr>
          <p:nvPr>
            <p:ph idx="1"/>
          </p:nvPr>
        </p:nvSpPr>
        <p:spPr>
          <a:xfrm>
            <a:off x="550817" y="323396"/>
            <a:ext cx="10515600" cy="1805850"/>
          </a:xfrm>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4.3 Конфігурації Ради</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Існує </a:t>
            </a:r>
            <a:r>
              <a:rPr lang="ru-UA" sz="1800" b="1" dirty="0">
                <a:solidFill>
                  <a:srgbClr val="000000"/>
                </a:solidFill>
                <a:effectLst/>
                <a:latin typeface="Times New Roman" panose="02020603050405020304" pitchFamily="18" charset="0"/>
                <a:ea typeface="Times New Roman" panose="02020603050405020304" pitchFamily="18" charset="0"/>
              </a:rPr>
              <a:t>близько 10 конфігурацій Ради ЄС</a:t>
            </a:r>
            <a:r>
              <a:rPr lang="ru-UA" sz="1800" dirty="0">
                <a:solidFill>
                  <a:srgbClr val="000000"/>
                </a:solidFill>
                <a:effectLst/>
                <a:latin typeface="Times New Roman" panose="02020603050405020304" pitchFamily="18" charset="0"/>
                <a:ea typeface="Times New Roman" panose="02020603050405020304" pitchFamily="18" charset="0"/>
              </a:rPr>
              <a:t>, які відповідають певним політичним сферам (економічні та фінансові справи, сільське господарство, енергія, охорона здоров’я, навколишнє середовище, юстиція і внутрішні справи, зовнішня політика тощо). </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Кожна конфігурація збирається у міністрів, компетентних відповідно до теми. </a:t>
            </a:r>
            <a:endParaRPr lang="ru-UA" dirty="0"/>
          </a:p>
        </p:txBody>
      </p:sp>
      <p:pic>
        <p:nvPicPr>
          <p:cNvPr id="5" name="Рисунок 4">
            <a:extLst>
              <a:ext uri="{FF2B5EF4-FFF2-40B4-BE49-F238E27FC236}">
                <a16:creationId xmlns:a16="http://schemas.microsoft.com/office/drawing/2014/main" id="{224E99A2-26B1-E843-8EE7-4603F1A5CD30}"/>
              </a:ext>
            </a:extLst>
          </p:cNvPr>
          <p:cNvPicPr>
            <a:picLocks noChangeAspect="1"/>
          </p:cNvPicPr>
          <p:nvPr/>
        </p:nvPicPr>
        <p:blipFill>
          <a:blip r:embed="rId2"/>
          <a:stretch>
            <a:fillRect/>
          </a:stretch>
        </p:blipFill>
        <p:spPr>
          <a:xfrm>
            <a:off x="3098074" y="2129246"/>
            <a:ext cx="5421086" cy="4076321"/>
          </a:xfrm>
          <a:prstGeom prst="rect">
            <a:avLst/>
          </a:prstGeom>
        </p:spPr>
      </p:pic>
    </p:spTree>
    <p:extLst>
      <p:ext uri="{BB962C8B-B14F-4D97-AF65-F5344CB8AC3E}">
        <p14:creationId xmlns:p14="http://schemas.microsoft.com/office/powerpoint/2010/main" val="23982199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2E4BA21-EFC9-0D42-8148-31317EAEDDC9}"/>
              </a:ext>
            </a:extLst>
          </p:cNvPr>
          <p:cNvSpPr>
            <a:spLocks noGrp="1"/>
          </p:cNvSpPr>
          <p:nvPr>
            <p:ph idx="1"/>
          </p:nvPr>
        </p:nvSpPr>
        <p:spPr>
          <a:xfrm>
            <a:off x="838200" y="349522"/>
            <a:ext cx="10515600" cy="1727472"/>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4.4 Правила процедури</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Правила процедури Ради затверджені офіційно (наприклад, </a:t>
            </a:r>
            <a:r>
              <a:rPr lang="ru-UA" sz="1800" b="1" dirty="0">
                <a:solidFill>
                  <a:srgbClr val="000000"/>
                </a:solidFill>
                <a:effectLst/>
                <a:latin typeface="Times New Roman" panose="02020603050405020304" pitchFamily="18" charset="0"/>
                <a:ea typeface="Times New Roman" panose="02020603050405020304" pitchFamily="18" charset="0"/>
              </a:rPr>
              <a:t>Decision 2009/937/EU</a:t>
            </a:r>
            <a:r>
              <a:rPr lang="ru-UA" sz="1800" dirty="0">
                <a:solidFill>
                  <a:srgbClr val="000000"/>
                </a:solidFill>
                <a:effectLst/>
                <a:latin typeface="Times New Roman" panose="02020603050405020304" pitchFamily="18" charset="0"/>
                <a:ea typeface="Times New Roman" panose="02020603050405020304" pitchFamily="18" charset="0"/>
              </a:rPr>
              <a:t> про правила процедури. </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Вони регламентують, між іншим: характеристики голосування, строки голосування, підготовку засідань, порядок денний, можливі письмові процедури, оприлюднення результатів тощо.</a:t>
            </a:r>
            <a:endParaRPr lang="ru-UA" dirty="0"/>
          </a:p>
        </p:txBody>
      </p:sp>
      <p:pic>
        <p:nvPicPr>
          <p:cNvPr id="5" name="Рисунок 4">
            <a:extLst>
              <a:ext uri="{FF2B5EF4-FFF2-40B4-BE49-F238E27FC236}">
                <a16:creationId xmlns:a16="http://schemas.microsoft.com/office/drawing/2014/main" id="{973E3313-3C4E-6D41-ADB0-50D2E30BD086}"/>
              </a:ext>
            </a:extLst>
          </p:cNvPr>
          <p:cNvPicPr>
            <a:picLocks noChangeAspect="1"/>
          </p:cNvPicPr>
          <p:nvPr/>
        </p:nvPicPr>
        <p:blipFill>
          <a:blip r:embed="rId2"/>
          <a:stretch>
            <a:fillRect/>
          </a:stretch>
        </p:blipFill>
        <p:spPr>
          <a:xfrm>
            <a:off x="3061218" y="2608218"/>
            <a:ext cx="5816082" cy="3257006"/>
          </a:xfrm>
          <a:prstGeom prst="rect">
            <a:avLst/>
          </a:prstGeom>
        </p:spPr>
      </p:pic>
    </p:spTree>
    <p:extLst>
      <p:ext uri="{BB962C8B-B14F-4D97-AF65-F5344CB8AC3E}">
        <p14:creationId xmlns:p14="http://schemas.microsoft.com/office/powerpoint/2010/main" val="21871205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E330AFC-7954-6347-9771-1923C97485D2}"/>
              </a:ext>
            </a:extLst>
          </p:cNvPr>
          <p:cNvSpPr>
            <a:spLocks noGrp="1"/>
          </p:cNvSpPr>
          <p:nvPr>
            <p:ph idx="1"/>
          </p:nvPr>
        </p:nvSpPr>
        <p:spPr>
          <a:xfrm>
            <a:off x="838200" y="545465"/>
            <a:ext cx="10515600" cy="1792786"/>
          </a:xfrm>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5. Особливі випадки і обмеження</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Деякі рішення потребують </a:t>
            </a:r>
            <a:r>
              <a:rPr lang="ru-UA" sz="1800" b="1" dirty="0">
                <a:solidFill>
                  <a:srgbClr val="000000"/>
                </a:solidFill>
                <a:effectLst/>
                <a:latin typeface="Times New Roman" panose="02020603050405020304" pitchFamily="18" charset="0"/>
                <a:ea typeface="Times New Roman" panose="02020603050405020304" pitchFamily="18" charset="0"/>
              </a:rPr>
              <a:t>одностайності</a:t>
            </a:r>
            <a:r>
              <a:rPr lang="ru-UA" sz="1800" dirty="0">
                <a:solidFill>
                  <a:srgbClr val="000000"/>
                </a:solidFill>
                <a:effectLst/>
                <a:latin typeface="Times New Roman" panose="02020603050405020304" pitchFamily="18" charset="0"/>
                <a:ea typeface="Times New Roman" panose="02020603050405020304" pitchFamily="18" charset="0"/>
              </a:rPr>
              <a:t> — особливо в сферах, яких стосуються податків, основні питання зовнішньої і безпекової політики, зміни до установчих договорів. </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Є рішення, де роль Європейського парламенту обмежена: </a:t>
            </a:r>
            <a:r>
              <a:rPr lang="ru-UA" sz="1800" b="1" dirty="0">
                <a:solidFill>
                  <a:srgbClr val="000000"/>
                </a:solidFill>
                <a:effectLst/>
                <a:latin typeface="Times New Roman" panose="02020603050405020304" pitchFamily="18" charset="0"/>
                <a:ea typeface="Times New Roman" panose="02020603050405020304" pitchFamily="18" charset="0"/>
              </a:rPr>
              <a:t>спеціальні процедури</a:t>
            </a:r>
            <a:r>
              <a:rPr lang="ru-UA" sz="1800" dirty="0">
                <a:solidFill>
                  <a:srgbClr val="000000"/>
                </a:solidFill>
                <a:effectLst/>
                <a:latin typeface="Times New Roman" panose="02020603050405020304" pitchFamily="18" charset="0"/>
                <a:ea typeface="Times New Roman" panose="02020603050405020304" pitchFamily="18" charset="0"/>
              </a:rPr>
              <a:t>, консультації, схвалення (consent) тощо. </a:t>
            </a:r>
            <a:endParaRPr lang="ru-UA" dirty="0"/>
          </a:p>
        </p:txBody>
      </p:sp>
      <p:pic>
        <p:nvPicPr>
          <p:cNvPr id="5" name="Рисунок 4">
            <a:extLst>
              <a:ext uri="{FF2B5EF4-FFF2-40B4-BE49-F238E27FC236}">
                <a16:creationId xmlns:a16="http://schemas.microsoft.com/office/drawing/2014/main" id="{40E5AFB6-F2AD-E44A-B973-9868F1465587}"/>
              </a:ext>
            </a:extLst>
          </p:cNvPr>
          <p:cNvPicPr>
            <a:picLocks noChangeAspect="1"/>
          </p:cNvPicPr>
          <p:nvPr/>
        </p:nvPicPr>
        <p:blipFill>
          <a:blip r:embed="rId2"/>
          <a:stretch>
            <a:fillRect/>
          </a:stretch>
        </p:blipFill>
        <p:spPr>
          <a:xfrm>
            <a:off x="3449048" y="2524577"/>
            <a:ext cx="5293904" cy="3516389"/>
          </a:xfrm>
          <a:prstGeom prst="rect">
            <a:avLst/>
          </a:prstGeom>
        </p:spPr>
      </p:pic>
    </p:spTree>
    <p:extLst>
      <p:ext uri="{BB962C8B-B14F-4D97-AF65-F5344CB8AC3E}">
        <p14:creationId xmlns:p14="http://schemas.microsoft.com/office/powerpoint/2010/main" val="40436986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C587EC2-45AE-154A-8059-1E134528BC71}"/>
              </a:ext>
            </a:extLst>
          </p:cNvPr>
          <p:cNvSpPr>
            <a:spLocks noGrp="1"/>
          </p:cNvSpPr>
          <p:nvPr>
            <p:ph idx="1"/>
          </p:nvPr>
        </p:nvSpPr>
        <p:spPr>
          <a:xfrm>
            <a:off x="838200" y="2834639"/>
            <a:ext cx="10515600" cy="3342323"/>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6. Підсумкові висновки</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Рада Європейського Союзу — ключовий інститут, який уособлює інтереси урядів держав-членів на рівні міністрів; вона бере участь у законодавчому процесі нарівні з Парламентом, координує політики, укладає міжнародні угоди та вирішує бюджетні питання.</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Організація роботи Ради забезпечує баланс між державним суверенітетом (через міністрів), технічною експертизою (робочі групи, Coreper) та політичними рішеннями на найвищому рівні міністрів.</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Механізми голосування (кваліфікована більшість, одностайність) та правила процедури чітко регламентовані, що дає можливість поєднати ефективність із захистом інтересів всіх держав.</a:t>
            </a:r>
          </a:p>
          <a:p>
            <a:pPr algn="just"/>
            <a:endParaRPr lang="ru-UA" dirty="0"/>
          </a:p>
        </p:txBody>
      </p:sp>
      <p:pic>
        <p:nvPicPr>
          <p:cNvPr id="5" name="Рисунок 4">
            <a:extLst>
              <a:ext uri="{FF2B5EF4-FFF2-40B4-BE49-F238E27FC236}">
                <a16:creationId xmlns:a16="http://schemas.microsoft.com/office/drawing/2014/main" id="{D1AC176D-3E95-6B4E-AD14-0A4BE765D86D}"/>
              </a:ext>
            </a:extLst>
          </p:cNvPr>
          <p:cNvPicPr>
            <a:picLocks noChangeAspect="1"/>
          </p:cNvPicPr>
          <p:nvPr/>
        </p:nvPicPr>
        <p:blipFill>
          <a:blip r:embed="rId2"/>
          <a:stretch>
            <a:fillRect/>
          </a:stretch>
        </p:blipFill>
        <p:spPr>
          <a:xfrm>
            <a:off x="4856117" y="391886"/>
            <a:ext cx="4556448" cy="2551611"/>
          </a:xfrm>
          <a:prstGeom prst="rect">
            <a:avLst/>
          </a:prstGeom>
        </p:spPr>
      </p:pic>
    </p:spTree>
    <p:extLst>
      <p:ext uri="{BB962C8B-B14F-4D97-AF65-F5344CB8AC3E}">
        <p14:creationId xmlns:p14="http://schemas.microsoft.com/office/powerpoint/2010/main" val="41229970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E344B9-58BD-B542-B18B-DA9A350BEFA6}"/>
              </a:ext>
            </a:extLst>
          </p:cNvPr>
          <p:cNvSpPr>
            <a:spLocks noGrp="1"/>
          </p:cNvSpPr>
          <p:nvPr>
            <p:ph type="title"/>
          </p:nvPr>
        </p:nvSpPr>
        <p:spPr/>
        <p:txBody>
          <a:bodyPr/>
          <a:lstStyle/>
          <a:p>
            <a:r>
              <a:rPr lang="ru-UA" b="1" dirty="0">
                <a:solidFill>
                  <a:srgbClr val="000000"/>
                </a:solidFill>
                <a:latin typeface="Times New Roman" panose="02020603050405020304" pitchFamily="18" charset="0"/>
                <a:ea typeface="Times New Roman" panose="02020603050405020304" pitchFamily="18" charset="0"/>
              </a:rPr>
              <a:t> 1. Європейська Комісія</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C4AB4902-D37A-124C-BD88-CE07B09D347E}"/>
              </a:ext>
            </a:extLst>
          </p:cNvPr>
          <p:cNvSpPr>
            <a:spLocks noGrp="1"/>
          </p:cNvSpPr>
          <p:nvPr>
            <p:ph idx="1"/>
          </p:nvPr>
        </p:nvSpPr>
        <p:spPr>
          <a:xfrm>
            <a:off x="838200" y="1825625"/>
            <a:ext cx="5257800" cy="4351338"/>
          </a:xfrm>
        </p:spPr>
        <p:txBody>
          <a:bodyPr>
            <a:normAutofit lnSpcReduction="10000"/>
          </a:bodyPr>
          <a:lstStyle/>
          <a:p>
            <a:pPr marL="0" indent="0" algn="just">
              <a:buNone/>
            </a:pPr>
            <a:r>
              <a:rPr lang="ru-UA" sz="2400" b="1" dirty="0">
                <a:solidFill>
                  <a:srgbClr val="000000"/>
                </a:solidFill>
                <a:effectLst/>
                <a:latin typeface="Times New Roman" panose="02020603050405020304" pitchFamily="18" charset="0"/>
                <a:ea typeface="Times New Roman" panose="02020603050405020304" pitchFamily="18" charset="0"/>
              </a:rPr>
              <a:t>Загальна характеристика</a:t>
            </a:r>
            <a:endParaRPr lang="ru-UA" sz="2400" dirty="0">
              <a:effectLst/>
              <a:latin typeface="Times New Roman" panose="02020603050405020304" pitchFamily="18" charset="0"/>
              <a:ea typeface="Times New Roman" panose="02020603050405020304" pitchFamily="18" charset="0"/>
            </a:endParaRPr>
          </a:p>
          <a:p>
            <a:pPr algn="just"/>
            <a:r>
              <a:rPr lang="ru-UA" sz="2400" dirty="0">
                <a:solidFill>
                  <a:srgbClr val="000000"/>
                </a:solidFill>
                <a:effectLst/>
                <a:latin typeface="Times New Roman" panose="02020603050405020304" pitchFamily="18" charset="0"/>
                <a:ea typeface="Times New Roman" panose="02020603050405020304" pitchFamily="18" charset="0"/>
              </a:rPr>
              <a:t>Європейська Комісія є основним виконавчим органом Європейського Союзу, що представляє інтереси Союзу в цілому. Вона має право законодавчої ініціативи, що дозволяє їй пропонувати нові закони та політики для обговорення та ухвалення Європейським парламентом та Радою ЄС. Комісія також відповідає за впровадження політик та моніторинг виконання законодавства ЄС </a:t>
            </a:r>
            <a:r>
              <a:rPr lang="ru-UA" sz="2400" dirty="0">
                <a:solidFill>
                  <a:srgbClr val="0000FF"/>
                </a:solidFill>
                <a:effectLst/>
                <a:latin typeface="Times New Roman" panose="02020603050405020304" pitchFamily="18" charset="0"/>
                <a:ea typeface="Times New Roman" panose="02020603050405020304" pitchFamily="18" charset="0"/>
                <a:hlinkClick r:id="rId2"/>
              </a:rPr>
              <a:t>European Union</a:t>
            </a:r>
            <a:r>
              <a:rPr lang="ru-UA" sz="2400" dirty="0">
                <a:solidFill>
                  <a:srgbClr val="000000"/>
                </a:solidFill>
                <a:effectLst/>
                <a:latin typeface="Times New Roman" panose="02020603050405020304" pitchFamily="18" charset="0"/>
                <a:ea typeface="Times New Roman" panose="02020603050405020304" pitchFamily="18" charset="0"/>
              </a:rPr>
              <a:t>.</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4604A55D-83B2-9B4F-A1CC-53E6628EBACC}"/>
              </a:ext>
            </a:extLst>
          </p:cNvPr>
          <p:cNvPicPr>
            <a:picLocks noChangeAspect="1"/>
          </p:cNvPicPr>
          <p:nvPr/>
        </p:nvPicPr>
        <p:blipFill>
          <a:blip r:embed="rId3"/>
          <a:stretch>
            <a:fillRect/>
          </a:stretch>
        </p:blipFill>
        <p:spPr>
          <a:xfrm>
            <a:off x="7120527" y="2086790"/>
            <a:ext cx="3813084" cy="2468903"/>
          </a:xfrm>
          <a:prstGeom prst="rect">
            <a:avLst/>
          </a:prstGeom>
        </p:spPr>
      </p:pic>
    </p:spTree>
    <p:extLst>
      <p:ext uri="{BB962C8B-B14F-4D97-AF65-F5344CB8AC3E}">
        <p14:creationId xmlns:p14="http://schemas.microsoft.com/office/powerpoint/2010/main" val="35073382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F380C34-67F7-B549-949A-2763533E6F38}"/>
              </a:ext>
            </a:extLst>
          </p:cNvPr>
          <p:cNvSpPr>
            <a:spLocks noGrp="1"/>
          </p:cNvSpPr>
          <p:nvPr>
            <p:ph idx="1"/>
          </p:nvPr>
        </p:nvSpPr>
        <p:spPr>
          <a:xfrm>
            <a:off x="838200" y="179705"/>
            <a:ext cx="10515600" cy="5724706"/>
          </a:xfrm>
        </p:spPr>
        <p:txBody>
          <a:bodyPr>
            <a:normAutofit/>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Структура та порядок роботи</a:t>
            </a:r>
            <a:endParaRPr lang="ru-UA" sz="2400" dirty="0">
              <a:effectLst/>
              <a:latin typeface="Times New Roman" panose="02020603050405020304" pitchFamily="18" charset="0"/>
              <a:ea typeface="Times New Roman" panose="02020603050405020304" pitchFamily="18" charset="0"/>
            </a:endParaRPr>
          </a:p>
          <a:p>
            <a:pPr algn="just"/>
            <a:r>
              <a:rPr lang="ru-UA" sz="2400" dirty="0">
                <a:solidFill>
                  <a:srgbClr val="000000"/>
                </a:solidFill>
                <a:effectLst/>
                <a:latin typeface="Times New Roman" panose="02020603050405020304" pitchFamily="18" charset="0"/>
                <a:ea typeface="Times New Roman" panose="02020603050405020304" pitchFamily="18" charset="0"/>
              </a:rPr>
              <a:t>Комісія складається з 27 комісарів, по одному від кожної держави-члена, на чолі з Президентом. Всі комісари мають рівні повноваження в процесі прийняття рішень, що базується на колегіальності. Рішення ухвалюються колегіально, і кожен комісар несе відповідальність за рішення, прийняті Комісією </a:t>
            </a:r>
          </a:p>
          <a:p>
            <a:pPr algn="just"/>
            <a:r>
              <a:rPr lang="ru-UA" sz="2400" dirty="0">
                <a:solidFill>
                  <a:srgbClr val="000000"/>
                </a:solidFill>
                <a:effectLst/>
                <a:latin typeface="Times New Roman" panose="02020603050405020304" pitchFamily="18" charset="0"/>
                <a:ea typeface="Times New Roman" panose="02020603050405020304" pitchFamily="18" charset="0"/>
              </a:rPr>
              <a:t>Робота Комісії організована за допомогою робочих груп та директоратів, що спеціалізуються на різних сферах політики. Вона також тісно співпрацює з іншими інституціями ЄС, зокрема з Європейським парламентом та Радою ЄС, для розробки та впровадження політик </a:t>
            </a:r>
            <a:endParaRPr lang="ru-UA" sz="3600" dirty="0"/>
          </a:p>
        </p:txBody>
      </p:sp>
    </p:spTree>
    <p:extLst>
      <p:ext uri="{BB962C8B-B14F-4D97-AF65-F5344CB8AC3E}">
        <p14:creationId xmlns:p14="http://schemas.microsoft.com/office/powerpoint/2010/main" val="8326421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F6C861-9DB6-2240-B3A6-9BFC7619D044}"/>
              </a:ext>
            </a:extLst>
          </p:cNvPr>
          <p:cNvSpPr>
            <a:spLocks noGrp="1"/>
          </p:cNvSpPr>
          <p:nvPr>
            <p:ph idx="1"/>
          </p:nvPr>
        </p:nvSpPr>
        <p:spPr>
          <a:xfrm>
            <a:off x="838200" y="2403565"/>
            <a:ext cx="10515600" cy="3773397"/>
          </a:xfrm>
        </p:spPr>
        <p:txBody>
          <a:bodyPr>
            <a:normAutofit/>
          </a:bodyPr>
          <a:lstStyle/>
          <a:p>
            <a:r>
              <a:rPr lang="ru-UA" sz="2000" b="1" dirty="0">
                <a:solidFill>
                  <a:srgbClr val="000000"/>
                </a:solidFill>
                <a:effectLst/>
                <a:latin typeface="Times New Roman" panose="02020603050405020304" pitchFamily="18" charset="0"/>
                <a:ea typeface="Times New Roman" panose="02020603050405020304" pitchFamily="18" charset="0"/>
              </a:rPr>
              <a:t>Повноваження</a:t>
            </a:r>
            <a:endParaRPr lang="ru-UA" sz="20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Право законодавчої ініціативи</a:t>
            </a:r>
            <a:r>
              <a:rPr lang="ru-UA" sz="2000" dirty="0">
                <a:solidFill>
                  <a:srgbClr val="000000"/>
                </a:solidFill>
                <a:effectLst/>
                <a:latin typeface="Times New Roman" panose="02020603050405020304" pitchFamily="18" charset="0"/>
                <a:ea typeface="Times New Roman" panose="02020603050405020304" pitchFamily="18" charset="0"/>
              </a:rPr>
              <a:t>: Комісія має право пропонувати нові закони та політики, які потім обговорюються та ухвалюються Європейським парламентом та Радою ЄС </a:t>
            </a:r>
            <a:endParaRPr lang="ru-UA" sz="2000" dirty="0">
              <a:solidFill>
                <a:srgbClr val="0000FF"/>
              </a:solidFill>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endParaRPr lang="ru-UA" sz="2000" b="1" dirty="0">
              <a:solidFill>
                <a:srgbClr val="0000FF"/>
              </a:solidFill>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Виконання політик</a:t>
            </a:r>
            <a:r>
              <a:rPr lang="ru-UA" sz="2000" dirty="0">
                <a:solidFill>
                  <a:srgbClr val="000000"/>
                </a:solidFill>
                <a:effectLst/>
                <a:latin typeface="Times New Roman" panose="02020603050405020304" pitchFamily="18" charset="0"/>
                <a:ea typeface="Times New Roman" panose="02020603050405020304" pitchFamily="18" charset="0"/>
              </a:rPr>
              <a:t>: Комісія відповідає за впровадження політик та програм ЄС, управління бюджетом та моніторинг виконання законодавства </a:t>
            </a:r>
          </a:p>
          <a:p>
            <a:pPr marL="342900" lvl="0" indent="-342900">
              <a:buSzPts val="1000"/>
              <a:buFont typeface="Symbol" pitchFamily="2" charset="2"/>
              <a:buChar char=""/>
              <a:tabLst>
                <a:tab pos="457200" algn="l"/>
              </a:tabLst>
            </a:pPr>
            <a:endParaRPr lang="ru-UA" sz="2000" b="1" dirty="0">
              <a:solidFill>
                <a:srgbClr val="000000"/>
              </a:solidFill>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Захист інтересів ЄС</a:t>
            </a:r>
            <a:r>
              <a:rPr lang="ru-UA" sz="2000" dirty="0">
                <a:solidFill>
                  <a:srgbClr val="000000"/>
                </a:solidFill>
                <a:effectLst/>
                <a:latin typeface="Times New Roman" panose="02020603050405020304" pitchFamily="18" charset="0"/>
                <a:ea typeface="Times New Roman" panose="02020603050405020304" pitchFamily="18" charset="0"/>
              </a:rPr>
              <a:t>: Комісія представляє ЄС на міжнародній арені, веде переговори та укладає угоди від імені Союзу </a:t>
            </a:r>
            <a:endParaRPr lang="ru-UA" sz="3200" dirty="0"/>
          </a:p>
        </p:txBody>
      </p:sp>
    </p:spTree>
    <p:extLst>
      <p:ext uri="{BB962C8B-B14F-4D97-AF65-F5344CB8AC3E}">
        <p14:creationId xmlns:p14="http://schemas.microsoft.com/office/powerpoint/2010/main" val="21936661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90FA6D-777D-6D4C-B6CF-FE802AF81A31}"/>
              </a:ext>
            </a:extLst>
          </p:cNvPr>
          <p:cNvSpPr>
            <a:spLocks noGrp="1"/>
          </p:cNvSpPr>
          <p:nvPr>
            <p:ph type="title"/>
          </p:nvPr>
        </p:nvSpPr>
        <p:spPr/>
        <p:txBody>
          <a:bodyPr/>
          <a:lstStyle/>
          <a:p>
            <a:r>
              <a:rPr lang="ru-UA" b="1" dirty="0">
                <a:solidFill>
                  <a:srgbClr val="000000"/>
                </a:solidFill>
                <a:latin typeface="Times New Roman" panose="02020603050405020304" pitchFamily="18" charset="0"/>
                <a:ea typeface="Times New Roman" panose="02020603050405020304" pitchFamily="18" charset="0"/>
              </a:rPr>
              <a:t>2. Судова система Європейського Союзу</a:t>
            </a:r>
            <a:endParaRPr lang="ru-UA" dirty="0"/>
          </a:p>
        </p:txBody>
      </p:sp>
      <p:sp>
        <p:nvSpPr>
          <p:cNvPr id="3" name="Объект 2">
            <a:extLst>
              <a:ext uri="{FF2B5EF4-FFF2-40B4-BE49-F238E27FC236}">
                <a16:creationId xmlns:a16="http://schemas.microsoft.com/office/drawing/2014/main" id="{4C3BA6B4-9D76-7845-AF11-5E440F066B0F}"/>
              </a:ext>
            </a:extLst>
          </p:cNvPr>
          <p:cNvSpPr>
            <a:spLocks noGrp="1"/>
          </p:cNvSpPr>
          <p:nvPr>
            <p:ph idx="1"/>
          </p:nvPr>
        </p:nvSpPr>
        <p:spPr>
          <a:xfrm>
            <a:off x="838200" y="1554479"/>
            <a:ext cx="10515600" cy="1567544"/>
          </a:xfrm>
        </p:spPr>
        <p:txBody>
          <a:bodyPr>
            <a:noAutofit/>
          </a:bodyPr>
          <a:lstStyle/>
          <a:p>
            <a:pPr marL="0" indent="0" algn="just">
              <a:buNone/>
            </a:pPr>
            <a:r>
              <a:rPr lang="ru-UA" sz="1600" b="1" dirty="0">
                <a:solidFill>
                  <a:srgbClr val="000000"/>
                </a:solidFill>
                <a:effectLst/>
                <a:latin typeface="Times New Roman" panose="02020603050405020304" pitchFamily="18" charset="0"/>
                <a:ea typeface="Times New Roman" panose="02020603050405020304" pitchFamily="18" charset="0"/>
              </a:rPr>
              <a:t>Структура</a:t>
            </a:r>
            <a:endParaRPr lang="ru-UA" sz="1600" dirty="0">
              <a:effectLst/>
              <a:latin typeface="Times New Roman" panose="02020603050405020304" pitchFamily="18" charset="0"/>
              <a:ea typeface="Times New Roman" panose="02020603050405020304" pitchFamily="18" charset="0"/>
            </a:endParaRPr>
          </a:p>
          <a:p>
            <a:pPr algn="just"/>
            <a:r>
              <a:rPr lang="ru-UA" sz="1600" dirty="0">
                <a:solidFill>
                  <a:srgbClr val="000000"/>
                </a:solidFill>
                <a:effectLst/>
                <a:latin typeface="Times New Roman" panose="02020603050405020304" pitchFamily="18" charset="0"/>
                <a:ea typeface="Times New Roman" panose="02020603050405020304" pitchFamily="18" charset="0"/>
              </a:rPr>
              <a:t>Судова система ЄС складається з двох основних судів:</a:t>
            </a:r>
            <a:endParaRPr lang="ru-UA" sz="1600" dirty="0">
              <a:effectLst/>
              <a:latin typeface="Times New Roman" panose="02020603050405020304" pitchFamily="18" charset="0"/>
              <a:ea typeface="Times New Roman" panose="02020603050405020304" pitchFamily="18" charset="0"/>
            </a:endParaRPr>
          </a:p>
          <a:p>
            <a:pPr marL="342900" lvl="0" indent="-342900" algn="just">
              <a:tabLst>
                <a:tab pos="457200" algn="l"/>
              </a:tabLst>
            </a:pPr>
            <a:r>
              <a:rPr lang="ru-UA" sz="1600" b="1" dirty="0">
                <a:solidFill>
                  <a:srgbClr val="000000"/>
                </a:solidFill>
                <a:effectLst/>
                <a:latin typeface="Times New Roman" panose="02020603050405020304" pitchFamily="18" charset="0"/>
                <a:ea typeface="Times New Roman" panose="02020603050405020304" pitchFamily="18" charset="0"/>
              </a:rPr>
              <a:t>Суд Європейського Союзу (Court of Justice of the European Union, CJEU)</a:t>
            </a:r>
            <a:r>
              <a:rPr lang="ru-UA" sz="1600" dirty="0">
                <a:solidFill>
                  <a:srgbClr val="000000"/>
                </a:solidFill>
                <a:effectLst/>
                <a:latin typeface="Times New Roman" panose="02020603050405020304" pitchFamily="18" charset="0"/>
                <a:ea typeface="Times New Roman" panose="02020603050405020304" pitchFamily="18" charset="0"/>
              </a:rPr>
              <a:t>: Головний судовий орган, що забезпечує однакове застосування та тлумачення права ЄС у всіх державах-членах.</a:t>
            </a:r>
            <a:endParaRPr lang="ru-UA" sz="1600" dirty="0">
              <a:effectLst/>
              <a:latin typeface="Times New Roman" panose="02020603050405020304" pitchFamily="18" charset="0"/>
              <a:ea typeface="Times New Roman" panose="02020603050405020304" pitchFamily="18" charset="0"/>
            </a:endParaRPr>
          </a:p>
          <a:p>
            <a:pPr marL="342900" lvl="0" indent="-342900" algn="just">
              <a:tabLst>
                <a:tab pos="457200" algn="l"/>
              </a:tabLst>
            </a:pPr>
            <a:r>
              <a:rPr lang="ru-UA" sz="1600" b="1" dirty="0">
                <a:solidFill>
                  <a:srgbClr val="000000"/>
                </a:solidFill>
                <a:effectLst/>
                <a:latin typeface="Times New Roman" panose="02020603050405020304" pitchFamily="18" charset="0"/>
                <a:ea typeface="Times New Roman" panose="02020603050405020304" pitchFamily="18" charset="0"/>
              </a:rPr>
              <a:t>Загальний суд (General Court)</a:t>
            </a:r>
            <a:r>
              <a:rPr lang="ru-UA" sz="1600" dirty="0">
                <a:solidFill>
                  <a:srgbClr val="000000"/>
                </a:solidFill>
                <a:effectLst/>
                <a:latin typeface="Times New Roman" panose="02020603050405020304" pitchFamily="18" charset="0"/>
                <a:ea typeface="Times New Roman" panose="02020603050405020304" pitchFamily="18" charset="0"/>
              </a:rPr>
              <a:t>: Розглядає справи, подані фізичними та юридичними особами, а також деякі справи, що стосуються держав-членів </a:t>
            </a:r>
            <a:endParaRPr lang="ru-UA" sz="1600" dirty="0"/>
          </a:p>
        </p:txBody>
      </p:sp>
      <p:pic>
        <p:nvPicPr>
          <p:cNvPr id="5" name="Рисунок 4">
            <a:extLst>
              <a:ext uri="{FF2B5EF4-FFF2-40B4-BE49-F238E27FC236}">
                <a16:creationId xmlns:a16="http://schemas.microsoft.com/office/drawing/2014/main" id="{EFE7EED0-85BF-CD44-AE42-20415B121270}"/>
              </a:ext>
            </a:extLst>
          </p:cNvPr>
          <p:cNvPicPr>
            <a:picLocks noChangeAspect="1"/>
          </p:cNvPicPr>
          <p:nvPr/>
        </p:nvPicPr>
        <p:blipFill>
          <a:blip r:embed="rId2"/>
          <a:stretch>
            <a:fillRect/>
          </a:stretch>
        </p:blipFill>
        <p:spPr>
          <a:xfrm>
            <a:off x="7625443" y="3429000"/>
            <a:ext cx="3728357" cy="2458554"/>
          </a:xfrm>
          <a:prstGeom prst="rect">
            <a:avLst/>
          </a:prstGeom>
        </p:spPr>
      </p:pic>
    </p:spTree>
    <p:extLst>
      <p:ext uri="{BB962C8B-B14F-4D97-AF65-F5344CB8AC3E}">
        <p14:creationId xmlns:p14="http://schemas.microsoft.com/office/powerpoint/2010/main" val="39516019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3FEF2E-46D5-FD42-BBCD-2EC00FF6F8E5}"/>
              </a:ext>
            </a:extLst>
          </p:cNvPr>
          <p:cNvSpPr>
            <a:spLocks noGrp="1"/>
          </p:cNvSpPr>
          <p:nvPr>
            <p:ph idx="1"/>
          </p:nvPr>
        </p:nvSpPr>
        <p:spPr>
          <a:xfrm>
            <a:off x="838200" y="705394"/>
            <a:ext cx="5719354" cy="5471569"/>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Повноваження</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Тлумачення права ЄС</a:t>
            </a:r>
            <a:r>
              <a:rPr lang="ru-UA" sz="1800" dirty="0">
                <a:solidFill>
                  <a:srgbClr val="000000"/>
                </a:solidFill>
                <a:effectLst/>
                <a:latin typeface="Times New Roman" panose="02020603050405020304" pitchFamily="18" charset="0"/>
                <a:ea typeface="Times New Roman" panose="02020603050405020304" pitchFamily="18" charset="0"/>
              </a:rPr>
              <a:t>: Суд ЄС надає попередні висновки на запити національних судів щодо тлумачення права ЄС.</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Перевірка законності актів ЄС</a:t>
            </a:r>
            <a:r>
              <a:rPr lang="ru-UA" sz="1800" dirty="0">
                <a:solidFill>
                  <a:srgbClr val="000000"/>
                </a:solidFill>
                <a:effectLst/>
                <a:latin typeface="Times New Roman" panose="02020603050405020304" pitchFamily="18" charset="0"/>
                <a:ea typeface="Times New Roman" panose="02020603050405020304" pitchFamily="18" charset="0"/>
              </a:rPr>
              <a:t>: Суд перевіряє законність актів, прийнятих інституціями ЄС, та може їх скасувати, якщо вони суперечать договорам або основним правам.</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Розгляд спорів між інституціями ЄС та державами-членами</a:t>
            </a:r>
            <a:r>
              <a:rPr lang="ru-UA" sz="1800" dirty="0">
                <a:solidFill>
                  <a:srgbClr val="000000"/>
                </a:solidFill>
                <a:effectLst/>
                <a:latin typeface="Times New Roman" panose="02020603050405020304" pitchFamily="18" charset="0"/>
                <a:ea typeface="Times New Roman" panose="02020603050405020304" pitchFamily="18" charset="0"/>
              </a:rPr>
              <a:t>: Суд вирішує спори між інституціями ЄС та державами-членами щодо виконання зобов'язань за договорами ЄС </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Захист прав осіб та підприємств</a:t>
            </a:r>
            <a:r>
              <a:rPr lang="ru-UA" sz="1800" dirty="0">
                <a:solidFill>
                  <a:srgbClr val="000000"/>
                </a:solidFill>
                <a:effectLst/>
                <a:latin typeface="Times New Roman" panose="02020603050405020304" pitchFamily="18" charset="0"/>
                <a:ea typeface="Times New Roman" panose="02020603050405020304" pitchFamily="18" charset="0"/>
              </a:rPr>
              <a:t>: Індивіди та підприємства можуть звертатися до суду для захисту своїх прав, порушених актами інституцій ЄС </a:t>
            </a:r>
          </a:p>
          <a:p>
            <a:pPr algn="just"/>
            <a:endParaRPr lang="ru-UA" dirty="0"/>
          </a:p>
        </p:txBody>
      </p:sp>
      <p:pic>
        <p:nvPicPr>
          <p:cNvPr id="5" name="Рисунок 4">
            <a:extLst>
              <a:ext uri="{FF2B5EF4-FFF2-40B4-BE49-F238E27FC236}">
                <a16:creationId xmlns:a16="http://schemas.microsoft.com/office/drawing/2014/main" id="{00685DCD-2B0C-8C4F-86AD-B0D18E037E7B}"/>
              </a:ext>
            </a:extLst>
          </p:cNvPr>
          <p:cNvPicPr>
            <a:picLocks noChangeAspect="1"/>
          </p:cNvPicPr>
          <p:nvPr/>
        </p:nvPicPr>
        <p:blipFill>
          <a:blip r:embed="rId2"/>
          <a:stretch>
            <a:fillRect/>
          </a:stretch>
        </p:blipFill>
        <p:spPr>
          <a:xfrm>
            <a:off x="7253427" y="705394"/>
            <a:ext cx="4100373" cy="2723606"/>
          </a:xfrm>
          <a:prstGeom prst="rect">
            <a:avLst/>
          </a:prstGeom>
        </p:spPr>
      </p:pic>
    </p:spTree>
    <p:extLst>
      <p:ext uri="{BB962C8B-B14F-4D97-AF65-F5344CB8AC3E}">
        <p14:creationId xmlns:p14="http://schemas.microsoft.com/office/powerpoint/2010/main" val="41583215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0E53875-53CB-BD4B-8504-B967A3FF8A94}"/>
              </a:ext>
            </a:extLst>
          </p:cNvPr>
          <p:cNvSpPr>
            <a:spLocks noGrp="1"/>
          </p:cNvSpPr>
          <p:nvPr>
            <p:ph idx="1"/>
          </p:nvPr>
        </p:nvSpPr>
        <p:spPr>
          <a:xfrm>
            <a:off x="838200" y="2573383"/>
            <a:ext cx="6032863" cy="3603580"/>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Порядок роботи</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Попередні рішення</a:t>
            </a:r>
            <a:r>
              <a:rPr lang="ru-UA" sz="1800" dirty="0">
                <a:solidFill>
                  <a:srgbClr val="000000"/>
                </a:solidFill>
                <a:effectLst/>
                <a:latin typeface="Times New Roman" panose="02020603050405020304" pitchFamily="18" charset="0"/>
                <a:ea typeface="Times New Roman" panose="02020603050405020304" pitchFamily="18" charset="0"/>
              </a:rPr>
              <a:t>: Національні суди можуть звертатися до Суду ЄС за попередніми рішеннями щодо тлумачення права ЄС.</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Прямі позови</a:t>
            </a:r>
            <a:r>
              <a:rPr lang="ru-UA" sz="1800" dirty="0">
                <a:solidFill>
                  <a:srgbClr val="000000"/>
                </a:solidFill>
                <a:effectLst/>
                <a:latin typeface="Times New Roman" panose="02020603050405020304" pitchFamily="18" charset="0"/>
                <a:ea typeface="Times New Roman" panose="02020603050405020304" pitchFamily="18" charset="0"/>
              </a:rPr>
              <a:t>: Особи та держави-члени можуть подавати позови безпосередньо до Суду ЄС у випадках, визначених договорами.</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Процедура</a:t>
            </a:r>
            <a:r>
              <a:rPr lang="ru-UA" sz="1800" dirty="0">
                <a:solidFill>
                  <a:srgbClr val="000000"/>
                </a:solidFill>
                <a:effectLst/>
                <a:latin typeface="Times New Roman" panose="02020603050405020304" pitchFamily="18" charset="0"/>
                <a:ea typeface="Times New Roman" panose="02020603050405020304" pitchFamily="18" charset="0"/>
              </a:rPr>
              <a:t>: Справи розглядаються суддями та адвокатами-генералами, які готують висновки, що допомагають суддям ухвалювати рішення </a:t>
            </a:r>
            <a:endParaRPr lang="ru-UA" dirty="0"/>
          </a:p>
        </p:txBody>
      </p:sp>
      <p:pic>
        <p:nvPicPr>
          <p:cNvPr id="5" name="Рисунок 4">
            <a:extLst>
              <a:ext uri="{FF2B5EF4-FFF2-40B4-BE49-F238E27FC236}">
                <a16:creationId xmlns:a16="http://schemas.microsoft.com/office/drawing/2014/main" id="{921097AE-F79B-0F4A-8982-5588CB9192FE}"/>
              </a:ext>
            </a:extLst>
          </p:cNvPr>
          <p:cNvPicPr>
            <a:picLocks noChangeAspect="1"/>
          </p:cNvPicPr>
          <p:nvPr/>
        </p:nvPicPr>
        <p:blipFill>
          <a:blip r:embed="rId2"/>
          <a:stretch>
            <a:fillRect/>
          </a:stretch>
        </p:blipFill>
        <p:spPr>
          <a:xfrm>
            <a:off x="7126876" y="256098"/>
            <a:ext cx="4760323" cy="3139054"/>
          </a:xfrm>
          <a:prstGeom prst="rect">
            <a:avLst/>
          </a:prstGeom>
        </p:spPr>
      </p:pic>
    </p:spTree>
    <p:extLst>
      <p:ext uri="{BB962C8B-B14F-4D97-AF65-F5344CB8AC3E}">
        <p14:creationId xmlns:p14="http://schemas.microsoft.com/office/powerpoint/2010/main" val="294930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F380C34-67F7-B549-949A-2763533E6F38}"/>
              </a:ext>
            </a:extLst>
          </p:cNvPr>
          <p:cNvSpPr>
            <a:spLocks noGrp="1"/>
          </p:cNvSpPr>
          <p:nvPr>
            <p:ph idx="1"/>
          </p:nvPr>
        </p:nvSpPr>
        <p:spPr>
          <a:xfrm>
            <a:off x="4356846" y="484094"/>
            <a:ext cx="6996953" cy="5692869"/>
          </a:xfrm>
        </p:spPr>
        <p:txBody>
          <a:bodyPr>
            <a:normAutofit/>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Функції:</a:t>
            </a:r>
            <a:endParaRPr lang="ru-UA" sz="24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Спільно з Радою ухвалює законодавчі акти (процедура спільного ухвалення рішень).</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Затверджує бюджет ЄС.</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Контролює діяльність Комісії — може навіть висловити їй </a:t>
            </a:r>
            <a:r>
              <a:rPr lang="ru-UA" sz="2400" b="1" dirty="0">
                <a:solidFill>
                  <a:srgbClr val="000000"/>
                </a:solidFill>
                <a:effectLst/>
                <a:latin typeface="Times New Roman" panose="02020603050405020304" pitchFamily="18" charset="0"/>
                <a:ea typeface="Times New Roman" panose="02020603050405020304" pitchFamily="18" charset="0"/>
              </a:rPr>
              <a:t>вотум недовіри</a:t>
            </a:r>
            <a:r>
              <a:rPr lang="ru-UA" sz="2400" dirty="0">
                <a:solidFill>
                  <a:srgbClr val="000000"/>
                </a:solidFill>
                <a:effectLst/>
                <a:latin typeface="Times New Roman" panose="02020603050405020304" pitchFamily="18" charset="0"/>
                <a:ea typeface="Times New Roman" panose="02020603050405020304" pitchFamily="18" charset="0"/>
              </a:rPr>
              <a:t>.</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Захищає права громадян через </a:t>
            </a:r>
            <a:r>
              <a:rPr lang="ru-UA" sz="2400" b="1" dirty="0">
                <a:solidFill>
                  <a:srgbClr val="000000"/>
                </a:solidFill>
                <a:effectLst/>
                <a:latin typeface="Times New Roman" panose="02020603050405020304" pitchFamily="18" charset="0"/>
                <a:ea typeface="Times New Roman" panose="02020603050405020304" pitchFamily="18" charset="0"/>
              </a:rPr>
              <a:t>петиції та звернення</a:t>
            </a:r>
            <a:r>
              <a:rPr lang="ru-UA" sz="2400" dirty="0">
                <a:solidFill>
                  <a:srgbClr val="000000"/>
                </a:solidFill>
                <a:effectLst/>
                <a:latin typeface="Times New Roman" panose="02020603050405020304" pitchFamily="18" charset="0"/>
                <a:ea typeface="Times New Roman" panose="02020603050405020304" pitchFamily="18" charset="0"/>
              </a:rPr>
              <a:t>.</a:t>
            </a:r>
          </a:p>
          <a:p>
            <a:pPr algn="just"/>
            <a:r>
              <a:rPr lang="ru-UA" sz="2400" b="1" dirty="0">
                <a:solidFill>
                  <a:srgbClr val="000000"/>
                </a:solidFill>
                <a:effectLst/>
                <a:latin typeface="Times New Roman" panose="02020603050405020304" pitchFamily="18" charset="0"/>
                <a:ea typeface="Times New Roman" panose="02020603050405020304" pitchFamily="18" charset="0"/>
              </a:rPr>
              <a:t>Цікавий факт:</a:t>
            </a:r>
            <a:r>
              <a:rPr lang="ru-UA" sz="2400" dirty="0">
                <a:solidFill>
                  <a:srgbClr val="000000"/>
                </a:solidFill>
                <a:effectLst/>
                <a:latin typeface="Times New Roman" panose="02020603050405020304" pitchFamily="18" charset="0"/>
                <a:ea typeface="Times New Roman" panose="02020603050405020304" pitchFamily="18" charset="0"/>
              </a:rPr>
              <a:t> кількість депутатів — </a:t>
            </a:r>
            <a:r>
              <a:rPr lang="ru-UA" sz="2400" b="1" dirty="0">
                <a:solidFill>
                  <a:srgbClr val="000000"/>
                </a:solidFill>
                <a:effectLst/>
                <a:latin typeface="Times New Roman" panose="02020603050405020304" pitchFamily="18" charset="0"/>
                <a:ea typeface="Times New Roman" panose="02020603050405020304" pitchFamily="18" charset="0"/>
              </a:rPr>
              <a:t>720 (станом на 2024 рік)</a:t>
            </a:r>
            <a:r>
              <a:rPr lang="ru-UA" sz="2400" dirty="0">
                <a:solidFill>
                  <a:srgbClr val="000000"/>
                </a:solidFill>
                <a:effectLst/>
                <a:latin typeface="Times New Roman" panose="02020603050405020304" pitchFamily="18" charset="0"/>
                <a:ea typeface="Times New Roman" panose="02020603050405020304" pitchFamily="18" charset="0"/>
              </a:rPr>
              <a:t>, а місце засідань чергується між </a:t>
            </a:r>
            <a:r>
              <a:rPr lang="ru-UA" sz="2400" b="1" dirty="0">
                <a:solidFill>
                  <a:srgbClr val="000000"/>
                </a:solidFill>
                <a:effectLst/>
                <a:latin typeface="Times New Roman" panose="02020603050405020304" pitchFamily="18" charset="0"/>
                <a:ea typeface="Times New Roman" panose="02020603050405020304" pitchFamily="18" charset="0"/>
              </a:rPr>
              <a:t>Страсбургом, Брюсселем і Люксембургом</a:t>
            </a:r>
            <a:r>
              <a:rPr lang="ru-UA" sz="2400" dirty="0">
                <a:solidFill>
                  <a:srgbClr val="000000"/>
                </a:solidFill>
                <a:effectLst/>
                <a:latin typeface="Times New Roman" panose="02020603050405020304" pitchFamily="18" charset="0"/>
                <a:ea typeface="Times New Roman" panose="02020603050405020304" pitchFamily="18" charset="0"/>
              </a:rPr>
              <a:t>. Три столиці — як символ європейського компромісу.</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F05FDD11-378B-8146-8C91-490770A6695C}"/>
              </a:ext>
            </a:extLst>
          </p:cNvPr>
          <p:cNvPicPr>
            <a:picLocks noChangeAspect="1"/>
          </p:cNvPicPr>
          <p:nvPr/>
        </p:nvPicPr>
        <p:blipFill>
          <a:blip r:embed="rId2"/>
          <a:stretch>
            <a:fillRect/>
          </a:stretch>
        </p:blipFill>
        <p:spPr>
          <a:xfrm>
            <a:off x="438480" y="484094"/>
            <a:ext cx="3591172" cy="2266768"/>
          </a:xfrm>
          <a:prstGeom prst="rect">
            <a:avLst/>
          </a:prstGeom>
        </p:spPr>
      </p:pic>
    </p:spTree>
    <p:extLst>
      <p:ext uri="{BB962C8B-B14F-4D97-AF65-F5344CB8AC3E}">
        <p14:creationId xmlns:p14="http://schemas.microsoft.com/office/powerpoint/2010/main" val="11322966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83346C-6E0E-FF45-B1B0-3A87329BDE8A}"/>
              </a:ext>
            </a:extLst>
          </p:cNvPr>
          <p:cNvSpPr>
            <a:spLocks noGrp="1"/>
          </p:cNvSpPr>
          <p:nvPr>
            <p:ph idx="1"/>
          </p:nvPr>
        </p:nvSpPr>
        <p:spPr>
          <a:xfrm>
            <a:off x="838200" y="454025"/>
            <a:ext cx="10515600" cy="2419804"/>
          </a:xfrm>
        </p:spPr>
        <p:txBody>
          <a:bodyPr/>
          <a:lstStyle/>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Європейська Комісія</a:t>
            </a:r>
            <a:r>
              <a:rPr lang="ru-UA" sz="1800" dirty="0">
                <a:solidFill>
                  <a:srgbClr val="000000"/>
                </a:solidFill>
                <a:effectLst/>
                <a:latin typeface="Times New Roman" panose="02020603050405020304" pitchFamily="18" charset="0"/>
                <a:ea typeface="Times New Roman" panose="02020603050405020304" pitchFamily="18" charset="0"/>
              </a:rPr>
              <a:t> є основним виконавчим органом ЄС, що відповідає за ініціативу законодавства, впровадження політик та захист інтересів Союзу.</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Судова система ЄС</a:t>
            </a:r>
            <a:r>
              <a:rPr lang="ru-UA" sz="1800" dirty="0">
                <a:solidFill>
                  <a:srgbClr val="000000"/>
                </a:solidFill>
                <a:effectLst/>
                <a:latin typeface="Times New Roman" panose="02020603050405020304" pitchFamily="18" charset="0"/>
                <a:ea typeface="Times New Roman" panose="02020603050405020304" pitchFamily="18" charset="0"/>
              </a:rPr>
              <a:t>, включаючи Суд Європейського Союзу та Загальний суд, забезпечує однакове застосування та тлумачення права ЄС, перевіряє законність актів інституцій та захищає права осіб і держав.</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Обидві інституції відіграють ключову роль у забезпеченні ефективного функціонування Європейського Союзу та дотриманні принципу верховенства права.</a:t>
            </a:r>
          </a:p>
          <a:p>
            <a:pPr algn="just"/>
            <a:endParaRPr lang="ru-UA" dirty="0"/>
          </a:p>
        </p:txBody>
      </p:sp>
      <p:pic>
        <p:nvPicPr>
          <p:cNvPr id="5" name="Рисунок 4">
            <a:extLst>
              <a:ext uri="{FF2B5EF4-FFF2-40B4-BE49-F238E27FC236}">
                <a16:creationId xmlns:a16="http://schemas.microsoft.com/office/drawing/2014/main" id="{E521E746-7539-2441-BC86-2851CD6985CF}"/>
              </a:ext>
            </a:extLst>
          </p:cNvPr>
          <p:cNvPicPr>
            <a:picLocks noChangeAspect="1"/>
          </p:cNvPicPr>
          <p:nvPr/>
        </p:nvPicPr>
        <p:blipFill>
          <a:blip r:embed="rId2"/>
          <a:stretch>
            <a:fillRect/>
          </a:stretch>
        </p:blipFill>
        <p:spPr>
          <a:xfrm>
            <a:off x="1046117" y="3104605"/>
            <a:ext cx="5049883" cy="2827934"/>
          </a:xfrm>
          <a:prstGeom prst="rect">
            <a:avLst/>
          </a:prstGeom>
        </p:spPr>
      </p:pic>
    </p:spTree>
    <p:extLst>
      <p:ext uri="{BB962C8B-B14F-4D97-AF65-F5344CB8AC3E}">
        <p14:creationId xmlns:p14="http://schemas.microsoft.com/office/powerpoint/2010/main" val="1841219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F6C861-9DB6-2240-B3A6-9BFC7619D044}"/>
              </a:ext>
            </a:extLst>
          </p:cNvPr>
          <p:cNvSpPr>
            <a:spLocks noGrp="1"/>
          </p:cNvSpPr>
          <p:nvPr>
            <p:ph idx="1"/>
          </p:nvPr>
        </p:nvSpPr>
        <p:spPr>
          <a:xfrm>
            <a:off x="838200" y="641402"/>
            <a:ext cx="4753131" cy="4351338"/>
          </a:xfrm>
        </p:spPr>
        <p:txBody>
          <a:bodyPr>
            <a:normAutofit/>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Рада Європейського Союзу — голос держав-членів</a:t>
            </a:r>
            <a:endParaRPr lang="ru-UA" sz="2400" dirty="0">
              <a:effectLst/>
              <a:latin typeface="Times New Roman" panose="02020603050405020304" pitchFamily="18" charset="0"/>
              <a:ea typeface="Times New Roman" panose="02020603050405020304" pitchFamily="18" charset="0"/>
            </a:endParaRPr>
          </a:p>
          <a:p>
            <a:pPr algn="just"/>
            <a:r>
              <a:rPr lang="ru-UA" sz="2400" dirty="0">
                <a:solidFill>
                  <a:srgbClr val="000000"/>
                </a:solidFill>
                <a:effectLst/>
                <a:latin typeface="Times New Roman" panose="02020603050405020304" pitchFamily="18" charset="0"/>
                <a:ea typeface="Times New Roman" panose="02020603050405020304" pitchFamily="18" charset="0"/>
              </a:rPr>
              <a:t>Не плутайте з Радою Європи!</a:t>
            </a:r>
            <a:br>
              <a:rPr lang="ru-UA" sz="2400" dirty="0">
                <a:solidFill>
                  <a:srgbClr val="000000"/>
                </a:solidFill>
                <a:effectLst/>
                <a:latin typeface="Times New Roman" panose="02020603050405020304" pitchFamily="18" charset="0"/>
                <a:ea typeface="Times New Roman" panose="02020603050405020304" pitchFamily="18" charset="0"/>
              </a:rPr>
            </a:br>
            <a:r>
              <a:rPr lang="ru-UA" sz="2400" dirty="0">
                <a:solidFill>
                  <a:srgbClr val="000000"/>
                </a:solidFill>
                <a:effectLst/>
                <a:latin typeface="Times New Roman" panose="02020603050405020304" pitchFamily="18" charset="0"/>
                <a:ea typeface="Times New Roman" panose="02020603050405020304" pitchFamily="18" charset="0"/>
              </a:rPr>
              <a:t>Це </a:t>
            </a:r>
            <a:r>
              <a:rPr lang="ru-UA" sz="2400" b="1" dirty="0">
                <a:solidFill>
                  <a:srgbClr val="000000"/>
                </a:solidFill>
                <a:effectLst/>
                <a:latin typeface="Times New Roman" panose="02020603050405020304" pitchFamily="18" charset="0"/>
                <a:ea typeface="Times New Roman" panose="02020603050405020304" pitchFamily="18" charset="0"/>
              </a:rPr>
              <a:t>центральний міжурядовий орган</a:t>
            </a:r>
            <a:r>
              <a:rPr lang="ru-UA" sz="2400" dirty="0">
                <a:solidFill>
                  <a:srgbClr val="000000"/>
                </a:solidFill>
                <a:effectLst/>
                <a:latin typeface="Times New Roman" panose="02020603050405020304" pitchFamily="18" charset="0"/>
                <a:ea typeface="Times New Roman" panose="02020603050405020304" pitchFamily="18" charset="0"/>
              </a:rPr>
              <a:t>, у якому представлені </a:t>
            </a:r>
            <a:r>
              <a:rPr lang="ru-UA" sz="2400" b="1" dirty="0">
                <a:solidFill>
                  <a:srgbClr val="000000"/>
                </a:solidFill>
                <a:effectLst/>
                <a:latin typeface="Times New Roman" panose="02020603050405020304" pitchFamily="18" charset="0"/>
                <a:ea typeface="Times New Roman" panose="02020603050405020304" pitchFamily="18" charset="0"/>
              </a:rPr>
              <a:t>уряди держав-членів</a:t>
            </a:r>
            <a:r>
              <a:rPr lang="ru-UA" sz="2400" dirty="0">
                <a:solidFill>
                  <a:srgbClr val="000000"/>
                </a:solidFill>
                <a:effectLst/>
                <a:latin typeface="Times New Roman" panose="02020603050405020304" pitchFamily="18" charset="0"/>
                <a:ea typeface="Times New Roman" panose="02020603050405020304" pitchFamily="18" charset="0"/>
              </a:rPr>
              <a:t> (на рівні міністрів).</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5043D52F-327B-6F4C-8EEF-C3A7357E6DE6}"/>
              </a:ext>
            </a:extLst>
          </p:cNvPr>
          <p:cNvPicPr>
            <a:picLocks noChangeAspect="1"/>
          </p:cNvPicPr>
          <p:nvPr/>
        </p:nvPicPr>
        <p:blipFill>
          <a:blip r:embed="rId2"/>
          <a:stretch>
            <a:fillRect/>
          </a:stretch>
        </p:blipFill>
        <p:spPr>
          <a:xfrm>
            <a:off x="6449984" y="641402"/>
            <a:ext cx="5103646" cy="3365448"/>
          </a:xfrm>
          <a:prstGeom prst="rect">
            <a:avLst/>
          </a:prstGeom>
        </p:spPr>
      </p:pic>
    </p:spTree>
    <p:extLst>
      <p:ext uri="{BB962C8B-B14F-4D97-AF65-F5344CB8AC3E}">
        <p14:creationId xmlns:p14="http://schemas.microsoft.com/office/powerpoint/2010/main" val="4048010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C3BA6B4-9D76-7845-AF11-5E440F066B0F}"/>
              </a:ext>
            </a:extLst>
          </p:cNvPr>
          <p:cNvSpPr>
            <a:spLocks noGrp="1"/>
          </p:cNvSpPr>
          <p:nvPr>
            <p:ph idx="1"/>
          </p:nvPr>
        </p:nvSpPr>
        <p:spPr>
          <a:xfrm>
            <a:off x="1213659" y="349136"/>
            <a:ext cx="10823170" cy="2128058"/>
          </a:xfrm>
        </p:spPr>
        <p:txBody>
          <a:bodyPr>
            <a:normAutofit fontScale="92500" lnSpcReduction="10000"/>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Функції:</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Ухвалює закони ЄС спільно з Парламентом.</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Координує економічну політику та зовнішні дії.</a:t>
            </a:r>
          </a:p>
          <a:p>
            <a:pPr marL="342900" lvl="0" indent="-342900" algn="just">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Має право укладати міжнародні угоди від імені ЄС.</a:t>
            </a:r>
          </a:p>
          <a:p>
            <a:pPr algn="just"/>
            <a:r>
              <a:rPr lang="ru-UA" sz="1800" b="1" dirty="0">
                <a:solidFill>
                  <a:srgbClr val="000000"/>
                </a:solidFill>
                <a:effectLst/>
                <a:latin typeface="Times New Roman" panose="02020603050405020304" pitchFamily="18" charset="0"/>
                <a:ea typeface="Times New Roman" panose="02020603050405020304" pitchFamily="18" charset="0"/>
              </a:rPr>
              <a:t>Головування у Раді</a:t>
            </a:r>
            <a:r>
              <a:rPr lang="ru-UA" sz="1800" dirty="0">
                <a:solidFill>
                  <a:srgbClr val="000000"/>
                </a:solidFill>
                <a:effectLst/>
                <a:latin typeface="Times New Roman" panose="02020603050405020304" pitchFamily="18" charset="0"/>
                <a:ea typeface="Times New Roman" panose="02020603050405020304" pitchFamily="18" charset="0"/>
              </a:rPr>
              <a:t> здійснюється почергово — кожна держава має свою “чергу” раз на півтора року в межах тріо-президенції.</a:t>
            </a:r>
            <a:br>
              <a:rPr lang="ru-UA" sz="1800" dirty="0">
                <a:solidFill>
                  <a:srgbClr val="000000"/>
                </a:solidFill>
                <a:effectLst/>
                <a:latin typeface="Times New Roman" panose="02020603050405020304" pitchFamily="18" charset="0"/>
                <a:ea typeface="Times New Roman" panose="02020603050405020304" pitchFamily="18" charset="0"/>
              </a:rPr>
            </a:br>
            <a:r>
              <a:rPr lang="ru-UA" sz="1800" dirty="0">
                <a:solidFill>
                  <a:srgbClr val="000000"/>
                </a:solidFill>
                <a:effectLst/>
                <a:latin typeface="Times New Roman" panose="02020603050405020304" pitchFamily="18" charset="0"/>
                <a:ea typeface="Times New Roman" panose="02020603050405020304" pitchFamily="18" charset="0"/>
              </a:rPr>
              <a:t>Це своєрідна «естафета демократії».</a:t>
            </a:r>
            <a:endParaRPr lang="ru-UA" sz="1800" dirty="0">
              <a:effectLst/>
              <a:latin typeface="Times New Roman" panose="02020603050405020304" pitchFamily="18" charset="0"/>
              <a:ea typeface="Times New Roman" panose="02020603050405020304" pitchFamily="18" charset="0"/>
            </a:endParaRPr>
          </a:p>
          <a:p>
            <a:pPr algn="just"/>
            <a:endParaRPr lang="ru-UA" sz="3200" dirty="0"/>
          </a:p>
        </p:txBody>
      </p:sp>
      <p:pic>
        <p:nvPicPr>
          <p:cNvPr id="5" name="Рисунок 4">
            <a:extLst>
              <a:ext uri="{FF2B5EF4-FFF2-40B4-BE49-F238E27FC236}">
                <a16:creationId xmlns:a16="http://schemas.microsoft.com/office/drawing/2014/main" id="{13019FEB-28C6-6C49-B15C-AF7E41ED1898}"/>
              </a:ext>
            </a:extLst>
          </p:cNvPr>
          <p:cNvPicPr>
            <a:picLocks noChangeAspect="1"/>
          </p:cNvPicPr>
          <p:nvPr/>
        </p:nvPicPr>
        <p:blipFill>
          <a:blip r:embed="rId2"/>
          <a:stretch>
            <a:fillRect/>
          </a:stretch>
        </p:blipFill>
        <p:spPr>
          <a:xfrm>
            <a:off x="2730731" y="3016192"/>
            <a:ext cx="6730538" cy="2729230"/>
          </a:xfrm>
          <a:prstGeom prst="rect">
            <a:avLst/>
          </a:prstGeom>
        </p:spPr>
      </p:pic>
    </p:spTree>
    <p:extLst>
      <p:ext uri="{BB962C8B-B14F-4D97-AF65-F5344CB8AC3E}">
        <p14:creationId xmlns:p14="http://schemas.microsoft.com/office/powerpoint/2010/main" val="1547885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3FEF2E-46D5-FD42-BBCD-2EC00FF6F8E5}"/>
              </a:ext>
            </a:extLst>
          </p:cNvPr>
          <p:cNvSpPr>
            <a:spLocks noGrp="1"/>
          </p:cNvSpPr>
          <p:nvPr>
            <p:ph idx="1"/>
          </p:nvPr>
        </p:nvSpPr>
        <p:spPr>
          <a:xfrm>
            <a:off x="332509" y="578716"/>
            <a:ext cx="11387051" cy="1516091"/>
          </a:xfrm>
        </p:spPr>
        <p:txBody>
          <a:bodyPr>
            <a:normAutofit/>
          </a:bodyPr>
          <a:lstStyle/>
          <a:p>
            <a:r>
              <a:rPr lang="ru-UA" sz="2400" b="1" dirty="0">
                <a:solidFill>
                  <a:srgbClr val="000000"/>
                </a:solidFill>
                <a:effectLst/>
                <a:latin typeface="Times New Roman" panose="02020603050405020304" pitchFamily="18" charset="0"/>
                <a:ea typeface="Times New Roman" panose="02020603050405020304" pitchFamily="18" charset="0"/>
              </a:rPr>
              <a:t>Європейська Комісія — “уряд” Європейського Союзу</a:t>
            </a:r>
            <a:endParaRPr lang="ru-UA" sz="2400" dirty="0">
              <a:effectLst/>
              <a:latin typeface="Times New Roman" panose="02020603050405020304" pitchFamily="18" charset="0"/>
              <a:ea typeface="Times New Roman" panose="02020603050405020304" pitchFamily="18" charset="0"/>
            </a:endParaRPr>
          </a:p>
          <a:p>
            <a:r>
              <a:rPr lang="ru-UA" sz="2400" dirty="0">
                <a:solidFill>
                  <a:srgbClr val="000000"/>
                </a:solidFill>
                <a:effectLst/>
                <a:latin typeface="Times New Roman" panose="02020603050405020304" pitchFamily="18" charset="0"/>
                <a:ea typeface="Times New Roman" panose="02020603050405020304" pitchFamily="18" charset="0"/>
              </a:rPr>
              <a:t>Комісія — це </a:t>
            </a:r>
            <a:r>
              <a:rPr lang="ru-UA" sz="2400" b="1" dirty="0">
                <a:solidFill>
                  <a:srgbClr val="000000"/>
                </a:solidFill>
                <a:effectLst/>
                <a:latin typeface="Times New Roman" panose="02020603050405020304" pitchFamily="18" charset="0"/>
                <a:ea typeface="Times New Roman" panose="02020603050405020304" pitchFamily="18" charset="0"/>
              </a:rPr>
              <a:t>серце інтеграції</a:t>
            </a:r>
            <a:r>
              <a:rPr lang="ru-UA" sz="2400" dirty="0">
                <a:solidFill>
                  <a:srgbClr val="000000"/>
                </a:solidFill>
                <a:effectLst/>
                <a:latin typeface="Times New Roman" panose="02020603050405020304" pitchFamily="18" charset="0"/>
                <a:ea typeface="Times New Roman" panose="02020603050405020304" pitchFamily="18" charset="0"/>
              </a:rPr>
              <a:t>, наднаціональний орган, який представляє </a:t>
            </a:r>
            <a:r>
              <a:rPr lang="ru-UA" sz="2400" b="1" dirty="0">
                <a:solidFill>
                  <a:srgbClr val="000000"/>
                </a:solidFill>
                <a:effectLst/>
                <a:latin typeface="Times New Roman" panose="02020603050405020304" pitchFamily="18" charset="0"/>
                <a:ea typeface="Times New Roman" panose="02020603050405020304" pitchFamily="18" charset="0"/>
              </a:rPr>
              <a:t>інтереси Союзу в цілому</a:t>
            </a:r>
            <a:r>
              <a:rPr lang="ru-UA" sz="2400" dirty="0">
                <a:solidFill>
                  <a:srgbClr val="000000"/>
                </a:solidFill>
                <a:effectLst/>
                <a:latin typeface="Times New Roman" panose="02020603050405020304" pitchFamily="18" charset="0"/>
                <a:ea typeface="Times New Roman" panose="02020603050405020304" pitchFamily="18" charset="0"/>
              </a:rPr>
              <a:t>, а не окремих держав.</a:t>
            </a:r>
            <a:endParaRPr lang="ru-UA" sz="2400" dirty="0">
              <a:effectLst/>
              <a:latin typeface="Times New Roman" panose="02020603050405020304" pitchFamily="18" charset="0"/>
              <a:ea typeface="Times New Roman" panose="02020603050405020304" pitchFamily="18" charset="0"/>
            </a:endParaRPr>
          </a:p>
          <a:p>
            <a:endParaRPr lang="ru-UA" sz="3600" dirty="0"/>
          </a:p>
        </p:txBody>
      </p:sp>
      <p:pic>
        <p:nvPicPr>
          <p:cNvPr id="5" name="Рисунок 4">
            <a:extLst>
              <a:ext uri="{FF2B5EF4-FFF2-40B4-BE49-F238E27FC236}">
                <a16:creationId xmlns:a16="http://schemas.microsoft.com/office/drawing/2014/main" id="{D83D339D-EA11-F044-BC66-1DE6919196C2}"/>
              </a:ext>
            </a:extLst>
          </p:cNvPr>
          <p:cNvPicPr>
            <a:picLocks noChangeAspect="1"/>
          </p:cNvPicPr>
          <p:nvPr/>
        </p:nvPicPr>
        <p:blipFill>
          <a:blip r:embed="rId2"/>
          <a:stretch>
            <a:fillRect/>
          </a:stretch>
        </p:blipFill>
        <p:spPr>
          <a:xfrm>
            <a:off x="3923607" y="2234903"/>
            <a:ext cx="7032567" cy="3865583"/>
          </a:xfrm>
          <a:prstGeom prst="rect">
            <a:avLst/>
          </a:prstGeom>
        </p:spPr>
      </p:pic>
    </p:spTree>
    <p:extLst>
      <p:ext uri="{BB962C8B-B14F-4D97-AF65-F5344CB8AC3E}">
        <p14:creationId xmlns:p14="http://schemas.microsoft.com/office/powerpoint/2010/main" val="2216194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0E53875-53CB-BD4B-8504-B967A3FF8A94}"/>
              </a:ext>
            </a:extLst>
          </p:cNvPr>
          <p:cNvSpPr>
            <a:spLocks noGrp="1"/>
          </p:cNvSpPr>
          <p:nvPr>
            <p:ph idx="1"/>
          </p:nvPr>
        </p:nvSpPr>
        <p:spPr>
          <a:xfrm>
            <a:off x="838200" y="462337"/>
            <a:ext cx="5257800" cy="5838709"/>
          </a:xfrm>
        </p:spPr>
        <p:txBody>
          <a:bodyPr>
            <a:normAutofit/>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Основні повноваження:</a:t>
            </a:r>
            <a:endParaRPr lang="ru-UA" sz="24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Монополія законодавчої ініціативи.</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Контроль за виконанням права ЄС.</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Представництво ЄС на міжнародній арені.</a:t>
            </a:r>
          </a:p>
          <a:p>
            <a:pPr marL="342900" lvl="0" indent="-342900" algn="just">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Управління бюджетом і програмами.</a:t>
            </a:r>
          </a:p>
          <a:p>
            <a:pPr algn="just"/>
            <a:r>
              <a:rPr lang="ru-UA" sz="2400" dirty="0">
                <a:solidFill>
                  <a:srgbClr val="000000"/>
                </a:solidFill>
                <a:effectLst/>
                <a:latin typeface="Times New Roman" panose="02020603050405020304" pitchFamily="18" charset="0"/>
                <a:ea typeface="Times New Roman" panose="02020603050405020304" pitchFamily="18" charset="0"/>
              </a:rPr>
              <a:t>Комісарів — </a:t>
            </a:r>
            <a:r>
              <a:rPr lang="ru-UA" sz="2400" b="1" dirty="0">
                <a:solidFill>
                  <a:srgbClr val="000000"/>
                </a:solidFill>
                <a:effectLst/>
                <a:latin typeface="Times New Roman" panose="02020603050405020304" pitchFamily="18" charset="0"/>
                <a:ea typeface="Times New Roman" panose="02020603050405020304" pitchFamily="18" charset="0"/>
              </a:rPr>
              <a:t>по одному від кожної держави</a:t>
            </a:r>
            <a:r>
              <a:rPr lang="ru-UA" sz="2400" dirty="0">
                <a:solidFill>
                  <a:srgbClr val="000000"/>
                </a:solidFill>
                <a:effectLst/>
                <a:latin typeface="Times New Roman" panose="02020603050405020304" pitchFamily="18" charset="0"/>
                <a:ea typeface="Times New Roman" panose="02020603050405020304" pitchFamily="18" charset="0"/>
              </a:rPr>
              <a:t>, але вони присягають діяти незалежно від своєї країни.</a:t>
            </a:r>
            <a:br>
              <a:rPr lang="ru-UA" sz="2400" dirty="0">
                <a:solidFill>
                  <a:srgbClr val="000000"/>
                </a:solidFill>
                <a:effectLst/>
                <a:latin typeface="Times New Roman" panose="02020603050405020304" pitchFamily="18" charset="0"/>
                <a:ea typeface="Times New Roman" panose="02020603050405020304" pitchFamily="18" charset="0"/>
              </a:rPr>
            </a:br>
            <a:r>
              <a:rPr lang="ru-UA" sz="2400" dirty="0">
                <a:solidFill>
                  <a:srgbClr val="000000"/>
                </a:solidFill>
                <a:effectLst/>
                <a:latin typeface="Times New Roman" panose="02020603050405020304" pitchFamily="18" charset="0"/>
                <a:ea typeface="Times New Roman" panose="02020603050405020304" pitchFamily="18" charset="0"/>
              </a:rPr>
              <a:t>Це принцип </a:t>
            </a:r>
            <a:r>
              <a:rPr lang="ru-UA" sz="2400" b="1" dirty="0">
                <a:solidFill>
                  <a:srgbClr val="000000"/>
                </a:solidFill>
                <a:effectLst/>
                <a:latin typeface="Times New Roman" panose="02020603050405020304" pitchFamily="18" charset="0"/>
                <a:ea typeface="Times New Roman" panose="02020603050405020304" pitchFamily="18" charset="0"/>
              </a:rPr>
              <a:t>наднаціональної лояльності</a:t>
            </a:r>
            <a:r>
              <a:rPr lang="ru-UA" sz="2400" dirty="0">
                <a:solidFill>
                  <a:srgbClr val="000000"/>
                </a:solidFill>
                <a:effectLst/>
                <a:latin typeface="Times New Roman" panose="02020603050405020304" pitchFamily="18" charset="0"/>
                <a:ea typeface="Times New Roman" panose="02020603050405020304" pitchFamily="18" charset="0"/>
              </a:rPr>
              <a:t> — ключ до розуміння природи Союзу.</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DA7655FB-BA4E-FD46-AA5D-1D826801AD0F}"/>
              </a:ext>
            </a:extLst>
          </p:cNvPr>
          <p:cNvPicPr>
            <a:picLocks noChangeAspect="1"/>
          </p:cNvPicPr>
          <p:nvPr/>
        </p:nvPicPr>
        <p:blipFill>
          <a:blip r:embed="rId2"/>
          <a:stretch>
            <a:fillRect/>
          </a:stretch>
        </p:blipFill>
        <p:spPr>
          <a:xfrm>
            <a:off x="6789420" y="462337"/>
            <a:ext cx="4908468" cy="2748742"/>
          </a:xfrm>
          <a:prstGeom prst="rect">
            <a:avLst/>
          </a:prstGeom>
        </p:spPr>
      </p:pic>
    </p:spTree>
    <p:extLst>
      <p:ext uri="{BB962C8B-B14F-4D97-AF65-F5344CB8AC3E}">
        <p14:creationId xmlns:p14="http://schemas.microsoft.com/office/powerpoint/2010/main" val="218162104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3333</Words>
  <Application>Microsoft Macintosh PowerPoint</Application>
  <PresentationFormat>Широкоэкранный</PresentationFormat>
  <Paragraphs>223</Paragraphs>
  <Slides>50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50</vt:i4>
      </vt:variant>
    </vt:vector>
  </HeadingPairs>
  <TitlesOfParts>
    <vt:vector size="56" baseType="lpstr">
      <vt:lpstr>Arial</vt:lpstr>
      <vt:lpstr>Calibri</vt:lpstr>
      <vt:lpstr>Calibri Light</vt:lpstr>
      <vt:lpstr>Symbol</vt:lpstr>
      <vt:lpstr>Times New Roman</vt:lpstr>
      <vt:lpstr>Тема Office</vt:lpstr>
      <vt:lpstr>  Тема 6. Органи та інститути Європейського Союзу: їх склад, повноваження, порядок функціонування.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Основні етапи: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1. Європейська Комісія </vt:lpstr>
      <vt:lpstr>Презентация PowerPoint</vt:lpstr>
      <vt:lpstr>Презентация PowerPoint</vt:lpstr>
      <vt:lpstr>2. Судова система Європейського Союзу</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Тема 6. Органи та інститути Європейського Союзу: їх склад, повноваження, порядок функціонування. </dc:title>
  <dc:creator>Microsoft Office User</dc:creator>
  <cp:lastModifiedBy>Microsoft Office User</cp:lastModifiedBy>
  <cp:revision>2</cp:revision>
  <dcterms:created xsi:type="dcterms:W3CDTF">2025-10-07T16:57:39Z</dcterms:created>
  <dcterms:modified xsi:type="dcterms:W3CDTF">2025-10-07T17:00:21Z</dcterms:modified>
</cp:coreProperties>
</file>