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notesMasterIdLst>
    <p:notesMasterId r:id="rId7"/>
  </p:notesMasterIdLst>
  <p:sldIdLst>
    <p:sldId id="256" r:id="rId2"/>
    <p:sldId id="290" r:id="rId3"/>
    <p:sldId id="303" r:id="rId4"/>
    <p:sldId id="291" r:id="rId5"/>
    <p:sldId id="294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AECFDC57-1156-4469-99C4-E3256841E0E7}">
          <p14:sldIdLst>
            <p14:sldId id="256"/>
            <p14:sldId id="290"/>
            <p14:sldId id="303"/>
            <p14:sldId id="291"/>
            <p14:sldId id="294"/>
          </p14:sldIdLst>
        </p14:section>
      </p14:sectionLst>
    </p:ex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D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39" autoAdjust="0"/>
    <p:restoredTop sz="94660"/>
  </p:normalViewPr>
  <p:slideViewPr>
    <p:cSldViewPr snapToGrid="0">
      <p:cViewPr>
        <p:scale>
          <a:sx n="84" d="100"/>
          <a:sy n="84" d="100"/>
        </p:scale>
        <p:origin x="-662" y="2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817BD9-FE61-420E-8F48-67DB8C42880F}" type="datetimeFigureOut">
              <a:rPr lang="ru-UA" smtClean="0"/>
              <a:t>09.10.2024</a:t>
            </a:fld>
            <a:endParaRPr lang="ru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95521F-5DF8-416B-B6FE-33876C05932B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2799807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t>09.10.2024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0350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t>09.10.2024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6049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t>09.10.2024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51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t>09.10.2024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3365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t>09.10.2024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8614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t>09.10.2024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0564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t>09.10.2024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1500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t>09.10.2024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9948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t>09.10.2024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3059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t>09.10.2024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1898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B14F97C1-9614-4B39-974F-3B9B49849869}" type="datetimeFigureOut">
              <a:rPr lang="ru-RU" smtClean="0"/>
              <a:t>09.10.2024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5070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4F97C1-9614-4B39-974F-3B9B49849869}" type="datetimeFigureOut">
              <a:rPr lang="ru-RU" smtClean="0"/>
              <a:t>09.10.2024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5C6168F1-F037-49CF-9C25-A8D7A79186EA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0716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617" y="386303"/>
            <a:ext cx="11332076" cy="2511642"/>
          </a:xfrm>
          <a:gradFill flip="none" rotWithShape="1">
            <a:gsLst>
              <a:gs pos="0">
                <a:schemeClr val="accent3">
                  <a:lumMod val="0"/>
                  <a:lumOff val="100000"/>
                </a:schemeClr>
              </a:gs>
              <a:gs pos="35000">
                <a:schemeClr val="accent3">
                  <a:lumMod val="0"/>
                  <a:lumOff val="100000"/>
                </a:schemeClr>
              </a:gs>
              <a:gs pos="100000">
                <a:schemeClr val="accent3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</p:spPr>
        <p:txBody>
          <a:bodyPr>
            <a:normAutofit/>
          </a:bodyPr>
          <a:lstStyle/>
          <a:p>
            <a:pPr algn="ctr"/>
            <a:r>
              <a:rPr lang="ru-RU" sz="3200" b="1" i="1" dirty="0" smtClean="0">
                <a:solidFill>
                  <a:schemeClr val="accent2"/>
                </a:solidFill>
                <a:latin typeface="Cambria" panose="02040503050406030204" pitchFamily="18" charset="0"/>
              </a:rPr>
              <a:t>ДИСЦИПЛІНА : </a:t>
            </a:r>
            <a:r>
              <a:rPr lang="ru-RU" sz="3200" b="1" i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/>
            </a:r>
            <a:br>
              <a:rPr lang="ru-RU" sz="3200" b="1" i="1" dirty="0" smtClean="0">
                <a:solidFill>
                  <a:srgbClr val="FF0000"/>
                </a:solidFill>
                <a:latin typeface="Cambria" panose="02040503050406030204" pitchFamily="18" charset="0"/>
              </a:rPr>
            </a:br>
            <a:r>
              <a:rPr lang="uk-UA" sz="3200" b="1" i="1" dirty="0">
                <a:solidFill>
                  <a:schemeClr val="accent2"/>
                </a:solidFill>
                <a:latin typeface="Cambria" panose="02040503050406030204" pitchFamily="18" charset="0"/>
              </a:rPr>
              <a:t>Економіка, ціноутворення та маркетинг в енергетиці та електроніці</a:t>
            </a:r>
            <a:endParaRPr lang="ru-RU" sz="3200" b="1" i="1" dirty="0">
              <a:solidFill>
                <a:schemeClr val="accent2"/>
              </a:solidFill>
              <a:latin typeface="Cambria" panose="020405030504060302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54624" y="3182537"/>
            <a:ext cx="10986066" cy="2894706"/>
          </a:xfrm>
          <a:gradFill>
            <a:gsLst>
              <a:gs pos="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l">
              <a:spcBef>
                <a:spcPts val="0"/>
              </a:spcBef>
            </a:pPr>
            <a:r>
              <a:rPr lang="uk-UA" sz="2400" b="1" i="1" dirty="0">
                <a:solidFill>
                  <a:schemeClr val="tx1"/>
                </a:solidFill>
                <a:latin typeface="Cambria" panose="02040503050406030204" pitchFamily="18" charset="0"/>
              </a:rPr>
              <a:t>розробник дисципліни, лектор:</a:t>
            </a:r>
          </a:p>
          <a:p>
            <a:pPr algn="ctr">
              <a:spcBef>
                <a:spcPts val="0"/>
              </a:spcBef>
            </a:pPr>
            <a:r>
              <a:rPr lang="uk-UA" sz="2400" b="1" i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ТКАЧЕНКО ЄЛИЗАВЕТА ЮРІЇВНА </a:t>
            </a:r>
          </a:p>
          <a:p>
            <a:pPr algn="l">
              <a:spcBef>
                <a:spcPts val="0"/>
              </a:spcBef>
            </a:pPr>
            <a:r>
              <a:rPr lang="uk-UA" sz="2400" i="1" dirty="0" err="1" smtClean="0">
                <a:solidFill>
                  <a:schemeClr val="tx1"/>
                </a:solidFill>
                <a:latin typeface="Cambria" panose="02040503050406030204" pitchFamily="18" charset="0"/>
              </a:rPr>
              <a:t>к.е.н</a:t>
            </a: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., </a:t>
            </a:r>
            <a:r>
              <a:rPr lang="uk-UA" sz="2400" i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доцент кафедри </a:t>
            </a: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інформаційної економіки, підприємництва та фінансів</a:t>
            </a:r>
          </a:p>
          <a:p>
            <a:pPr algn="l">
              <a:spcBef>
                <a:spcPts val="0"/>
              </a:spcBef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Інженерний навчально-науковИЙ інститут</a:t>
            </a:r>
          </a:p>
          <a:p>
            <a:pPr algn="l">
              <a:spcBef>
                <a:spcPts val="0"/>
              </a:spcBef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 Запорізького національного університету</a:t>
            </a:r>
          </a:p>
          <a:p>
            <a:pPr algn="l">
              <a:spcBef>
                <a:spcPts val="0"/>
              </a:spcBef>
            </a:pPr>
            <a:endParaRPr lang="uk-UA" sz="2400" i="1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algn="l">
              <a:spcBef>
                <a:spcPts val="0"/>
              </a:spcBef>
            </a:pPr>
            <a:endParaRPr lang="uk-UA" sz="2400" dirty="0">
              <a:latin typeface="Cambria" panose="02040503050406030204" pitchFamily="18" charset="0"/>
            </a:endParaRPr>
          </a:p>
          <a:p>
            <a:pPr algn="l">
              <a:spcBef>
                <a:spcPts val="0"/>
              </a:spcBef>
            </a:pPr>
            <a:endParaRPr lang="ru-RU" sz="24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0446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78324" y="1033955"/>
            <a:ext cx="9603275" cy="3450613"/>
          </a:xfrm>
        </p:spPr>
        <p:txBody>
          <a:bodyPr>
            <a:noAutofit/>
          </a:bodyPr>
          <a:lstStyle/>
          <a:p>
            <a: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І. МЕТА ВИВЧЕННЯ ДИСЦИПЛІНИ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047750" y="1735120"/>
            <a:ext cx="100965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uk-UA" sz="2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Метою вивчення навчальної дисципліни «Економіка, ціноутворення та маркетинг в енергетиці та електроніці»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 оволодіння теоретичними знаннями з економічних питань, маркетингових процесів та ціноутворення, а також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інструментарісм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методикою економічних та маркетингових розрахунків напряму сталого розвитку промислового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підприсмства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набуття практичних вмінь i навичок щодо методів ціноутворення.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905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ІІ. ЗАДАЧІ 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 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88205" y="1703693"/>
            <a:ext cx="9603275" cy="3450613"/>
          </a:xfrm>
        </p:spPr>
        <p:txBody>
          <a:bodyPr>
            <a:normAutofit fontScale="85000" lnSpcReduction="10000"/>
          </a:bodyPr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 завданнями вивчення дисципліни «Економіка, ціноутворення та маркетинг в енергетиці та електроніці» с: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 опанування теоретичною та методологічною базою з метою вільного володіння практикою використання економічних ресурсів енергетичного підприємства;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 набуття навичок оцінювання та аналізу економічної політики в сфері енергетики, яка реалізується на рівні держави та суб’єкта підприємницької діяльності;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 засвоєння особливостей формування собівартості енергетичного підприємства, опанування методів техніко-економічного обґрунтування господарських заходів в енергетиці;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 ознайомлення з особливостями функціонування енергетичного ринку України та особливостями державного регулювання в сфері енергетики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12180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8950340"/>
              </p:ext>
            </p:extLst>
          </p:nvPr>
        </p:nvGraphicFramePr>
        <p:xfrm>
          <a:off x="711551" y="985339"/>
          <a:ext cx="10704869" cy="503932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7554157"/>
                <a:gridCol w="3150712"/>
              </a:tblGrid>
              <a:tr h="180789">
                <a:tc>
                  <a:txBody>
                    <a:bodyPr/>
                    <a:lstStyle/>
                    <a:p>
                      <a:pPr marL="178435">
                        <a:lnSpc>
                          <a:spcPts val="1075"/>
                        </a:lnSpc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Заплановані</a:t>
                      </a:r>
                      <a:r>
                        <a:rPr lang="uk-UA" sz="1200" spc="6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робочою</a:t>
                      </a:r>
                      <a:r>
                        <a:rPr lang="uk-UA" sz="1200" spc="3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програмою</a:t>
                      </a:r>
                      <a:r>
                        <a:rPr lang="uk-UA" sz="1200" spc="6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резvлътати</a:t>
                      </a:r>
                      <a:r>
                        <a:rPr lang="uk-UA" sz="1200" spc="4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навчання</a:t>
                      </a:r>
                      <a:r>
                        <a:rPr lang="uk-UA" sz="1200" spc="2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</a:t>
                      </a:r>
                      <a:r>
                        <a:rPr lang="uk-UA" sz="1200" spc="-3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компетентності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1590" marR="5715" algn="ctr">
                        <a:lnSpc>
                          <a:spcPts val="1075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Методи</a:t>
                      </a:r>
                      <a:r>
                        <a:rPr lang="uk-UA" sz="1200" spc="-1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uk-UA" sz="1200" spc="-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контрольні</a:t>
                      </a:r>
                      <a:r>
                        <a:rPr lang="uk-UA" sz="1200" spc="-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заходи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108563">
                <a:tc>
                  <a:txBody>
                    <a:bodyPr/>
                    <a:lstStyle/>
                    <a:p>
                      <a:pPr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1590" algn="ctr">
                        <a:lnSpc>
                          <a:spcPts val="1025"/>
                        </a:lnSpc>
                        <a:spcAft>
                          <a:spcPts val="0"/>
                        </a:spcAft>
                      </a:pPr>
                      <a:r>
                        <a:rPr lang="uk-UA" sz="1200" spc="-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583493">
                <a:tc>
                  <a:txBody>
                    <a:bodyPr/>
                    <a:lstStyle/>
                    <a:p>
                      <a:pPr marL="275590">
                        <a:lnSpc>
                          <a:spcPts val="126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Програмні</a:t>
                      </a:r>
                      <a:r>
                        <a:rPr lang="uk-UA" sz="1200" spc="-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компетентності: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76835" marR="88265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ЗК 01 Здатність до абстрактного мислення, аналізу i синтезу. ЗК</a:t>
                      </a:r>
                      <a:r>
                        <a:rPr lang="uk-UA" sz="1200" spc="-6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02</a:t>
                      </a:r>
                      <a:r>
                        <a:rPr lang="uk-UA" sz="1200" spc="-7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Здатність</a:t>
                      </a:r>
                      <a:r>
                        <a:rPr lang="uk-UA" sz="1200" spc="-6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застосовувати</a:t>
                      </a:r>
                      <a:r>
                        <a:rPr lang="uk-UA" sz="1200" spc="-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знання</a:t>
                      </a:r>
                      <a:r>
                        <a:rPr lang="uk-UA" sz="1200" spc="-6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</a:t>
                      </a:r>
                      <a:r>
                        <a:rPr lang="uk-UA" sz="1200" spc="-7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практичних</a:t>
                      </a:r>
                      <a:r>
                        <a:rPr lang="uk-UA" sz="1200" spc="-2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ситуаціях. ЗК</a:t>
                      </a:r>
                      <a:r>
                        <a:rPr lang="uk-UA" sz="1200" spc="-1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03</a:t>
                      </a:r>
                      <a:r>
                        <a:rPr lang="uk-UA" sz="1200" spc="-2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Здатність спілкуватися державною мовою</a:t>
                      </a:r>
                      <a:r>
                        <a:rPr lang="uk-UA" sz="1200" spc="-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як</a:t>
                      </a:r>
                      <a:r>
                        <a:rPr lang="uk-UA" sz="1200" spc="-3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усно, так</a:t>
                      </a:r>
                      <a:r>
                        <a:rPr lang="uk-UA" sz="1200" spc="-4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ts val="1260"/>
                        </a:lnSpc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Методи: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80010" indent="-254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Наочні</a:t>
                      </a:r>
                      <a:r>
                        <a:rPr lang="uk-UA" sz="1200" spc="-4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методи (презентаціі).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80645">
                        <a:lnSpc>
                          <a:spcPts val="1285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Словесні</a:t>
                      </a:r>
                      <a:r>
                        <a:rPr lang="uk-UA" sz="1200" spc="-2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методи</a:t>
                      </a:r>
                      <a:r>
                        <a:rPr lang="uk-UA" sz="1200" spc="-6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(лекція,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325904">
                <a:tc>
                  <a:txBody>
                    <a:bodyPr/>
                    <a:lstStyle/>
                    <a:p>
                      <a:pPr marL="81280">
                        <a:spcBef>
                          <a:spcPts val="330"/>
                        </a:spcBef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ПИСЬМОВО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76835">
                        <a:lnSpc>
                          <a:spcPts val="13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ЗК</a:t>
                      </a:r>
                      <a:r>
                        <a:rPr lang="uk-UA" sz="1200" spc="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05</a:t>
                      </a:r>
                      <a:r>
                        <a:rPr lang="uk-UA" sz="1200" spc="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Здатність</a:t>
                      </a:r>
                      <a:r>
                        <a:rPr lang="uk-UA" sz="1200" spc="5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</a:t>
                      </a:r>
                      <a:r>
                        <a:rPr lang="uk-UA" sz="1200" spc="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пошуку,</a:t>
                      </a:r>
                      <a:r>
                        <a:rPr lang="uk-UA" sz="1200" spc="9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оброблення</a:t>
                      </a:r>
                      <a:r>
                        <a:rPr lang="uk-UA" sz="1200" spc="7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</a:t>
                      </a: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аналізу</a:t>
                      </a:r>
                      <a:r>
                        <a:rPr lang="uk-UA" sz="1200" spc="3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інформаціі</a:t>
                      </a:r>
                      <a:r>
                        <a:rPr lang="uk-UA" sz="1200" spc="5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spc="-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6835" indent="6350">
                        <a:lnSpc>
                          <a:spcPts val="1340"/>
                        </a:lnSpc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робота</a:t>
                      </a:r>
                      <a:r>
                        <a:rPr lang="uk-UA" sz="1200" spc="-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</a:t>
                      </a:r>
                      <a:r>
                        <a:rPr lang="uk-UA" sz="1200" spc="-6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підручником). 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Практичні методи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334562">
                <a:tc>
                  <a:txBody>
                    <a:bodyPr/>
                    <a:lstStyle/>
                    <a:p>
                      <a:pPr marL="80645">
                        <a:lnSpc>
                          <a:spcPts val="1355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різних</a:t>
                      </a:r>
                      <a:r>
                        <a:rPr lang="uk-UA" sz="1200" spc="-4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джерел.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76835">
                        <a:lnSpc>
                          <a:spcPts val="1295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ЗК</a:t>
                      </a:r>
                      <a:r>
                        <a:rPr lang="uk-UA" sz="1200" spc="-3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06</a:t>
                      </a:r>
                      <a:r>
                        <a:rPr lang="uk-UA" sz="1200" spc="-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Здатність</a:t>
                      </a:r>
                      <a:r>
                        <a:rPr lang="uk-UA" sz="1200" spc="-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виявляти,</a:t>
                      </a:r>
                      <a:r>
                        <a:rPr lang="uk-UA" sz="1200" spc="2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ставити</a:t>
                      </a:r>
                      <a:r>
                        <a:rPr lang="uk-UA" sz="1200" spc="-3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</a:t>
                      </a:r>
                      <a:r>
                        <a:rPr lang="uk-UA" sz="1200" spc="-6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вирішувати</a:t>
                      </a:r>
                      <a:r>
                        <a:rPr lang="uk-UA" sz="1200" spc="3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проблеми.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0010">
                        <a:lnSpc>
                          <a:spcPts val="1340"/>
                        </a:lnSpc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(контрольні,</a:t>
                      </a:r>
                      <a:r>
                        <a:rPr lang="uk-UA" sz="1200" spc="12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складання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80645">
                        <a:lnSpc>
                          <a:spcPts val="1305"/>
                        </a:lnSpc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схем).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349715">
                <a:tc>
                  <a:txBody>
                    <a:bodyPr/>
                    <a:lstStyle/>
                    <a:p>
                      <a:pPr marL="76835">
                        <a:lnSpc>
                          <a:spcPts val="1355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ЗК</a:t>
                      </a:r>
                      <a:r>
                        <a:rPr lang="uk-UA" sz="1200" spc="-3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08</a:t>
                      </a:r>
                      <a:r>
                        <a:rPr lang="uk-UA" sz="1200" spc="-4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Здатність</a:t>
                      </a:r>
                      <a:r>
                        <a:rPr lang="uk-UA" sz="1200" spc="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працювати</a:t>
                      </a:r>
                      <a:r>
                        <a:rPr lang="uk-UA" sz="1200" spc="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автономно.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77470">
                        <a:lnSpc>
                          <a:spcPts val="133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</a:t>
                      </a:r>
                      <a:r>
                        <a:rPr lang="uk-UA" sz="1200" spc="29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02</a:t>
                      </a:r>
                      <a:r>
                        <a:rPr lang="uk-UA" sz="1200" spc="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Здатність</a:t>
                      </a:r>
                      <a:r>
                        <a:rPr lang="uk-UA" sz="1200" spc="34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вирішувати</a:t>
                      </a:r>
                      <a:r>
                        <a:rPr lang="uk-UA" sz="1200" spc="33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практичні</a:t>
                      </a:r>
                      <a:r>
                        <a:rPr lang="uk-UA" sz="1200" spc="33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задачі</a:t>
                      </a:r>
                      <a:r>
                        <a:rPr lang="uk-UA" sz="1200" spc="30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із</a:t>
                      </a:r>
                      <a:r>
                        <a:rPr lang="uk-UA" sz="1200" spc="24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залученням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2550" indent="-5715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Проблемно-пошукові методи</a:t>
                      </a:r>
                      <a:r>
                        <a:rPr lang="uk-UA" sz="1200" spc="-6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(репродуктивні).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680899">
                <a:tc>
                  <a:txBody>
                    <a:bodyPr/>
                    <a:lstStyle/>
                    <a:p>
                      <a:pPr marL="80010">
                        <a:lnSpc>
                          <a:spcPts val="134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методів</a:t>
                      </a:r>
                      <a:r>
                        <a:rPr lang="uk-UA" sz="1200" spc="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математики,</a:t>
                      </a:r>
                      <a:r>
                        <a:rPr lang="uk-UA" sz="1200" spc="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фізики</a:t>
                      </a:r>
                      <a:r>
                        <a:rPr lang="uk-UA" sz="1200" spc="-5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</a:t>
                      </a:r>
                      <a:r>
                        <a:rPr lang="uk-UA" sz="1200" spc="-5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електротехніки.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77470">
                        <a:lnSpc>
                          <a:spcPts val="136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</a:t>
                      </a:r>
                      <a:r>
                        <a:rPr lang="uk-UA" sz="1200" spc="32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09</a:t>
                      </a:r>
                      <a:r>
                        <a:rPr lang="uk-UA" sz="1200" spc="29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Усвідомлення</a:t>
                      </a:r>
                      <a:r>
                        <a:rPr lang="uk-UA" sz="1200" spc="28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необхідності</a:t>
                      </a:r>
                      <a:r>
                        <a:rPr lang="uk-UA" sz="1200" spc="37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підвищення</a:t>
                      </a:r>
                      <a:r>
                        <a:rPr lang="uk-UA" sz="1200" spc="39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ефективності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77470">
                        <a:lnSpc>
                          <a:spcPts val="131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  <a:tabLst>
                          <a:tab pos="2241550" algn="l"/>
                          <a:tab pos="4123690" algn="l"/>
                        </a:tabLst>
                      </a:pP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електроенергетичного,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	</a:t>
                      </a: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електротехнічного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	</a:t>
                      </a:r>
                      <a:r>
                        <a:rPr lang="uk-UA" sz="1200" spc="-2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0010" indent="-2540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 формування </a:t>
                      </a: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пізнавального</a:t>
                      </a:r>
                      <a:r>
                        <a:rPr lang="uk-UA" sz="1200" spc="-1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інтересу 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(навчальна дискусія).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151989">
                <a:tc>
                  <a:txBody>
                    <a:bodyPr/>
                    <a:lstStyle/>
                    <a:p>
                      <a:pPr marL="77470">
                        <a:lnSpc>
                          <a:spcPts val="136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електромеханічного </a:t>
                      </a: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устаткування.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317245">
                <a:tc>
                  <a:txBody>
                    <a:bodyPr/>
                    <a:lstStyle/>
                    <a:p>
                      <a:pPr marL="275590">
                        <a:lnSpc>
                          <a:spcPts val="1225"/>
                        </a:lnSpc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Програмні</a:t>
                      </a:r>
                      <a:r>
                        <a:rPr lang="uk-UA" sz="1200" spc="6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результати</a:t>
                      </a:r>
                      <a:r>
                        <a:rPr lang="uk-UA" sz="1200" spc="7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навчання: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74295">
                        <a:lnSpc>
                          <a:spcPts val="1270"/>
                        </a:lnSpc>
                        <a:spcAft>
                          <a:spcPts val="0"/>
                        </a:spcAft>
                        <a:tabLst>
                          <a:tab pos="394970" algn="l"/>
                          <a:tab pos="1750060" algn="l"/>
                          <a:tab pos="2723515" algn="l"/>
                          <a:tab pos="3204210" algn="l"/>
                        </a:tabLst>
                      </a:pPr>
                      <a:r>
                        <a:rPr lang="uk-UA" sz="1200" spc="-2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	16</a:t>
                      </a:r>
                      <a:r>
                        <a:rPr lang="uk-UA" sz="1200" spc="16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Знати</a:t>
                      </a:r>
                      <a:r>
                        <a:rPr lang="uk-UA" sz="1200" spc="17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вимоги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	</a:t>
                      </a: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нормативних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	</a:t>
                      </a: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актів,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	що</a:t>
                      </a:r>
                      <a:r>
                        <a:rPr lang="uk-UA" sz="1200" spc="16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стосуються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rowSpan="6">
                  <a:txBody>
                    <a:bodyPr/>
                    <a:lstStyle/>
                    <a:p>
                      <a:pPr marL="77470">
                        <a:lnSpc>
                          <a:spcPts val="122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Методи</a:t>
                      </a:r>
                      <a:r>
                        <a:rPr lang="uk-UA" sz="1200" spc="-3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контролю</a:t>
                      </a:r>
                      <a:r>
                        <a:rPr lang="uk-UA" sz="1200" spc="-3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spc="-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82550" marR="262255" indent="-2540">
                        <a:lnSpc>
                          <a:spcPct val="98000"/>
                        </a:lnSpc>
                        <a:spcBef>
                          <a:spcPts val="20"/>
                        </a:spcBef>
                        <a:spcAft>
                          <a:spcPts val="0"/>
                        </a:spcAft>
                      </a:pPr>
                      <a:r>
                        <a:rPr lang="uk-UA" sz="1200" spc="-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самоконтролю</a:t>
                      </a:r>
                      <a:r>
                        <a:rPr lang="uk-UA" sz="1200" spc="-2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spc="-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(усний, письмовий).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72415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uk-UA" sz="1200" spc="-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Контрольні</a:t>
                      </a:r>
                      <a:r>
                        <a:rPr lang="uk-UA" sz="1200" spc="2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spc="-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заходи: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196850" lvl="0" indent="-342900">
                        <a:lnSpc>
                          <a:spcPct val="98000"/>
                        </a:lnSpc>
                        <a:spcBef>
                          <a:spcPts val="265"/>
                        </a:spcBef>
                        <a:spcAft>
                          <a:spcPts val="0"/>
                        </a:spcAft>
                        <a:buSzPts val="1200"/>
                        <a:buFont typeface="Times New Roman"/>
                        <a:buChar char="—"/>
                        <a:tabLst>
                          <a:tab pos="276225" algn="l"/>
                          <a:tab pos="280035" algn="l"/>
                        </a:tabLst>
                      </a:pPr>
                      <a:r>
                        <a:rPr lang="uk-UA" sz="1200" spc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	</a:t>
                      </a:r>
                      <a:r>
                        <a:rPr lang="uk-UA" sz="1200" spc="-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практичне</a:t>
                      </a:r>
                      <a:r>
                        <a:rPr lang="uk-UA" sz="1200" spc="-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spc="-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завдання, </a:t>
                      </a:r>
                      <a:r>
                        <a:rPr lang="uk-UA" sz="1200" spc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тестування за змістовим</a:t>
                      </a:r>
                      <a:r>
                        <a:rPr lang="uk-UA" sz="1200" spc="-2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spc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модулем.</a:t>
                      </a:r>
                      <a:endParaRPr lang="ru-RU" sz="1200" spc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234950" lvl="0" indent="-342900">
                        <a:lnSpc>
                          <a:spcPct val="98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  <a:buSzPts val="1200"/>
                        <a:buFont typeface="Times New Roman"/>
                        <a:buChar char="—"/>
                        <a:tabLst>
                          <a:tab pos="275590" algn="l"/>
                          <a:tab pos="280670" algn="l"/>
                        </a:tabLst>
                      </a:pPr>
                      <a:r>
                        <a:rPr lang="uk-UA" sz="1200" spc="-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індивідуальне практичне</a:t>
                      </a:r>
                      <a:r>
                        <a:rPr lang="uk-UA" sz="1200" spc="-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spc="-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завдання</a:t>
                      </a:r>
                      <a:endParaRPr lang="ru-RU" sz="1200" spc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spcBef>
                          <a:spcPts val="230"/>
                        </a:spcBef>
                        <a:spcAft>
                          <a:spcPts val="0"/>
                        </a:spcAft>
                        <a:buSzPts val="1200"/>
                        <a:buFont typeface="Times New Roman"/>
                        <a:buChar char="—"/>
                        <a:tabLst>
                          <a:tab pos="276225" algn="l"/>
                        </a:tabLst>
                      </a:pPr>
                      <a:r>
                        <a:rPr lang="uk-UA" sz="1200" spc="-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залік</a:t>
                      </a:r>
                      <a:endParaRPr lang="ru-RU" sz="1200" spc="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438463">
                <a:tc>
                  <a:txBody>
                    <a:bodyPr/>
                    <a:lstStyle/>
                    <a:p>
                      <a:pPr marL="75565">
                        <a:lnSpc>
                          <a:spcPts val="1330"/>
                        </a:lnSpc>
                        <a:spcAft>
                          <a:spcPts val="0"/>
                        </a:spcAft>
                        <a:tabLst>
                          <a:tab pos="941070" algn="l"/>
                          <a:tab pos="1784985" algn="l"/>
                          <a:tab pos="2422525" algn="l"/>
                          <a:tab pos="3599815" algn="l"/>
                        </a:tabLst>
                      </a:pP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інженерної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	</a:t>
                      </a: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діяльності,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	</a:t>
                      </a: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захисту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	</a:t>
                      </a: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інтелектуальної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	</a:t>
                      </a: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власності,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78105">
                        <a:lnSpc>
                          <a:spcPts val="1270"/>
                        </a:lnSpc>
                        <a:spcAft>
                          <a:spcPts val="0"/>
                        </a:spcAft>
                        <a:tabLst>
                          <a:tab pos="756285" algn="l"/>
                          <a:tab pos="1268095" algn="l"/>
                          <a:tab pos="1884680" algn="l"/>
                          <a:tab pos="2523490" algn="l"/>
                          <a:tab pos="2792095" algn="l"/>
                          <a:tab pos="3662680" algn="l"/>
                        </a:tabLst>
                      </a:pP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охорони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	</a:t>
                      </a: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праці,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	</a:t>
                      </a: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техніки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	</a:t>
                      </a: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безпеки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	</a:t>
                      </a:r>
                      <a:r>
                        <a:rPr lang="uk-UA" sz="1200" spc="-2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	</a:t>
                      </a: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виробничої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	</a:t>
                      </a: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санітарії,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5904">
                <a:tc>
                  <a:txBody>
                    <a:bodyPr/>
                    <a:lstStyle/>
                    <a:p>
                      <a:pPr marL="79375">
                        <a:lnSpc>
                          <a:spcPts val="1315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враховувати</a:t>
                      </a:r>
                      <a:r>
                        <a:rPr lang="uk-UA" sz="1200" spc="2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ïx</a:t>
                      </a:r>
                      <a:r>
                        <a:rPr lang="uk-UA" sz="1200" spc="-7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</a:t>
                      </a:r>
                      <a:r>
                        <a:rPr lang="uk-UA" sz="1200" spc="-5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прийнятті </a:t>
                      </a: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рішень.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74295">
                        <a:lnSpc>
                          <a:spcPts val="128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</a:t>
                      </a:r>
                      <a:r>
                        <a:rPr lang="uk-UA" sz="1200" spc="24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r>
                        <a:rPr lang="uk-UA" sz="1200" spc="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Вміти</a:t>
                      </a:r>
                      <a:r>
                        <a:rPr lang="uk-UA" sz="1200" spc="25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самостійно</a:t>
                      </a:r>
                      <a:r>
                        <a:rPr lang="uk-UA" sz="1200" spc="3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вчитися,</a:t>
                      </a:r>
                      <a:r>
                        <a:rPr lang="uk-UA" sz="1200" spc="3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опановувати</a:t>
                      </a:r>
                      <a:r>
                        <a:rPr lang="uk-UA" sz="1200" spc="34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нові</a:t>
                      </a:r>
                      <a:r>
                        <a:rPr lang="uk-UA" sz="1200" spc="22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знання</a:t>
                      </a:r>
                      <a:r>
                        <a:rPr lang="uk-UA" sz="1200" spc="26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spc="-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38463">
                <a:tc>
                  <a:txBody>
                    <a:bodyPr/>
                    <a:lstStyle/>
                    <a:p>
                      <a:pPr marL="79375">
                        <a:lnSpc>
                          <a:spcPts val="133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вдосконалювати</a:t>
                      </a:r>
                      <a:r>
                        <a:rPr lang="uk-UA" sz="1200" spc="3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навички</a:t>
                      </a:r>
                      <a:r>
                        <a:rPr lang="uk-UA" sz="1200" spc="13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роботи</a:t>
                      </a:r>
                      <a:r>
                        <a:rPr lang="uk-UA" sz="1200" spc="39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</a:t>
                      </a:r>
                      <a:r>
                        <a:rPr lang="uk-UA" sz="1200" spc="3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сучасним</a:t>
                      </a:r>
                      <a:r>
                        <a:rPr lang="uk-UA" sz="1200" spc="12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обладнанням,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79375">
                        <a:lnSpc>
                          <a:spcPts val="1270"/>
                        </a:lnSpc>
                        <a:spcAft>
                          <a:spcPts val="0"/>
                        </a:spcAft>
                        <a:tabLst>
                          <a:tab pos="1322705" algn="l"/>
                          <a:tab pos="2124710" algn="l"/>
                          <a:tab pos="2463165" algn="l"/>
                          <a:tab pos="3460115" algn="l"/>
                        </a:tabLst>
                      </a:pP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вимірювальною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	</a:t>
                      </a: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технікою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	</a:t>
                      </a:r>
                      <a:r>
                        <a:rPr lang="uk-UA" sz="1200" spc="-2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	</a:t>
                      </a: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прикладним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	</a:t>
                      </a: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програмним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5904">
                <a:tc>
                  <a:txBody>
                    <a:bodyPr/>
                    <a:lstStyle/>
                    <a:p>
                      <a:pPr marL="75565">
                        <a:lnSpc>
                          <a:spcPts val="1295"/>
                        </a:lnSpc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забезпеченням.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74295">
                        <a:lnSpc>
                          <a:spcPts val="1255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</a:t>
                      </a:r>
                      <a:r>
                        <a:rPr lang="uk-UA" sz="1200" spc="18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r>
                        <a:rPr lang="uk-UA" sz="1200" spc="16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Застосовувати</a:t>
                      </a:r>
                      <a:r>
                        <a:rPr lang="uk-UA" sz="1200" spc="28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придатні</a:t>
                      </a:r>
                      <a:r>
                        <a:rPr lang="uk-UA" sz="1200" spc="23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емпіричні</a:t>
                      </a:r>
                      <a:r>
                        <a:rPr lang="uk-UA" sz="1200" spc="24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uk-UA" sz="1200" spc="16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тео</a:t>
                      </a:r>
                      <a:r>
                        <a:rPr lang="uk-UA" sz="1200" spc="24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етичні</a:t>
                      </a:r>
                      <a:r>
                        <a:rPr lang="uk-UA" sz="1200" spc="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методи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0259">
                <a:tc>
                  <a:txBody>
                    <a:bodyPr/>
                    <a:lstStyle/>
                    <a:p>
                      <a:pPr marL="76200" indent="1905">
                        <a:lnSpc>
                          <a:spcPct val="98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для</a:t>
                      </a:r>
                      <a:r>
                        <a:rPr lang="uk-UA" sz="1200" spc="14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зменшення</a:t>
                      </a:r>
                      <a:r>
                        <a:rPr lang="uk-UA" sz="1200" spc="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втрат</a:t>
                      </a:r>
                      <a:r>
                        <a:rPr lang="uk-UA" sz="1200" spc="16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електричної</a:t>
                      </a:r>
                      <a:r>
                        <a:rPr lang="uk-UA" sz="1200" spc="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енергії</a:t>
                      </a:r>
                      <a:r>
                        <a:rPr lang="uk-UA" sz="1200" spc="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</a:t>
                      </a:r>
                      <a:r>
                        <a:rPr lang="uk-UA" sz="1200" spc="10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r>
                        <a:rPr lang="uk-UA" sz="1200" spc="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виробництві, транспортуванні, розподіленні та використанні.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5" name="Group 8"/>
          <p:cNvGrpSpPr>
            <a:grpSpLocks/>
          </p:cNvGrpSpPr>
          <p:nvPr/>
        </p:nvGrpSpPr>
        <p:grpSpPr>
          <a:xfrm>
            <a:off x="8597900" y="7586663"/>
            <a:ext cx="68263" cy="168275"/>
            <a:chOff x="0" y="0"/>
            <a:chExt cx="67310" cy="167640"/>
          </a:xfrm>
        </p:grpSpPr>
        <p:pic>
          <p:nvPicPr>
            <p:cNvPr id="6" name="Image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67057" cy="167639"/>
            </a:xfrm>
            <a:prstGeom prst="rect">
              <a:avLst/>
            </a:prstGeom>
          </p:spPr>
        </p:pic>
      </p:grpSp>
      <p:pic>
        <p:nvPicPr>
          <p:cNvPr id="2051" name="Image 7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6875" y="541338"/>
            <a:ext cx="46038" cy="84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1638678" y="-538112"/>
            <a:ext cx="16696626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altLang="zh-CN" sz="3200" b="1" i="1" cap="all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3. </a:t>
            </a:r>
            <a:r>
              <a:rPr lang="uk-UA" altLang="zh-CN" sz="3200" b="1" i="1" cap="all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Методи досягнення запланованих </a:t>
            </a:r>
            <a:endParaRPr lang="uk-UA" altLang="zh-CN" sz="3200" b="1" i="1" cap="all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altLang="zh-CN" sz="3200" b="1" i="1" cap="all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освітньою </a:t>
            </a:r>
            <a:r>
              <a:rPr lang="uk-UA" altLang="zh-CN" sz="3200" b="1" i="1" cap="all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програмою </a:t>
            </a:r>
            <a:r>
              <a:rPr lang="uk-UA" altLang="zh-CN" sz="3200" b="1" i="1" cap="all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компетентностей</a:t>
            </a:r>
            <a:r>
              <a:rPr lang="uk-UA" altLang="zh-CN" sz="3200" b="1" i="1" cap="all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endParaRPr lang="uk-UA" altLang="zh-CN" sz="3200" b="1" i="1" cap="all" dirty="0" smtClean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altLang="zh-CN" sz="3200" b="1" i="1" cap="all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і </a:t>
            </a:r>
            <a:r>
              <a:rPr lang="uk-UA" altLang="zh-CN" sz="3200" b="1" i="1" cap="all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результатів навчання </a:t>
            </a:r>
            <a:endParaRPr lang="ru-RU" altLang="zh-CN" sz="3200" b="1" i="1" cap="all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zh-CN" sz="3200" b="1" i="1" cap="all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4206875" y="99853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3431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1460264" y="736410"/>
            <a:ext cx="9603275" cy="2088271"/>
          </a:xfrm>
        </p:spPr>
        <p:txBody>
          <a:bodyPr>
            <a:normAutofit fontScale="62500" lnSpcReduction="20000"/>
          </a:bodyPr>
          <a:lstStyle/>
          <a:p>
            <a:pPr algn="ctr"/>
            <a:r>
              <a:rPr lang="uk-UA" sz="9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ЗМІСТ ДИСЦИПЛІНИ:</a:t>
            </a:r>
          </a:p>
          <a:p>
            <a:r>
              <a:rPr lang="uk-UA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uk-UA" sz="4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6386585"/>
              </p:ext>
            </p:extLst>
          </p:nvPr>
        </p:nvGraphicFramePr>
        <p:xfrm>
          <a:off x="851027" y="1979581"/>
          <a:ext cx="8442862" cy="3592447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8442862"/>
              </a:tblGrid>
              <a:tr h="19325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 1. Загальна характеристика </a:t>
                      </a:r>
                      <a:r>
                        <a:rPr lang="uk-UA" sz="1200" kern="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підприємства</a:t>
                      </a:r>
                      <a:r>
                        <a:rPr lang="uk-UA" sz="12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endParaRPr lang="ru-RU" sz="1200" kern="100" dirty="0"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7157" marR="67157" marT="0" marB="0"/>
                </a:tc>
              </a:tr>
              <a:tr h="18910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 </a:t>
                      </a:r>
                      <a:r>
                        <a:rPr lang="en-US" sz="12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r>
                        <a:rPr lang="uk-UA" sz="12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 Основні фонди підприємства </a:t>
                      </a:r>
                      <a:endParaRPr lang="ru-RU" sz="1200" kern="100" dirty="0"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7157" marR="67157" marT="0" marB="0"/>
                </a:tc>
              </a:tr>
              <a:tr h="18910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  3. Нематеріальні ресурси та активи.</a:t>
                      </a:r>
                      <a:r>
                        <a:rPr lang="uk-UA" sz="1200" kern="100"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7157" marR="67157" marT="0" marB="0"/>
                </a:tc>
              </a:tr>
              <a:tr h="37350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Тема  4. </a:t>
                      </a:r>
                      <a:r>
                        <a:rPr lang="uk-UA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Оборотні  </a:t>
                      </a:r>
                      <a:r>
                        <a:rPr lang="uk-UA" sz="1200" kern="1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засоби  </a:t>
                      </a:r>
                      <a:r>
                        <a:rPr lang="uk-UA" sz="1200" kern="1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підприємства </a:t>
                      </a:r>
                      <a:r>
                        <a:rPr lang="uk-UA" sz="1200" kern="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 </a:t>
                      </a:r>
                      <a:r>
                        <a:rPr lang="uk-UA" sz="1200" kern="1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механізм </a:t>
                      </a:r>
                      <a:r>
                        <a:rPr lang="uk-UA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їх відтворення.</a:t>
                      </a:r>
                      <a:endParaRPr lang="ru-RU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7157" marR="67157" marT="0" marB="0"/>
                </a:tc>
              </a:tr>
              <a:tr h="37821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Тема  5. Персонал підприємства та продуктивність праці.</a:t>
                      </a:r>
                      <a:endParaRPr lang="ru-RU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7157" marR="67157" marT="0" marB="0"/>
                </a:tc>
              </a:tr>
              <a:tr h="18910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Тема  6. Оплата праці персоналу </a:t>
                      </a:r>
                      <a:r>
                        <a:rPr lang="uk-UA" sz="1200" kern="1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підприємства.</a:t>
                      </a:r>
                      <a:endParaRPr lang="ru-RU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7157" marR="67157" marT="0" marB="0"/>
                </a:tc>
              </a:tr>
              <a:tr h="37821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Тема  7. Витрати на виробництво та реалізацію  продукції. </a:t>
                      </a:r>
                      <a:endParaRPr lang="ru-RU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7157" marR="67157" marT="0" marB="0"/>
                </a:tc>
              </a:tr>
              <a:tr h="37821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Тема  8. Ціни на продукцію (послуги).</a:t>
                      </a:r>
                      <a:endParaRPr lang="ru-RU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7157" marR="67157" marT="0" marB="0"/>
                </a:tc>
              </a:tr>
              <a:tr h="18910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Тема  9. Результативність діяльності підприємства</a:t>
                      </a:r>
                      <a:endParaRPr lang="ru-RU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7157" marR="67157" marT="0" marB="0"/>
                </a:tc>
              </a:tr>
              <a:tr h="18910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Тема  10. Інновації та інноваційна діяльність </a:t>
                      </a:r>
                      <a:r>
                        <a:rPr lang="uk-UA" sz="1200" kern="1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 підприємстві</a:t>
                      </a:r>
                      <a:r>
                        <a:rPr lang="uk-UA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endParaRPr lang="ru-RU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7157" marR="67157" marT="0" marB="0"/>
                </a:tc>
              </a:tr>
              <a:tr h="37821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Тема  11. Планування оновлення продукції  підприємства. </a:t>
                      </a:r>
                      <a:endParaRPr lang="ru-RU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7157" marR="67157" marT="0" marB="0"/>
                </a:tc>
              </a:tr>
              <a:tr h="18910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  12. Економічна ефективність інженерних  та господарських рішень.</a:t>
                      </a:r>
                      <a:endParaRPr lang="ru-RU" sz="1200" kern="100"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7157" marR="67157" marT="0" marB="0"/>
                </a:tc>
              </a:tr>
              <a:tr h="37821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  13. Маркетинг в енергетиці та електроніці</a:t>
                      </a:r>
                      <a:endParaRPr lang="ru-RU" sz="12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kern="100" dirty="0"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7157" marR="67157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4996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алерея">
  <a:themeElements>
    <a:clrScheme name="Желтый и оранжевый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Галерея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алерея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1502</TotalTime>
  <Words>344</Words>
  <Application>Microsoft Office PowerPoint</Application>
  <PresentationFormat>Произвольный</PresentationFormat>
  <Paragraphs>82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Галерея</vt:lpstr>
      <vt:lpstr>ДИСЦИПЛІНА :  Економіка, ціноутворення та маркетинг в енергетиці та електроніці</vt:lpstr>
      <vt:lpstr>Презентация PowerPoint</vt:lpstr>
      <vt:lpstr>ІІ. ЗАДАЧІ  ВИВЧЕННЯ ДИСЦИПЛІНИ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ПІДПРИЄМНИЦЬКІ РИЗИКИ ВТРАТИ ФІНАНСОВОЇ БЕЗПЕКИ ПРОМИСЛОВИМИ ПІДПРИЄМСТВАМИ УКРАЇНИ</dc:title>
  <dc:creator>Buh</dc:creator>
  <cp:lastModifiedBy>Семен</cp:lastModifiedBy>
  <cp:revision>129</cp:revision>
  <dcterms:created xsi:type="dcterms:W3CDTF">2019-11-02T14:16:53Z</dcterms:created>
  <dcterms:modified xsi:type="dcterms:W3CDTF">2024-10-09T17:41:02Z</dcterms:modified>
</cp:coreProperties>
</file>