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unito Semi Bold" panose="020B0604020202020204" charset="-52"/>
      <p:regular r:id="rId13"/>
    </p:embeddedFont>
    <p:embeddedFont>
      <p:font typeface="Palatino Linotype" panose="02040502050505030304" pitchFamily="18" charset="0"/>
      <p:regular r:id="rId14"/>
      <p:bold r:id="rId15"/>
      <p:italic r:id="rId16"/>
      <p:boldItalic r:id="rId17"/>
    </p:embeddedFont>
    <p:embeddedFont>
      <p:font typeface="PT Sans" panose="020B0503020203020204" pitchFamily="34" charset="-52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48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1727" y="962758"/>
            <a:ext cx="10274096" cy="3049717"/>
          </a:xfrm>
        </p:spPr>
        <p:txBody>
          <a:bodyPr bIns="0" anchor="b">
            <a:normAutofit/>
          </a:bodyPr>
          <a:lstStyle>
            <a:lvl1pPr algn="l">
              <a:defRPr sz="792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1727" y="4237446"/>
            <a:ext cx="10274095" cy="117314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160" b="0" cap="all" baseline="0">
                <a:solidFill>
                  <a:schemeClr val="tx1"/>
                </a:solidFill>
              </a:defRPr>
            </a:lvl1pPr>
            <a:lvl2pPr marL="548640" indent="0" algn="ctr">
              <a:buNone/>
              <a:defRPr sz="216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1726" y="395169"/>
            <a:ext cx="5876772" cy="3710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5197" y="958767"/>
            <a:ext cx="973223" cy="604294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801564" y="958768"/>
            <a:ext cx="0" cy="30537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021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46024" y="958767"/>
            <a:ext cx="0" cy="128060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1267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26933" y="1060636"/>
            <a:ext cx="1938890" cy="5489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41634" y="1060636"/>
            <a:ext cx="9286568" cy="54899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1326933" y="863126"/>
            <a:ext cx="1938890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8622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5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376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8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551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7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26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90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46024" y="958767"/>
            <a:ext cx="0" cy="128060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8962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568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78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776" y="2107356"/>
            <a:ext cx="10275096" cy="2265540"/>
          </a:xfrm>
        </p:spPr>
        <p:txBody>
          <a:bodyPr anchor="b">
            <a:normAutofit/>
          </a:bodyPr>
          <a:lstStyle>
            <a:lvl1pPr algn="l">
              <a:defRPr sz="432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1634" y="4567435"/>
            <a:ext cx="10259988" cy="1215515"/>
          </a:xfrm>
        </p:spPr>
        <p:txBody>
          <a:bodyPr tIns="91440">
            <a:normAutofit/>
          </a:bodyPr>
          <a:lstStyle>
            <a:lvl1pPr marL="0" indent="0" algn="l">
              <a:buNone/>
              <a:defRPr sz="2160">
                <a:solidFill>
                  <a:schemeClr val="tx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46024" y="958768"/>
            <a:ext cx="0" cy="341412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4510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635" y="965867"/>
            <a:ext cx="11424188" cy="127116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634" y="2413054"/>
            <a:ext cx="5530291" cy="4125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45752" y="2420812"/>
            <a:ext cx="5524956" cy="412982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46024" y="958767"/>
            <a:ext cx="0" cy="128060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0654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635" y="964996"/>
            <a:ext cx="11424188" cy="126758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1634" y="2423459"/>
            <a:ext cx="5530291" cy="9623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1634" y="3389124"/>
            <a:ext cx="5530291" cy="317334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5749" y="2427604"/>
            <a:ext cx="5530291" cy="9626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640" b="0" cap="all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45751" y="3385790"/>
            <a:ext cx="5530291" cy="316484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646024" y="958767"/>
            <a:ext cx="0" cy="128060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155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46024" y="958767"/>
            <a:ext cx="0" cy="128060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7433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71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70" y="958768"/>
            <a:ext cx="3819754" cy="2696540"/>
          </a:xfrm>
        </p:spPr>
        <p:txBody>
          <a:bodyPr anchor="b">
            <a:normAutofit/>
          </a:bodyPr>
          <a:lstStyle>
            <a:lvl1pPr algn="l">
              <a:defRPr sz="288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2457" y="958769"/>
            <a:ext cx="7214964" cy="5590591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1635" y="3846590"/>
            <a:ext cx="3821987" cy="2697817"/>
          </a:xfrm>
        </p:spPr>
        <p:txBody>
          <a:bodyPr/>
          <a:lstStyle>
            <a:lvl1pPr marL="0" indent="0" algn="l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46024" y="958768"/>
            <a:ext cx="0" cy="269654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673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72865" y="578605"/>
            <a:ext cx="4889440" cy="617892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833" y="1355416"/>
            <a:ext cx="6537408" cy="2196701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49268" y="1347051"/>
            <a:ext cx="3349405" cy="463959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1635" y="3775191"/>
            <a:ext cx="6528044" cy="2404490"/>
          </a:xfrm>
        </p:spPr>
        <p:txBody>
          <a:bodyPr>
            <a:normAutofit/>
          </a:bodyPr>
          <a:lstStyle>
            <a:lvl1pPr marL="0" indent="0" algn="l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41634" y="6563828"/>
            <a:ext cx="6528046" cy="384148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41893" y="382369"/>
            <a:ext cx="6544170" cy="3851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46024" y="958768"/>
            <a:ext cx="0" cy="2593349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8554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418879"/>
            <a:ext cx="14630400" cy="494259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/>
          <a:srcRect t="2769" b="-2769"/>
          <a:stretch/>
        </p:blipFill>
        <p:spPr>
          <a:xfrm>
            <a:off x="0" y="7362749"/>
            <a:ext cx="14630400" cy="8915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1635" y="965423"/>
            <a:ext cx="11424190" cy="12590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1635" y="2418879"/>
            <a:ext cx="11424190" cy="4140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4966" y="396445"/>
            <a:ext cx="4200858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41635" y="395169"/>
            <a:ext cx="7026863" cy="371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073" y="958767"/>
            <a:ext cx="973223" cy="60429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36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370046"/>
            <a:ext cx="14630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47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84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6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2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8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4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Розробка власного STEM-AI проєкту: від ідеї до реалізації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Інноваційний підхід до навчання через практичне створення проєктів, що поєднують науку, технології, інженерію, математику та штучний інтелект.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540" y="548878"/>
            <a:ext cx="11110793" cy="58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Ваш перший крок до створення STEM-AI проєкту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98540" y="1435298"/>
            <a:ext cx="13233321" cy="1620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350"/>
              </a:lnSpc>
              <a:buNone/>
            </a:pPr>
            <a:r>
              <a:rPr lang="en-US" sz="51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Майбутнє за тими, хто створює технології сьогодні!</a:t>
            </a:r>
            <a:endParaRPr lang="en-US" sz="5100" dirty="0"/>
          </a:p>
        </p:txBody>
      </p:sp>
      <p:sp>
        <p:nvSpPr>
          <p:cNvPr id="4" name="Text 2"/>
          <p:cNvSpPr/>
          <p:nvPr/>
        </p:nvSpPr>
        <p:spPr>
          <a:xfrm>
            <a:off x="2651164" y="3471387"/>
            <a:ext cx="234815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Знайдіть натхнення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98539" y="3884534"/>
            <a:ext cx="4300776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Оберіть тему, яка вас по-справжньому захоплює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15" y="3355062"/>
            <a:ext cx="4631650" cy="463165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45" y="4131291"/>
            <a:ext cx="280630" cy="3507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30965" y="3471387"/>
            <a:ext cx="234815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Навчайтеся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9630965" y="3884534"/>
            <a:ext cx="4300895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Опановуйте базові інструменти AI та STEM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15" y="3355062"/>
            <a:ext cx="4631650" cy="463165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084" y="4131291"/>
            <a:ext cx="280630" cy="35075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30965" y="5777270"/>
            <a:ext cx="234815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Починайте з малого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9630965" y="6190417"/>
            <a:ext cx="4300895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Створюйте прості прототипи і поступово їх вдосконалюйте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9315" y="3355062"/>
            <a:ext cx="4631650" cy="463165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8084" y="5817930"/>
            <a:ext cx="280630" cy="35075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651164" y="5777270"/>
            <a:ext cx="234815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Об'єднуйтеся</a:t>
            </a:r>
            <a:endParaRPr lang="en-US" sz="1800" dirty="0"/>
          </a:p>
        </p:txBody>
      </p:sp>
      <p:sp>
        <p:nvSpPr>
          <p:cNvPr id="17" name="Text 9"/>
          <p:cNvSpPr/>
          <p:nvPr/>
        </p:nvSpPr>
        <p:spPr>
          <a:xfrm>
            <a:off x="698539" y="6190417"/>
            <a:ext cx="4300776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Залучайте однодумців і шукайте підтримку в спільнотах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938" y="3397924"/>
            <a:ext cx="4631650" cy="4631650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1445" y="5817930"/>
            <a:ext cx="280630" cy="3507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10201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Чому STEM та AI — це майбутнє освіти і кар'єри?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616643"/>
            <a:ext cx="632781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62%</a:t>
            </a:r>
            <a:endParaRPr lang="en-US" sz="6200" dirty="0"/>
          </a:p>
        </p:txBody>
      </p:sp>
      <p:sp>
        <p:nvSpPr>
          <p:cNvPr id="4" name="Text 2"/>
          <p:cNvSpPr/>
          <p:nvPr/>
        </p:nvSpPr>
        <p:spPr>
          <a:xfrm>
            <a:off x="2593538" y="47055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Учнів 12-18 років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5201126"/>
            <a:ext cx="63278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Прагнуть працювати у STEM-галузях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464743" y="3616643"/>
            <a:ext cx="6327934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25%</a:t>
            </a:r>
            <a:endParaRPr lang="en-US" sz="6200" dirty="0"/>
          </a:p>
        </p:txBody>
      </p:sp>
      <p:sp>
        <p:nvSpPr>
          <p:cNvPr id="7" name="Text 5"/>
          <p:cNvSpPr/>
          <p:nvPr/>
        </p:nvSpPr>
        <p:spPr>
          <a:xfrm>
            <a:off x="9220557" y="47055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Підлітків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64743" y="5201126"/>
            <a:ext cx="63279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Зацікавлені у сфері штучного інтелекту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85335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змінює всі галузі: від медицини до екології, створюючи нові можливості для інновацій. STEM-AI проєкти розвивають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критичне мислення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креативність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і </a:t>
            </a:r>
            <a:r>
              <a:rPr lang="en-US" sz="18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навички розв'язання складних задач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9684663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Визначення мети та вибір теми проєкту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71769"/>
            <a:ext cx="3244572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Три кроки до вибору теми:</a:t>
            </a:r>
            <a:endParaRPr lang="en-US" sz="2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44" y="2303502"/>
            <a:ext cx="324445" cy="4055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89727" y="2333268"/>
            <a:ext cx="5591175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Оберіть проблему для розв'язання за допомогою AI (розпізнавання образів, автоматизація, екологічний моніторинг)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744" y="3774519"/>
            <a:ext cx="324445" cy="40552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89727" y="3804285"/>
            <a:ext cx="5591175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Враховуйте власні інтереси та доступні ресурси</a:t>
            </a:r>
            <a:endParaRPr lang="en-US" sz="17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744" y="4866918"/>
            <a:ext cx="324445" cy="40552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289727" y="4896683"/>
            <a:ext cx="5591175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Вивчіть приклади, як AI-асистент для допомоги у вивченні математики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8752" y="567571"/>
            <a:ext cx="7699296" cy="1213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Основні етапи розробки STEM-AI проєкту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08752" y="2091095"/>
            <a:ext cx="206335" cy="1238369"/>
          </a:xfrm>
          <a:prstGeom prst="roundRect">
            <a:avLst>
              <a:gd name="adj" fmla="val 150049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21423" y="2297430"/>
            <a:ext cx="3157538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Дослідження та збір даних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21423" y="2724626"/>
            <a:ext cx="7286625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Знайдіть або створіть датасети для навчання моделей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18315" y="3535799"/>
            <a:ext cx="206335" cy="1238369"/>
          </a:xfrm>
          <a:prstGeom prst="roundRect">
            <a:avLst>
              <a:gd name="adj" fmla="val 150049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30985" y="3742134"/>
            <a:ext cx="2428161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Вибір інструментів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930985" y="4169331"/>
            <a:ext cx="6977063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Python, TensorFlow, Scratch, Teachable Machine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27877" y="4980503"/>
            <a:ext cx="206335" cy="1238369"/>
          </a:xfrm>
          <a:prstGeom prst="roundRect">
            <a:avLst>
              <a:gd name="adj" fmla="val 150049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40548" y="5186839"/>
            <a:ext cx="2428161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Прототипування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7240548" y="5614035"/>
            <a:ext cx="66675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базової версії проєкту з мінімальним функціоналом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37559" y="6425208"/>
            <a:ext cx="206335" cy="1238369"/>
          </a:xfrm>
          <a:prstGeom prst="roundRect">
            <a:avLst>
              <a:gd name="adj" fmla="val 150049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550229" y="6631543"/>
            <a:ext cx="3470434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Тестування та вдосконалення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550229" y="7058739"/>
            <a:ext cx="6357818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Ітеративний процес покращення моделі та інтерфейсу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063" y="308193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Інструменти та платформи для навчання і розробки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164080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30616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Для початківців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557230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Scratch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та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Scratch Jr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— блочне програмування для молодших класів, перші кроки в AI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43" y="2164080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64743" y="3061692"/>
            <a:ext cx="296298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Для середнього рівня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64743" y="3557230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Teachable Machine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від Google — створення моделей розпізнавання образів без кодування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802029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7724" y="56996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Для просунутих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37724" y="6195179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Python + бібліотеки AI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(TensorFlow, PyTorch) — розробка складних моделей машинного навчання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743" y="4802029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64743" y="5699641"/>
            <a:ext cx="30032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Навчальні платформи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64743" y="6195179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Nerdbord.io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— практичні проєкти з AI та професійний code review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305" y="568881"/>
            <a:ext cx="13183791" cy="1215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Приклад: створення AI-проєкту на основі машинного навчання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4566166" y="2326838"/>
            <a:ext cx="22860" cy="5101352"/>
          </a:xfrm>
          <a:prstGeom prst="roundRect">
            <a:avLst>
              <a:gd name="adj" fmla="val 1356036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748028" y="2547818"/>
            <a:ext cx="619958" cy="22860"/>
          </a:xfrm>
          <a:prstGeom prst="roundRect">
            <a:avLst>
              <a:gd name="adj" fmla="val 1356036"/>
            </a:avLst>
          </a:prstGeom>
          <a:solidFill>
            <a:srgbClr val="2D4DF2"/>
          </a:solidFill>
          <a:ln/>
        </p:spPr>
      </p:sp>
      <p:sp>
        <p:nvSpPr>
          <p:cNvPr id="5" name="Shape 3"/>
          <p:cNvSpPr/>
          <p:nvPr/>
        </p:nvSpPr>
        <p:spPr>
          <a:xfrm>
            <a:off x="4345126" y="2326838"/>
            <a:ext cx="464939" cy="464939"/>
          </a:xfrm>
          <a:prstGeom prst="roundRect">
            <a:avLst>
              <a:gd name="adj" fmla="val 66673"/>
            </a:avLst>
          </a:prstGeom>
          <a:solidFill>
            <a:srgbClr val="F2F2F2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431685" y="2376904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113115" y="2397800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Збір зображень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23305" y="2908221"/>
            <a:ext cx="2821067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датасету для навчання моделі розпізнавання об'єктів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4787205" y="3787616"/>
            <a:ext cx="619958" cy="22860"/>
          </a:xfrm>
          <a:prstGeom prst="roundRect">
            <a:avLst>
              <a:gd name="adj" fmla="val 1356036"/>
            </a:avLst>
          </a:prstGeom>
          <a:solidFill>
            <a:srgbClr val="018CE1"/>
          </a:solidFill>
          <a:ln/>
        </p:spPr>
      </p:sp>
      <p:sp>
        <p:nvSpPr>
          <p:cNvPr id="10" name="Shape 8"/>
          <p:cNvSpPr/>
          <p:nvPr/>
        </p:nvSpPr>
        <p:spPr>
          <a:xfrm>
            <a:off x="4345126" y="3566636"/>
            <a:ext cx="464939" cy="464939"/>
          </a:xfrm>
          <a:prstGeom prst="roundRect">
            <a:avLst>
              <a:gd name="adj" fmla="val 66673"/>
            </a:avLst>
          </a:prstGeom>
          <a:solidFill>
            <a:srgbClr val="F2F2F2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31685" y="3616702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2" name="Text 10"/>
          <p:cNvSpPr/>
          <p:nvPr/>
        </p:nvSpPr>
        <p:spPr>
          <a:xfrm>
            <a:off x="5610820" y="3637598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Навчання моделі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610820" y="4148018"/>
            <a:ext cx="2821067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Використання Teachable Machine без необхідності писати код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748028" y="4856321"/>
            <a:ext cx="619958" cy="22860"/>
          </a:xfrm>
          <a:prstGeom prst="roundRect">
            <a:avLst>
              <a:gd name="adj" fmla="val 1356036"/>
            </a:avLst>
          </a:prstGeom>
          <a:solidFill>
            <a:srgbClr val="DA33BF"/>
          </a:solidFill>
          <a:ln/>
        </p:spPr>
      </p:sp>
      <p:sp>
        <p:nvSpPr>
          <p:cNvPr id="15" name="Shape 13"/>
          <p:cNvSpPr/>
          <p:nvPr/>
        </p:nvSpPr>
        <p:spPr>
          <a:xfrm>
            <a:off x="4345126" y="4635341"/>
            <a:ext cx="464939" cy="464939"/>
          </a:xfrm>
          <a:prstGeom prst="roundRect">
            <a:avLst>
              <a:gd name="adj" fmla="val 66673"/>
            </a:avLst>
          </a:prstGeom>
          <a:solidFill>
            <a:srgbClr val="F2F2F2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431685" y="4685407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7" name="Text 15"/>
          <p:cNvSpPr/>
          <p:nvPr/>
        </p:nvSpPr>
        <p:spPr>
          <a:xfrm>
            <a:off x="1113115" y="4706303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Інтеграція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723305" y="5216723"/>
            <a:ext cx="2821067" cy="991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Впровадження моделі у веб-додаток або мобільний застосунок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787205" y="5925026"/>
            <a:ext cx="619958" cy="22860"/>
          </a:xfrm>
          <a:prstGeom prst="roundRect">
            <a:avLst>
              <a:gd name="adj" fmla="val 1356036"/>
            </a:avLst>
          </a:prstGeom>
          <a:solidFill>
            <a:srgbClr val="2D4DF2"/>
          </a:solidFill>
          <a:ln/>
        </p:spPr>
      </p:sp>
      <p:sp>
        <p:nvSpPr>
          <p:cNvPr id="20" name="Shape 18"/>
          <p:cNvSpPr/>
          <p:nvPr/>
        </p:nvSpPr>
        <p:spPr>
          <a:xfrm>
            <a:off x="4345126" y="5704046"/>
            <a:ext cx="464939" cy="464939"/>
          </a:xfrm>
          <a:prstGeom prst="roundRect">
            <a:avLst>
              <a:gd name="adj" fmla="val 66673"/>
            </a:avLst>
          </a:prstGeom>
          <a:solidFill>
            <a:srgbClr val="F2F2F2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4431685" y="5754112"/>
            <a:ext cx="291703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4</a:t>
            </a:r>
            <a:endParaRPr lang="en-US" sz="2250" dirty="0"/>
          </a:p>
        </p:txBody>
      </p:sp>
      <p:sp>
        <p:nvSpPr>
          <p:cNvPr id="22" name="Text 20"/>
          <p:cNvSpPr/>
          <p:nvPr/>
        </p:nvSpPr>
        <p:spPr>
          <a:xfrm>
            <a:off x="5610820" y="5775008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Тестування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5610820" y="6285428"/>
            <a:ext cx="2821067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Перевірка на реальних даних і збір зворотного зв'язку</a:t>
            </a:r>
            <a:endParaRPr lang="en-US" sz="160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618" y="2326838"/>
            <a:ext cx="4970978" cy="49709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7930" y="637818"/>
            <a:ext cx="7520940" cy="1363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Командна робота та управління проєктом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297930" y="2349341"/>
            <a:ext cx="7520940" cy="2731294"/>
          </a:xfrm>
          <a:prstGeom prst="roundRect">
            <a:avLst>
              <a:gd name="adj" fmla="val 12734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60225" y="2611636"/>
            <a:ext cx="2727841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Розподіл ролей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560225" y="3091577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Дослідник — вивчення проблеми та пошук рішень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560225" y="3543538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Програміст — реалізація технічної частини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560225" y="3995499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Дизайнер — створення інтерфейсу та візуалізацій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560225" y="4447461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Тестувальник — перевірка функціоналу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297930" y="5312450"/>
            <a:ext cx="7520940" cy="2279333"/>
          </a:xfrm>
          <a:prstGeom prst="roundRect">
            <a:avLst>
              <a:gd name="adj" fmla="val 15259"/>
            </a:avLst>
          </a:prstGeom>
          <a:solidFill>
            <a:srgbClr val="F3F3FF">
              <a:alpha val="75000"/>
            </a:srgbClr>
          </a:solidFill>
          <a:ln w="30480">
            <a:solidFill>
              <a:srgbClr val="018CE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60225" y="5574744"/>
            <a:ext cx="2727841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Методи управління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560225" y="6054685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Agile — гнучка методологія з короткими спринтами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6560225" y="6506647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Kanban — візуалізація процесу та контроль задач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6560225" y="6958608"/>
            <a:ext cx="6996351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Щотижневі зустрічі для обговорення прогресу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4964" y="269079"/>
            <a:ext cx="5634038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Виклики та як їх подолати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60" y="1164074"/>
            <a:ext cx="6650236" cy="759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4965" y="2113954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Проблема з даними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4965" y="2507337"/>
            <a:ext cx="627042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Недостатність даних або їх низька якість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296" y="1164074"/>
            <a:ext cx="6650236" cy="759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15201" y="2113954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Рішення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315201" y="2507337"/>
            <a:ext cx="627042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Збирайте власні датасети або використовуйте відкриті джерела даних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60" y="3214925"/>
            <a:ext cx="6650236" cy="759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64965" y="4164806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галюцинації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64965" y="4558189"/>
            <a:ext cx="627042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Помилки в роботі моделей машинного навчання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296" y="3214925"/>
            <a:ext cx="6650236" cy="759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315201" y="4164806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Рішення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315201" y="4558189"/>
            <a:ext cx="6270427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Регулярне тестування і коригування, використання методів підвищення точності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60" y="5455921"/>
            <a:ext cx="6650236" cy="759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64965" y="6405802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Брак досвіду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664965" y="6799185"/>
            <a:ext cx="627042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Недостатні знання в галузі AI та програмування</a:t>
            </a:r>
            <a:endParaRPr lang="en-US" sz="14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296" y="5455921"/>
            <a:ext cx="6650236" cy="75997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315201" y="6405802"/>
            <a:ext cx="2235518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Рішення</a:t>
            </a:r>
            <a:endParaRPr lang="en-US" sz="1750" dirty="0"/>
          </a:p>
        </p:txBody>
      </p:sp>
      <p:sp>
        <p:nvSpPr>
          <p:cNvPr id="20" name="Text 12"/>
          <p:cNvSpPr/>
          <p:nvPr/>
        </p:nvSpPr>
        <p:spPr>
          <a:xfrm>
            <a:off x="7315201" y="6799185"/>
            <a:ext cx="627042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Онлайн-курси, менторська підтримка, вивчення готових кейсів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850" y="553760"/>
            <a:ext cx="10100072" cy="592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Вплив STEM-AI проєктів на освіту та кар'єру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04850" y="1674733"/>
            <a:ext cx="6364724" cy="1590437"/>
          </a:xfrm>
          <a:prstGeom prst="roundRect">
            <a:avLst>
              <a:gd name="adj" fmla="val 18996"/>
            </a:avLst>
          </a:prstGeom>
          <a:solidFill>
            <a:srgbClr val="F2F2F2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29045" y="1898928"/>
            <a:ext cx="236946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Мотивація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929045" y="2396371"/>
            <a:ext cx="591633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Підвищення інтересу та залучення учнів у навчання через практичну діяльність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04850" y="3466505"/>
            <a:ext cx="6364724" cy="1590437"/>
          </a:xfrm>
          <a:prstGeom prst="roundRect">
            <a:avLst>
              <a:gd name="adj" fmla="val 18996"/>
            </a:avLst>
          </a:prstGeom>
          <a:solidFill>
            <a:srgbClr val="F2F2F2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29045" y="3690699"/>
            <a:ext cx="249638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Навички майбутнього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29045" y="4188143"/>
            <a:ext cx="591633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Формування компетенцій, затребуваних на ринку праці: аналітичне мислення, робота з даними, програмування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04850" y="5258276"/>
            <a:ext cx="6364724" cy="1590437"/>
          </a:xfrm>
          <a:prstGeom prst="roundRect">
            <a:avLst>
              <a:gd name="adj" fmla="val 18996"/>
            </a:avLst>
          </a:prstGeom>
          <a:solidFill>
            <a:srgbClr val="F2F2F2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29045" y="5482471"/>
            <a:ext cx="236946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Конкурси та гранти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29045" y="5979914"/>
            <a:ext cx="591633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Можливість участі в міжнародних змаганнях, отримання фінансування для розвитку проєктів</a:t>
            </a:r>
            <a:endParaRPr lang="en-US" sz="15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446" y="1674733"/>
            <a:ext cx="6364724" cy="63647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Галерея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</TotalTime>
  <Words>510</Words>
  <Application>Microsoft Office PowerPoint</Application>
  <PresentationFormat>Довільний</PresentationFormat>
  <Paragraphs>96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PT Sans</vt:lpstr>
      <vt:lpstr>Arial</vt:lpstr>
      <vt:lpstr>Palatino Linotype</vt:lpstr>
      <vt:lpstr>Nunito Semi Bold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2025-09-06T05:51:02Z</dcterms:created>
  <dcterms:modified xsi:type="dcterms:W3CDTF">2025-09-06T06:01:21Z</dcterms:modified>
</cp:coreProperties>
</file>