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6" r:id="rId3"/>
    <p:sldId id="270" r:id="rId4"/>
    <p:sldId id="290" r:id="rId5"/>
    <p:sldId id="286" r:id="rId6"/>
    <p:sldId id="287" r:id="rId7"/>
    <p:sldId id="257" r:id="rId8"/>
    <p:sldId id="288" r:id="rId9"/>
    <p:sldId id="289" r:id="rId10"/>
    <p:sldId id="280" r:id="rId11"/>
    <p:sldId id="282" r:id="rId12"/>
    <p:sldId id="281" r:id="rId13"/>
    <p:sldId id="271" r:id="rId14"/>
    <p:sldId id="272" r:id="rId15"/>
    <p:sldId id="274" r:id="rId16"/>
    <p:sldId id="276" r:id="rId17"/>
    <p:sldId id="277" r:id="rId18"/>
    <p:sldId id="278" r:id="rId19"/>
    <p:sldId id="279" r:id="rId20"/>
    <p:sldId id="275" r:id="rId21"/>
    <p:sldId id="265" r:id="rId22"/>
    <p:sldId id="267" r:id="rId23"/>
    <p:sldId id="266" r:id="rId24"/>
    <p:sldId id="259" r:id="rId25"/>
    <p:sldId id="291" r:id="rId26"/>
    <p:sldId id="292" r:id="rId27"/>
    <p:sldId id="293" r:id="rId28"/>
    <p:sldId id="294" r:id="rId29"/>
    <p:sldId id="295" r:id="rId30"/>
    <p:sldId id="296" r:id="rId3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21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3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32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70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85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1397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233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826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95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52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890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03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19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77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8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43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94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701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7F829C-F987-49A4-BA6C-1CCE374FE75A}" type="datetimeFigureOut">
              <a:rPr lang="uk-UA" smtClean="0"/>
              <a:t>16.03.2024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B6041A2-E024-4F96-B3F2-87997B85C2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453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syfactor.org/lib/psywar41.htm" TargetMode="External"/><Relationship Id="rId2" Type="http://schemas.openxmlformats.org/officeDocument/2006/relationships/hyperlink" Target="https://www.litres.ru/p-m-laynbardzher/psihologicheskaya-voyna-teoriya-i-praktika-obrabotki-mass/chitat-onlay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leninka.ru/article/n/informatsionno-psihologicheskoe-oruzhie-kak-sredstvo-obespecheniya-zaschity-natsionalnyh-interesov-gosudarstva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m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is.com.ua/?lang=ukr&amp;cat=reports&amp;id=1078" TargetMode="External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5401" y="2507672"/>
            <a:ext cx="9601196" cy="37961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План </a:t>
            </a:r>
            <a:r>
              <a:rPr lang="ru-RU" sz="2800" b="1" dirty="0" err="1" smtClean="0">
                <a:solidFill>
                  <a:schemeClr val="tx1"/>
                </a:solidFill>
              </a:rPr>
              <a:t>лекції</a:t>
            </a:r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1</a:t>
            </a:r>
            <a:r>
              <a:rPr lang="ru-RU" sz="2800" dirty="0">
                <a:solidFill>
                  <a:schemeClr val="tx1"/>
                </a:solidFill>
              </a:rPr>
              <a:t>. </a:t>
            </a:r>
            <a:r>
              <a:rPr lang="ru-RU" sz="2800" dirty="0" err="1">
                <a:solidFill>
                  <a:schemeClr val="tx1"/>
                </a:solidFill>
              </a:rPr>
              <a:t>Поняття</a:t>
            </a:r>
            <a:r>
              <a:rPr lang="ru-RU" sz="2800" dirty="0">
                <a:solidFill>
                  <a:schemeClr val="tx1"/>
                </a:solidFill>
              </a:rPr>
              <a:t> та </a:t>
            </a:r>
            <a:r>
              <a:rPr lang="ru-RU" sz="2800" dirty="0" smtClean="0">
                <a:solidFill>
                  <a:schemeClr val="tx1"/>
                </a:solidFill>
              </a:rPr>
              <a:t>суть </a:t>
            </a:r>
            <a:r>
              <a:rPr lang="ru-RU" sz="2800" dirty="0" err="1" smtClean="0">
                <a:solidFill>
                  <a:schemeClr val="tx1"/>
                </a:solidFill>
              </a:rPr>
              <a:t>війни</a:t>
            </a:r>
            <a:r>
              <a:rPr lang="ru-RU" sz="2800" dirty="0" smtClean="0">
                <a:solidFill>
                  <a:schemeClr val="tx1"/>
                </a:solidFill>
              </a:rPr>
              <a:t>. </a:t>
            </a:r>
            <a:r>
              <a:rPr lang="ru-RU" sz="2800" dirty="0" err="1" smtClean="0">
                <a:solidFill>
                  <a:schemeClr val="tx1"/>
                </a:solidFill>
              </a:rPr>
              <a:t>Види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війни</a:t>
            </a:r>
            <a:r>
              <a:rPr lang="ru-RU" sz="2800" dirty="0" smtClean="0">
                <a:solidFill>
                  <a:schemeClr val="tx1"/>
                </a:solidFill>
              </a:rPr>
              <a:t> (3-8 слайд)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2. </a:t>
            </a:r>
            <a:r>
              <a:rPr lang="ru-RU" sz="2800" dirty="0" err="1">
                <a:solidFill>
                  <a:schemeClr val="tx1"/>
                </a:solidFill>
              </a:rPr>
              <a:t>Гібридна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війна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(9-25 слайд)</a:t>
            </a:r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1" y="524933"/>
            <a:ext cx="9601196" cy="184419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/>
              <a:t>Проблеми війни та миру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41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2" y="507876"/>
            <a:ext cx="3470963" cy="5809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398" y="507876"/>
            <a:ext cx="7432202" cy="58097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1782" y="138544"/>
            <a:ext cx="7807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http://resource.history.org.ua/item/0013707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308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80" y="398338"/>
            <a:ext cx="6882119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Cambria" panose="02040503050406030204" pitchFamily="18" charset="0"/>
              </a:rPr>
              <a:t>Гібридна війна: </a:t>
            </a:r>
            <a:r>
              <a:rPr lang="en-US" sz="2000" dirty="0">
                <a:latin typeface="Cambria" panose="02040503050406030204" pitchFamily="18" charset="0"/>
              </a:rPr>
              <a:t>in </a:t>
            </a:r>
            <a:r>
              <a:rPr lang="en-US" sz="2000" dirty="0" err="1">
                <a:latin typeface="Cambria" panose="02040503050406030204" pitchFamily="18" charset="0"/>
              </a:rPr>
              <a:t>verbo</a:t>
            </a:r>
            <a:r>
              <a:rPr lang="en-US" sz="2000" dirty="0">
                <a:latin typeface="Cambria" panose="02040503050406030204" pitchFamily="18" charset="0"/>
              </a:rPr>
              <a:t> et in </a:t>
            </a:r>
            <a:r>
              <a:rPr lang="en-US" sz="2000" dirty="0" err="1">
                <a:latin typeface="Cambria" panose="02040503050406030204" pitchFamily="18" charset="0"/>
              </a:rPr>
              <a:t>praxi</a:t>
            </a:r>
            <a:r>
              <a:rPr lang="en-US" sz="2000" dirty="0">
                <a:latin typeface="Cambria" panose="02040503050406030204" pitchFamily="18" charset="0"/>
              </a:rPr>
              <a:t> : </a:t>
            </a:r>
            <a:r>
              <a:rPr lang="uk-UA" sz="2000" dirty="0">
                <a:latin typeface="Cambria" panose="02040503050406030204" pitchFamily="18" charset="0"/>
              </a:rPr>
              <a:t>монографія /</a:t>
            </a:r>
          </a:p>
          <a:p>
            <a:pPr algn="just"/>
            <a:r>
              <a:rPr lang="uk-UA" sz="2000" dirty="0">
                <a:latin typeface="Cambria" panose="02040503050406030204" pitchFamily="18" charset="0"/>
              </a:rPr>
              <a:t>Донецький національний університет імені Василя Стуса /</a:t>
            </a:r>
          </a:p>
          <a:p>
            <a:pPr algn="just"/>
            <a:r>
              <a:rPr lang="uk-UA" sz="2000" dirty="0">
                <a:latin typeface="Cambria" panose="02040503050406030204" pitchFamily="18" charset="0"/>
              </a:rPr>
              <a:t>під. </a:t>
            </a:r>
            <a:r>
              <a:rPr lang="uk-UA" sz="2000" dirty="0" err="1">
                <a:latin typeface="Cambria" panose="02040503050406030204" pitchFamily="18" charset="0"/>
              </a:rPr>
              <a:t>заг</a:t>
            </a:r>
            <a:r>
              <a:rPr lang="uk-UA" sz="2000" dirty="0">
                <a:latin typeface="Cambria" panose="02040503050406030204" pitchFamily="18" charset="0"/>
              </a:rPr>
              <a:t>. ред. проф. Р.О. </a:t>
            </a:r>
            <a:r>
              <a:rPr lang="uk-UA" sz="2000" dirty="0" err="1">
                <a:latin typeface="Cambria" panose="02040503050406030204" pitchFamily="18" charset="0"/>
              </a:rPr>
              <a:t>Додонова</a:t>
            </a:r>
            <a:r>
              <a:rPr lang="uk-UA" sz="2000" dirty="0">
                <a:latin typeface="Cambria" panose="02040503050406030204" pitchFamily="18" charset="0"/>
              </a:rPr>
              <a:t>. – Вінниця : ТОВ «</a:t>
            </a:r>
            <a:r>
              <a:rPr lang="uk-UA" sz="2000" dirty="0" err="1">
                <a:latin typeface="Cambria" panose="02040503050406030204" pitchFamily="18" charset="0"/>
              </a:rPr>
              <a:t>Нілан</a:t>
            </a:r>
            <a:r>
              <a:rPr lang="uk-UA" sz="2000" dirty="0">
                <a:latin typeface="Cambria" panose="02040503050406030204" pitchFamily="18" charset="0"/>
              </a:rPr>
              <a:t>-</a:t>
            </a:r>
          </a:p>
          <a:p>
            <a:pPr algn="just"/>
            <a:r>
              <a:rPr lang="uk-UA" sz="2000" dirty="0">
                <a:latin typeface="Cambria" panose="02040503050406030204" pitchFamily="18" charset="0"/>
              </a:rPr>
              <a:t>ЛТД», 2017. – 412 с.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9" y="2029554"/>
            <a:ext cx="6882119" cy="4537501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98" y="369332"/>
            <a:ext cx="4305173" cy="61687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378" y="-59377"/>
            <a:ext cx="8178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https://jmonographs.donnu.edu.ua/article/view/3781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58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7" y="96982"/>
            <a:ext cx="11707092" cy="6986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dirty="0">
                <a:latin typeface="Cambria" panose="02040503050406030204" pitchFamily="18" charset="0"/>
              </a:rPr>
              <a:t>На думку </a:t>
            </a:r>
            <a:r>
              <a:rPr lang="uk-UA" sz="2000" b="1" i="1" dirty="0" err="1">
                <a:latin typeface="Cambria" panose="02040503050406030204" pitchFamily="18" charset="0"/>
              </a:rPr>
              <a:t>Філипа</a:t>
            </a:r>
            <a:r>
              <a:rPr lang="uk-UA" sz="2000" b="1" i="1" dirty="0">
                <a:latin typeface="Cambria" panose="02040503050406030204" pitchFamily="18" charset="0"/>
              </a:rPr>
              <a:t> </a:t>
            </a:r>
            <a:r>
              <a:rPr lang="uk-UA" sz="2000" b="1" i="1" dirty="0" err="1">
                <a:latin typeface="Cambria" panose="02040503050406030204" pitchFamily="18" charset="0"/>
              </a:rPr>
              <a:t>Корбера</a:t>
            </a:r>
            <a:r>
              <a:rPr lang="uk-UA" sz="2000" dirty="0">
                <a:latin typeface="Cambria" panose="02040503050406030204" pitchFamily="18" charset="0"/>
              </a:rPr>
              <a:t>, в </a:t>
            </a:r>
            <a:r>
              <a:rPr lang="uk-UA" sz="2000" dirty="0" smtClean="0">
                <a:latin typeface="Cambria" panose="02040503050406030204" pitchFamily="18" charset="0"/>
              </a:rPr>
              <a:t>російській </a:t>
            </a:r>
            <a:r>
              <a:rPr lang="uk-UA" sz="2000" dirty="0">
                <a:latin typeface="Cambria" panose="02040503050406030204" pitchFamily="18" charset="0"/>
              </a:rPr>
              <a:t>моделі гібридної війни можна простежити три стадії:</a:t>
            </a:r>
          </a:p>
          <a:p>
            <a:r>
              <a:rPr lang="uk-UA" sz="2000" dirty="0">
                <a:latin typeface="Cambria" panose="02040503050406030204" pitchFamily="18" charset="0"/>
              </a:rPr>
              <a:t>– дестабілізація країни через роздмухування внутрішнього конфлікту;</a:t>
            </a:r>
          </a:p>
          <a:p>
            <a:r>
              <a:rPr lang="uk-UA" sz="2000" dirty="0">
                <a:latin typeface="Cambria" panose="02040503050406030204" pitchFamily="18" charset="0"/>
              </a:rPr>
              <a:t>– намагання знищити державу через катастрофічне руйнування економіки та інфраструктури;</a:t>
            </a:r>
          </a:p>
          <a:p>
            <a:r>
              <a:rPr lang="uk-UA" sz="2000" dirty="0">
                <a:latin typeface="Cambria" panose="02040503050406030204" pitchFamily="18" charset="0"/>
              </a:rPr>
              <a:t>– заміщення місцевої влади власними </a:t>
            </a:r>
            <a:r>
              <a:rPr lang="uk-UA" sz="2000" dirty="0" smtClean="0">
                <a:latin typeface="Cambria" panose="02040503050406030204" pitchFamily="18" charset="0"/>
              </a:rPr>
              <a:t>прихильниками, </a:t>
            </a:r>
            <a:r>
              <a:rPr lang="uk-UA" sz="2000" dirty="0">
                <a:latin typeface="Cambria" panose="02040503050406030204" pitchFamily="18" charset="0"/>
              </a:rPr>
              <a:t>«запрошення рятівників» </a:t>
            </a:r>
            <a:endParaRPr lang="uk-UA" sz="2000" dirty="0" smtClean="0">
              <a:latin typeface="Cambria" panose="02040503050406030204" pitchFamily="18" charset="0"/>
            </a:endParaRPr>
          </a:p>
          <a:p>
            <a:r>
              <a:rPr lang="en-US" sz="2000" i="1" dirty="0" err="1" smtClean="0"/>
              <a:t>Karber</a:t>
            </a:r>
            <a:r>
              <a:rPr lang="en-US" sz="2000" i="1" dirty="0"/>
              <a:t>, Dr. Phillip A. Russia´s Hybrid War Campaign, Implications </a:t>
            </a:r>
            <a:r>
              <a:rPr lang="en-US" sz="2000" i="1" dirty="0" err="1" smtClean="0"/>
              <a:t>forUkraine</a:t>
            </a:r>
            <a:r>
              <a:rPr lang="en-US" sz="2000" i="1" dirty="0" smtClean="0"/>
              <a:t> </a:t>
            </a:r>
            <a:r>
              <a:rPr lang="en-US" sz="2000" i="1" dirty="0"/>
              <a:t>&amp; Beyond, Washington CSIS 1o March 2015,</a:t>
            </a:r>
          </a:p>
          <a:p>
            <a:r>
              <a:rPr lang="en-US" sz="2000" i="1" dirty="0"/>
              <a:t>http://fortunascorner.com/wp-content/uploads/2015/03/ </a:t>
            </a:r>
            <a:r>
              <a:rPr lang="en-US" sz="2000" i="1" dirty="0" err="1" smtClean="0"/>
              <a:t>hybridwarfarebrief</a:t>
            </a:r>
            <a:endParaRPr lang="uk-UA" sz="2000" i="1" dirty="0" smtClean="0"/>
          </a:p>
          <a:p>
            <a:endParaRPr lang="en-US" dirty="0"/>
          </a:p>
          <a:p>
            <a:r>
              <a:rPr lang="uk-UA" sz="2000" dirty="0">
                <a:latin typeface="Cambria" panose="02040503050406030204" pitchFamily="18" charset="0"/>
              </a:rPr>
              <a:t>Особливо вражаючим, на переконання </a:t>
            </a:r>
            <a:r>
              <a:rPr lang="uk-UA" sz="2000" b="1" i="1" dirty="0">
                <a:latin typeface="Cambria" panose="02040503050406030204" pitchFamily="18" charset="0"/>
              </a:rPr>
              <a:t>Стефана </a:t>
            </a:r>
            <a:r>
              <a:rPr lang="uk-UA" sz="2000" b="1" i="1" dirty="0" err="1">
                <a:latin typeface="Cambria" panose="02040503050406030204" pitchFamily="18" charset="0"/>
              </a:rPr>
              <a:t>Бленка</a:t>
            </a:r>
            <a:r>
              <a:rPr lang="uk-UA" sz="2000" dirty="0">
                <a:latin typeface="Cambria" panose="02040503050406030204" pitchFamily="18" charset="0"/>
              </a:rPr>
              <a:t>, виглядає використання </a:t>
            </a:r>
            <a:r>
              <a:rPr lang="uk-UA" sz="2000" dirty="0" smtClean="0">
                <a:latin typeface="Cambria" panose="02040503050406030204" pitchFamily="18" charset="0"/>
              </a:rPr>
              <a:t>Росією невійськових </a:t>
            </a:r>
            <a:r>
              <a:rPr lang="uk-UA" sz="2000" dirty="0">
                <a:latin typeface="Cambria" panose="02040503050406030204" pitchFamily="18" charset="0"/>
              </a:rPr>
              <a:t>інструментів гібридної війни.</a:t>
            </a:r>
            <a:r>
              <a:rPr lang="uk-UA" dirty="0">
                <a:latin typeface="Cambria" panose="02040503050406030204" pitchFamily="18" charset="0"/>
              </a:rPr>
              <a:t> Серед них:</a:t>
            </a:r>
          </a:p>
          <a:p>
            <a:r>
              <a:rPr lang="uk-UA" dirty="0">
                <a:latin typeface="Cambria" panose="02040503050406030204" pitchFamily="18" charset="0"/>
              </a:rPr>
              <a:t>– Інвестування у ключові сектори економік </a:t>
            </a:r>
            <a:r>
              <a:rPr lang="uk-UA" b="1" i="1" dirty="0">
                <a:latin typeface="Cambria" panose="02040503050406030204" pitchFamily="18" charset="0"/>
              </a:rPr>
              <a:t>європейських держав</a:t>
            </a:r>
            <a:r>
              <a:rPr lang="uk-UA" dirty="0">
                <a:latin typeface="Cambria" panose="02040503050406030204" pitchFamily="18" charset="0"/>
              </a:rPr>
              <a:t>.</a:t>
            </a:r>
          </a:p>
          <a:p>
            <a:r>
              <a:rPr lang="uk-UA" dirty="0">
                <a:latin typeface="Cambria" panose="02040503050406030204" pitchFamily="18" charset="0"/>
              </a:rPr>
              <a:t>– Використання </a:t>
            </a:r>
            <a:r>
              <a:rPr lang="uk-UA" b="1" i="1" dirty="0">
                <a:latin typeface="Cambria" panose="02040503050406030204" pitchFamily="18" charset="0"/>
              </a:rPr>
              <a:t>російських інвестицій, торгівлі та капіталу для хабарів та підвищення впливу на економічну і політичну еліту західних краї</a:t>
            </a:r>
            <a:r>
              <a:rPr lang="uk-UA" dirty="0">
                <a:latin typeface="Cambria" panose="02040503050406030204" pitchFamily="18" charset="0"/>
              </a:rPr>
              <a:t>н.</a:t>
            </a:r>
          </a:p>
          <a:p>
            <a:r>
              <a:rPr lang="uk-UA" b="1" i="1" dirty="0">
                <a:latin typeface="Cambria" panose="02040503050406030204" pitchFamily="18" charset="0"/>
              </a:rPr>
              <a:t>– Підкуп представників західних медіа та підтримка </a:t>
            </a:r>
            <a:r>
              <a:rPr lang="uk-UA" b="1" i="1" dirty="0" smtClean="0">
                <a:latin typeface="Cambria" panose="02040503050406030204" pitchFamily="18" charset="0"/>
              </a:rPr>
              <a:t>антиінтеграційних </a:t>
            </a:r>
            <a:r>
              <a:rPr lang="uk-UA" b="1" i="1" dirty="0">
                <a:latin typeface="Cambria" panose="02040503050406030204" pitchFamily="18" charset="0"/>
              </a:rPr>
              <a:t>проросійських політичних парті</a:t>
            </a:r>
            <a:r>
              <a:rPr lang="uk-UA" dirty="0">
                <a:latin typeface="Cambria" panose="02040503050406030204" pitchFamily="18" charset="0"/>
              </a:rPr>
              <a:t>й.</a:t>
            </a:r>
          </a:p>
          <a:p>
            <a:r>
              <a:rPr lang="uk-UA" dirty="0">
                <a:latin typeface="Cambria" panose="02040503050406030204" pitchFamily="18" charset="0"/>
              </a:rPr>
              <a:t>– Продаж озброєння та військової техніки для досягнення впливу на прийняття воєнних рішень зарубіжними країнами.</a:t>
            </a:r>
          </a:p>
          <a:p>
            <a:r>
              <a:rPr lang="uk-UA" dirty="0">
                <a:latin typeface="Cambria" panose="02040503050406030204" pitchFamily="18" charset="0"/>
              </a:rPr>
              <a:t>– </a:t>
            </a:r>
            <a:r>
              <a:rPr lang="uk-UA" b="1" i="1" dirty="0">
                <a:latin typeface="Cambria" panose="02040503050406030204" pitchFamily="18" charset="0"/>
              </a:rPr>
              <a:t>Широкомасштабне проникнення розвідки в європейські організації.</a:t>
            </a:r>
          </a:p>
          <a:p>
            <a:r>
              <a:rPr lang="uk-UA" dirty="0">
                <a:latin typeface="Cambria" panose="02040503050406030204" pitchFamily="18" charset="0"/>
              </a:rPr>
              <a:t>– Налагодження </a:t>
            </a:r>
            <a:r>
              <a:rPr lang="uk-UA" dirty="0" err="1">
                <a:latin typeface="Cambria" panose="02040503050406030204" pitchFamily="18" charset="0"/>
              </a:rPr>
              <a:t>зв’язків</a:t>
            </a:r>
            <a:r>
              <a:rPr lang="uk-UA" dirty="0">
                <a:latin typeface="Cambria" panose="02040503050406030204" pitchFamily="18" charset="0"/>
              </a:rPr>
              <a:t> між російською організованою злочинністю та місцевими кримінальними елементами.</a:t>
            </a:r>
          </a:p>
          <a:p>
            <a:r>
              <a:rPr lang="uk-UA" dirty="0">
                <a:latin typeface="Cambria" panose="02040503050406030204" pitchFamily="18" charset="0"/>
              </a:rPr>
              <a:t>– </a:t>
            </a:r>
            <a:r>
              <a:rPr lang="uk-UA" b="1" i="1" dirty="0">
                <a:latin typeface="Cambria" panose="02040503050406030204" pitchFamily="18" charset="0"/>
              </a:rPr>
              <a:t>Встановлення контактів серед релігійних інститу</a:t>
            </a:r>
            <a:r>
              <a:rPr lang="uk-UA" i="1" dirty="0">
                <a:latin typeface="Cambria" panose="02040503050406030204" pitchFamily="18" charset="0"/>
              </a:rPr>
              <a:t>тів</a:t>
            </a:r>
            <a:r>
              <a:rPr lang="uk-UA" dirty="0">
                <a:latin typeface="Cambria" panose="02040503050406030204" pitchFamily="18" charset="0"/>
              </a:rPr>
              <a:t>, які використовують нерозв’язані етнічні суперечності та розгортають кампанії проти «прав меншостей».</a:t>
            </a:r>
          </a:p>
          <a:p>
            <a:r>
              <a:rPr lang="uk-UA" dirty="0">
                <a:latin typeface="Cambria" panose="02040503050406030204" pitchFamily="18" charset="0"/>
              </a:rPr>
              <a:t>– Значна підтримка російської інформації за кордоном. </a:t>
            </a:r>
          </a:p>
          <a:p>
            <a:r>
              <a:rPr lang="uk-UA" dirty="0">
                <a:latin typeface="Cambria" panose="02040503050406030204" pitchFamily="18" charset="0"/>
              </a:rPr>
              <a:t>– Масивна координація кібератак на обрані </a:t>
            </a:r>
            <a:r>
              <a:rPr lang="uk-UA" dirty="0" smtClean="0">
                <a:latin typeface="Cambria" panose="02040503050406030204" pitchFamily="18" charset="0"/>
              </a:rPr>
              <a:t>цілі </a:t>
            </a:r>
            <a:r>
              <a:rPr lang="en-US" i="1" dirty="0">
                <a:latin typeface="Cambria" panose="02040503050406030204" pitchFamily="18" charset="0"/>
              </a:rPr>
              <a:t>Blank, Stephen. Russia, Hybrid War and the evolution of Europe.</a:t>
            </a:r>
          </a:p>
          <a:p>
            <a:r>
              <a:rPr lang="en-US" i="1" dirty="0">
                <a:latin typeface="Cambria" panose="02040503050406030204" pitchFamily="18" charset="0"/>
              </a:rPr>
              <a:t>Second Line of Defense. 2015-02-14, http://www.sldinfo.com/russia-hybridwar-and-the-evolution-of-europe/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22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645" y="0"/>
            <a:ext cx="8274064" cy="68634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Cambria" panose="02040503050406030204" pitchFamily="18" charset="0"/>
              </a:rPr>
              <a:t>Психологічна війна</a:t>
            </a:r>
            <a:endParaRPr lang="uk-UA" sz="2400" dirty="0">
              <a:latin typeface="Cambria" panose="02040503050406030204" pitchFamily="18" charset="0"/>
            </a:endParaRPr>
          </a:p>
          <a:p>
            <a:r>
              <a:rPr lang="uk-UA" sz="2000" dirty="0" smtClean="0">
                <a:latin typeface="Cambria" panose="02040503050406030204" pitchFamily="18" charset="0"/>
              </a:rPr>
              <a:t>	У </a:t>
            </a:r>
            <a:r>
              <a:rPr lang="uk-UA" sz="2000" dirty="0">
                <a:latin typeface="Cambria" panose="02040503050406030204" pitchFamily="18" charset="0"/>
              </a:rPr>
              <a:t>науковий обіг поняття «психологічна війна» ввійшло в часи Другої світової війни. Відомий американський вчений Пол </a:t>
            </a:r>
            <a:r>
              <a:rPr lang="uk-UA" sz="2000" dirty="0" err="1">
                <a:latin typeface="Cambria" panose="02040503050406030204" pitchFamily="18" charset="0"/>
              </a:rPr>
              <a:t>Лайнбарджер</a:t>
            </a:r>
            <a:r>
              <a:rPr lang="uk-UA" sz="2000" dirty="0">
                <a:latin typeface="Cambria" panose="02040503050406030204" pitchFamily="18" charset="0"/>
              </a:rPr>
              <a:t> у книзі «Психологічна війна. Теорія і практика обробки масової свідомості» (1948) визначив особливості такої війни. На його думку психологічна відрізняється від звичайної війни перш за все тим, що вона починається задовго до оголошення бойових дій і триває після їх закінчення. </a:t>
            </a:r>
            <a:r>
              <a:rPr lang="uk-UA" sz="2000" dirty="0" smtClean="0">
                <a:latin typeface="Cambria" panose="02040503050406030204" pitchFamily="18" charset="0"/>
              </a:rPr>
              <a:t>Через </a:t>
            </a:r>
            <a:r>
              <a:rPr lang="uk-UA" sz="2000" dirty="0">
                <a:latin typeface="Cambria" panose="02040503050406030204" pitchFamily="18" charset="0"/>
              </a:rPr>
              <a:t>особливість методів і завдань психологічна війна не вписується у звичайні концепції </a:t>
            </a:r>
            <a:r>
              <a:rPr lang="uk-UA" sz="2000" dirty="0" smtClean="0">
                <a:latin typeface="Cambria" panose="02040503050406030204" pitchFamily="18" charset="0"/>
              </a:rPr>
              <a:t>війни. </a:t>
            </a:r>
            <a:endParaRPr lang="ru-RU" sz="2000" dirty="0">
              <a:latin typeface="Cambria" panose="02040503050406030204" pitchFamily="18" charset="0"/>
            </a:endParaRPr>
          </a:p>
          <a:p>
            <a:r>
              <a:rPr lang="ru-RU" i="1" dirty="0" err="1" smtClean="0">
                <a:latin typeface="Cambria" panose="02040503050406030204" pitchFamily="18" charset="0"/>
              </a:rPr>
              <a:t>Лайнбарджер</a:t>
            </a:r>
            <a:r>
              <a:rPr lang="ru-RU" i="1" dirty="0" smtClean="0">
                <a:latin typeface="Cambria" panose="02040503050406030204" pitchFamily="18" charset="0"/>
              </a:rPr>
              <a:t> </a:t>
            </a:r>
            <a:r>
              <a:rPr lang="ru-RU" i="1" dirty="0">
                <a:latin typeface="Cambria" panose="02040503050406030204" pitchFamily="18" charset="0"/>
              </a:rPr>
              <a:t>П. Психологическая война. Теория и практика обработки массового сознания. URL: </a:t>
            </a:r>
            <a:r>
              <a:rPr lang="ru-RU" i="1" dirty="0">
                <a:latin typeface="Cambria" panose="02040503050406030204" pitchFamily="18" charset="0"/>
                <a:hlinkClick r:id="rId2"/>
              </a:rPr>
              <a:t>https://www.litres.ru/p-m-laynbardzher/psihologicheskaya-voyna-teoriya-i-praktika-obrabotki-mass/chitat-onlayn</a:t>
            </a:r>
            <a:r>
              <a:rPr lang="ru-RU" dirty="0" smtClean="0">
                <a:latin typeface="Cambria" panose="02040503050406030204" pitchFamily="18" charset="0"/>
                <a:hlinkClick r:id="rId2"/>
              </a:rPr>
              <a:t>/</a:t>
            </a:r>
            <a:endParaRPr lang="ru-RU" dirty="0" smtClean="0">
              <a:latin typeface="Cambria" panose="02040503050406030204" pitchFamily="18" charset="0"/>
            </a:endParaRPr>
          </a:p>
          <a:p>
            <a:endParaRPr lang="uk-UA" sz="2400" dirty="0">
              <a:latin typeface="Cambria" panose="02040503050406030204" pitchFamily="18" charset="0"/>
            </a:endParaRPr>
          </a:p>
          <a:p>
            <a:r>
              <a:rPr lang="uk-UA" sz="2000" dirty="0" smtClean="0">
                <a:latin typeface="Cambria" panose="02040503050406030204" pitchFamily="18" charset="0"/>
              </a:rPr>
              <a:t>	Використання </a:t>
            </a:r>
            <a:r>
              <a:rPr lang="uk-UA" sz="2000" dirty="0">
                <a:latin typeface="Cambria" panose="02040503050406030204" pitchFamily="18" charset="0"/>
              </a:rPr>
              <a:t>поняття «психологічна війна» є виправданим, оскільки, як зауважує </a:t>
            </a:r>
            <a:r>
              <a:rPr lang="uk-UA" sz="2000" dirty="0" err="1">
                <a:latin typeface="Cambria" panose="02040503050406030204" pitchFamily="18" charset="0"/>
              </a:rPr>
              <a:t>Д.Ольшанський</a:t>
            </a:r>
            <a:r>
              <a:rPr lang="uk-UA" sz="2000" dirty="0">
                <a:latin typeface="Cambria" panose="02040503050406030204" pitchFamily="18" charset="0"/>
              </a:rPr>
              <a:t>, така війна є неодмінним компонентом будь-якої війни й збройного конфлікту. В такій війні «зброєю» є «</a:t>
            </a:r>
            <a:r>
              <a:rPr lang="uk-UA" sz="2000" dirty="0" err="1">
                <a:latin typeface="Cambria" panose="02040503050406030204" pitchFamily="18" charset="0"/>
              </a:rPr>
              <a:t>спецпропаганда</a:t>
            </a:r>
            <a:r>
              <a:rPr lang="uk-UA" sz="2000" dirty="0">
                <a:latin typeface="Cambria" panose="02040503050406030204" pitchFamily="18" charset="0"/>
              </a:rPr>
              <a:t>», розрахована на війська і мирне населення реального супротивника. Кінцевою метою психологічної війни є зміна масової свідомості та масових </a:t>
            </a:r>
            <a:r>
              <a:rPr lang="uk-UA" sz="2000" dirty="0" smtClean="0">
                <a:latin typeface="Cambria" panose="02040503050406030204" pitchFamily="18" charset="0"/>
              </a:rPr>
              <a:t>настроїв  </a:t>
            </a:r>
            <a:r>
              <a:rPr lang="ru-RU" sz="2000" dirty="0">
                <a:latin typeface="Cambria" panose="02040503050406030204" pitchFamily="18" charset="0"/>
              </a:rPr>
              <a:t>	</a:t>
            </a:r>
            <a:endParaRPr lang="ru-RU" sz="2000" dirty="0" smtClean="0">
              <a:latin typeface="Cambria" panose="02040503050406030204" pitchFamily="18" charset="0"/>
            </a:endParaRPr>
          </a:p>
          <a:p>
            <a:r>
              <a:rPr lang="ru-RU" sz="2000" i="1" dirty="0" smtClean="0">
                <a:latin typeface="Cambria" panose="02040503050406030204" pitchFamily="18" charset="0"/>
              </a:rPr>
              <a:t>Ольшанский </a:t>
            </a:r>
            <a:r>
              <a:rPr lang="ru-RU" sz="2000" i="1" dirty="0">
                <a:latin typeface="Cambria" panose="02040503050406030204" pitchFamily="18" charset="0"/>
              </a:rPr>
              <a:t>Д. Психологическая война. Приемы психологической войны URL: </a:t>
            </a:r>
            <a:r>
              <a:rPr lang="ru-RU" sz="2000" i="1" dirty="0">
                <a:latin typeface="Cambria" panose="02040503050406030204" pitchFamily="18" charset="0"/>
                <a:hlinkClick r:id="rId3"/>
              </a:rPr>
              <a:t>https://</a:t>
            </a:r>
            <a:r>
              <a:rPr lang="ru-RU" sz="2000" i="1" dirty="0" smtClean="0">
                <a:latin typeface="Cambria" panose="02040503050406030204" pitchFamily="18" charset="0"/>
                <a:hlinkClick r:id="rId3"/>
              </a:rPr>
              <a:t>psyfactor.org/lib/psywar41.htm</a:t>
            </a:r>
            <a:endParaRPr lang="ru-RU" sz="2000" i="1" dirty="0" smtClean="0">
              <a:latin typeface="Cambria" panose="02040503050406030204" pitchFamily="18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09" y="0"/>
            <a:ext cx="3574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5" y="401783"/>
            <a:ext cx="11748654" cy="6001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Російський вчений </a:t>
            </a:r>
            <a:r>
              <a:rPr lang="uk-UA" sz="2400" dirty="0" err="1"/>
              <a:t>Д.Кравцов</a:t>
            </a:r>
            <a:r>
              <a:rPr lang="uk-UA" sz="2400" dirty="0"/>
              <a:t> у статті «Інформаційно-психологічна зброя як засіб забезпечення захисту національних інтересів держави» (2017) перераховує основні заходи інформаційно-психологічної операції. </a:t>
            </a:r>
            <a:endParaRPr lang="uk-UA" sz="2400" dirty="0" smtClean="0"/>
          </a:p>
          <a:p>
            <a:pPr algn="just"/>
            <a:endParaRPr lang="uk-UA" sz="2400" dirty="0"/>
          </a:p>
          <a:p>
            <a:pPr algn="just"/>
            <a:r>
              <a:rPr lang="uk-UA" sz="2400" dirty="0" smtClean="0"/>
              <a:t>Серед </a:t>
            </a:r>
            <a:r>
              <a:rPr lang="uk-UA" sz="2400" dirty="0"/>
              <a:t>них він називає і такі: </a:t>
            </a:r>
          </a:p>
          <a:p>
            <a:pPr algn="just"/>
            <a:r>
              <a:rPr lang="uk-UA" sz="2400" dirty="0"/>
              <a:t>- психологічний вплив на різні соціальні групи з метою </a:t>
            </a:r>
            <a:r>
              <a:rPr lang="uk-UA" sz="2400" dirty="0" err="1"/>
              <a:t>делегітимації</a:t>
            </a:r>
            <a:r>
              <a:rPr lang="uk-UA" sz="2400" dirty="0"/>
              <a:t> населенням чинного політичного режиму;</a:t>
            </a:r>
          </a:p>
          <a:p>
            <a:pPr algn="just"/>
            <a:r>
              <a:rPr lang="uk-UA" sz="2400" dirty="0"/>
              <a:t>- формування ідеологічних розбіжностей в середовищі населення сторони, що протидіє, культивування сепаратизму, екстремізму і революціонізму під хибними гаслами;</a:t>
            </a:r>
          </a:p>
          <a:p>
            <a:pPr marL="342900" indent="-342900" algn="just">
              <a:buFontTx/>
              <a:buChar char="-"/>
            </a:pPr>
            <a:r>
              <a:rPr lang="uk-UA" sz="2400" dirty="0" smtClean="0"/>
              <a:t>поширення </a:t>
            </a:r>
            <a:r>
              <a:rPr lang="uk-UA" sz="2400" dirty="0"/>
              <a:t>відомостей, що ганьблять політичних лідерів держави, що протидіє та ін. </a:t>
            </a:r>
            <a:endParaRPr lang="uk-UA" sz="2400" dirty="0" smtClean="0"/>
          </a:p>
          <a:p>
            <a:pPr marL="342900" indent="-342900" algn="just">
              <a:buFontTx/>
              <a:buChar char="-"/>
            </a:pPr>
            <a:endParaRPr lang="ru-RU" sz="2400" dirty="0"/>
          </a:p>
          <a:p>
            <a:pPr algn="just"/>
            <a:r>
              <a:rPr lang="ru-RU" sz="2400" dirty="0" smtClean="0"/>
              <a:t>Кравцов </a:t>
            </a:r>
            <a:r>
              <a:rPr lang="ru-RU" sz="2400" dirty="0"/>
              <a:t>Д.Н. (2017) Информационно-психологическое оружие как средство обеспечения защиты национальных интересов государства. Communicology.2017.Vol.5. No.3 http://www. Communicology.2017.Vol.5. No.3. Р. 78-89. URL: </a:t>
            </a:r>
            <a:r>
              <a:rPr lang="ru-RU" sz="2400" dirty="0">
                <a:hlinkClick r:id="rId2"/>
              </a:rPr>
              <a:t>https://</a:t>
            </a:r>
            <a:r>
              <a:rPr lang="ru-RU" sz="2400" dirty="0" smtClean="0">
                <a:hlinkClick r:id="rId2"/>
              </a:rPr>
              <a:t>cyberleninka.ru/article/n/informatsionno-psihologicheskoe-oruzhie-kak-sredstvo-obespecheniya-zaschity-natsionalnyh-interesov-gosudarstva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1707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9929" y="875484"/>
            <a:ext cx="9989126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Cambria" panose="02040503050406030204" pitchFamily="18" charset="0"/>
              </a:rPr>
              <a:t>СИЛИ ПСИХОЛОГІЧНИХ ОПЕРАЦІЙ</a:t>
            </a:r>
            <a:endParaRPr lang="uk-UA" sz="2400" dirty="0">
              <a:latin typeface="Cambria" panose="02040503050406030204" pitchFamily="18" charset="0"/>
            </a:endParaRPr>
          </a:p>
          <a:p>
            <a:pPr algn="just"/>
            <a:r>
              <a:rPr lang="uk-UA" sz="2400" dirty="0" smtClean="0">
                <a:latin typeface="Cambria" panose="02040503050406030204" pitchFamily="18" charset="0"/>
              </a:rPr>
              <a:t>Нині </a:t>
            </a:r>
            <a:r>
              <a:rPr lang="uk-UA" sz="2400" dirty="0">
                <a:latin typeface="Cambria" panose="02040503050406030204" pitchFamily="18" charset="0"/>
              </a:rPr>
              <a:t>сили психологічних операцій (</a:t>
            </a:r>
            <a:r>
              <a:rPr lang="uk-UA" sz="2400" dirty="0" err="1">
                <a:latin typeface="Cambria" panose="02040503050406030204" pitchFamily="18" charset="0"/>
              </a:rPr>
              <a:t>ПсО</a:t>
            </a:r>
            <a:r>
              <a:rPr lang="uk-UA" sz="2400" dirty="0">
                <a:latin typeface="Cambria" panose="02040503050406030204" pitchFamily="18" charset="0"/>
              </a:rPr>
              <a:t>) Російської федерації складаються з декількох компонентів: </a:t>
            </a:r>
            <a:endParaRPr lang="uk-UA" sz="2400" dirty="0" smtClean="0">
              <a:latin typeface="Cambria" panose="02040503050406030204" pitchFamily="18" charset="0"/>
            </a:endParaRPr>
          </a:p>
          <a:p>
            <a:pPr algn="just"/>
            <a:endParaRPr lang="uk-UA" sz="2400" dirty="0" smtClean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ambria" panose="02040503050406030204" pitchFamily="18" charset="0"/>
              </a:rPr>
              <a:t>сили </a:t>
            </a:r>
            <a:r>
              <a:rPr lang="uk-UA" sz="2400" dirty="0">
                <a:latin typeface="Cambria" panose="02040503050406030204" pitchFamily="18" charset="0"/>
              </a:rPr>
              <a:t>та засоби </a:t>
            </a:r>
            <a:r>
              <a:rPr lang="uk-UA" sz="2400" dirty="0" err="1">
                <a:latin typeface="Cambria" panose="02040503050406030204" pitchFamily="18" charset="0"/>
              </a:rPr>
              <a:t>ПсО</a:t>
            </a:r>
            <a:r>
              <a:rPr lang="uk-UA" sz="2400" dirty="0">
                <a:latin typeface="Cambria" panose="02040503050406030204" pitchFamily="18" charset="0"/>
              </a:rPr>
              <a:t> військових формувань та спецслужб; </a:t>
            </a:r>
            <a:endParaRPr lang="uk-UA" sz="2400" dirty="0" smtClean="0">
              <a:latin typeface="Cambria" panose="02040503050406030204" pitchFamily="18" charset="0"/>
            </a:endParaRPr>
          </a:p>
          <a:p>
            <a:pPr algn="just"/>
            <a:endParaRPr lang="uk-UA" sz="2400" dirty="0" smtClean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ambria" panose="02040503050406030204" pitchFamily="18" charset="0"/>
              </a:rPr>
              <a:t>цивільні </a:t>
            </a:r>
            <a:r>
              <a:rPr lang="uk-UA" sz="2400" dirty="0">
                <a:latin typeface="Cambria" panose="02040503050406030204" pitchFamily="18" charset="0"/>
              </a:rPr>
              <a:t>державні структури та цивільні недержавні структури (підконтрольні уряду</a:t>
            </a:r>
            <a:r>
              <a:rPr lang="uk-UA" sz="2400" dirty="0" smtClean="0">
                <a:latin typeface="Cambria" panose="02040503050406030204" pitchFamily="18" charset="0"/>
              </a:rPr>
              <a:t>); </a:t>
            </a:r>
          </a:p>
          <a:p>
            <a:pPr algn="just"/>
            <a:endParaRPr lang="uk-UA" sz="2400" dirty="0" smtClean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ambria" panose="02040503050406030204" pitchFamily="18" charset="0"/>
              </a:rPr>
              <a:t>релігійні </a:t>
            </a:r>
            <a:r>
              <a:rPr lang="uk-UA" sz="2400" dirty="0">
                <a:latin typeface="Cambria" panose="02040503050406030204" pitchFamily="18" charset="0"/>
              </a:rPr>
              <a:t>організації, які залучені до проведення інформаційних </a:t>
            </a:r>
            <a:r>
              <a:rPr lang="uk-UA" sz="2400" dirty="0" smtClean="0">
                <a:latin typeface="Cambria" panose="02040503050406030204" pitchFamily="18" charset="0"/>
              </a:rPr>
              <a:t>операцій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dirty="0">
              <a:latin typeface="Cambria" panose="02040503050406030204" pitchFamily="18" charset="0"/>
            </a:endParaRPr>
          </a:p>
          <a:p>
            <a:pPr algn="just"/>
            <a:endParaRPr lang="uk-UA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651165"/>
            <a:ext cx="11014364" cy="5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8" y="646505"/>
            <a:ext cx="5536696" cy="5546477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5" y="646505"/>
            <a:ext cx="5417126" cy="554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678873"/>
            <a:ext cx="10834255" cy="55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194790"/>
            <a:ext cx="5652654" cy="6468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182" y="194791"/>
            <a:ext cx="6026727" cy="64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20" y="963367"/>
            <a:ext cx="10931236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mbria" panose="02040503050406030204" pitchFamily="18" charset="0"/>
              </a:rPr>
              <a:t>За </a:t>
            </a:r>
            <a:r>
              <a:rPr lang="ru-RU" sz="2400" dirty="0" err="1">
                <a:latin typeface="Cambria" panose="02040503050406030204" pitchFamily="18" charset="0"/>
              </a:rPr>
              <a:t>визначенням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</a:rPr>
              <a:t>Клаузевіца</a:t>
            </a:r>
            <a:r>
              <a:rPr lang="ru-RU" sz="2400" dirty="0" smtClean="0">
                <a:latin typeface="Cambria" panose="02040503050406030204" pitchFamily="18" charset="0"/>
              </a:rPr>
              <a:t> «</a:t>
            </a:r>
            <a:r>
              <a:rPr lang="ru-RU" sz="2400" dirty="0" err="1">
                <a:latin typeface="Cambria" panose="02040503050406030204" pitchFamily="18" charset="0"/>
              </a:rPr>
              <a:t>в</a:t>
            </a:r>
            <a:r>
              <a:rPr lang="ru-RU" sz="2400" dirty="0" err="1" smtClean="0">
                <a:latin typeface="Cambria" panose="02040503050406030204" pitchFamily="18" charset="0"/>
              </a:rPr>
              <a:t>ійна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>
                <a:latin typeface="Cambria" panose="02040503050406030204" pitchFamily="18" charset="0"/>
              </a:rPr>
              <a:t>є </a:t>
            </a:r>
            <a:r>
              <a:rPr lang="ru-RU" sz="2400" dirty="0" err="1" smtClean="0">
                <a:latin typeface="Cambria" panose="02040503050406030204" pitchFamily="18" charset="0"/>
              </a:rPr>
              <a:t>продовженням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 err="1">
                <a:latin typeface="Cambria" panose="02040503050406030204" pitchFamily="18" charset="0"/>
              </a:rPr>
              <a:t>політики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err="1">
                <a:latin typeface="Cambria" panose="02040503050406030204" pitchFamily="18" charset="0"/>
              </a:rPr>
              <a:t>іншими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err="1">
                <a:latin typeface="Cambria" panose="02040503050406030204" pitchFamily="18" charset="0"/>
              </a:rPr>
              <a:t>засобами</a:t>
            </a:r>
            <a:r>
              <a:rPr lang="ru-RU" sz="2400" dirty="0" smtClean="0">
                <a:latin typeface="Cambria" panose="02040503050406030204" pitchFamily="18" charset="0"/>
              </a:rPr>
              <a:t>».</a:t>
            </a:r>
          </a:p>
          <a:p>
            <a:pPr algn="just"/>
            <a:r>
              <a:rPr lang="ru-RU" dirty="0" smtClean="0">
                <a:latin typeface="Cambria" panose="02040503050406030204" pitchFamily="18" charset="0"/>
              </a:rPr>
              <a:t>		Карл </a:t>
            </a:r>
            <a:r>
              <a:rPr lang="ru-RU" dirty="0" err="1">
                <a:latin typeface="Cambria" panose="02040503050406030204" pitchFamily="18" charset="0"/>
              </a:rPr>
              <a:t>Філі́п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Ґо́тліб</a:t>
            </a:r>
            <a:r>
              <a:rPr lang="ru-RU" dirty="0">
                <a:latin typeface="Cambria" panose="02040503050406030204" pitchFamily="18" charset="0"/>
              </a:rPr>
              <a:t> фон </a:t>
            </a:r>
            <a:r>
              <a:rPr lang="ru-RU" dirty="0" err="1">
                <a:latin typeface="Cambria" panose="02040503050406030204" pitchFamily="18" charset="0"/>
              </a:rPr>
              <a:t>Кла́узевіц</a:t>
            </a:r>
            <a:r>
              <a:rPr lang="ru-RU" dirty="0">
                <a:latin typeface="Cambria" panose="02040503050406030204" pitchFamily="18" charset="0"/>
              </a:rPr>
              <a:t> (1780 —1831) — </a:t>
            </a:r>
            <a:r>
              <a:rPr lang="ru-RU" dirty="0" err="1">
                <a:latin typeface="Cambria" panose="02040503050406030204" pitchFamily="18" charset="0"/>
              </a:rPr>
              <a:t>прусський</a:t>
            </a:r>
            <a:r>
              <a:rPr lang="ru-RU" dirty="0">
                <a:latin typeface="Cambria" panose="02040503050406030204" pitchFamily="18" charset="0"/>
              </a:rPr>
              <a:t> генерал, </a:t>
            </a:r>
            <a:r>
              <a:rPr lang="ru-RU" dirty="0" err="1">
                <a:latin typeface="Cambria" panose="02040503050406030204" pitchFamily="18" charset="0"/>
              </a:rPr>
              <a:t>військовий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		реформатор </a:t>
            </a:r>
            <a:r>
              <a:rPr lang="ru-RU" dirty="0">
                <a:latin typeface="Cambria" panose="02040503050406030204" pitchFamily="18" charset="0"/>
              </a:rPr>
              <a:t>та </a:t>
            </a:r>
            <a:r>
              <a:rPr lang="ru-RU" dirty="0" err="1">
                <a:latin typeface="Cambria" panose="02040503050406030204" pitchFamily="18" charset="0"/>
              </a:rPr>
              <a:t>військовий</a:t>
            </a:r>
            <a:r>
              <a:rPr lang="ru-RU" dirty="0">
                <a:latin typeface="Cambria" panose="02040503050406030204" pitchFamily="18" charset="0"/>
              </a:rPr>
              <a:t> теоретик.</a:t>
            </a:r>
          </a:p>
          <a:p>
            <a:pPr algn="just"/>
            <a:r>
              <a:rPr lang="ru-RU" dirty="0" smtClean="0">
                <a:latin typeface="Cambria" panose="02040503050406030204" pitchFamily="18" charset="0"/>
              </a:rPr>
              <a:t>		</a:t>
            </a:r>
            <a:r>
              <a:rPr lang="ru-RU" dirty="0" err="1" smtClean="0">
                <a:latin typeface="Cambria" panose="02040503050406030204" pitchFamily="18" charset="0"/>
              </a:rPr>
              <a:t>Відомий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завдяки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незавершеній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праці</a:t>
            </a:r>
            <a:r>
              <a:rPr lang="ru-RU" dirty="0">
                <a:latin typeface="Cambria" panose="02040503050406030204" pitchFamily="18" charset="0"/>
              </a:rPr>
              <a:t> «Про </a:t>
            </a:r>
            <a:r>
              <a:rPr lang="ru-RU" dirty="0" err="1">
                <a:latin typeface="Cambria" panose="02040503050406030204" pitchFamily="18" charset="0"/>
              </a:rPr>
              <a:t>війну</a:t>
            </a:r>
            <a:r>
              <a:rPr lang="ru-RU" dirty="0">
                <a:latin typeface="Cambria" panose="02040503050406030204" pitchFamily="18" charset="0"/>
              </a:rPr>
              <a:t>», </a:t>
            </a:r>
            <a:r>
              <a:rPr lang="ru-RU" dirty="0" err="1">
                <a:latin typeface="Cambria" panose="02040503050406030204" pitchFamily="18" charset="0"/>
              </a:rPr>
              <a:t>присвяченій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питанням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теорії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		</a:t>
            </a:r>
            <a:r>
              <a:rPr lang="ru-RU" dirty="0" err="1" smtClean="0">
                <a:latin typeface="Cambria" panose="02040503050406030204" pitchFamily="18" charset="0"/>
              </a:rPr>
              <a:t>війни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Розроблені</a:t>
            </a:r>
            <a:r>
              <a:rPr lang="ru-RU" dirty="0">
                <a:latin typeface="Cambria" panose="02040503050406030204" pitchFamily="18" charset="0"/>
              </a:rPr>
              <a:t> ним </a:t>
            </a:r>
            <a:r>
              <a:rPr lang="ru-RU" dirty="0" err="1">
                <a:latin typeface="Cambria" panose="02040503050406030204" pitchFamily="18" charset="0"/>
              </a:rPr>
              <a:t>теорії</a:t>
            </a:r>
            <a:r>
              <a:rPr lang="ru-RU" dirty="0">
                <a:latin typeface="Cambria" panose="02040503050406030204" pitchFamily="18" charset="0"/>
              </a:rPr>
              <a:t> про </a:t>
            </a:r>
            <a:r>
              <a:rPr lang="ru-RU" dirty="0" err="1">
                <a:latin typeface="Cambria" panose="02040503050406030204" pitchFamily="18" charset="0"/>
              </a:rPr>
              <a:t>стратегію</a:t>
            </a:r>
            <a:r>
              <a:rPr lang="ru-RU" dirty="0">
                <a:latin typeface="Cambria" panose="02040503050406030204" pitchFamily="18" charset="0"/>
              </a:rPr>
              <a:t>, тактику, та </a:t>
            </a:r>
            <a:r>
              <a:rPr lang="ru-RU" dirty="0" err="1">
                <a:latin typeface="Cambria" panose="02040503050406030204" pitchFamily="18" charset="0"/>
              </a:rPr>
              <a:t>філософію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мали</a:t>
            </a:r>
            <a:r>
              <a:rPr lang="ru-RU" dirty="0">
                <a:latin typeface="Cambria" panose="02040503050406030204" pitchFamily="18" charset="0"/>
              </a:rPr>
              <a:t> великий </a:t>
            </a:r>
            <a:r>
              <a:rPr lang="ru-RU" dirty="0" smtClean="0">
                <a:latin typeface="Cambria" panose="02040503050406030204" pitchFamily="18" charset="0"/>
              </a:rPr>
              <a:t>		</a:t>
            </a:r>
            <a:r>
              <a:rPr lang="ru-RU" dirty="0" err="1" smtClean="0">
                <a:latin typeface="Cambria" panose="02040503050406030204" pitchFamily="18" charset="0"/>
              </a:rPr>
              <a:t>вплив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</a:rPr>
              <a:t>на </a:t>
            </a:r>
            <a:r>
              <a:rPr lang="ru-RU" dirty="0" err="1">
                <a:latin typeface="Cambria" panose="02040503050406030204" pitchFamily="18" charset="0"/>
              </a:rPr>
              <a:t>розвиток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військової</a:t>
            </a:r>
            <a:r>
              <a:rPr lang="ru-RU" dirty="0">
                <a:latin typeface="Cambria" panose="02040503050406030204" pitchFamily="18" charset="0"/>
              </a:rPr>
              <a:t> думки в </a:t>
            </a:r>
            <a:r>
              <a:rPr lang="ru-RU" dirty="0" err="1">
                <a:latin typeface="Cambria" panose="02040503050406030204" pitchFamily="18" charset="0"/>
              </a:rPr>
              <a:t>країнах</a:t>
            </a:r>
            <a:r>
              <a:rPr lang="ru-RU" dirty="0">
                <a:latin typeface="Cambria" panose="02040503050406030204" pitchFamily="18" charset="0"/>
              </a:rPr>
              <a:t> Заходу. </a:t>
            </a:r>
            <a:r>
              <a:rPr lang="ru-RU" dirty="0" err="1">
                <a:latin typeface="Cambria" panose="02040503050406030204" pitchFamily="18" charset="0"/>
              </a:rPr>
              <a:t>Його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теорії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досі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викладають</a:t>
            </a:r>
            <a:r>
              <a:rPr lang="ru-RU" dirty="0">
                <a:latin typeface="Cambria" panose="02040503050406030204" pitchFamily="18" charset="0"/>
              </a:rPr>
              <a:t> у </a:t>
            </a:r>
            <a:r>
              <a:rPr lang="ru-RU" dirty="0" smtClean="0">
                <a:latin typeface="Cambria" panose="02040503050406030204" pitchFamily="18" charset="0"/>
              </a:rPr>
              <a:t>			</a:t>
            </a:r>
            <a:r>
              <a:rPr lang="ru-RU" dirty="0" err="1" smtClean="0">
                <a:latin typeface="Cambria" panose="02040503050406030204" pitchFamily="18" charset="0"/>
              </a:rPr>
              <a:t>військових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академіях</a:t>
            </a:r>
            <a:r>
              <a:rPr lang="ru-RU" dirty="0" smtClean="0">
                <a:latin typeface="Cambria" panose="02040503050406030204" pitchFamily="18" charset="0"/>
              </a:rPr>
              <a:t>.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2400" dirty="0" smtClean="0">
                <a:latin typeface="Cambria" panose="02040503050406030204" pitchFamily="18" charset="0"/>
              </a:rPr>
              <a:t>«</a:t>
            </a:r>
            <a:r>
              <a:rPr lang="ru-RU" sz="2400" dirty="0" err="1" smtClean="0">
                <a:latin typeface="Cambria" panose="02040503050406030204" pitchFamily="18" charset="0"/>
              </a:rPr>
              <a:t>Війна</a:t>
            </a:r>
            <a:r>
              <a:rPr lang="ru-RU" sz="2400" dirty="0" smtClean="0">
                <a:latin typeface="Cambria" panose="02040503050406030204" pitchFamily="18" charset="0"/>
              </a:rPr>
              <a:t> - </a:t>
            </a:r>
            <a:r>
              <a:rPr lang="ru-RU" sz="2400" dirty="0" err="1" smtClean="0">
                <a:latin typeface="Cambria" panose="02040503050406030204" pitchFamily="18" charset="0"/>
              </a:rPr>
              <a:t>це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>
                <a:latin typeface="Cambria" panose="02040503050406030204" pitchFamily="18" charset="0"/>
              </a:rPr>
              <a:t>акт </a:t>
            </a:r>
            <a:r>
              <a:rPr lang="ru-RU" sz="2400" dirty="0" err="1" smtClean="0">
                <a:latin typeface="Cambria" panose="02040503050406030204" pitchFamily="18" charset="0"/>
              </a:rPr>
              <a:t>насильства</a:t>
            </a:r>
            <a:r>
              <a:rPr lang="ru-RU" sz="2400" dirty="0">
                <a:latin typeface="Cambria" panose="02040503050406030204" pitchFamily="18" charset="0"/>
              </a:rPr>
              <a:t>, </a:t>
            </a:r>
            <a:r>
              <a:rPr lang="ru-RU" sz="2400" dirty="0" err="1">
                <a:latin typeface="Cambria" panose="02040503050406030204" pitchFamily="18" charset="0"/>
              </a:rPr>
              <a:t>що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err="1">
                <a:latin typeface="Cambria" panose="02040503050406030204" pitchFamily="18" charset="0"/>
              </a:rPr>
              <a:t>має</a:t>
            </a:r>
            <a:r>
              <a:rPr lang="ru-RU" sz="2400" dirty="0">
                <a:latin typeface="Cambria" panose="02040503050406030204" pitchFamily="18" charset="0"/>
              </a:rPr>
              <a:t> метою </a:t>
            </a:r>
            <a:r>
              <a:rPr lang="ru-RU" sz="2400" dirty="0" err="1">
                <a:latin typeface="Cambria" panose="02040503050406030204" pitchFamily="18" charset="0"/>
              </a:rPr>
              <a:t>змусити</a:t>
            </a:r>
            <a:r>
              <a:rPr lang="ru-RU" sz="2400" dirty="0">
                <a:latin typeface="Cambria" panose="02040503050406030204" pitchFamily="18" charset="0"/>
              </a:rPr>
              <a:t> супротивника </a:t>
            </a:r>
            <a:r>
              <a:rPr lang="ru-RU" sz="2400" dirty="0" err="1">
                <a:latin typeface="Cambria" panose="02040503050406030204" pitchFamily="18" charset="0"/>
              </a:rPr>
              <a:t>виконати</a:t>
            </a:r>
            <a:r>
              <a:rPr lang="ru-RU" sz="2400" dirty="0">
                <a:latin typeface="Cambria" panose="02040503050406030204" pitchFamily="18" charset="0"/>
              </a:rPr>
              <a:t> нашу волю» 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algn="just"/>
            <a:endParaRPr lang="ru-RU" sz="2400" dirty="0">
              <a:latin typeface="Cambria" panose="02040503050406030204" pitchFamily="18" charset="0"/>
            </a:endParaRPr>
          </a:p>
          <a:p>
            <a:pPr algn="just"/>
            <a:r>
              <a:rPr lang="uk-UA" sz="2400" dirty="0" smtClean="0">
                <a:latin typeface="Cambria" panose="02040503050406030204" pitchFamily="18" charset="0"/>
              </a:rPr>
              <a:t>Війна — складне суспільно-політичне явище, пов'язане з розв'язанням суперечностей між державами з використання засобів збройної боротьби. </a:t>
            </a:r>
            <a:endParaRPr lang="uk-UA" sz="2400" dirty="0">
              <a:latin typeface="Cambria" panose="02040503050406030204" pitchFamily="18" charset="0"/>
            </a:endParaRPr>
          </a:p>
          <a:p>
            <a:pPr algn="just"/>
            <a:endParaRPr lang="uk-UA" sz="2000" dirty="0">
              <a:latin typeface="Cambria" panose="02040503050406030204" pitchFamily="18" charset="0"/>
            </a:endParaRPr>
          </a:p>
          <a:p>
            <a:pPr algn="just"/>
            <a:endParaRPr lang="uk-UA" sz="2000" dirty="0" smtClean="0">
              <a:latin typeface="Cambria" panose="02040503050406030204" pitchFamily="18" charset="0"/>
            </a:endParaRPr>
          </a:p>
          <a:p>
            <a:pPr algn="just"/>
            <a:endParaRPr lang="uk-UA" sz="2000" dirty="0">
              <a:latin typeface="Cambria" panose="020405030504060302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01783" y="0"/>
            <a:ext cx="914400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1.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9" y="1781299"/>
            <a:ext cx="1211283" cy="14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651164"/>
            <a:ext cx="10889673" cy="55418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7309" y="0"/>
            <a:ext cx="7883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https://mil.in.ua/uk/articles/pidrozdily-psyhologichnyh-operatsij-rosijskoyi-armiyi/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002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4" y="678873"/>
            <a:ext cx="1080654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48146"/>
            <a:ext cx="11055927" cy="53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166" y="654701"/>
            <a:ext cx="8102286" cy="1475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8" y="654701"/>
            <a:ext cx="2959257" cy="658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8" y="2130061"/>
            <a:ext cx="11166765" cy="46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350253"/>
            <a:ext cx="11528535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1205144"/>
            <a:ext cx="11194471" cy="5264928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3" y="0"/>
            <a:ext cx="3253877" cy="733527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3" y="733527"/>
            <a:ext cx="3253877" cy="4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29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596334"/>
            <a:ext cx="11014364" cy="56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5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2" y="1935679"/>
            <a:ext cx="9310254" cy="42276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1262" y="454047"/>
            <a:ext cx="1105592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 НАСЕЛЕННЯ УКРАЇНИ ДО РОСІЇ ТА НАСЕЛЕННЯ РОСІЇ ДО УКРАЇНИ, ЛИСТОПАД 2021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Пресреліз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містить результати спільного проекту Київського міжнародного інституту соціології і російської недержавної дослідницької організації «Левада-Центр», що здійснюється з 2008 року (Автономна некомерційна організація «Левада-Центр» примусово внесена до реєстру некомерційних організацій Росії, що виконують функції іноземного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агента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https://www.kiis.com.ua/?</a:t>
            </a:r>
            <a:r>
              <a:rPr lang="en-US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lang=ukr&amp;cat=reports&amp;id=1078</a:t>
            </a:r>
            <a:endParaRPr lang="uk-UA" sz="16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72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1436915"/>
            <a:ext cx="9702140" cy="38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61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683" y="0"/>
            <a:ext cx="10976758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1600" b="1" cap="all" dirty="0">
                <a:solidFill>
                  <a:srgbClr val="7C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 НАСЕЛЕННЯ УКРАЇНИ ДО РОСІЇ ТА ЯКИМИ МАЮТЬ БУТИ ВІДНОСИНИ УКРАЇНИ І РОСІЇ, ЛЮТИЙ 2022 РОКУ</a:t>
            </a:r>
          </a:p>
          <a:p>
            <a:pPr algn="just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>
                <a:solidFill>
                  <a:srgbClr val="585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 міжнародний інститут соціології (КМІС)</a:t>
            </a:r>
            <a:r>
              <a:rPr lang="uk-UA" sz="1600" i="1" dirty="0">
                <a:solidFill>
                  <a:srgbClr val="585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упродовж 5-13 лютого 2022 року провів власне всеукраїнське опитування громадської думки «Омнібус». Методом телефонних інтерв’ю з використанням комп’ютера (</a:t>
            </a:r>
            <a:r>
              <a:rPr lang="en-US" sz="1600" i="1" dirty="0">
                <a:solidFill>
                  <a:srgbClr val="585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computer-assisted telephone interviews, CATI)</a:t>
            </a:r>
            <a:r>
              <a:rPr lang="en-US" sz="1600" dirty="0">
                <a:solidFill>
                  <a:srgbClr val="585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i="1" dirty="0">
                <a:solidFill>
                  <a:srgbClr val="585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випадкової вибірки мобільних телефонних номерів (з випадковою генерацією телефонних номерів та подальшим статистичним зважуванням) опитано 2004 респонденти, що мешкають у всіх регіонах України (крім АР Крим). </a:t>
            </a:r>
            <a:endParaRPr lang="uk-UA" sz="1600" b="0" i="0" dirty="0">
              <a:solidFill>
                <a:srgbClr val="585C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9" y="2226531"/>
            <a:ext cx="5816376" cy="4435526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09" y="2062104"/>
            <a:ext cx="5120640" cy="45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3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2300" y="620236"/>
            <a:ext cx="89408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/>
              <a:t>В епоху Античності зародилися перші ідеї про «</a:t>
            </a:r>
            <a:r>
              <a:rPr lang="uk-UA" sz="2000" dirty="0" err="1" smtClean="0"/>
              <a:t>всезагальність</a:t>
            </a:r>
            <a:r>
              <a:rPr lang="uk-UA" sz="2000" dirty="0" smtClean="0"/>
              <a:t>» війни, її одвічність.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36600" y="2002254"/>
            <a:ext cx="4229100" cy="4233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i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uk-UA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Перша 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з них розглядає війну як </a:t>
            </a:r>
            <a:r>
              <a:rPr lang="uk-UA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загальний закон </a:t>
            </a:r>
            <a:r>
              <a:rPr lang="uk-UA" i="1" dirty="0">
                <a:solidFill>
                  <a:schemeClr val="tx1"/>
                </a:solidFill>
                <a:latin typeface="Cambria" panose="02040503050406030204" pitchFamily="18" charset="0"/>
              </a:rPr>
              <a:t>природи,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uk-UA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що </a:t>
            </a:r>
            <a:r>
              <a:rPr lang="uk-UA" i="1" dirty="0">
                <a:solidFill>
                  <a:schemeClr val="tx1"/>
                </a:solidFill>
                <a:latin typeface="Cambria" panose="02040503050406030204" pitchFamily="18" charset="0"/>
              </a:rPr>
              <a:t>грає роль генератора всякого руху</a:t>
            </a:r>
            <a:r>
              <a:rPr lang="uk-UA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endParaRPr lang="uk-UA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uk-UA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Вперше цю думку висунув</a:t>
            </a:r>
            <a:b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uk-UA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Геракліт</a:t>
            </a:r>
            <a:r>
              <a:rPr lang="uk-UA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(бл. 544 — бл. 483 до н. е.),</a:t>
            </a:r>
            <a:b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який стверджував, що «війна — батько всього, мати всього», «все </a:t>
            </a:r>
            <a:r>
              <a:rPr lang="uk-UA" dirty="0" smtClean="0">
                <a:solidFill>
                  <a:schemeClr val="tx1"/>
                </a:solidFill>
                <a:latin typeface="Cambria" panose="02040503050406030204" pitchFamily="18" charset="0"/>
              </a:rPr>
              <a:t>виникає і 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руйнується </a:t>
            </a:r>
            <a:r>
              <a:rPr lang="uk-UA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завдяки війні»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93800" y="1270000"/>
            <a:ext cx="9499600" cy="482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Три точки </a:t>
            </a: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зору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на </a:t>
            </a: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війну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що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в </a:t>
            </a: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подальшому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розвинулися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як </a:t>
            </a: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самостійні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концепції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53050" y="2002254"/>
            <a:ext cx="3238500" cy="4233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i="1" dirty="0">
                <a:solidFill>
                  <a:schemeClr val="tx1"/>
                </a:solidFill>
                <a:latin typeface="Cambria" panose="02040503050406030204" pitchFamily="18" charset="0"/>
              </a:rPr>
              <a:t>Друга точка зору 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виходить із </a:t>
            </a:r>
            <a:r>
              <a:rPr lang="uk-UA" i="1" dirty="0">
                <a:solidFill>
                  <a:schemeClr val="tx1"/>
                </a:solidFill>
                <a:latin typeface="Cambria" panose="02040503050406030204" pitchFamily="18" charset="0"/>
              </a:rPr>
              <a:t>визнання «природною» </a:t>
            </a:r>
            <a:r>
              <a:rPr lang="uk-UA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ворожість людей одне </a:t>
            </a:r>
            <a:r>
              <a:rPr lang="uk-UA" i="1" dirty="0">
                <a:solidFill>
                  <a:schemeClr val="tx1"/>
                </a:solidFill>
                <a:latin typeface="Cambria" panose="02040503050406030204" pitchFamily="18" charset="0"/>
              </a:rPr>
              <a:t>до одного. </a:t>
            </a:r>
            <a:endParaRPr lang="uk-UA" i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uk-UA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uk-UA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Римському 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філософу </a:t>
            </a:r>
            <a:r>
              <a:rPr lang="uk-UA" dirty="0" smtClean="0">
                <a:solidFill>
                  <a:schemeClr val="tx1"/>
                </a:solidFill>
                <a:latin typeface="Cambria" panose="02040503050406030204" pitchFamily="18" charset="0"/>
              </a:rPr>
              <a:t>Йосипу </a:t>
            </a:r>
            <a:r>
              <a:rPr lang="uk-UA" dirty="0" err="1">
                <a:solidFill>
                  <a:schemeClr val="tx1"/>
                </a:solidFill>
                <a:latin typeface="Cambria" panose="02040503050406030204" pitchFamily="18" charset="0"/>
              </a:rPr>
              <a:t>Плавту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 приписують вислів:</a:t>
            </a:r>
            <a:b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uk-UA" i="1" dirty="0">
                <a:solidFill>
                  <a:schemeClr val="tx1"/>
                </a:solidFill>
                <a:latin typeface="Cambria" panose="02040503050406030204" pitchFamily="18" charset="0"/>
              </a:rPr>
              <a:t>«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Homo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</a:rPr>
              <a:t>homini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 lupus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</a:rPr>
              <a:t>est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</a:rPr>
              <a:t>»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(«</a:t>
            </a:r>
            <a:r>
              <a:rPr lang="uk-UA" dirty="0">
                <a:solidFill>
                  <a:schemeClr val="tx1"/>
                </a:solidFill>
                <a:latin typeface="Cambria" panose="02040503050406030204" pitchFamily="18" charset="0"/>
              </a:rPr>
              <a:t>Людина людині вовк</a:t>
            </a:r>
            <a:r>
              <a:rPr lang="uk-UA" dirty="0" smtClean="0">
                <a:solidFill>
                  <a:schemeClr val="tx1"/>
                </a:solidFill>
                <a:latin typeface="Cambria" panose="02040503050406030204" pitchFamily="18" charset="0"/>
              </a:rPr>
              <a:t>»).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78900" y="2002254"/>
            <a:ext cx="2540000" cy="4233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err="1">
                <a:solidFill>
                  <a:srgbClr val="231F20"/>
                </a:solidFill>
                <a:latin typeface="Cambria" panose="02040503050406030204" pitchFamily="18" charset="0"/>
              </a:rPr>
              <a:t>Третя</a:t>
            </a:r>
            <a:r>
              <a:rPr lang="ru-RU" b="1" i="1" dirty="0">
                <a:solidFill>
                  <a:srgbClr val="231F20"/>
                </a:solidFill>
                <a:latin typeface="Cambria" panose="02040503050406030204" pitchFamily="18" charset="0"/>
              </a:rPr>
              <a:t> точка </a:t>
            </a:r>
            <a:r>
              <a:rPr lang="ru-RU" b="1" i="1" dirty="0" err="1">
                <a:solidFill>
                  <a:srgbClr val="231F20"/>
                </a:solidFill>
                <a:latin typeface="Cambria" panose="02040503050406030204" pitchFamily="18" charset="0"/>
              </a:rPr>
              <a:t>зору</a:t>
            </a:r>
            <a:r>
              <a:rPr lang="ru-RU" b="1" i="1" dirty="0">
                <a:solidFill>
                  <a:srgbClr val="231F20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Cambria" panose="02040503050406030204" pitchFamily="18" charset="0"/>
              </a:rPr>
              <a:t>виходить</a:t>
            </a:r>
            <a:r>
              <a:rPr lang="ru-RU" dirty="0">
                <a:solidFill>
                  <a:srgbClr val="231F20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Cambria" panose="02040503050406030204" pitchFamily="18" charset="0"/>
              </a:rPr>
              <a:t>із</a:t>
            </a:r>
            <a:r>
              <a:rPr lang="ru-RU" dirty="0">
                <a:solidFill>
                  <a:srgbClr val="231F20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Cambria" panose="02040503050406030204" pitchFamily="18" charset="0"/>
              </a:rPr>
              <a:t>прийняття</a:t>
            </a:r>
            <a:r>
              <a:rPr lang="ru-RU" dirty="0">
                <a:solidFill>
                  <a:srgbClr val="231F20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Cambria" panose="02040503050406030204" pitchFamily="18" charset="0"/>
              </a:rPr>
              <a:t>війни</a:t>
            </a:r>
            <a:r>
              <a:rPr lang="ru-RU" dirty="0">
                <a:solidFill>
                  <a:srgbClr val="231F20"/>
                </a:solidFill>
                <a:latin typeface="Cambria" panose="02040503050406030204" pitchFamily="18" charset="0"/>
              </a:rPr>
              <a:t> як </a:t>
            </a:r>
            <a:r>
              <a:rPr lang="ru-RU" i="1" dirty="0">
                <a:solidFill>
                  <a:srgbClr val="231F20"/>
                </a:solidFill>
                <a:latin typeface="Cambria" panose="02040503050406030204" pitchFamily="18" charset="0"/>
              </a:rPr>
              <a:t>«</a:t>
            </a:r>
            <a:r>
              <a:rPr lang="ru-RU" i="1" dirty="0" err="1" smtClean="0">
                <a:solidFill>
                  <a:srgbClr val="231F20"/>
                </a:solidFill>
                <a:latin typeface="Cambria" panose="02040503050406030204" pitchFamily="18" charset="0"/>
              </a:rPr>
              <a:t>практичної</a:t>
            </a:r>
            <a:r>
              <a:rPr lang="ru-RU" i="1" dirty="0" smtClean="0">
                <a:solidFill>
                  <a:srgbClr val="231F20"/>
                </a:solidFill>
                <a:latin typeface="Cambria" panose="02040503050406030204" pitchFamily="18" charset="0"/>
              </a:rPr>
              <a:t> </a:t>
            </a:r>
            <a:r>
              <a:rPr lang="ru-RU" i="1" dirty="0" err="1" smtClean="0">
                <a:solidFill>
                  <a:srgbClr val="231F20"/>
                </a:solidFill>
                <a:latin typeface="Cambria" panose="02040503050406030204" pitchFamily="18" charset="0"/>
              </a:rPr>
              <a:t>необхідності</a:t>
            </a:r>
            <a:r>
              <a:rPr lang="ru-RU" i="1" dirty="0">
                <a:solidFill>
                  <a:srgbClr val="231F20"/>
                </a:solidFill>
                <a:latin typeface="Cambria" panose="02040503050406030204" pitchFamily="18" charset="0"/>
              </a:rPr>
              <a:t>».</a:t>
            </a:r>
            <a:br>
              <a:rPr lang="ru-RU" i="1" dirty="0">
                <a:solidFill>
                  <a:srgbClr val="231F20"/>
                </a:solidFill>
                <a:latin typeface="Cambria" panose="02040503050406030204" pitchFamily="18" charset="0"/>
              </a:rPr>
            </a:br>
            <a:endParaRPr lang="uk-UA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0649" y="1725259"/>
            <a:ext cx="105215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b="1" dirty="0">
                <a:solidFill>
                  <a:srgbClr val="333333"/>
                </a:solidFill>
                <a:latin typeface="Raleway"/>
              </a:rPr>
              <a:t> до </a:t>
            </a:r>
            <a:r>
              <a:rPr lang="ru-RU" b="1" dirty="0" err="1">
                <a:solidFill>
                  <a:srgbClr val="333333"/>
                </a:solidFill>
                <a:latin typeface="Raleway"/>
              </a:rPr>
              <a:t>громадян</a:t>
            </a:r>
            <a:r>
              <a:rPr lang="ru-RU" b="1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Raleway"/>
              </a:rPr>
              <a:t>Росії</a:t>
            </a:r>
            <a:endParaRPr lang="ru-RU" dirty="0">
              <a:solidFill>
                <a:srgbClr val="333333"/>
              </a:solidFill>
              <a:latin typeface="Raleway"/>
            </a:endParaRPr>
          </a:p>
          <a:p>
            <a:r>
              <a:rPr lang="ru-RU" dirty="0" err="1">
                <a:solidFill>
                  <a:srgbClr val="333333"/>
                </a:solidFill>
                <a:latin typeface="Raleway"/>
              </a:rPr>
              <a:t>Якщо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у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квітні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2014 року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відносна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більшість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(45%)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українців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висловлювала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позитивне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громадян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Росії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, у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червні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2017 р. —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нейтральне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(42,5%), то за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даними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останнього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опитування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лише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2%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респондентів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висловлюють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до них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позитивне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, 77% —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негативне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, 14% —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нейтральне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.</a:t>
            </a:r>
          </a:p>
          <a:p>
            <a:r>
              <a:rPr lang="ru-RU" dirty="0" err="1">
                <a:solidFill>
                  <a:srgbClr val="333333"/>
                </a:solidFill>
                <a:latin typeface="Raleway"/>
              </a:rPr>
              <a:t>Позитивне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громадян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Росії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висловлюють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по 4%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жителів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Східного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Південного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регіонів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, 2%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жителів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Центрального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регіону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і 0%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жителів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Західного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регіону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Негативне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—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відповідно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70%, 56,5%, 80% і 84%.</a:t>
            </a:r>
          </a:p>
          <a:p>
            <a:r>
              <a:rPr lang="ru-RU" dirty="0" err="1">
                <a:solidFill>
                  <a:srgbClr val="333333"/>
                </a:solidFill>
                <a:latin typeface="Raleway"/>
              </a:rPr>
              <a:t>Серед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тих,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хто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спілкується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вдома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переважно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українською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мовою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позитивне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громадян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Росії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висловлюють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0,6%,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серед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тих,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хто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спілкується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російською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— 5%,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негативне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ставлення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—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відповідно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82% і 59,5%.</a:t>
            </a:r>
          </a:p>
          <a:p>
            <a:r>
              <a:rPr lang="ru-RU" dirty="0" err="1">
                <a:solidFill>
                  <a:srgbClr val="333333"/>
                </a:solidFill>
                <a:latin typeface="Raleway"/>
              </a:rPr>
              <a:t>Переважна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більшість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(97%)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респондентів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, негативно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ставляться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до Уряду та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Державної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Думи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aleway"/>
              </a:rPr>
              <a:t>Росії</a:t>
            </a:r>
            <a:r>
              <a:rPr lang="ru-RU" dirty="0">
                <a:solidFill>
                  <a:srgbClr val="333333"/>
                </a:solidFill>
                <a:latin typeface="Raleway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9387" y="485393"/>
            <a:ext cx="1124593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333333"/>
                </a:solidFill>
                <a:latin typeface="Raleway"/>
              </a:rPr>
              <a:t>Зовнішньополітичні орієнтації громадян України, оцінка зовнішньої політики влади, ставлення до іноземних держав та політиків (лютий–березень 2023р</a:t>
            </a:r>
            <a:r>
              <a:rPr lang="uk-UA" dirty="0" smtClean="0">
                <a:solidFill>
                  <a:srgbClr val="333333"/>
                </a:solidFill>
                <a:latin typeface="Raleway"/>
              </a:rPr>
              <a:t>.)</a:t>
            </a:r>
            <a:r>
              <a:rPr lang="en-US" dirty="0">
                <a:solidFill>
                  <a:srgbClr val="333333"/>
                </a:solidFill>
                <a:latin typeface="Raleway"/>
              </a:rPr>
              <a:t> https://razumkov.org.ua/napriamky/sotsiologichni-doslidzhennia/zovnishnopolitychni-oriientatsii-gromadian-ukrainy-otsinka-zovnishnoi-polityky-vlady-stavlennia-do-inozemnykh-derzhav-ta-politykiv-liutyi-berezen-2023r</a:t>
            </a:r>
            <a:endParaRPr lang="uk-UA" b="0" i="0" dirty="0">
              <a:solidFill>
                <a:srgbClr val="333333"/>
              </a:solidFill>
              <a:effectLst/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5892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1" y="293316"/>
            <a:ext cx="11942619" cy="6494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Класифікація війн за характером політичної мети: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Cambria" panose="02040503050406030204" pitchFamily="18" charset="0"/>
              </a:rPr>
              <a:t>Війни за домінування – встановлення або відновлення домінування на глобальному, регіональному, локальному рівнях.</a:t>
            </a:r>
            <a:endParaRPr lang="uk-UA" sz="2000" dirty="0">
              <a:latin typeface="Cambria" panose="02040503050406030204" pitchFamily="18" charset="0"/>
            </a:endParaRPr>
          </a:p>
          <a:p>
            <a:pPr marL="457200" indent="-457200">
              <a:buAutoNum type="arabicParenR"/>
            </a:pPr>
            <a:r>
              <a:rPr lang="uk-UA" sz="2000" dirty="0" smtClean="0">
                <a:latin typeface="Cambria" panose="02040503050406030204" pitchFamily="18" charset="0"/>
              </a:rPr>
              <a:t>Війни за територію.</a:t>
            </a:r>
            <a:endParaRPr lang="uk-UA" sz="2000" dirty="0">
              <a:latin typeface="Cambria" panose="02040503050406030204" pitchFamily="18" charset="0"/>
            </a:endParaRPr>
          </a:p>
          <a:p>
            <a:pPr marL="457200" indent="-457200">
              <a:buAutoNum type="arabicParenR"/>
            </a:pPr>
            <a:r>
              <a:rPr lang="uk-UA" sz="2000" dirty="0" smtClean="0">
                <a:latin typeface="Cambria" panose="02040503050406030204" pitchFamily="18" charset="0"/>
              </a:rPr>
              <a:t>Війни за ресурси.</a:t>
            </a:r>
            <a:endParaRPr lang="uk-UA" sz="2000" dirty="0">
              <a:latin typeface="Cambria" panose="02040503050406030204" pitchFamily="18" charset="0"/>
            </a:endParaRPr>
          </a:p>
          <a:p>
            <a:pPr marL="457200" indent="-457200">
              <a:buAutoNum type="arabicParenR"/>
            </a:pPr>
            <a:r>
              <a:rPr lang="uk-UA" sz="2000" dirty="0" smtClean="0">
                <a:latin typeface="Cambria" panose="02040503050406030204" pitchFamily="18" charset="0"/>
              </a:rPr>
              <a:t>Оборонна війна.</a:t>
            </a:r>
          </a:p>
          <a:p>
            <a:pPr marL="457200" indent="-457200">
              <a:buAutoNum type="arabicParenR"/>
            </a:pPr>
            <a:r>
              <a:rPr lang="uk-UA" sz="2000" dirty="0" smtClean="0">
                <a:latin typeface="Cambria" panose="02040503050406030204" pitchFamily="18" charset="0"/>
              </a:rPr>
              <a:t>Наступальна війна.</a:t>
            </a:r>
          </a:p>
          <a:p>
            <a:r>
              <a:rPr lang="uk-UA" sz="2000" i="1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Класифікація з правової точки зору:</a:t>
            </a:r>
          </a:p>
          <a:p>
            <a:pPr marL="457200" indent="-457200" algn="just">
              <a:buAutoNum type="arabicParenR"/>
            </a:pPr>
            <a:r>
              <a:rPr lang="uk-UA" sz="2000" dirty="0" smtClean="0">
                <a:latin typeface="Cambria" panose="02040503050406030204" pitchFamily="18" charset="0"/>
              </a:rPr>
              <a:t>Конвенційні війни. </a:t>
            </a:r>
            <a:r>
              <a:rPr lang="uk-UA" sz="1600" dirty="0" smtClean="0">
                <a:latin typeface="Cambria" panose="02040503050406030204" pitchFamily="18" charset="0"/>
              </a:rPr>
              <a:t>Конвенційна </a:t>
            </a:r>
            <a:r>
              <a:rPr lang="en-US" sz="1600" dirty="0" smtClean="0">
                <a:latin typeface="Cambria" panose="02040503050406030204" pitchFamily="18" charset="0"/>
              </a:rPr>
              <a:t>— </a:t>
            </a:r>
            <a:r>
              <a:rPr lang="uk-UA" sz="1600" dirty="0">
                <a:latin typeface="Cambria" panose="02040503050406030204" pitchFamily="18" charset="0"/>
              </a:rPr>
              <a:t>форма війни, що ведеться з використанням звичайного </a:t>
            </a:r>
            <a:r>
              <a:rPr lang="uk-UA" sz="1600" dirty="0" smtClean="0">
                <a:latin typeface="Cambria" panose="02040503050406030204" pitchFamily="18" charset="0"/>
              </a:rPr>
              <a:t>озброєння</a:t>
            </a:r>
            <a:r>
              <a:rPr lang="en-US" sz="1600" dirty="0" smtClean="0">
                <a:latin typeface="Cambria" panose="02040503050406030204" pitchFamily="18" charset="0"/>
              </a:rPr>
              <a:t> </a:t>
            </a:r>
            <a:r>
              <a:rPr lang="uk-UA" sz="1600" dirty="0">
                <a:latin typeface="Cambria" panose="02040503050406030204" pitchFamily="18" charset="0"/>
              </a:rPr>
              <a:t>та військової тактики між двома або більше державами у відкритій конфронтації за нормами міжнародного права: дотримання прав учасників конфлікту, військовополонених, цивільного населення. Сили кожної із сторін чітко визначені та б'ються використовуючи зброю, яка вражає в основному ворожих солдатів. Зазвичай її ведуть із використанням звичайних озброєнь, та в жодному разі не застосовують зброю масового ураження (хімічну, біологічну або ядерну</a:t>
            </a:r>
            <a:r>
              <a:rPr lang="uk-UA" sz="1600" dirty="0" smtClean="0">
                <a:latin typeface="Cambria" panose="02040503050406030204" pitchFamily="18" charset="0"/>
              </a:rPr>
              <a:t>). Положення </a:t>
            </a:r>
            <a:r>
              <a:rPr lang="uk-UA" sz="1600" dirty="0">
                <a:latin typeface="Cambria" panose="02040503050406030204" pitchFamily="18" charset="0"/>
              </a:rPr>
              <a:t>конвенційної війни описуються у Гаазьких Конвенціях, Женевських Конвенціях про захист жертв війни 1949 р. і Додаткових Протоколах до них 1977 р., резолюціях Генеральної Асамблеї ООН </a:t>
            </a:r>
            <a:r>
              <a:rPr lang="uk-UA" sz="1600" dirty="0" smtClean="0">
                <a:latin typeface="Cambria" panose="02040503050406030204" pitchFamily="18" charset="0"/>
              </a:rPr>
              <a:t>й в </a:t>
            </a:r>
            <a:r>
              <a:rPr lang="uk-UA" sz="1600" dirty="0">
                <a:latin typeface="Cambria" panose="02040503050406030204" pitchFamily="18" charset="0"/>
              </a:rPr>
              <a:t>інших міжнародних документах.</a:t>
            </a:r>
            <a:endParaRPr lang="uk-UA" sz="1600" dirty="0" smtClean="0">
              <a:latin typeface="Cambria" panose="02040503050406030204" pitchFamily="18" charset="0"/>
            </a:endParaRPr>
          </a:p>
          <a:p>
            <a:pPr marL="457200" indent="-457200">
              <a:buAutoNum type="arabicParenR"/>
            </a:pPr>
            <a:r>
              <a:rPr lang="uk-UA" sz="2000" dirty="0" smtClean="0">
                <a:latin typeface="Cambria" panose="02040503050406030204" pitchFamily="18" charset="0"/>
              </a:rPr>
              <a:t>Неконвенційні війни.</a:t>
            </a:r>
          </a:p>
          <a:p>
            <a:endParaRPr lang="uk-UA" sz="2000" dirty="0">
              <a:latin typeface="Cambria" panose="02040503050406030204" pitchFamily="18" charset="0"/>
            </a:endParaRPr>
          </a:p>
          <a:p>
            <a:r>
              <a:rPr lang="uk-UA" sz="2000" i="1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Класифікація за </a:t>
            </a:r>
            <a:r>
              <a:rPr lang="uk-UA" sz="2000" i="1" dirty="0" err="1" smtClean="0">
                <a:solidFill>
                  <a:schemeClr val="accent4"/>
                </a:solidFill>
                <a:latin typeface="Cambria" panose="02040503050406030204" pitchFamily="18" charset="0"/>
              </a:rPr>
              <a:t>суб</a:t>
            </a:r>
            <a:r>
              <a:rPr lang="en-US" sz="2000" i="1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’</a:t>
            </a:r>
            <a:r>
              <a:rPr lang="uk-UA" sz="2000" i="1" dirty="0" err="1" smtClean="0">
                <a:solidFill>
                  <a:schemeClr val="accent4"/>
                </a:solidFill>
                <a:latin typeface="Cambria" panose="02040503050406030204" pitchFamily="18" charset="0"/>
              </a:rPr>
              <a:t>єктами</a:t>
            </a:r>
            <a:r>
              <a:rPr lang="uk-UA" sz="2000" i="1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: </a:t>
            </a:r>
            <a:r>
              <a:rPr lang="uk-UA" sz="2000" i="1" dirty="0" smtClean="0">
                <a:latin typeface="Cambria" panose="02040503050406030204" pitchFamily="18" charset="0"/>
              </a:rPr>
              <a:t>1)</a:t>
            </a:r>
            <a:r>
              <a:rPr lang="uk-UA" sz="2000" dirty="0" smtClean="0">
                <a:latin typeface="Cambria" panose="02040503050406030204" pitchFamily="18" charset="0"/>
              </a:rPr>
              <a:t>міждержавні. 2) </a:t>
            </a:r>
            <a:r>
              <a:rPr lang="uk-UA" sz="2000" dirty="0" err="1" smtClean="0">
                <a:latin typeface="Cambria" panose="02040503050406030204" pitchFamily="18" charset="0"/>
              </a:rPr>
              <a:t>міжкоаліційні</a:t>
            </a:r>
            <a:r>
              <a:rPr lang="uk-UA" sz="2000" dirty="0" smtClean="0">
                <a:latin typeface="Cambria" panose="02040503050406030204" pitchFamily="18" charset="0"/>
              </a:rPr>
              <a:t>. 3) між коаліцією і державою.</a:t>
            </a:r>
          </a:p>
          <a:p>
            <a:endParaRPr lang="uk-UA" sz="2000" dirty="0" smtClean="0">
              <a:latin typeface="Cambria" panose="02040503050406030204" pitchFamily="18" charset="0"/>
            </a:endParaRPr>
          </a:p>
          <a:p>
            <a:r>
              <a:rPr lang="uk-UA" sz="2000" i="1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Класифікація за напруженіст</a:t>
            </a:r>
            <a:r>
              <a:rPr lang="uk-UA" sz="2000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ю  </a:t>
            </a:r>
            <a:r>
              <a:rPr lang="uk-UA" sz="2000" dirty="0" smtClean="0">
                <a:latin typeface="Cambria" panose="02040503050406030204" pitchFamily="18" charset="0"/>
              </a:rPr>
              <a:t>- висока, середня, низька інтенсивність війни.</a:t>
            </a:r>
          </a:p>
          <a:p>
            <a:endParaRPr lang="uk-UA" sz="2000" dirty="0" smtClean="0">
              <a:latin typeface="Cambria" panose="02040503050406030204" pitchFamily="18" charset="0"/>
            </a:endParaRPr>
          </a:p>
          <a:p>
            <a:r>
              <a:rPr lang="uk-UA" sz="2000" i="1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Класифікація за засобами збройної боротьби </a:t>
            </a:r>
            <a:r>
              <a:rPr lang="uk-UA" sz="2000" dirty="0" smtClean="0">
                <a:solidFill>
                  <a:schemeClr val="accent4"/>
                </a:solidFill>
                <a:latin typeface="Cambria" panose="02040503050406030204" pitchFamily="18" charset="0"/>
              </a:rPr>
              <a:t>(таблиця)</a:t>
            </a:r>
          </a:p>
        </p:txBody>
      </p:sp>
    </p:spTree>
    <p:extLst>
      <p:ext uri="{BB962C8B-B14F-4D97-AF65-F5344CB8AC3E}">
        <p14:creationId xmlns:p14="http://schemas.microsoft.com/office/powerpoint/2010/main" val="48310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1249891" cy="64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5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066800"/>
            <a:ext cx="11333018" cy="5292436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54061"/>
            <a:ext cx="11333018" cy="10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8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09" y="488292"/>
            <a:ext cx="5541818" cy="6001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У роки Першої світової війни </a:t>
            </a:r>
            <a:endParaRPr lang="uk-UA" sz="2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втрати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на полях битв становили близько 10 млн.</a:t>
            </a:r>
            <a:b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осіб,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зокрема в: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Росії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- 2,5 млн.,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Франції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- 1,4 млн.,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Великобританії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– 900 тис.,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Бельгії 100 тис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.,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Німеччині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- 2 млн.,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Австро-Угорщини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- 1,5 млн.,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Італії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– 600 тис. осіб.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Багато хто загинув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у таборах для військовополонених.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Для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військових цілей було вироблено</a:t>
            </a:r>
            <a:b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близько 180 тисяч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тонн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 отруйних речовин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Наприкінці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війни населення Землі виснажене</a:t>
            </a:r>
            <a:b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нестатками і стражданнями, було охоплено жорстокою епідемією грипу («іспанкою»),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загинуло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близько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20 млн. людей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26728" y="488292"/>
            <a:ext cx="5694218" cy="60016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Друга світова війна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стала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найбільш руйнівно в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історії людства.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ній взяло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участь 61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держава, понад 80% населення Землі.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Ця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війна тільки в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Європі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(враховуючи СРСР)</a:t>
            </a:r>
            <a:b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забрала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життя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40 млн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осіб, з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них: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27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млн. життів радянських людей;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втрати Польщі дорівнювали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6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млн.;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Югославії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- 1,7 млн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Франції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- 600 тис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США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- 400 тис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Англії – 370 тис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. осіб.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Німеччина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втратила у цій війні 13,6 млн. осіб. </a:t>
            </a:r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Крім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того, держави інших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частин світу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втратили приблизно 7,6 млн. військовослужбовців і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 млн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</a:rPr>
              <a:t>. цивільного населення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uk-UA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10" y="474116"/>
            <a:ext cx="11263744" cy="6370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Cambria" panose="02040503050406030204" pitchFamily="18" charset="0"/>
              </a:rPr>
              <a:t>Гібридна</a:t>
            </a:r>
            <a:r>
              <a:rPr lang="ru-RU" sz="2400" b="1" dirty="0" smtClean="0">
                <a:latin typeface="Cambria" panose="02040503050406030204" pitchFamily="18" charset="0"/>
              </a:rPr>
              <a:t> </a:t>
            </a:r>
            <a:r>
              <a:rPr lang="ru-RU" sz="2400" b="1" dirty="0" err="1" smtClean="0">
                <a:latin typeface="Cambria" panose="02040503050406030204" pitchFamily="18" charset="0"/>
              </a:rPr>
              <a:t>війна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 algn="just"/>
            <a:endParaRPr lang="ru-RU" sz="2400" dirty="0">
              <a:latin typeface="Cambria" panose="02040503050406030204" pitchFamily="18" charset="0"/>
            </a:endParaRPr>
          </a:p>
          <a:p>
            <a:pPr algn="just"/>
            <a:r>
              <a:rPr lang="ru-RU" sz="2400" dirty="0" smtClean="0">
                <a:latin typeface="Cambria" panose="02040503050406030204" pitchFamily="18" charset="0"/>
              </a:rPr>
              <a:t>Генерал-майор </a:t>
            </a:r>
            <a:r>
              <a:rPr lang="ru-RU" sz="2400" dirty="0">
                <a:latin typeface="Cambria" panose="02040503050406030204" pitchFamily="18" charset="0"/>
              </a:rPr>
              <a:t>у </a:t>
            </a:r>
            <a:r>
              <a:rPr lang="ru-RU" sz="2400" dirty="0" err="1">
                <a:latin typeface="Cambria" panose="02040503050406030204" pitchFamily="18" charset="0"/>
              </a:rPr>
              <a:t>відставці</a:t>
            </a:r>
            <a:r>
              <a:rPr lang="ru-RU" sz="2400" dirty="0">
                <a:latin typeface="Cambria" panose="02040503050406030204" pitchFamily="18" charset="0"/>
              </a:rPr>
              <a:t> Франк </a:t>
            </a:r>
            <a:r>
              <a:rPr lang="ru-RU" sz="2400" dirty="0" err="1">
                <a:latin typeface="Cambria" panose="02040503050406030204" pitchFamily="18" charset="0"/>
              </a:rPr>
              <a:t>ван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err="1">
                <a:latin typeface="Cambria" panose="02040503050406030204" pitchFamily="18" charset="0"/>
              </a:rPr>
              <a:t>Каппен</a:t>
            </a:r>
            <a:r>
              <a:rPr lang="ru-RU" sz="2400" dirty="0">
                <a:latin typeface="Cambria" panose="02040503050406030204" pitchFamily="18" charset="0"/>
              </a:rPr>
              <a:t>, </a:t>
            </a:r>
            <a:r>
              <a:rPr lang="ru-RU" sz="2400" dirty="0" err="1">
                <a:latin typeface="Cambria" panose="02040503050406030204" pitchFamily="18" charset="0"/>
              </a:rPr>
              <a:t>колишній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err="1">
                <a:latin typeface="Cambria" panose="02040503050406030204" pitchFamily="18" charset="0"/>
              </a:rPr>
              <a:t>радник</a:t>
            </a:r>
            <a:r>
              <a:rPr lang="ru-RU" sz="2400" dirty="0">
                <a:latin typeface="Cambria" panose="02040503050406030204" pitchFamily="18" charset="0"/>
              </a:rPr>
              <a:t> з </a:t>
            </a:r>
            <a:r>
              <a:rPr lang="ru-RU" sz="2400" dirty="0" err="1">
                <a:latin typeface="Cambria" panose="02040503050406030204" pitchFamily="18" charset="0"/>
              </a:rPr>
              <a:t>безпеки</a:t>
            </a:r>
            <a:r>
              <a:rPr lang="ru-RU" sz="2400" dirty="0">
                <a:latin typeface="Cambria" panose="02040503050406030204" pitchFamily="18" charset="0"/>
              </a:rPr>
              <a:t> в ООН і </a:t>
            </a:r>
            <a:r>
              <a:rPr lang="ru-RU" sz="2400" dirty="0" smtClean="0">
                <a:latin typeface="Cambria" panose="02040503050406030204" pitchFamily="18" charset="0"/>
              </a:rPr>
              <a:t>НАТО  так </a:t>
            </a:r>
            <a:r>
              <a:rPr lang="ru-RU" sz="2400" dirty="0" err="1" smtClean="0">
                <a:latin typeface="Cambria" panose="02040503050406030204" pitchFamily="18" charset="0"/>
              </a:rPr>
              <a:t>визначає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</a:rPr>
              <a:t>особливість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</a:rPr>
              <a:t>гібридної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</a:rPr>
              <a:t>війни</a:t>
            </a:r>
            <a:r>
              <a:rPr lang="ru-RU" sz="2400" dirty="0" smtClean="0">
                <a:latin typeface="Cambria" panose="02040503050406030204" pitchFamily="18" charset="0"/>
              </a:rPr>
              <a:t>:</a:t>
            </a:r>
          </a:p>
          <a:p>
            <a:pPr algn="just"/>
            <a:endParaRPr lang="ru-RU" sz="2400" dirty="0">
              <a:latin typeface="Cambria" panose="02040503050406030204" pitchFamily="18" charset="0"/>
            </a:endParaRPr>
          </a:p>
          <a:p>
            <a:pPr algn="just"/>
            <a:r>
              <a:rPr lang="uk-UA" sz="2400" dirty="0" smtClean="0">
                <a:latin typeface="Cambria" panose="02040503050406030204" pitchFamily="18" charset="0"/>
              </a:rPr>
              <a:t>«</a:t>
            </a:r>
            <a:r>
              <a:rPr lang="uk-UA" sz="2400" dirty="0">
                <a:latin typeface="Cambria" panose="02040503050406030204" pitchFamily="18" charset="0"/>
              </a:rPr>
              <a:t>Гібридна війна – це мішанина класичного ведення війни з використанням </a:t>
            </a:r>
            <a:r>
              <a:rPr lang="uk-UA" sz="2400" dirty="0" smtClean="0">
                <a:latin typeface="Cambria" panose="02040503050406030204" pitchFamily="18" charset="0"/>
              </a:rPr>
              <a:t>нерегулярних </a:t>
            </a:r>
            <a:r>
              <a:rPr lang="uk-UA" sz="2400" dirty="0">
                <a:latin typeface="Cambria" panose="02040503050406030204" pitchFamily="18" charset="0"/>
              </a:rPr>
              <a:t>збройних формувань. </a:t>
            </a:r>
            <a:endParaRPr lang="uk-UA" sz="2400" dirty="0" smtClean="0">
              <a:latin typeface="Cambria" panose="02040503050406030204" pitchFamily="18" charset="0"/>
            </a:endParaRPr>
          </a:p>
          <a:p>
            <a:pPr algn="just"/>
            <a:endParaRPr lang="uk-UA" sz="2400" dirty="0">
              <a:latin typeface="Cambria" panose="02040503050406030204" pitchFamily="18" charset="0"/>
            </a:endParaRPr>
          </a:p>
          <a:p>
            <a:pPr algn="just"/>
            <a:r>
              <a:rPr lang="uk-UA" sz="2400" dirty="0" smtClean="0">
                <a:latin typeface="Cambria" panose="02040503050406030204" pitchFamily="18" charset="0"/>
              </a:rPr>
              <a:t>Держава</a:t>
            </a:r>
            <a:r>
              <a:rPr lang="uk-UA" sz="2400" dirty="0">
                <a:latin typeface="Cambria" panose="02040503050406030204" pitchFamily="18" charset="0"/>
              </a:rPr>
              <a:t>, яка веде гібридну </a:t>
            </a:r>
            <a:r>
              <a:rPr lang="uk-UA" sz="2400" dirty="0" smtClean="0">
                <a:latin typeface="Cambria" panose="02040503050406030204" pitchFamily="18" charset="0"/>
              </a:rPr>
              <a:t>війну, укладає угоду </a:t>
            </a:r>
            <a:r>
              <a:rPr lang="uk-UA" sz="2400" i="1" dirty="0" smtClean="0">
                <a:latin typeface="Cambria" panose="02040503050406030204" pitchFamily="18" charset="0"/>
              </a:rPr>
              <a:t>з недержавними </a:t>
            </a:r>
            <a:r>
              <a:rPr lang="uk-UA" sz="2400" i="1" dirty="0">
                <a:latin typeface="Cambria" panose="02040503050406030204" pitchFamily="18" charset="0"/>
              </a:rPr>
              <a:t>виконавцями – бойовиками, групами </a:t>
            </a:r>
            <a:r>
              <a:rPr lang="uk-UA" sz="2400" i="1" dirty="0" smtClean="0">
                <a:latin typeface="Cambria" panose="02040503050406030204" pitchFamily="18" charset="0"/>
              </a:rPr>
              <a:t>місцевого населення</a:t>
            </a:r>
            <a:r>
              <a:rPr lang="uk-UA" sz="2400" i="1" dirty="0">
                <a:latin typeface="Cambria" panose="02040503050406030204" pitchFamily="18" charset="0"/>
              </a:rPr>
              <a:t>, організаціями, зв’язок </a:t>
            </a:r>
            <a:r>
              <a:rPr lang="uk-UA" sz="2400" i="1" dirty="0" smtClean="0">
                <a:latin typeface="Cambria" panose="02040503050406030204" pitchFamily="18" charset="0"/>
              </a:rPr>
              <a:t>із якими </a:t>
            </a:r>
            <a:r>
              <a:rPr lang="uk-UA" sz="2400" i="1" dirty="0">
                <a:latin typeface="Cambria" panose="02040503050406030204" pitchFamily="18" charset="0"/>
              </a:rPr>
              <a:t>формально повністю заперечується. </a:t>
            </a:r>
            <a:endParaRPr lang="uk-UA" sz="2400" i="1" dirty="0" smtClean="0">
              <a:latin typeface="Cambria" panose="02040503050406030204" pitchFamily="18" charset="0"/>
            </a:endParaRPr>
          </a:p>
          <a:p>
            <a:pPr algn="just"/>
            <a:endParaRPr lang="uk-UA" sz="2400" dirty="0">
              <a:latin typeface="Cambria" panose="02040503050406030204" pitchFamily="18" charset="0"/>
            </a:endParaRPr>
          </a:p>
          <a:p>
            <a:pPr algn="just"/>
            <a:r>
              <a:rPr lang="uk-UA" sz="2400" dirty="0" smtClean="0">
                <a:latin typeface="Cambria" panose="02040503050406030204" pitchFamily="18" charset="0"/>
              </a:rPr>
              <a:t>Ці </a:t>
            </a:r>
            <a:r>
              <a:rPr lang="uk-UA" sz="2400" dirty="0">
                <a:latin typeface="Cambria" panose="02040503050406030204" pitchFamily="18" charset="0"/>
              </a:rPr>
              <a:t>виконавці можуть робити такі речі, які </a:t>
            </a:r>
            <a:r>
              <a:rPr lang="uk-UA" sz="2400" dirty="0" smtClean="0">
                <a:latin typeface="Cambria" panose="02040503050406030204" pitchFamily="18" charset="0"/>
              </a:rPr>
              <a:t>сама держава </a:t>
            </a:r>
            <a:r>
              <a:rPr lang="uk-UA" sz="2400" dirty="0">
                <a:latin typeface="Cambria" panose="02040503050406030204" pitchFamily="18" charset="0"/>
              </a:rPr>
              <a:t>робити не </a:t>
            </a:r>
            <a:r>
              <a:rPr lang="uk-UA" sz="2400" dirty="0" smtClean="0">
                <a:latin typeface="Cambria" panose="02040503050406030204" pitchFamily="18" charset="0"/>
              </a:rPr>
              <a:t>може, оскільки </a:t>
            </a:r>
            <a:r>
              <a:rPr lang="uk-UA" sz="2400" dirty="0">
                <a:latin typeface="Cambria" panose="02040503050406030204" pitchFamily="18" charset="0"/>
              </a:rPr>
              <a:t>будь-яка держава зобов’язана дотримуватися </a:t>
            </a:r>
            <a:r>
              <a:rPr lang="uk-UA" sz="2400" dirty="0" smtClean="0">
                <a:latin typeface="Cambria" panose="02040503050406030204" pitchFamily="18" charset="0"/>
              </a:rPr>
              <a:t>Женевської та </a:t>
            </a:r>
            <a:r>
              <a:rPr lang="uk-UA" sz="2400" dirty="0">
                <a:latin typeface="Cambria" panose="02040503050406030204" pitchFamily="18" charset="0"/>
              </a:rPr>
              <a:t>Гаазької конвенцій про закони сухопутної війни, домовленості з іншими країнами. </a:t>
            </a:r>
            <a:r>
              <a:rPr lang="uk-UA" sz="2400" i="1" dirty="0" smtClean="0">
                <a:latin typeface="Cambria" panose="02040503050406030204" pitchFamily="18" charset="0"/>
              </a:rPr>
              <a:t>Всю брудну </a:t>
            </a:r>
            <a:r>
              <a:rPr lang="uk-UA" sz="2400" i="1" dirty="0">
                <a:latin typeface="Cambria" panose="02040503050406030204" pitchFamily="18" charset="0"/>
              </a:rPr>
              <a:t>роботу можна перекласти на плечі недержавних формувань</a:t>
            </a:r>
            <a:r>
              <a:rPr lang="uk-UA" sz="2400" i="1" dirty="0" smtClean="0">
                <a:latin typeface="Cambria" panose="02040503050406030204" pitchFamily="18" charset="0"/>
              </a:rPr>
              <a:t>»</a:t>
            </a:r>
            <a:endParaRPr lang="uk-UA" sz="2400" dirty="0">
              <a:latin typeface="Cambria" panose="02040503050406030204" pitchFamily="18" charset="0"/>
            </a:endParaRPr>
          </a:p>
          <a:p>
            <a:pPr algn="just"/>
            <a:endParaRPr lang="uk-UA" sz="2400" dirty="0" smtClean="0">
              <a:latin typeface="Cambria" panose="020405030504060302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0" y="0"/>
            <a:ext cx="955963" cy="4741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2</a:t>
            </a:r>
            <a:r>
              <a:rPr lang="uk-UA" sz="2400" b="1" dirty="0" smtClean="0">
                <a:solidFill>
                  <a:schemeClr val="tx1"/>
                </a:solidFill>
              </a:rPr>
              <a:t>.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19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982" y="0"/>
            <a:ext cx="10363199" cy="68634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ambria" panose="02040503050406030204" pitchFamily="18" charset="0"/>
              </a:rPr>
              <a:t>У 2013 </a:t>
            </a:r>
            <a:r>
              <a:rPr lang="ru-RU" sz="2000" dirty="0" err="1">
                <a:latin typeface="Cambria" panose="02040503050406030204" pitchFamily="18" charset="0"/>
              </a:rPr>
              <a:t>році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atin typeface="Cambria" panose="02040503050406030204" pitchFamily="18" charset="0"/>
              </a:rPr>
              <a:t>генерал </a:t>
            </a:r>
            <a:r>
              <a:rPr lang="ru-RU" sz="2000" dirty="0" err="1" smtClean="0">
                <a:latin typeface="Cambria" panose="02040503050406030204" pitchFamily="18" charset="0"/>
              </a:rPr>
              <a:t>армії</a:t>
            </a:r>
            <a:r>
              <a:rPr lang="ru-RU" sz="2000" dirty="0" smtClean="0">
                <a:latin typeface="Cambria" panose="02040503050406030204" pitchFamily="18" charset="0"/>
              </a:rPr>
              <a:t> В</a:t>
            </a:r>
            <a:r>
              <a:rPr lang="ru-RU" sz="2000" dirty="0">
                <a:latin typeface="Cambria" panose="02040503050406030204" pitchFamily="18" charset="0"/>
              </a:rPr>
              <a:t>. Герасимов, начальник Генерального штабу </a:t>
            </a:r>
            <a:r>
              <a:rPr lang="ru-RU" sz="2000" dirty="0" err="1">
                <a:latin typeface="Cambria" panose="02040503050406030204" pitchFamily="18" charset="0"/>
              </a:rPr>
              <a:t>Збройних</a:t>
            </a:r>
            <a:r>
              <a:rPr lang="ru-RU" sz="2000" dirty="0">
                <a:latin typeface="Cambria" panose="02040503050406030204" pitchFamily="18" charset="0"/>
              </a:rPr>
              <a:t> сил </a:t>
            </a:r>
            <a:r>
              <a:rPr lang="ru-RU" sz="2000" dirty="0" err="1">
                <a:latin typeface="Cambria" panose="02040503050406030204" pitchFamily="18" charset="0"/>
              </a:rPr>
              <a:t>Російської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latin typeface="Cambria" panose="02040503050406030204" pitchFamily="18" charset="0"/>
              </a:rPr>
              <a:t>Федерації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latin typeface="Cambria" panose="02040503050406030204" pitchFamily="18" charset="0"/>
              </a:rPr>
              <a:t>вказав</a:t>
            </a:r>
            <a:r>
              <a:rPr lang="ru-RU" sz="2000" dirty="0" smtClean="0">
                <a:latin typeface="Cambria" panose="02040503050406030204" pitchFamily="18" charset="0"/>
              </a:rPr>
              <a:t> на </a:t>
            </a:r>
            <a:r>
              <a:rPr lang="ru-RU" sz="2000" dirty="0" err="1" smtClean="0">
                <a:latin typeface="Cambria" panose="02040503050406030204" pitchFamily="18" charset="0"/>
              </a:rPr>
              <a:t>зростання</a:t>
            </a:r>
            <a:r>
              <a:rPr lang="ru-RU" sz="2000" dirty="0" smtClean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ролі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невійськових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засобів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досягнення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політичних</a:t>
            </a:r>
            <a:r>
              <a:rPr lang="ru-RU" sz="2000" dirty="0">
                <a:latin typeface="Cambria" panose="02040503050406030204" pitchFamily="18" charset="0"/>
              </a:rPr>
              <a:t> і </a:t>
            </a:r>
            <a:r>
              <a:rPr lang="ru-RU" sz="2000" dirty="0" err="1">
                <a:latin typeface="Cambria" panose="02040503050406030204" pitchFamily="18" charset="0"/>
              </a:rPr>
              <a:t>стратегічних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цілей</a:t>
            </a:r>
            <a:r>
              <a:rPr lang="ru-RU" sz="2000" dirty="0">
                <a:latin typeface="Cambria" panose="02040503050406030204" pitchFamily="18" charset="0"/>
              </a:rPr>
              <a:t>. </a:t>
            </a:r>
            <a:endParaRPr lang="ru-RU" sz="2000" dirty="0" smtClean="0">
              <a:latin typeface="Cambria" panose="02040503050406030204" pitchFamily="18" charset="0"/>
            </a:endParaRPr>
          </a:p>
          <a:p>
            <a:pPr algn="just"/>
            <a:endParaRPr lang="ru-RU" sz="2000" dirty="0">
              <a:latin typeface="Cambria" panose="02040503050406030204" pitchFamily="18" charset="0"/>
            </a:endParaRPr>
          </a:p>
          <a:p>
            <a:pPr algn="just"/>
            <a:r>
              <a:rPr lang="ru-RU" sz="2000" i="1" dirty="0" smtClean="0">
                <a:latin typeface="Cambria" panose="02040503050406030204" pitchFamily="18" charset="0"/>
              </a:rPr>
              <a:t>У </a:t>
            </a:r>
            <a:r>
              <a:rPr lang="ru-RU" sz="2000" i="1" dirty="0" err="1" smtClean="0">
                <a:latin typeface="Cambria" panose="02040503050406030204" pitchFamily="18" charset="0"/>
              </a:rPr>
              <a:t>своїй</a:t>
            </a:r>
            <a:r>
              <a:rPr lang="ru-RU" sz="2000" i="1" dirty="0" smtClean="0">
                <a:latin typeface="Cambria" panose="02040503050406030204" pitchFamily="18" charset="0"/>
              </a:rPr>
              <a:t> </a:t>
            </a:r>
            <a:r>
              <a:rPr lang="ru-RU" sz="2000" i="1" dirty="0" err="1" smtClean="0">
                <a:latin typeface="Cambria" panose="02040503050406030204" pitchFamily="18" charset="0"/>
              </a:rPr>
              <a:t>статті</a:t>
            </a:r>
            <a:r>
              <a:rPr lang="ru-RU" sz="2000" i="1" dirty="0" smtClean="0">
                <a:latin typeface="Cambria" panose="02040503050406030204" pitchFamily="18" charset="0"/>
              </a:rPr>
              <a:t> </a:t>
            </a:r>
            <a:r>
              <a:rPr lang="ru-RU" sz="2000" i="1" dirty="0">
                <a:latin typeface="Cambria" panose="02040503050406030204" pitchFamily="18" charset="0"/>
              </a:rPr>
              <a:t>«</a:t>
            </a:r>
            <a:r>
              <a:rPr lang="ru-RU" sz="2000" i="1" dirty="0" err="1">
                <a:latin typeface="Cambria" panose="02040503050406030204" pitchFamily="18" charset="0"/>
              </a:rPr>
              <a:t>Цінність</a:t>
            </a:r>
            <a:r>
              <a:rPr lang="ru-RU" sz="2000" i="1" dirty="0">
                <a:latin typeface="Cambria" panose="02040503050406030204" pitchFamily="18" charset="0"/>
              </a:rPr>
              <a:t> науки у </a:t>
            </a:r>
            <a:r>
              <a:rPr lang="ru-RU" sz="2000" i="1" dirty="0" err="1">
                <a:latin typeface="Cambria" panose="02040503050406030204" pitchFamily="18" charset="0"/>
              </a:rPr>
              <a:t>передбаченні</a:t>
            </a:r>
            <a:r>
              <a:rPr lang="ru-RU" sz="2000" i="1" dirty="0">
                <a:latin typeface="Cambria" panose="02040503050406030204" pitchFamily="18" charset="0"/>
              </a:rPr>
              <a:t>» (</a:t>
            </a:r>
            <a:r>
              <a:rPr lang="ru-RU" sz="2000" i="1" dirty="0" smtClean="0">
                <a:latin typeface="Cambria" panose="02040503050406030204" pitchFamily="18" charset="0"/>
              </a:rPr>
              <a:t>Военно-промышленный курьер </a:t>
            </a:r>
            <a:r>
              <a:rPr lang="ru-RU" sz="2000" i="1" dirty="0">
                <a:latin typeface="Cambria" panose="02040503050406030204" pitchFamily="18" charset="0"/>
              </a:rPr>
              <a:t>№ 8 (476) 27 февраля — 5 марта 2013 </a:t>
            </a:r>
            <a:r>
              <a:rPr lang="ru-RU" sz="2000" i="1" dirty="0" smtClean="0">
                <a:latin typeface="Cambria" panose="02040503050406030204" pitchFamily="18" charset="0"/>
              </a:rPr>
              <a:t>года) </a:t>
            </a:r>
            <a:r>
              <a:rPr lang="ru-RU" sz="2000" dirty="0" smtClean="0">
                <a:latin typeface="Cambria" panose="02040503050406030204" pitchFamily="18" charset="0"/>
              </a:rPr>
              <a:t>описав </a:t>
            </a:r>
            <a:r>
              <a:rPr lang="ru-RU" sz="2000" dirty="0" err="1" smtClean="0">
                <a:latin typeface="Cambria" panose="02040503050406030204" pitchFamily="18" charset="0"/>
              </a:rPr>
              <a:t>нові</a:t>
            </a:r>
            <a:r>
              <a:rPr lang="ru-RU" sz="2000" dirty="0" smtClean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форми</a:t>
            </a:r>
            <a:r>
              <a:rPr lang="ru-RU" sz="2000" dirty="0">
                <a:latin typeface="Cambria" panose="02040503050406030204" pitchFamily="18" charset="0"/>
              </a:rPr>
              <a:t> і </a:t>
            </a:r>
            <a:r>
              <a:rPr lang="ru-RU" sz="2000" dirty="0" err="1">
                <a:latin typeface="Cambria" panose="02040503050406030204" pitchFamily="18" charset="0"/>
              </a:rPr>
              <a:t>способи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ведення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бойових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latin typeface="Cambria" panose="02040503050406030204" pitchFamily="18" charset="0"/>
              </a:rPr>
              <a:t>дій</a:t>
            </a:r>
            <a:r>
              <a:rPr lang="ru-RU" sz="2000" dirty="0" smtClean="0">
                <a:latin typeface="Cambria" panose="02040503050406030204" pitchFamily="18" charset="0"/>
              </a:rPr>
              <a:t>. </a:t>
            </a:r>
            <a:endParaRPr lang="ru-RU" sz="2000" dirty="0">
              <a:latin typeface="Cambria" panose="02040503050406030204" pitchFamily="18" charset="0"/>
            </a:endParaRPr>
          </a:p>
          <a:p>
            <a:pPr algn="just"/>
            <a:r>
              <a:rPr lang="ru-RU" sz="2000" dirty="0" err="1" smtClean="0">
                <a:latin typeface="Cambria" panose="02040503050406030204" pitchFamily="18" charset="0"/>
              </a:rPr>
              <a:t>Герасімов</a:t>
            </a:r>
            <a:r>
              <a:rPr lang="ru-RU" sz="2000" dirty="0" smtClean="0">
                <a:latin typeface="Cambria" panose="02040503050406030204" pitchFamily="18" charset="0"/>
              </a:rPr>
              <a:t>  </a:t>
            </a:r>
            <a:r>
              <a:rPr lang="ru-RU" sz="2000" dirty="0" err="1" smtClean="0">
                <a:latin typeface="Cambria" panose="02040503050406030204" pitchFamily="18" charset="0"/>
              </a:rPr>
              <a:t>зазначив</a:t>
            </a:r>
            <a:r>
              <a:rPr lang="ru-RU" sz="2000" dirty="0">
                <a:latin typeface="Cambria" panose="02040503050406030204" pitchFamily="18" charset="0"/>
              </a:rPr>
              <a:t>, </a:t>
            </a:r>
            <a:r>
              <a:rPr lang="ru-RU" sz="2000" dirty="0" err="1" smtClean="0">
                <a:latin typeface="Cambria" panose="02040503050406030204" pitchFamily="18" charset="0"/>
              </a:rPr>
              <a:t>що</a:t>
            </a:r>
            <a:r>
              <a:rPr lang="ru-RU" sz="2000" dirty="0" smtClean="0">
                <a:latin typeface="Cambria" panose="020405030504060302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Cambria" panose="02040503050406030204" pitchFamily="18" charset="0"/>
              </a:rPr>
              <a:t>в </a:t>
            </a:r>
            <a:r>
              <a:rPr lang="ru-RU" sz="2000" dirty="0">
                <a:latin typeface="Cambria" panose="02040503050406030204" pitchFamily="18" charset="0"/>
              </a:rPr>
              <a:t>XXI </a:t>
            </a:r>
            <a:r>
              <a:rPr lang="ru-RU" sz="2000" dirty="0" err="1">
                <a:latin typeface="Cambria" panose="02040503050406030204" pitchFamily="18" charset="0"/>
              </a:rPr>
              <a:t>столітті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простежується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тенденція</a:t>
            </a:r>
            <a:r>
              <a:rPr lang="ru-RU" sz="2000" dirty="0">
                <a:latin typeface="Cambria" panose="02040503050406030204" pitchFamily="18" charset="0"/>
              </a:rPr>
              <a:t> до </a:t>
            </a:r>
            <a:r>
              <a:rPr lang="ru-RU" sz="2000" dirty="0" err="1">
                <a:latin typeface="Cambria" panose="02040503050406030204" pitchFamily="18" charset="0"/>
              </a:rPr>
              <a:t>стирання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відмінностей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між</a:t>
            </a:r>
            <a:r>
              <a:rPr lang="ru-RU" sz="2000" dirty="0">
                <a:latin typeface="Cambria" panose="02040503050406030204" pitchFamily="18" charset="0"/>
              </a:rPr>
              <a:t> станом </a:t>
            </a:r>
            <a:r>
              <a:rPr lang="ru-RU" sz="2000" dirty="0" err="1">
                <a:latin typeface="Cambria" panose="02040503050406030204" pitchFamily="18" charset="0"/>
              </a:rPr>
              <a:t>війни</a:t>
            </a:r>
            <a:r>
              <a:rPr lang="ru-RU" sz="2000" dirty="0">
                <a:latin typeface="Cambria" panose="02040503050406030204" pitchFamily="18" charset="0"/>
              </a:rPr>
              <a:t> та миру. </a:t>
            </a:r>
            <a:r>
              <a:rPr lang="ru-RU" sz="2000" dirty="0" err="1">
                <a:latin typeface="Cambria" panose="02040503050406030204" pitchFamily="18" charset="0"/>
              </a:rPr>
              <a:t>Війни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більше</a:t>
            </a:r>
            <a:r>
              <a:rPr lang="ru-RU" sz="2000" dirty="0">
                <a:latin typeface="Cambria" panose="02040503050406030204" pitchFamily="18" charset="0"/>
              </a:rPr>
              <a:t> не </a:t>
            </a:r>
            <a:r>
              <a:rPr lang="ru-RU" sz="2000" dirty="0" err="1">
                <a:latin typeface="Cambria" panose="02040503050406030204" pitchFamily="18" charset="0"/>
              </a:rPr>
              <a:t>оголошуються</a:t>
            </a:r>
            <a:r>
              <a:rPr lang="ru-RU" sz="2000" dirty="0">
                <a:latin typeface="Cambria" panose="02040503050406030204" pitchFamily="18" charset="0"/>
              </a:rPr>
              <a:t>, а </a:t>
            </a:r>
            <a:r>
              <a:rPr lang="ru-RU" sz="2000" dirty="0" err="1">
                <a:latin typeface="Cambria" panose="02040503050406030204" pitchFamily="18" charset="0"/>
              </a:rPr>
              <a:t>почавшись</a:t>
            </a:r>
            <a:r>
              <a:rPr lang="ru-RU" sz="2000" dirty="0">
                <a:latin typeface="Cambria" panose="02040503050406030204" pitchFamily="18" charset="0"/>
              </a:rPr>
              <a:t> — </a:t>
            </a:r>
            <a:r>
              <a:rPr lang="ru-RU" sz="2000" dirty="0" err="1">
                <a:latin typeface="Cambria" panose="02040503050406030204" pitchFamily="18" charset="0"/>
              </a:rPr>
              <a:t>йдуть</a:t>
            </a:r>
            <a:r>
              <a:rPr lang="ru-RU" sz="2000" dirty="0">
                <a:latin typeface="Cambria" panose="02040503050406030204" pitchFamily="18" charset="0"/>
              </a:rPr>
              <a:t> не за </a:t>
            </a:r>
            <a:r>
              <a:rPr lang="ru-RU" sz="2000" dirty="0" err="1">
                <a:latin typeface="Cambria" panose="02040503050406030204" pitchFamily="18" charset="0"/>
              </a:rPr>
              <a:t>звичним</a:t>
            </a:r>
            <a:r>
              <a:rPr lang="ru-RU" sz="2000" dirty="0">
                <a:latin typeface="Cambria" panose="02040503050406030204" pitchFamily="18" charset="0"/>
              </a:rPr>
              <a:t> нам </a:t>
            </a:r>
            <a:r>
              <a:rPr lang="ru-RU" sz="2000" dirty="0" smtClean="0">
                <a:latin typeface="Cambria" panose="02040503050406030204" pitchFamily="18" charset="0"/>
              </a:rPr>
              <a:t>шаблоном;</a:t>
            </a:r>
          </a:p>
          <a:p>
            <a:pPr algn="just"/>
            <a:endParaRPr lang="ru-RU" sz="2000" dirty="0" smtClean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i="1" dirty="0" err="1">
                <a:latin typeface="Cambria" panose="02040503050406030204" pitchFamily="18" charset="0"/>
              </a:rPr>
              <a:t>д</a:t>
            </a:r>
            <a:r>
              <a:rPr lang="ru-RU" sz="2000" i="1" dirty="0" err="1" smtClean="0">
                <a:latin typeface="Cambria" panose="02040503050406030204" pitchFamily="18" charset="0"/>
              </a:rPr>
              <a:t>истанційний</a:t>
            </a:r>
            <a:r>
              <a:rPr lang="ru-RU" sz="2000" i="1" dirty="0" smtClean="0">
                <a:latin typeface="Cambria" panose="02040503050406030204" pitchFamily="18" charset="0"/>
              </a:rPr>
              <a:t> </a:t>
            </a:r>
            <a:r>
              <a:rPr lang="ru-RU" sz="2000" i="1" dirty="0" err="1">
                <a:latin typeface="Cambria" panose="02040503050406030204" pitchFamily="18" charset="0"/>
              </a:rPr>
              <a:t>безконтактний</a:t>
            </a:r>
            <a:r>
              <a:rPr lang="ru-RU" sz="2000" i="1" dirty="0">
                <a:latin typeface="Cambria" panose="02040503050406030204" pitchFamily="18" charset="0"/>
              </a:rPr>
              <a:t> </a:t>
            </a:r>
            <a:r>
              <a:rPr lang="ru-RU" sz="2000" i="1" dirty="0" err="1">
                <a:latin typeface="Cambria" panose="02040503050406030204" pitchFamily="18" charset="0"/>
              </a:rPr>
              <a:t>вплив</a:t>
            </a:r>
            <a:r>
              <a:rPr lang="ru-RU" sz="2000" dirty="0">
                <a:latin typeface="Cambria" panose="02040503050406030204" pitchFamily="18" charset="0"/>
              </a:rPr>
              <a:t> на супротивника </a:t>
            </a:r>
            <a:r>
              <a:rPr lang="ru-RU" sz="2000" dirty="0" err="1">
                <a:latin typeface="Cambria" panose="02040503050406030204" pitchFamily="18" charset="0"/>
              </a:rPr>
              <a:t>стає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головним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засобом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досягнення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цілей</a:t>
            </a:r>
            <a:r>
              <a:rPr lang="ru-RU" sz="2000" dirty="0">
                <a:latin typeface="Cambria" panose="02040503050406030204" pitchFamily="18" charset="0"/>
              </a:rPr>
              <a:t> бою та </a:t>
            </a:r>
            <a:r>
              <a:rPr lang="ru-RU" sz="2000" dirty="0" err="1">
                <a:latin typeface="Cambria" panose="02040503050406030204" pitchFamily="18" charset="0"/>
              </a:rPr>
              <a:t>операції</a:t>
            </a:r>
            <a:r>
              <a:rPr lang="ru-RU" sz="2000" dirty="0">
                <a:latin typeface="Cambria" panose="02040503050406030204" pitchFamily="18" charset="0"/>
              </a:rPr>
              <a:t>. </a:t>
            </a:r>
            <a:r>
              <a:rPr lang="ru-RU" sz="2000" dirty="0" err="1">
                <a:latin typeface="Cambria" panose="02040503050406030204" pitchFamily="18" charset="0"/>
              </a:rPr>
              <a:t>Ураження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його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об'єктів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здійснюється</a:t>
            </a:r>
            <a:r>
              <a:rPr lang="ru-RU" sz="2000" dirty="0">
                <a:latin typeface="Cambria" panose="02040503050406030204" pitchFamily="18" charset="0"/>
              </a:rPr>
              <a:t> на всю </a:t>
            </a:r>
            <a:r>
              <a:rPr lang="ru-RU" sz="2000" dirty="0" err="1">
                <a:latin typeface="Cambria" panose="02040503050406030204" pitchFamily="18" charset="0"/>
              </a:rPr>
              <a:t>глибину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 smtClean="0">
                <a:latin typeface="Cambria" panose="02040503050406030204" pitchFamily="18" charset="0"/>
              </a:rPr>
              <a:t>території</a:t>
            </a:r>
            <a:r>
              <a:rPr lang="ru-RU" sz="2000" dirty="0" smtClean="0">
                <a:latin typeface="Cambria" panose="02040503050406030204" pitchFamily="18" charset="0"/>
              </a:rPr>
              <a:t>;</a:t>
            </a:r>
          </a:p>
          <a:p>
            <a:pPr algn="just"/>
            <a:endParaRPr lang="ru-RU" sz="2000" dirty="0" smtClean="0">
              <a:latin typeface="Cambria" panose="0204050305040603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 err="1" smtClean="0">
                <a:latin typeface="Cambria" panose="02040503050406030204" pitchFamily="18" charset="0"/>
              </a:rPr>
              <a:t>широке</a:t>
            </a:r>
            <a:r>
              <a:rPr lang="ru-RU" sz="2000" dirty="0" smtClean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розповсюдження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i="1" dirty="0" err="1">
                <a:latin typeface="Cambria" panose="02040503050406030204" pitchFamily="18" charset="0"/>
              </a:rPr>
              <a:t>отримали</a:t>
            </a:r>
            <a:r>
              <a:rPr lang="ru-RU" sz="2000" i="1" dirty="0">
                <a:latin typeface="Cambria" panose="02040503050406030204" pitchFamily="18" charset="0"/>
              </a:rPr>
              <a:t> </a:t>
            </a:r>
            <a:r>
              <a:rPr lang="ru-RU" sz="2000" b="1" i="1" dirty="0" err="1">
                <a:latin typeface="Cambria" panose="02040503050406030204" pitchFamily="18" charset="0"/>
              </a:rPr>
              <a:t>асиметричні</a:t>
            </a:r>
            <a:r>
              <a:rPr lang="ru-RU" sz="2000" b="1" i="1" dirty="0">
                <a:latin typeface="Cambria" panose="02040503050406030204" pitchFamily="18" charset="0"/>
              </a:rPr>
              <a:t> </a:t>
            </a:r>
            <a:r>
              <a:rPr lang="ru-RU" sz="2000" b="1" i="1" dirty="0" err="1">
                <a:latin typeface="Cambria" panose="02040503050406030204" pitchFamily="18" charset="0"/>
              </a:rPr>
              <a:t>дії</a:t>
            </a:r>
            <a:r>
              <a:rPr lang="ru-RU" sz="2000" i="1" dirty="0">
                <a:latin typeface="Cambria" panose="02040503050406030204" pitchFamily="18" charset="0"/>
              </a:rPr>
              <a:t>, </a:t>
            </a:r>
            <a:r>
              <a:rPr lang="ru-RU" sz="2000" i="1" dirty="0" err="1">
                <a:latin typeface="Cambria" panose="02040503050406030204" pitchFamily="18" charset="0"/>
              </a:rPr>
              <a:t>що</a:t>
            </a:r>
            <a:r>
              <a:rPr lang="ru-RU" sz="2000" i="1" dirty="0">
                <a:latin typeface="Cambria" panose="02040503050406030204" pitchFamily="18" charset="0"/>
              </a:rPr>
              <a:t> </a:t>
            </a:r>
            <a:r>
              <a:rPr lang="ru-RU" sz="2000" i="1" dirty="0" err="1">
                <a:latin typeface="Cambria" panose="02040503050406030204" pitchFamily="18" charset="0"/>
              </a:rPr>
              <a:t>дозволяють</a:t>
            </a:r>
            <a:r>
              <a:rPr lang="ru-RU" sz="2000" i="1" dirty="0">
                <a:latin typeface="Cambria" panose="02040503050406030204" pitchFamily="18" charset="0"/>
              </a:rPr>
              <a:t> </a:t>
            </a:r>
            <a:r>
              <a:rPr lang="ru-RU" sz="2000" i="1" dirty="0" err="1">
                <a:latin typeface="Cambria" panose="02040503050406030204" pitchFamily="18" charset="0"/>
              </a:rPr>
              <a:t>нівелювати</a:t>
            </a:r>
            <a:r>
              <a:rPr lang="ru-RU" sz="2000" i="1" dirty="0">
                <a:latin typeface="Cambria" panose="02040503050406030204" pitchFamily="18" charset="0"/>
              </a:rPr>
              <a:t> </a:t>
            </a:r>
            <a:r>
              <a:rPr lang="ru-RU" sz="2000" i="1" dirty="0" err="1">
                <a:latin typeface="Cambria" panose="02040503050406030204" pitchFamily="18" charset="0"/>
              </a:rPr>
              <a:t>перевагу</a:t>
            </a:r>
            <a:r>
              <a:rPr lang="ru-RU" sz="2000" i="1" dirty="0">
                <a:latin typeface="Cambria" panose="02040503050406030204" pitchFamily="18" charset="0"/>
              </a:rPr>
              <a:t> супротивника у </a:t>
            </a:r>
            <a:r>
              <a:rPr lang="ru-RU" sz="2000" i="1" dirty="0" err="1">
                <a:latin typeface="Cambria" panose="02040503050406030204" pitchFamily="18" charset="0"/>
              </a:rPr>
              <a:t>військовій</a:t>
            </a:r>
            <a:r>
              <a:rPr lang="ru-RU" sz="2000" i="1" dirty="0">
                <a:latin typeface="Cambria" panose="02040503050406030204" pitchFamily="18" charset="0"/>
              </a:rPr>
              <a:t> </a:t>
            </a:r>
            <a:r>
              <a:rPr lang="ru-RU" sz="2000" i="1" dirty="0" err="1">
                <a:latin typeface="Cambria" panose="02040503050406030204" pitchFamily="18" charset="0"/>
              </a:rPr>
              <a:t>боротьбі</a:t>
            </a:r>
            <a:r>
              <a:rPr lang="ru-RU" sz="2000" dirty="0">
                <a:latin typeface="Cambria" panose="02040503050406030204" pitchFamily="18" charset="0"/>
              </a:rPr>
              <a:t>. До них належать </a:t>
            </a:r>
            <a:r>
              <a:rPr lang="ru-RU" sz="2000" dirty="0" err="1">
                <a:latin typeface="Cambria" panose="02040503050406030204" pitchFamily="18" charset="0"/>
              </a:rPr>
              <a:t>використання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b="1" i="1" dirty="0">
                <a:latin typeface="Cambria" panose="02040503050406030204" pitchFamily="18" charset="0"/>
              </a:rPr>
              <a:t>сил </a:t>
            </a:r>
            <a:r>
              <a:rPr lang="ru-RU" sz="2000" b="1" i="1" dirty="0" err="1">
                <a:latin typeface="Cambria" panose="02040503050406030204" pitchFamily="18" charset="0"/>
              </a:rPr>
              <a:t>спеціальних</a:t>
            </a:r>
            <a:r>
              <a:rPr lang="ru-RU" sz="2000" b="1" i="1" dirty="0">
                <a:latin typeface="Cambria" panose="02040503050406030204" pitchFamily="18" charset="0"/>
              </a:rPr>
              <a:t> </a:t>
            </a:r>
            <a:r>
              <a:rPr lang="ru-RU" sz="2000" b="1" i="1" dirty="0" err="1">
                <a:latin typeface="Cambria" panose="02040503050406030204" pitchFamily="18" charset="0"/>
              </a:rPr>
              <a:t>операцій</a:t>
            </a:r>
            <a:r>
              <a:rPr lang="ru-RU" sz="2000" dirty="0">
                <a:latin typeface="Cambria" panose="02040503050406030204" pitchFamily="18" charset="0"/>
              </a:rPr>
              <a:t> та </a:t>
            </a:r>
            <a:r>
              <a:rPr lang="ru-RU" sz="2000" b="1" i="1" dirty="0" err="1">
                <a:latin typeface="Cambria" panose="02040503050406030204" pitchFamily="18" charset="0"/>
              </a:rPr>
              <a:t>внутрішньої</a:t>
            </a:r>
            <a:r>
              <a:rPr lang="ru-RU" sz="2000" b="1" i="1" dirty="0">
                <a:latin typeface="Cambria" panose="02040503050406030204" pitchFamily="18" charset="0"/>
              </a:rPr>
              <a:t> </a:t>
            </a:r>
            <a:r>
              <a:rPr lang="ru-RU" sz="2000" b="1" i="1" dirty="0" err="1">
                <a:latin typeface="Cambria" panose="02040503050406030204" pitchFamily="18" charset="0"/>
              </a:rPr>
              <a:t>опозиції</a:t>
            </a:r>
            <a:r>
              <a:rPr lang="ru-RU" sz="2000" b="1" i="1" dirty="0">
                <a:latin typeface="Cambria" panose="02040503050406030204" pitchFamily="18" charset="0"/>
              </a:rPr>
              <a:t> </a:t>
            </a:r>
            <a:r>
              <a:rPr lang="ru-RU" sz="2000" dirty="0">
                <a:latin typeface="Cambria" panose="02040503050406030204" pitchFamily="18" charset="0"/>
              </a:rPr>
              <a:t>для </a:t>
            </a:r>
            <a:r>
              <a:rPr lang="ru-RU" sz="2000" dirty="0" err="1">
                <a:latin typeface="Cambria" panose="02040503050406030204" pitchFamily="18" charset="0"/>
              </a:rPr>
              <a:t>створення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постійного</a:t>
            </a:r>
            <a:r>
              <a:rPr lang="ru-RU" sz="2000" dirty="0">
                <a:latin typeface="Cambria" panose="02040503050406030204" pitchFamily="18" charset="0"/>
              </a:rPr>
              <a:t> фронту на </a:t>
            </a:r>
            <a:r>
              <a:rPr lang="ru-RU" sz="2000" dirty="0" err="1">
                <a:latin typeface="Cambria" panose="02040503050406030204" pitchFamily="18" charset="0"/>
              </a:rPr>
              <a:t>всій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території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супротивної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держави</a:t>
            </a:r>
            <a:r>
              <a:rPr lang="ru-RU" sz="2000" dirty="0">
                <a:latin typeface="Cambria" panose="02040503050406030204" pitchFamily="18" charset="0"/>
              </a:rPr>
              <a:t>, а </a:t>
            </a:r>
            <a:r>
              <a:rPr lang="ru-RU" sz="2000" dirty="0" err="1">
                <a:latin typeface="Cambria" panose="02040503050406030204" pitchFamily="18" charset="0"/>
              </a:rPr>
              <a:t>також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b="1" i="1" dirty="0" err="1">
                <a:latin typeface="Cambria" panose="02040503050406030204" pitchFamily="18" charset="0"/>
              </a:rPr>
              <a:t>інформаційний</a:t>
            </a:r>
            <a:r>
              <a:rPr lang="ru-RU" sz="2000" b="1" i="1" dirty="0">
                <a:latin typeface="Cambria" panose="02040503050406030204" pitchFamily="18" charset="0"/>
              </a:rPr>
              <a:t> </a:t>
            </a:r>
            <a:r>
              <a:rPr lang="ru-RU" sz="2000" b="1" i="1" dirty="0" err="1">
                <a:latin typeface="Cambria" panose="02040503050406030204" pitchFamily="18" charset="0"/>
              </a:rPr>
              <a:t>вплив</a:t>
            </a:r>
            <a:r>
              <a:rPr lang="ru-RU" sz="2000" dirty="0">
                <a:latin typeface="Cambria" panose="02040503050406030204" pitchFamily="18" charset="0"/>
              </a:rPr>
              <a:t>, </a:t>
            </a:r>
            <a:r>
              <a:rPr lang="ru-RU" sz="2000" dirty="0" err="1">
                <a:latin typeface="Cambria" panose="02040503050406030204" pitchFamily="18" charset="0"/>
              </a:rPr>
              <a:t>форми</a:t>
            </a:r>
            <a:r>
              <a:rPr lang="ru-RU" sz="2000" dirty="0">
                <a:latin typeface="Cambria" panose="02040503050406030204" pitchFamily="18" charset="0"/>
              </a:rPr>
              <a:t> і </a:t>
            </a:r>
            <a:r>
              <a:rPr lang="ru-RU" sz="2000" dirty="0" err="1">
                <a:latin typeface="Cambria" panose="02040503050406030204" pitchFamily="18" charset="0"/>
              </a:rPr>
              <a:t>засоби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якого</a:t>
            </a:r>
            <a:r>
              <a:rPr lang="ru-RU" sz="2000" dirty="0">
                <a:latin typeface="Cambria" panose="02040503050406030204" pitchFamily="18" charset="0"/>
              </a:rPr>
              <a:t> весь час </a:t>
            </a:r>
            <a:r>
              <a:rPr lang="ru-RU" sz="2000" dirty="0" err="1">
                <a:latin typeface="Cambria" panose="02040503050406030204" pitchFamily="18" charset="0"/>
              </a:rPr>
              <a:t>удосконалюються</a:t>
            </a:r>
            <a:r>
              <a:rPr lang="ru-RU" sz="2000" dirty="0">
                <a:latin typeface="Cambria" panose="02040503050406030204" pitchFamily="18" charset="0"/>
              </a:rPr>
              <a:t>» та «</a:t>
            </a:r>
            <a:r>
              <a:rPr lang="ru-RU" sz="2000" dirty="0" err="1">
                <a:latin typeface="Cambria" panose="02040503050406030204" pitchFamily="18" charset="0"/>
              </a:rPr>
              <a:t>інформаційне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протиборство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відкриває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широкі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асиметричні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можливості</a:t>
            </a:r>
            <a:r>
              <a:rPr lang="ru-RU" sz="2000" dirty="0">
                <a:latin typeface="Cambria" panose="02040503050406030204" pitchFamily="18" charset="0"/>
              </a:rPr>
              <a:t> для </a:t>
            </a:r>
            <a:r>
              <a:rPr lang="ru-RU" sz="2000" dirty="0" err="1">
                <a:latin typeface="Cambria" panose="02040503050406030204" pitchFamily="18" charset="0"/>
              </a:rPr>
              <a:t>зменшення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бойового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потенціалу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atin typeface="Cambria" panose="02040503050406030204" pitchFamily="18" charset="0"/>
              </a:rPr>
              <a:t>супротивника.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1" y="65175"/>
            <a:ext cx="1690255" cy="3593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60181" y="3658920"/>
            <a:ext cx="1690255" cy="313932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dirty="0"/>
              <a:t>Генерал </a:t>
            </a:r>
            <a:r>
              <a:rPr lang="ru-RU" dirty="0" err="1" smtClean="0"/>
              <a:t>армії</a:t>
            </a:r>
            <a:r>
              <a:rPr lang="ru-RU" dirty="0" smtClean="0"/>
              <a:t> РФ </a:t>
            </a:r>
            <a:r>
              <a:rPr lang="ru-RU" dirty="0"/>
              <a:t>(20 лютого 2013 р</a:t>
            </a:r>
            <a:r>
              <a:rPr lang="ru-RU" dirty="0" smtClean="0"/>
              <a:t>.)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40760418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961</TotalTime>
  <Words>1370</Words>
  <Application>Microsoft Office PowerPoint</Application>
  <PresentationFormat>Произвольный</PresentationFormat>
  <Paragraphs>151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Натуральные материалы</vt:lpstr>
      <vt:lpstr>Проблеми війни та миру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Nina</cp:lastModifiedBy>
  <cp:revision>63</cp:revision>
  <dcterms:created xsi:type="dcterms:W3CDTF">2021-03-22T08:10:50Z</dcterms:created>
  <dcterms:modified xsi:type="dcterms:W3CDTF">2024-03-16T09:24:36Z</dcterms:modified>
</cp:coreProperties>
</file>