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4" r:id="rId5"/>
    <p:sldId id="259" r:id="rId6"/>
    <p:sldId id="260" r:id="rId7"/>
    <p:sldId id="265" r:id="rId8"/>
    <p:sldId id="266" r:id="rId9"/>
    <p:sldId id="268" r:id="rId10"/>
    <p:sldId id="269" r:id="rId11"/>
    <p:sldId id="270" r:id="rId12"/>
    <p:sldId id="279" r:id="rId13"/>
    <p:sldId id="280" r:id="rId14"/>
    <p:sldId id="271" r:id="rId15"/>
    <p:sldId id="272" r:id="rId16"/>
    <p:sldId id="274" r:id="rId17"/>
    <p:sldId id="275" r:id="rId18"/>
    <p:sldId id="276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C6989-0F34-4CFE-AB0A-AA0756DD1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E1412F-A260-49C1-B093-78B0C38EB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56C28-6524-4989-8034-C76F2009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0B763-0D1B-40B0-A072-7B631751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AFEC2-DC41-4BD0-8B17-315983C7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E1D45-D9CB-4839-8D29-8ECFD855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2EA2C8-506C-46B7-AC76-81A2054A7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EED210-CBA0-439F-A382-C5380604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CF7BE2-2999-4C22-920E-3D59CDA1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560E3-7042-4E5E-870C-AA7AF729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45CF8A-F924-4484-9927-856B8D651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4B7A0A-A794-4BEC-BF89-D11BD5765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C2B79-215E-4613-A990-B36B95EA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378BC-2866-4AFC-97B3-8BCF1B7C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7931B-3E94-4A00-B520-B4D1009F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7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217B5-D93B-4EAD-89AE-B66AA1AC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85027-6C63-44FA-BF16-7B0963EEC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5724-7A84-429A-B5C7-0783F6D9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3BD65-3994-4019-9E8B-04DBFD73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ECEBE-D2A1-4E56-9797-1AD63702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9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68CD8-85C1-4503-9287-A8F702B3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B41FAD-41E0-4ACD-8A11-D6B8B954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ABCFA-F08F-4E8D-8512-C877C563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FD486-D52D-4641-B0BB-5BB15976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E46AA-A859-4771-9448-EF7BA11D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6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F56DF-4341-431C-B362-2F70EF33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D086E2-2DC4-433B-8CF3-921A7F858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021B9E-E2AF-4EE5-8C6A-3D614CCB6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6E35D8-E357-4586-863B-C2F62EB2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07CAE-7BEB-4BC8-9C98-3AC9830A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26F565-2B1C-40FF-8AFA-1CB5C6FD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8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5E3B8-B0B4-42C1-AA6E-0FD1F9DC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CBE428-DEB4-4A80-9B71-B2158B618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B90510-11E7-4272-8A89-C09536CAC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AF9878-7147-4A2F-A824-3FC271978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C4F962-F7F2-432A-8E37-23637D79B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5811FD-7389-4DBC-AB18-0799A4CA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78B287-B9F7-4F6D-8447-D54B9C77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485E8-1186-4595-9EEE-31EF8EC1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2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B290-3C2E-47C4-8FE5-5631CD71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8CBAF4-0B38-41AD-B884-2C1E153E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F174AE-6C36-4F7A-B9CC-A2769A81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F016F2-3967-480E-B187-AB3A79B8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0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C0FCE7-7451-4879-924B-5F73AD36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C58FF0-CFBC-417D-8B42-775043DD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46E289-AB12-42B6-BEC1-18F0D5D3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5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6DFA6-945C-449B-A93A-1062D916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38CB88-52D7-48A5-8102-97F789096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36FB9-8E5F-43BE-9170-56E77420E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4368BE-5C59-4BD2-9331-AE0BEBA2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6B60EA-487F-4D39-A2B0-EA1C0BD3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6E6407-17ED-4CD3-8C26-DFFB4EC3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6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998C8-BEF4-4DFB-8454-F3E7FD09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F59FA1-3FEC-4360-9C2B-7EF9173DF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5CDC3-522E-469F-B084-C39AA6C19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DEA0D5-9904-4F46-AC07-0696C840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2E58AB-16D3-4B9C-9C2F-DB52E5D7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9CFBB-6C4F-4B71-A8E5-E7076F98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9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86174-273C-46B0-AEAC-1D88A5B5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C0234-DD65-4650-A11D-F92A154CD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2115-1799-4407-AD3C-70828CECA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509E-6F01-457F-88A1-EC48C33283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F14491-5130-4A14-A0A8-545427E06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F40CD-1546-4EFC-9072-BB7553DA0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53623-6D55-4A64-BC31-C4F9FDA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7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B4F540-4A35-4A99-AB07-83F654D1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231" y="551290"/>
            <a:ext cx="6462600" cy="20328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cap="all"/>
              <a:t>ЛЕКЦІЯ</a:t>
            </a:r>
            <a:r>
              <a:rPr lang="uk-UA" sz="2400" b="1" cap="all"/>
              <a:t> №</a:t>
            </a:r>
            <a:r>
              <a:rPr lang="en-US" sz="2400" b="1" cap="all"/>
              <a:t> 6</a:t>
            </a:r>
            <a:br>
              <a:rPr lang="en-US" sz="2400" b="1"/>
            </a:br>
            <a:r>
              <a:rPr lang="en-US" sz="2400" b="1" cap="all"/>
              <a:t> </a:t>
            </a:r>
            <a:br>
              <a:rPr lang="en-US" sz="2400" b="1"/>
            </a:br>
            <a:r>
              <a:rPr lang="en-US" sz="24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ДавнЯ аттичнА комедія як світоглядний ТА естетичний  феномен</a:t>
            </a:r>
            <a:br>
              <a:rPr lang="en-US" sz="2400" b="1"/>
            </a:b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7D8C815-EAAF-431A-B905-813266BBC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2230" y="2684094"/>
            <a:ext cx="6119720" cy="4021505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45720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 комедії. 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е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лемент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фольклорної обрядовост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45720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Комедії Ар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стофана: тематика, структура, засоби комічного.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45720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 відображення авторського світогляду в комедіях Ар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стофана.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/>
          </a:p>
        </p:txBody>
      </p:sp>
      <p:pic>
        <p:nvPicPr>
          <p:cNvPr id="8" name="Рисунок 7" descr="Изображение выглядит как текст, внутренний, чашка, сосуд&#10;&#10;Автоматически созданное описание">
            <a:extLst>
              <a:ext uri="{FF2B5EF4-FFF2-40B4-BE49-F238E27FC236}">
                <a16:creationId xmlns:a16="http://schemas.microsoft.com/office/drawing/2014/main" id="{2AF8EBDD-3D24-0140-0456-CF5353446C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11188" r="16914"/>
          <a:stretch/>
        </p:blipFill>
        <p:spPr>
          <a:xfrm>
            <a:off x="116787" y="3135464"/>
            <a:ext cx="5610183" cy="3934204"/>
          </a:xfrm>
        </p:spPr>
      </p:pic>
      <p:pic>
        <p:nvPicPr>
          <p:cNvPr id="10" name="Рисунок 9" descr="Изображение выглядит как здание, скульптура, камень, строительный материал&#10;&#10;Автоматически созданное описание">
            <a:extLst>
              <a:ext uri="{FF2B5EF4-FFF2-40B4-BE49-F238E27FC236}">
                <a16:creationId xmlns:a16="http://schemas.microsoft.com/office/drawing/2014/main" id="{6A062F31-05F5-BB65-C474-94AEA3C957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7782" r="14414" b="4589"/>
          <a:stretch/>
        </p:blipFill>
        <p:spPr>
          <a:xfrm>
            <a:off x="86978" y="-215302"/>
            <a:ext cx="5639992" cy="33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7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32ABD-3342-44A5-851F-FE032A86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Жанрова специфіка давньої аттичної комедії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EAF69A-A0BE-4D27-8497-5700D9ACE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Ц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комедія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викривальна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пере­творила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насмішкуваті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сатири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F6C4A6C-7781-F09E-2EB0-407D15991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8" y="634086"/>
            <a:ext cx="6097840" cy="5611969"/>
          </a:xfrm>
        </p:spPr>
      </p:pic>
    </p:spTree>
    <p:extLst>
      <p:ext uri="{BB962C8B-B14F-4D97-AF65-F5344CB8AC3E}">
        <p14:creationId xmlns:p14="http://schemas.microsoft.com/office/powerpoint/2010/main" val="283002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28B1E-11B3-4E1F-A5C0-4D2B0F04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9490"/>
            <a:ext cx="6700495" cy="6611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давньої аттичної комедії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3BA3BD-9821-4498-87A4-4B4FAB998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266091"/>
            <a:ext cx="6700496" cy="510933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Пролог 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кілька сцен (відбувалася зав`язка подій).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Парод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перша пісня хору, з якою він 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являвся на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орхестрі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Пісня одного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напівхорія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відповідь другого -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антода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Епісодії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діалогічні частини комедії, відділені одна від одної піснями хору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епісодіями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агон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словесна суперечка, під час якої двоє супротивників захищали протилежні ідеї, а хор підбадьорював їх.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Парабаса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повчальне звернення хору до глядача.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Остання частина комедії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ексод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хор залишав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орхестру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4" name="Объект 33">
            <a:extLst>
              <a:ext uri="{FF2B5EF4-FFF2-40B4-BE49-F238E27FC236}">
                <a16:creationId xmlns:a16="http://schemas.microsoft.com/office/drawing/2014/main" id="{34E0C5A7-09A6-43D9-996B-05A946AA3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12940" r="11751" b="8590"/>
          <a:stretch/>
        </p:blipFill>
        <p:spPr>
          <a:xfrm>
            <a:off x="7329269" y="3142561"/>
            <a:ext cx="3178884" cy="3405949"/>
          </a:xfrm>
        </p:spPr>
      </p:pic>
      <p:pic>
        <p:nvPicPr>
          <p:cNvPr id="5" name="Рисунок 4" descr="Изображение выглядит как текст, стена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8F110487-2EFA-20F8-FFCE-919DA42DC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" b="4350"/>
          <a:stretch/>
        </p:blipFill>
        <p:spPr>
          <a:xfrm>
            <a:off x="9144000" y="47668"/>
            <a:ext cx="3048000" cy="30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0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C4B14-518B-3865-26B8-55CD9766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Актор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у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давньогрецькій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комедії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DB56FBA1-2964-E72E-54B1-D1D6E92C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одягнений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костюм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товстий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живіт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товстий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шкіряний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фалос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додавалася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карикатурна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маска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2E59A4E-6718-6C51-8C1E-88FE33F35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r="19536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илик, стеклянная банка, чашка&#10;&#10;Автоматически созданное описание">
            <a:extLst>
              <a:ext uri="{FF2B5EF4-FFF2-40B4-BE49-F238E27FC236}">
                <a16:creationId xmlns:a16="http://schemas.microsoft.com/office/drawing/2014/main" id="{3D7DB593-8F70-4187-AAE2-D6C3D4FF4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22236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0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F9796-2487-6A52-EE7F-4C1FD692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 в комедії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ECB4C3-3953-9C35-F053-E9E5054CB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01329"/>
            <a:ext cx="6797405" cy="423862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виконував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стоячи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супроводжувалися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рухом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танцями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стрімкий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напіверотичний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кордак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характеризувався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рухами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Хоревти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стариків-суддів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землеробів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вершників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в'язанок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хмизу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ряджених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походила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одягати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хоревтів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"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одяг».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книга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FC38B8D0-4077-59A6-69E4-2F42F1226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68168"/>
            <a:ext cx="4065563" cy="3168155"/>
          </a:xfrm>
          <a:prstGeom prst="rect">
            <a:avLst/>
          </a:prstGeom>
        </p:spPr>
      </p:pic>
      <p:pic>
        <p:nvPicPr>
          <p:cNvPr id="8" name="Рисунок 7" descr="Изображение выглядит как бутылка, сосуд, внутрен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1A6B860-B372-E9EF-3200-3B7C34B4A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3504492"/>
            <a:ext cx="4065563" cy="28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0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8D69A-23BC-4309-AD73-F0A802F2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стофан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(445-385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–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комедії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мужчи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E9A8843-7EFF-4E3A-92BF-59D44512C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r="124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4DF8D79F-0FEB-4B1B-9D42-D0DC97F02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Громадянин Афін. Прихильник сільського життя і простих хліборобів.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Відкрито виступав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розуміння реальності, проти софістів і Сократа.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Обстоював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традиційну патріархально-полісну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мораль, пове­дінку, світогляд.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8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34587-FFE8-445D-8405-4009B66B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988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комедій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8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A17D406D-C736-4E93-8537-7B7AFEEBE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5591" y="2314811"/>
            <a:ext cx="7378218" cy="433920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непатріотичного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безрелігійного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мис­тецтва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Фесмофорій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софістів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антропологічного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ілософії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Птахи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Ахарняни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Лісістрата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нажи­ва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Вершники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Плутос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Объект 6" descr="Изображение выглядит как текст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D1A2D47F-1712-663B-0AA1-0C280F897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5" y="629268"/>
            <a:ext cx="3833885" cy="5295960"/>
          </a:xfrm>
        </p:spPr>
      </p:pic>
    </p:spTree>
    <p:extLst>
      <p:ext uri="{BB962C8B-B14F-4D97-AF65-F5344CB8AC3E}">
        <p14:creationId xmlns:p14="http://schemas.microsoft.com/office/powerpoint/2010/main" val="344545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78EAD-4588-4B74-82BB-BC802BAF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393895"/>
            <a:ext cx="4321859" cy="79130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Комізм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Арістофана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9936BF-4CCD-4A50-A16B-EAE64FFD6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166" y="2057399"/>
            <a:ext cx="5645834" cy="4406705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 на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новою,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антропологічною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мораллю, яку він відкидає, і мораллю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патріархально-полісною.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Носієм такої моралі є сільське населення.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5AA4D5A9-D18F-89BA-AFE4-A521C43AC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79" y="620662"/>
            <a:ext cx="5960612" cy="5076753"/>
          </a:xfrm>
        </p:spPr>
      </p:pic>
    </p:spTree>
    <p:extLst>
      <p:ext uri="{BB962C8B-B14F-4D97-AF65-F5344CB8AC3E}">
        <p14:creationId xmlns:p14="http://schemas.microsoft.com/office/powerpoint/2010/main" val="87668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4F401-0BC6-44EF-9CFC-51478FFE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218051"/>
            <a:ext cx="4965895" cy="1132448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Фарс і травестія в комедіях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Арістофана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C6CE07-8B36-41D2-BA8F-D84A5956E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987" y="1786597"/>
            <a:ext cx="5085887" cy="4082391"/>
          </a:xfrm>
        </p:spPr>
        <p:txBody>
          <a:bodyPr>
            <a:normAutofit/>
          </a:bodyPr>
          <a:lstStyle/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Фарс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обігрування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словах, рухах, діях людського тіла.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Травестія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зниження всього серйозного до несерйозного, високого до побутового, шанобливого до глузливого.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F5A78FC-A719-6A37-7BA2-8708FB3C0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4" y="694396"/>
            <a:ext cx="6441534" cy="4904546"/>
          </a:xfrm>
        </p:spPr>
      </p:pic>
    </p:spTree>
    <p:extLst>
      <p:ext uri="{BB962C8B-B14F-4D97-AF65-F5344CB8AC3E}">
        <p14:creationId xmlns:p14="http://schemas.microsoft.com/office/powerpoint/2010/main" val="490590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15CE8-5579-4911-B1D2-044A5BE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Комедійна</a:t>
            </a:r>
            <a:r>
              <a:rPr lang="en-US" sz="4400" dirty="0"/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композиція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F43406BF-425A-4F3B-9617-13F5DA7AC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r="11777" b="-1"/>
          <a:stretch/>
        </p:blipFill>
        <p:spPr>
          <a:xfrm>
            <a:off x="410837" y="629268"/>
            <a:ext cx="3432293" cy="5077828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E1F68F78-7FB5-4C30-BDDF-CAC91A8EC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судового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філософського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диспуту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диспут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афінського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3573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68A06-DD86-262A-F875-6D614C6A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 стиль комедій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84F458-AAFB-1735-1E65-F8F4929C8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тиль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комедій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класичного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стилю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зображенні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абстрактно-типового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індивідуально-пластичній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Мова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розмовна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аттична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міська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комедіограф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пересипає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численними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каламбурами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протиприродними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поєднаннями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несподіваними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численними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порівняннями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носить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жвавість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характерність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діалоги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коробка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1F39C951-5933-DC19-E737-130869B4F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75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567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0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5F88E-1E7F-437B-947B-8F1ED9AA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85364" cy="160020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Комедія сформувалася наприкінці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до н. е.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Аттиці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зокрема в Афінах.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фотография, старый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0BEBA82C-4E94-401D-9C64-A69DB42C61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664"/>
          <a:stretch>
            <a:fillRect/>
          </a:stretch>
        </p:blipFill>
        <p:spPr>
          <a:xfrm>
            <a:off x="6166850" y="1005840"/>
            <a:ext cx="5889162" cy="529648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F72E592-7FAA-449F-BE7C-3FEDAE7E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3372"/>
            <a:ext cx="4716950" cy="4037428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 своєрідне явище, в якому поєднувались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архаїчні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дещо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елементи свят родючості з найскладнішими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 й культурними проблемами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стояли перед тогочасним грецьким суспільством.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20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ABF4F-EA96-4ECD-BBB6-6A506338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83" y="239152"/>
            <a:ext cx="5164035" cy="82999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Комедія – «пісня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комосу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D9B800-D28F-47F1-936C-83E0337E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098" y="1378635"/>
            <a:ext cx="5303520" cy="5345722"/>
          </a:xfrm>
        </p:spPr>
        <p:txBody>
          <a:bodyPr>
            <a:normAutofit/>
          </a:bodyPr>
          <a:lstStyle/>
          <a:p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Комос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урочиста ритуальна хода, супроводжувана піснями, іграми, танцями, непристойними жартами, бійками під час святкувань на честь Діоніса.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Антестерії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(Малі Діонісії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Сільські), пов'язані з початком сонячного року, проводилися на початку січня.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Уславлення Діоніса заради майбутнього врожаю.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Изображение выглядит как сосуд, растение, стеклянная банк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2FE84E32-05A6-0CAD-DC18-725D96DFCD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t="10520" r="16334" b="10520"/>
          <a:stretch/>
        </p:blipFill>
        <p:spPr>
          <a:xfrm>
            <a:off x="6452384" y="531465"/>
            <a:ext cx="5181128" cy="5939673"/>
          </a:xfrm>
        </p:spPr>
      </p:pic>
    </p:spTree>
    <p:extLst>
      <p:ext uri="{BB962C8B-B14F-4D97-AF65-F5344CB8AC3E}">
        <p14:creationId xmlns:p14="http://schemas.microsoft.com/office/powerpoint/2010/main" val="132136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E2E3D-5B2E-423C-829E-2E76A408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43" y="457200"/>
            <a:ext cx="5166621" cy="160020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Початок  комедії -  карнавальні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піснями, танцями,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C5158D-8AAA-49D9-BABF-B7489207A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035" y="2623930"/>
            <a:ext cx="5367130" cy="3776870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процесій мазали собі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 виноградним соком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вдягали шкури тварин та імітуючи їхні рухи, жестами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вітали прихід весни.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здание, строительный материал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F8602CA7-2DD1-E487-38CC-15CF173F9E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6" b="8286"/>
          <a:stretch>
            <a:fillRect/>
          </a:stretch>
        </p:blipFill>
        <p:spPr>
          <a:xfrm>
            <a:off x="5671759" y="665296"/>
            <a:ext cx="6321457" cy="4991479"/>
          </a:xfrm>
        </p:spPr>
      </p:pic>
    </p:spTree>
    <p:extLst>
      <p:ext uri="{BB962C8B-B14F-4D97-AF65-F5344CB8AC3E}">
        <p14:creationId xmlns:p14="http://schemas.microsoft.com/office/powerpoint/2010/main" val="221828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C91D1-2147-41F0-AC4E-513C2A12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Фалос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плодючості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Давній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3A75C00D-0BEC-4469-976F-D8FFD83E9A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b="5260"/>
          <a:stretch/>
        </p:blipFill>
        <p:spPr>
          <a:xfrm>
            <a:off x="2" y="1587"/>
            <a:ext cx="6095999" cy="6856413"/>
          </a:xfrm>
          <a:custGeom>
            <a:avLst/>
            <a:gdLst>
              <a:gd name="connsiteX0" fmla="*/ 0 w 6649908"/>
              <a:gd name="connsiteY0" fmla="*/ 0 h 6856413"/>
              <a:gd name="connsiteX1" fmla="*/ 6559859 w 6649908"/>
              <a:gd name="connsiteY1" fmla="*/ 0 h 6856413"/>
              <a:gd name="connsiteX2" fmla="*/ 6572145 w 6649908"/>
              <a:gd name="connsiteY2" fmla="*/ 79394 h 6856413"/>
              <a:gd name="connsiteX3" fmla="*/ 6528796 w 6649908"/>
              <a:gd name="connsiteY3" fmla="*/ 6624522 h 6856413"/>
              <a:gd name="connsiteX4" fmla="*/ 6564680 w 6649908"/>
              <a:gd name="connsiteY4" fmla="*/ 6856413 h 6856413"/>
              <a:gd name="connsiteX5" fmla="*/ 0 w 6649908"/>
              <a:gd name="connsiteY5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AC536BC-7FD9-424D-A817-FB84C3161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Фалічний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прославляв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животворні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пробуджувалися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 свята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честь Діоніса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799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ED884-A804-470D-8112-3E888C49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1257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Фалічні пісні – можливе джерело давньої комедії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CCD433-4C6D-4274-9F4F-AEFBA9E9C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90" y="2057399"/>
            <a:ext cx="4574635" cy="4019843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Під час процесій виконувались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«фалічні пісні»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розгульні, часто сороміцькі, сповнені лихослів’я.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Непристойність їх була зумовлена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обряду.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черный, бутылка, стеклянная банк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8E2C198F-0347-47B9-A45D-1A627E3925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r="6982"/>
          <a:stretch>
            <a:fillRect/>
          </a:stretch>
        </p:blipFill>
        <p:spPr>
          <a:xfrm>
            <a:off x="6256267" y="457200"/>
            <a:ext cx="5551419" cy="6056112"/>
          </a:xfrm>
        </p:spPr>
      </p:pic>
    </p:spTree>
    <p:extLst>
      <p:ext uri="{BB962C8B-B14F-4D97-AF65-F5344CB8AC3E}">
        <p14:creationId xmlns:p14="http://schemas.microsoft.com/office/powerpoint/2010/main" val="276958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0B541-EF6D-467C-9E36-1C689561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Основна мета обряду: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E8CFBB-86FC-4DAE-A92A-E03B2871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7575" y="2557587"/>
            <a:ext cx="5214405" cy="4282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3600" dirty="0" err="1"/>
              <a:t>за­безпечити</a:t>
            </a:r>
            <a:r>
              <a:rPr lang="en-US" sz="3600" dirty="0"/>
              <a:t> </a:t>
            </a:r>
            <a:r>
              <a:rPr lang="en-US" sz="3600" b="1" dirty="0" err="1"/>
              <a:t>перемогу</a:t>
            </a:r>
            <a:r>
              <a:rPr lang="en-US" sz="3600" b="1" dirty="0"/>
              <a:t> </a:t>
            </a:r>
            <a:r>
              <a:rPr lang="en-US" sz="3600" b="1" dirty="0" err="1"/>
              <a:t>продуктивних</a:t>
            </a:r>
            <a:r>
              <a:rPr lang="en-US" sz="3600" b="1" dirty="0"/>
              <a:t> </a:t>
            </a:r>
            <a:r>
              <a:rPr lang="en-US" sz="3600" b="1" dirty="0" err="1"/>
              <a:t>сил</a:t>
            </a:r>
            <a:r>
              <a:rPr lang="en-US" sz="3600" b="1" dirty="0"/>
              <a:t> </a:t>
            </a:r>
            <a:r>
              <a:rPr lang="en-US" sz="3600" dirty="0" err="1"/>
              <a:t>життя</a:t>
            </a:r>
            <a:r>
              <a:rPr lang="en-US" sz="3600" dirty="0"/>
              <a:t>: у </a:t>
            </a:r>
            <a:r>
              <a:rPr lang="en-US" sz="3600" dirty="0" err="1"/>
              <a:t>сміхові</a:t>
            </a:r>
            <a:r>
              <a:rPr lang="en-US" sz="3600" dirty="0"/>
              <a:t> й </a:t>
            </a:r>
            <a:r>
              <a:rPr lang="en-US" sz="3600" dirty="0" err="1"/>
              <a:t>лихо­слів'ї</a:t>
            </a:r>
            <a:r>
              <a:rPr lang="en-US" sz="3600" dirty="0"/>
              <a:t> </a:t>
            </a:r>
            <a:r>
              <a:rPr lang="en-US" sz="3600" dirty="0" err="1"/>
              <a:t>давні</a:t>
            </a:r>
            <a:r>
              <a:rPr lang="en-US" sz="3600" dirty="0"/>
              <a:t> </a:t>
            </a:r>
            <a:r>
              <a:rPr lang="en-US" sz="3600" dirty="0" err="1"/>
              <a:t>греки</a:t>
            </a:r>
            <a:r>
              <a:rPr lang="en-US" sz="3600" dirty="0"/>
              <a:t> </a:t>
            </a:r>
            <a:r>
              <a:rPr lang="en-US" sz="3600" dirty="0" err="1"/>
              <a:t>бачили</a:t>
            </a:r>
            <a:r>
              <a:rPr lang="en-US" sz="3600" dirty="0"/>
              <a:t> </a:t>
            </a:r>
            <a:r>
              <a:rPr lang="en-US" sz="3600" dirty="0" err="1"/>
              <a:t>життєутворюючу</a:t>
            </a:r>
            <a:r>
              <a:rPr lang="en-US" sz="3600" dirty="0"/>
              <a:t> </a:t>
            </a:r>
            <a:r>
              <a:rPr lang="en-US" sz="3600" dirty="0" err="1"/>
              <a:t>силу</a:t>
            </a:r>
            <a:r>
              <a:rPr lang="en-US" sz="3600" dirty="0"/>
              <a:t>.</a:t>
            </a:r>
          </a:p>
        </p:txBody>
      </p:sp>
      <p:pic>
        <p:nvPicPr>
          <p:cNvPr id="7" name="Рисунок 6" descr="Изображение выглядит как стеклянная банка, сосуд, стары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A0F8A944-5E86-01F0-2F91-7F1EF72AD4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33776" y="698835"/>
            <a:ext cx="6172200" cy="5547220"/>
          </a:xfrm>
        </p:spPr>
      </p:pic>
    </p:spTree>
    <p:extLst>
      <p:ext uri="{BB962C8B-B14F-4D97-AF65-F5344CB8AC3E}">
        <p14:creationId xmlns:p14="http://schemas.microsoft.com/office/powerpoint/2010/main" val="309859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CCBD4F6-3CBF-49F1-837A-EBE0C21B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2674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Сільські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друге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давньої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аттичної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комедії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141988-B013-49A0-A037-FD841B1117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/>
          <a:stretch/>
        </p:blipFill>
        <p:spPr>
          <a:xfrm>
            <a:off x="2" y="1587"/>
            <a:ext cx="6095999" cy="6856413"/>
          </a:xfrm>
          <a:custGeom>
            <a:avLst/>
            <a:gdLst>
              <a:gd name="connsiteX0" fmla="*/ 0 w 6649908"/>
              <a:gd name="connsiteY0" fmla="*/ 0 h 6856413"/>
              <a:gd name="connsiteX1" fmla="*/ 6559859 w 6649908"/>
              <a:gd name="connsiteY1" fmla="*/ 0 h 6856413"/>
              <a:gd name="connsiteX2" fmla="*/ 6572145 w 6649908"/>
              <a:gd name="connsiteY2" fmla="*/ 79394 h 6856413"/>
              <a:gd name="connsiteX3" fmla="*/ 6528796 w 6649908"/>
              <a:gd name="connsiteY3" fmla="*/ 6624522 h 6856413"/>
              <a:gd name="connsiteX4" fmla="*/ 6564680 w 6649908"/>
              <a:gd name="connsiteY4" fmla="*/ 6856413 h 6856413"/>
              <a:gd name="connsiteX5" fmla="*/ 0 w 6649908"/>
              <a:gd name="connsiteY5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3708FCE-90D6-4C8B-AA61-5DB72FA54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4190" y="3692768"/>
            <a:ext cx="5435206" cy="172329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Утверджується повна свобода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глумування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5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35A2E-F1CB-466A-9F09-9DC9D344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54969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pic>
        <p:nvPicPr>
          <p:cNvPr id="14" name="Объект 13" descr="Изображение выглядит как фотография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8DC07E7E-8448-44D9-A754-BDD4F162F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r="-3" b="-3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874209-68DA-4E95-8C52-ECCF85B6B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5563" y="1881809"/>
            <a:ext cx="4314645" cy="43930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Третє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аттичної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комедії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жартівливі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сценки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фарсового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554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797</Words>
  <Application>Microsoft Office PowerPoint</Application>
  <PresentationFormat>Широкоэкранный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ЛЕКЦІЯ № 6   ДавнЯ аттичнА комедія як світоглядний ТА естетичний  феномен </vt:lpstr>
      <vt:lpstr>    Комедія сформувалася наприкінці V ст. до н. е. в Аттиці, зокрема в Афінах.</vt:lpstr>
      <vt:lpstr>Комедія – «пісня комосу»</vt:lpstr>
      <vt:lpstr>  Початок  комедії -  карнавальні гуляння з піснями, танцями, вином.</vt:lpstr>
      <vt:lpstr>Фалос – символ плодючості в Давній Греції</vt:lpstr>
      <vt:lpstr>Фалічні пісні – можливе джерело давньої комедії</vt:lpstr>
      <vt:lpstr>Основна мета обряду:</vt:lpstr>
      <vt:lpstr>Сільські пісні - друге можливе джерело давньої аттичної комедії</vt:lpstr>
      <vt:lpstr>Презентация PowerPoint</vt:lpstr>
      <vt:lpstr>   Жанрова специфіка давньої аттичної комедії</vt:lpstr>
      <vt:lpstr>Структура давньої аттичної комедії</vt:lpstr>
      <vt:lpstr>Актор у давньогрецькій комедії</vt:lpstr>
      <vt:lpstr>Хор в комедії</vt:lpstr>
      <vt:lpstr>Арістофан (445-385 до н.е.) – батько комедії</vt:lpstr>
      <vt:lpstr>Тематика комедій</vt:lpstr>
      <vt:lpstr>Комізм Арістофана</vt:lpstr>
      <vt:lpstr>Фарс і травестія в комедіях Арістофана </vt:lpstr>
      <vt:lpstr>Комедійна композиція</vt:lpstr>
      <vt:lpstr>Художній стиль комедій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   ДавнЯ аттичнА комедія як світоглядний ТА естетичний  феномен</dc:title>
  <dc:creator>Яна Кравченко</dc:creator>
  <cp:lastModifiedBy>Яна Кравченко</cp:lastModifiedBy>
  <cp:revision>17</cp:revision>
  <dcterms:created xsi:type="dcterms:W3CDTF">2019-04-16T19:32:44Z</dcterms:created>
  <dcterms:modified xsi:type="dcterms:W3CDTF">2022-05-24T10:54:37Z</dcterms:modified>
</cp:coreProperties>
</file>