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9B9A8-4BC7-DE8B-8D73-48D5FFF08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7E741A-F625-6610-629B-A7E52F46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43D333-F54B-E8F4-52E8-26E1D87B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B052D2-DC23-1841-EDA9-2209A9F6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7474F-7723-36EA-1549-47C809FA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6670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0F7E5-9B30-A58E-9577-0F186A678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3DBBC8-4BF9-465B-0552-0FE1B3F5B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85FF61-659D-6615-245A-FA4BE729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C8742-9D17-F287-4432-95E36F58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616C19-4D17-B2B2-D3CA-EBE20947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056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BBA62D-42BC-6423-B87B-742BA9F80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5292DC-F1A9-243A-B7FE-5FE3BBC62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CD31E2-7989-696F-2DDC-686B0BAB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389B31-F6AC-CF2E-03A0-C43FEC87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32FB6-46FA-C061-CAB4-AA1DB9C3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69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6BEEC-B45C-B9F9-18FA-C0A039BC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112698-B9A6-F7C9-1C58-EBF59F5F1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3BF71-B791-3AD5-6C9B-55FB102B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053108-898C-0275-17DC-810C1BF4D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C45DC8-906F-E946-A039-61E634D2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200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7D9F1-134F-6CC6-EBD7-188EFD48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C0B980-FF04-450E-7604-F461BBBC2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9492B5-6DEF-3E3F-9B25-1648BD17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BE7605-CC72-CE19-32D9-09B442D26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ED6791-6528-5F99-55EE-5F8F34E2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386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D96E0-1242-A741-4DD7-9BCC912A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115455-73D7-0F0E-865A-03A68A556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69DBEC-31B8-8F74-9C5C-3D75B9339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846343-F738-F1B5-7F86-7B41BEDD0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51EEBB-6186-F831-CF90-C4DF9F44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296F2F-76F1-2677-7DC2-F60A020C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4230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2D068-3C13-5D2E-53FF-6450709D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AF1983-E6C6-F683-0573-744F049C1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A2E383-D725-7E50-3608-254E9E59A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B3CC0-0B1E-9653-CDDD-0A063EB209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E906CA-F1E8-CD06-7E9C-D5B1DFBE5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48A3C90-72B0-A9B1-CC49-BA6DE5AF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15FE1A6-AFE4-D948-9861-DCC1423C7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DCE02D0-899D-6EDC-311F-D6E62409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130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3CCFD-C9B3-ECEC-1B1C-1703B02BB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62B194A-2E55-60FC-DD28-EAFA2A6A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2CC795-82CE-4C06-D41E-89EDC2CA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9E8F90-8E5F-959D-E741-3151383CF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9500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8216F87-0818-9B8A-0DF3-15711222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2812CA-FEC4-1332-8AA5-F2785397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3B33DA-3D19-211D-3F5A-461A27F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061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D077A-AAE3-1FDE-4FFB-E011C62A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2694A-479E-B6BD-4637-A79BB6815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4DDD65-A5A6-F1CC-9226-424D172AC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535583-B5E4-E8FD-6539-E152A0525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A4537D-0B21-1A40-DA27-EDDC78B4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11D349-52D8-EF76-ECA2-D65CA8A9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5983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86C22-5C8A-0378-05F4-F06F3CF3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8D99C4-B71C-5A3D-6D46-1E29389D6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35BC2E-5C14-2FDE-0BFA-7F176E156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B6787C-04C1-D41F-813B-31C048519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8D293F-5D99-7BEB-CEE2-E8FAA13D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324584-C613-B6A1-79DF-D9AB84E3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893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EA4DA-DEFE-B2CC-6ED0-5E97BC4FA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186CB5-BE7B-AC45-D51F-FC101BC3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87EA62-0612-3E2F-FD2F-A1C9002AE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DB94-6CCD-4C2B-B025-1AF3B4169FB4}" type="datetimeFigureOut">
              <a:rPr lang="ru-UA" smtClean="0"/>
              <a:t>13.10.2024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5C7775-889D-48DD-5408-AC707BCB2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44ED13-96CD-6B08-69E9-AC94FCA5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B55BC-2C84-4040-B6B0-53A46F5E860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6338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1077B1-A08B-0AB4-1879-27DB013D8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0942"/>
            <a:ext cx="9144000" cy="11954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uk-UA" sz="6600" b="1" noProof="1">
                <a:solidFill>
                  <a:srgbClr val="002060"/>
                </a:solidFill>
              </a:rPr>
              <a:t>Методологія  історії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0761D4-43A9-0F1C-5CCD-5132C2B4DF0F}"/>
              </a:ext>
            </a:extLst>
          </p:cNvPr>
          <p:cNvSpPr txBox="1"/>
          <p:nvPr/>
        </p:nvSpPr>
        <p:spPr>
          <a:xfrm>
            <a:off x="244997" y="1731737"/>
            <a:ext cx="1170200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noProof="1">
                <a:solidFill>
                  <a:srgbClr val="002060"/>
                </a:solidFill>
              </a:rPr>
              <a:t>Завдання цієї дисципліни – сформувати в молодих істориків потяг до творчості, оригінальності, пошуку.</a:t>
            </a:r>
          </a:p>
          <a:p>
            <a:pPr algn="just"/>
            <a:r>
              <a:rPr lang="uk-UA" sz="2800" noProof="1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Якщо поміркувати, то в університетського курсу методології історії всього два завдання. Перше: показати, що в історичному «господарстві» не все так просто і очевидно, як це подає традиція. І друге: показати, що в методології немає нічого неможливого для розуміння, безнадійно складного, що методологія – не для снобізму, не для хизування власною «ученістю», не для обраного кола витончених розумників; методологія – для кожного з нас. </a:t>
            </a:r>
          </a:p>
          <a:p>
            <a:endParaRPr lang="uk-UA" noProof="1"/>
          </a:p>
        </p:txBody>
      </p:sp>
    </p:spTree>
    <p:extLst>
      <p:ext uri="{BB962C8B-B14F-4D97-AF65-F5344CB8AC3E}">
        <p14:creationId xmlns:p14="http://schemas.microsoft.com/office/powerpoint/2010/main" val="2734886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29586D-C76A-FC98-FAF3-067316B41EFE}"/>
              </a:ext>
            </a:extLst>
          </p:cNvPr>
          <p:cNvSpPr txBox="1"/>
          <p:nvPr/>
        </p:nvSpPr>
        <p:spPr>
          <a:xfrm>
            <a:off x="356313" y="582660"/>
            <a:ext cx="11835687" cy="4512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Чи є історія наукою? </a:t>
            </a:r>
            <a:r>
              <a:rPr lang="uk-UA" sz="3200" dirty="0">
                <a:effectLst/>
                <a:ea typeface="Times New Roman" panose="02020603050405020304" pitchFamily="18" charset="0"/>
              </a:rPr>
              <a:t>– запитував англійський історик і філософ середини ХХ століття Робін </a:t>
            </a:r>
            <a:r>
              <a:rPr lang="uk-UA" sz="3200" dirty="0" err="1">
                <a:effectLst/>
                <a:ea typeface="Times New Roman" panose="02020603050405020304" pitchFamily="18" charset="0"/>
              </a:rPr>
              <a:t>Колінгвуд</a:t>
            </a:r>
            <a:r>
              <a:rPr lang="uk-UA" sz="3200" dirty="0">
                <a:effectLst/>
                <a:ea typeface="Times New Roman" panose="02020603050405020304" pitchFamily="18" charset="0"/>
              </a:rPr>
              <a:t>, – і відповідав: вона є наукою, але разом з тим є більше ніж наукою!</a:t>
            </a:r>
          </a:p>
          <a:p>
            <a:pPr algn="just"/>
            <a:endParaRPr lang="uk-UA" sz="3200" dirty="0">
              <a:ea typeface="Times New Roman" panose="02020603050405020304" pitchFamily="18" charset="0"/>
            </a:endParaRPr>
          </a:p>
          <a:p>
            <a:pPr algn="just"/>
            <a:endParaRPr lang="uk-UA" sz="3200" dirty="0">
              <a:effectLst/>
              <a:ea typeface="Times New Roman" panose="02020603050405020304" pitchFamily="18" charset="0"/>
            </a:endParaRPr>
          </a:p>
          <a:p>
            <a:pPr algn="just"/>
            <a:endParaRPr lang="ru-UA" sz="3200" dirty="0">
              <a:effectLst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kern="100" noProof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Положення історії мають висновковий характер, і вони </a:t>
            </a:r>
            <a:r>
              <a:rPr lang="uk-UA" sz="2800" b="1" kern="100" noProof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засновані на доведенні.</a:t>
            </a:r>
            <a:endParaRPr lang="uk-UA" sz="2800" kern="100" noProof="1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800" kern="100" noProof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Історик здійснює діалог раціональними засобами – думкою (а не емоціями).</a:t>
            </a:r>
            <a:endParaRPr lang="uk-UA" sz="2800" kern="100" noProof="1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062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A74FA0-3D0A-A179-F2C4-3516AB0F4DC8}"/>
              </a:ext>
            </a:extLst>
          </p:cNvPr>
          <p:cNvSpPr txBox="1"/>
          <p:nvPr/>
        </p:nvSpPr>
        <p:spPr>
          <a:xfrm>
            <a:off x="256572" y="531144"/>
            <a:ext cx="1167885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У загальному визначенні, </a:t>
            </a:r>
            <a:r>
              <a:rPr lang="uk-UA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методологія</a:t>
            </a:r>
            <a:r>
              <a:rPr lang="uk-UA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– це наука про структуру, логічну організацію, засоби і методи будь-якої діяльності. Це галузь знань, яка вивчає засоби, принципи організації пізнавальної і практично-перетворюючої діяльності людини, розглядає найбільш суттєві особливості і ознаки методів дослідження. </a:t>
            </a:r>
          </a:p>
          <a:p>
            <a:pPr algn="just"/>
            <a:r>
              <a:rPr lang="uk-UA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Нині методологія є окремою науковою дисципліною, яка вивчає технологію проведення наукових досліджень; опис і аналіз етапів досліджень і низку інших проблем; правила виведення одних знань з інших, методів, прийомів, операцій наукового дослідження у всіх галузях науки і на всіх етапах дослідження.</a:t>
            </a:r>
            <a:endParaRPr lang="ru-U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341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A32E50-2138-7496-FC95-9A8D94F5EEE8}"/>
              </a:ext>
            </a:extLst>
          </p:cNvPr>
          <p:cNvSpPr txBox="1"/>
          <p:nvPr/>
        </p:nvSpPr>
        <p:spPr>
          <a:xfrm>
            <a:off x="383894" y="600593"/>
            <a:ext cx="1142421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noProof="1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Методологія історії </a:t>
            </a:r>
            <a:r>
              <a:rPr lang="uk-UA" sz="3200" noProof="1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– це сукупність припущень, умовиводів, доведень, обгрунтувань, які, базуючись на теоретичних уявленнях історії як науки, повинні дати відповідь на питання про те, як і якими методами та інструментами можна добувати нові відомості про об’єкт дослідження. Ключовим тут є, мабуть, коротке і невизначене слово «як». Адже головним змістом методології історії є не продукування готових рецептів з «написання історії», а розмірковування над природою, парадоксами, підводними каменями історіописання і, якщо хочете, секретами майстерності історика.</a:t>
            </a:r>
          </a:p>
        </p:txBody>
      </p:sp>
    </p:spTree>
    <p:extLst>
      <p:ext uri="{BB962C8B-B14F-4D97-AF65-F5344CB8AC3E}">
        <p14:creationId xmlns:p14="http://schemas.microsoft.com/office/powerpoint/2010/main" val="1251837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18CB40-C7A4-CC55-BF09-890917F41363}"/>
              </a:ext>
            </a:extLst>
          </p:cNvPr>
          <p:cNvSpPr txBox="1"/>
          <p:nvPr/>
        </p:nvSpPr>
        <p:spPr>
          <a:xfrm>
            <a:off x="370389" y="1052402"/>
            <a:ext cx="1171358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Методологія</a:t>
            </a:r>
            <a:r>
              <a:rPr lang="uk-UA" sz="32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– це не креслення, за яким виточують деталь. Методологія – не інструкція для пізнання і написання історії. Методологія сама по собі не створює історіографію, не гарантує досягнення істини. І все ж осмислення методологічних проблем </a:t>
            </a:r>
            <a:r>
              <a:rPr lang="uk-UA" sz="320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історіописання</a:t>
            </a:r>
            <a:r>
              <a:rPr lang="uk-UA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є надзвичайно корисною справою, каталізатором поступу у вивченні історії, інтенсивним джерелом творчих потенцій «практикуючих істориків». Вона заряджає енергією, утримує від повторення типових помилок, попереджає про інтелектуальні пастки, піднімає планку вимогливості. Отже, методологія – це гігієна, гімнастика і енергетик для історика.</a:t>
            </a:r>
            <a:endParaRPr lang="ru-UA" sz="3200" dirty="0">
              <a:solidFill>
                <a:srgbClr val="002060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301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433</Words>
  <Application>Microsoft Office PowerPoint</Application>
  <PresentationFormat>Широкоэкранный</PresentationFormat>
  <Paragraphs>13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Методологія  історії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соціогуманітарних досліджень</dc:title>
  <dc:creator>Sergiy Lyakh</dc:creator>
  <cp:lastModifiedBy>PC</cp:lastModifiedBy>
  <cp:revision>25</cp:revision>
  <dcterms:created xsi:type="dcterms:W3CDTF">2024-02-29T12:25:06Z</dcterms:created>
  <dcterms:modified xsi:type="dcterms:W3CDTF">2024-10-13T17:04:32Z</dcterms:modified>
</cp:coreProperties>
</file>