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4" r:id="rId5"/>
    <p:sldId id="260" r:id="rId6"/>
    <p:sldId id="259" r:id="rId7"/>
    <p:sldId id="278" r:id="rId8"/>
    <p:sldId id="262" r:id="rId9"/>
    <p:sldId id="276" r:id="rId10"/>
    <p:sldId id="263" r:id="rId11"/>
    <p:sldId id="261" r:id="rId12"/>
    <p:sldId id="277" r:id="rId13"/>
    <p:sldId id="265" r:id="rId14"/>
    <p:sldId id="266" r:id="rId15"/>
    <p:sldId id="267" r:id="rId16"/>
    <p:sldId id="268" r:id="rId17"/>
    <p:sldId id="269" r:id="rId18"/>
    <p:sldId id="271" r:id="rId19"/>
    <p:sldId id="272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dspace.nbuv.gov.ua/bitstream/handle/123456789/160723/06-Nagorna.pdf?sequence=1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8958" y="3244334"/>
            <a:ext cx="8186087" cy="54886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3660" algn="just">
              <a:lnSpc>
                <a:spcPts val="1370"/>
              </a:lnSpc>
              <a:spcAft>
                <a:spcPts val="0"/>
              </a:spcAft>
            </a:pPr>
            <a:r>
              <a:rPr lang="uk-UA" sz="2800" b="1" i="1" dirty="0" smtClean="0">
                <a:latin typeface="Times New Roman"/>
                <a:ea typeface="Times New Roman"/>
              </a:rPr>
              <a:t>Стратегія</a:t>
            </a:r>
            <a:r>
              <a:rPr lang="uk-UA" sz="2800" b="1" i="1" spc="-5" dirty="0" smtClean="0">
                <a:latin typeface="Times New Roman"/>
                <a:ea typeface="Times New Roman"/>
              </a:rPr>
              <a:t> </a:t>
            </a:r>
            <a:r>
              <a:rPr lang="uk-UA" sz="2800" b="1" i="1" dirty="0">
                <a:latin typeface="Times New Roman"/>
                <a:ea typeface="Times New Roman"/>
              </a:rPr>
              <a:t>етнонаціонального</a:t>
            </a:r>
            <a:r>
              <a:rPr lang="uk-UA" sz="2800" b="1" i="1" spc="-30" dirty="0">
                <a:latin typeface="Times New Roman"/>
                <a:ea typeface="Times New Roman"/>
              </a:rPr>
              <a:t> </a:t>
            </a:r>
            <a:r>
              <a:rPr lang="uk-UA" sz="2800" b="1" i="1" dirty="0">
                <a:latin typeface="Times New Roman"/>
                <a:ea typeface="Times New Roman"/>
              </a:rPr>
              <a:t>розвитку</a:t>
            </a:r>
            <a:r>
              <a:rPr lang="uk-UA" sz="2800" b="1" i="1" spc="-10" dirty="0">
                <a:latin typeface="Times New Roman"/>
                <a:ea typeface="Times New Roman"/>
              </a:rPr>
              <a:t> </a:t>
            </a:r>
            <a:r>
              <a:rPr lang="uk-UA" sz="2800" b="1" i="1" dirty="0" smtClean="0">
                <a:latin typeface="Times New Roman"/>
                <a:ea typeface="Times New Roman"/>
              </a:rPr>
              <a:t>України</a:t>
            </a:r>
            <a:r>
              <a:rPr lang="uk-UA" sz="2800" i="1" dirty="0">
                <a:latin typeface="Times New Roman"/>
                <a:ea typeface="Times New Roman"/>
              </a:rPr>
              <a:t>.</a:t>
            </a:r>
            <a:endParaRPr lang="ru-RU" sz="24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32481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692696"/>
            <a:ext cx="8640960" cy="470898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ктивна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політизація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етносів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тлі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ментальних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пріоритетів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зумовили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конфронтаційність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етнополітичного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актуалізували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загрози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єдності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непримиренність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акторів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конфлікт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прибічниками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етнічного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патріотизму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ідеологами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”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слов’янської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єдності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перетворило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поле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зіткнення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“ми”/ “вони”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пріоритетів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контекст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ідентифікаційних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практик.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Мовне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стало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суттєвим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маркером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соціокультурного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розмежування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Розв’язання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лінії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”/“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чужі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спричинило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конфронтацію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регіональна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поляризація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ідеологічних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етнічних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несумісність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типів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регіональної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самоідентифікації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зумовили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активізацію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праворадикальних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націоналістичних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сил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рівноваги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збереженням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креативного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потенціалу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реалізією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етносів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7891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476672"/>
            <a:ext cx="7704856" cy="563231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Небезпека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регіональної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рівноваги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зумовлена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чинниками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занадто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неоднаковими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умовами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історичного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культурного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регіонів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різними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політичними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економічними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конфесійними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інтересами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етногруп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Недостатнє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регіонами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особливо по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лінії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Захід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Схід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”, створило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потенційні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загрози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сепаратизму.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Біполярність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регіональному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розрізі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загострюється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міжрегіональними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диспропорціями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диференціаціями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показниками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обсягу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промислової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душу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регіонах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(1991 р. – у 2,2 раза, в 2009 р. – у 9 (!)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27943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260648"/>
            <a:ext cx="7848872" cy="707886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2001 р.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поляризація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промисловості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регіонами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доволі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високою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90364" y="1412776"/>
            <a:ext cx="4874840" cy="26642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Частка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промислової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Донецької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області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перевищувала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частку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Закарпатської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області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ніж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112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разів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Донецьку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область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тоді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припадало 21,43%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промислової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тоді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частка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Закарпатської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була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0,19%.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652120" y="1412776"/>
            <a:ext cx="3240360" cy="50405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endParaRPr lang="en-US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2013 р.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відмінності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стали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менш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контрастними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питома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вага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Донецької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області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зменшилася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16,37%,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 на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останні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місця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регіонів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опустилися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Севастополь та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Чернівецька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часткою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промисловості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загальному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обсязі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ВДВ по 0,3%.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найгірший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і </a:t>
            </a:r>
            <a:r>
              <a:rPr lang="ru-RU" sz="20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найкращий</a:t>
            </a:r>
            <a:r>
              <a:rPr lang="ru-RU" sz="20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0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регіони</a:t>
            </a:r>
            <a:r>
              <a:rPr lang="ru-RU" sz="20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відрізнялися</a:t>
            </a:r>
            <a:r>
              <a:rPr lang="ru-RU" sz="20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менше</a:t>
            </a:r>
            <a:r>
              <a:rPr lang="ru-RU" sz="20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ніж</a:t>
            </a:r>
            <a:r>
              <a:rPr lang="ru-RU" sz="20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55 </a:t>
            </a:r>
            <a:r>
              <a:rPr lang="ru-RU" sz="20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разів</a:t>
            </a:r>
            <a:r>
              <a:rPr lang="ru-RU" sz="20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іще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одним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свідченням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0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вирівнювання</a:t>
            </a:r>
            <a:r>
              <a:rPr lang="ru-RU" sz="20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вниз».</a:t>
            </a:r>
            <a:endParaRPr lang="ru-RU" sz="2000" b="1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5040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76672"/>
            <a:ext cx="8136904" cy="5904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0765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548680"/>
            <a:ext cx="8568952" cy="475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1809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751344"/>
            <a:ext cx="8136904" cy="501675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ід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2013 до 2014 року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різко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зменшилася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понад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12%) локальна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самоідентифікація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людей. </a:t>
            </a: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Відповідний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Сході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меншим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22,1% та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Півдні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на 3,9%.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Натомість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поміж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всеукраїнського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14%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поширенішою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стала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національно-громадянська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самоідентифікація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помітними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південних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областях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18,1%), де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влада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спромоглася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відвернути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загрози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званої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російської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весни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та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східних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18,6%) –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наближених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де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російська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весна»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спричинила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руйнацію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основ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життєдіяльності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загибель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людей,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жителі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регіону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спостерігали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усвідомлювали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краще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тих,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мешкає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далі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збройного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конфлікту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836027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12845"/>
            <a:ext cx="8046640" cy="501675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Виняток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становив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Донбас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представлений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опитуванні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Донецькою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Там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зменшилася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себе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найперше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громадянином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(на 4,7%).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Менше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стало й тих,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вважав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себе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передовсім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жителем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регіону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(таких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виявилося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4,7%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менше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Натомість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помітно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людей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назвалися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громадянами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СРСР.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Поміж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вірогідних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причин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динаміки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опитування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проводилося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час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липень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2014 року), коли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регіоні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відбувалися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інтенсивні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Тоді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й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пізніш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багато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жителів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Донецької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Луганської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областей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вважали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досі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вважають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українська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влада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нічого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зробила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зробила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надто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мало,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запобігти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загрозам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російської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агресії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проросійського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сепаратизму й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установленню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російсько-терористичного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режиму в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окремих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районах </a:t>
            </a:r>
            <a:r>
              <a:rPr lang="ru-RU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регіону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37565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620688"/>
            <a:ext cx="7560840" cy="286232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2015 – 2016 роки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контрольованих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владою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територіях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Донецької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Луганської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областей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стабілізувалася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Держава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реалізувала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там низку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соціальноекономічних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інфраструктурних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гуманітарних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стали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людей.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Відтак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громадянського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самовизначення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донбасівців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збільшився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майже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7%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впритул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наблизився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локального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самовизначення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ідентифікація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Радянським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Союзом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зменшилася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11224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92696"/>
            <a:ext cx="79928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2015–2016 роках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зменшився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ідентичності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жителів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південних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областей (на 3,1%)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східних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(на 6,9%). При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громадянська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самоідентифікація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південців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майже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зазнала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Тим часом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жителів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Сходу вона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збільшилася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11,1% –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найвірогідніше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через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причини,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попередньому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річному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проміжку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1342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3" y="404665"/>
            <a:ext cx="8136904" cy="5282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534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720840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vi-VN" b="1" dirty="0">
                <a:solidFill>
                  <a:srgbClr val="202122"/>
                </a:solidFill>
              </a:rPr>
              <a:t>Страте́гія</a:t>
            </a:r>
            <a:r>
              <a:rPr lang="vi-VN" dirty="0">
                <a:solidFill>
                  <a:srgbClr val="202122"/>
                </a:solidFill>
              </a:rPr>
              <a:t> </a:t>
            </a:r>
            <a:r>
              <a:rPr lang="vi-VN" dirty="0" smtClean="0">
                <a:solidFill>
                  <a:srgbClr val="202122"/>
                </a:solidFill>
              </a:rPr>
              <a:t>— </a:t>
            </a:r>
            <a:r>
              <a:rPr lang="vi-VN" dirty="0">
                <a:solidFill>
                  <a:srgbClr val="202122"/>
                </a:solidFill>
              </a:rPr>
              <a:t>це загальний, недеталізований план, що охоплює довготривалий проміжок часу, спосіб досягнення важливої мети. Завданням стратегії є ефективне використання наявних ресурсів для досягнення основної </a:t>
            </a:r>
            <a:r>
              <a:rPr lang="vi-VN" dirty="0" smtClean="0">
                <a:solidFill>
                  <a:srgbClr val="202122"/>
                </a:solidFill>
              </a:rPr>
              <a:t>мети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9555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670392"/>
            <a:ext cx="640871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err="1">
                <a:latin typeface="TimesNewRomanPSMT"/>
              </a:rPr>
              <a:t>Українська</a:t>
            </a:r>
            <a:r>
              <a:rPr lang="ru-RU" dirty="0">
                <a:latin typeface="TimesNewRomanPSMT"/>
              </a:rPr>
              <a:t> держава взяла курс на </a:t>
            </a:r>
            <a:endParaRPr lang="ru-RU" dirty="0" smtClean="0">
              <a:latin typeface="TimesNewRomanPSMT"/>
            </a:endParaRPr>
          </a:p>
          <a:p>
            <a:pPr algn="just"/>
            <a:endParaRPr lang="ru-RU" b="1" i="1" dirty="0">
              <a:latin typeface="TimesNewRomanPSMT"/>
            </a:endParaRPr>
          </a:p>
          <a:p>
            <a:pPr algn="just"/>
            <a:r>
              <a:rPr lang="ru-RU" i="1" dirty="0" err="1" smtClean="0">
                <a:latin typeface="TimesNewRomanPSMT"/>
              </a:rPr>
              <a:t>побудову</a:t>
            </a:r>
            <a:r>
              <a:rPr lang="ru-RU" i="1" dirty="0" smtClean="0">
                <a:latin typeface="TimesNewRomanPSMT"/>
              </a:rPr>
              <a:t> </a:t>
            </a:r>
            <a:r>
              <a:rPr lang="ru-RU" i="1" dirty="0" err="1" smtClean="0">
                <a:latin typeface="TimesNewRomanPSMT"/>
              </a:rPr>
              <a:t>багатокультурного</a:t>
            </a:r>
            <a:r>
              <a:rPr lang="ru-RU" i="1" dirty="0">
                <a:latin typeface="TimesNewRomanPSMT"/>
              </a:rPr>
              <a:t> </a:t>
            </a:r>
            <a:r>
              <a:rPr lang="ru-RU" i="1" dirty="0" err="1" smtClean="0">
                <a:latin typeface="TimesNewRomanPSMT"/>
              </a:rPr>
              <a:t>суспільства</a:t>
            </a:r>
            <a:r>
              <a:rPr lang="ru-RU" i="1" dirty="0" smtClean="0">
                <a:latin typeface="TimesNewRomanPSMT"/>
              </a:rPr>
              <a:t>,</a:t>
            </a:r>
          </a:p>
          <a:p>
            <a:pPr algn="just"/>
            <a:endParaRPr lang="ru-RU" i="1" dirty="0">
              <a:latin typeface="TimesNewRomanPSMT"/>
            </a:endParaRPr>
          </a:p>
          <a:p>
            <a:pPr algn="just"/>
            <a:r>
              <a:rPr lang="ru-RU" i="1" dirty="0" smtClean="0">
                <a:latin typeface="TimesNewRomanPSMT"/>
              </a:rPr>
              <a:t> </a:t>
            </a:r>
            <a:r>
              <a:rPr lang="ru-RU" i="1" dirty="0" err="1">
                <a:latin typeface="TimesNewRomanPSMT"/>
              </a:rPr>
              <a:t>національна</a:t>
            </a:r>
            <a:r>
              <a:rPr lang="ru-RU" i="1" dirty="0">
                <a:latin typeface="TimesNewRomanPSMT"/>
              </a:rPr>
              <a:t> </a:t>
            </a:r>
            <a:r>
              <a:rPr lang="ru-RU" i="1" dirty="0" err="1">
                <a:latin typeface="TimesNewRomanPSMT"/>
              </a:rPr>
              <a:t>ідентичність</a:t>
            </a:r>
            <a:r>
              <a:rPr lang="ru-RU" i="1" dirty="0">
                <a:latin typeface="TimesNewRomanPSMT"/>
              </a:rPr>
              <a:t> </a:t>
            </a:r>
            <a:r>
              <a:rPr lang="ru-RU" i="1" dirty="0" err="1">
                <a:latin typeface="TimesNewRomanPSMT"/>
              </a:rPr>
              <a:t>членів</a:t>
            </a:r>
            <a:r>
              <a:rPr lang="ru-RU" i="1" dirty="0">
                <a:latin typeface="TimesNewRomanPSMT"/>
              </a:rPr>
              <a:t> </a:t>
            </a:r>
            <a:r>
              <a:rPr lang="ru-RU" i="1" dirty="0" err="1">
                <a:latin typeface="TimesNewRomanPSMT"/>
              </a:rPr>
              <a:t>якого</a:t>
            </a:r>
            <a:r>
              <a:rPr lang="ru-RU" i="1" dirty="0">
                <a:latin typeface="TimesNewRomanPSMT"/>
              </a:rPr>
              <a:t> </a:t>
            </a:r>
            <a:r>
              <a:rPr lang="ru-RU" i="1" dirty="0" err="1">
                <a:latin typeface="TimesNewRomanPSMT"/>
              </a:rPr>
              <a:t>формується</a:t>
            </a:r>
            <a:r>
              <a:rPr lang="ru-RU" i="1" dirty="0">
                <a:latin typeface="TimesNewRomanPSMT"/>
              </a:rPr>
              <a:t> на засадах </a:t>
            </a:r>
            <a:r>
              <a:rPr lang="ru-RU" dirty="0" err="1" smtClean="0">
                <a:latin typeface="TimesNewRomanPSMT"/>
              </a:rPr>
              <a:t>патріотизму</a:t>
            </a:r>
            <a:r>
              <a:rPr lang="ru-RU" dirty="0" smtClean="0">
                <a:latin typeface="TimesNewRomanPSMT"/>
              </a:rPr>
              <a:t> </a:t>
            </a:r>
            <a:r>
              <a:rPr lang="ru-RU" dirty="0">
                <a:latin typeface="TimesNewRomanPSMT"/>
              </a:rPr>
              <a:t>та </a:t>
            </a:r>
            <a:r>
              <a:rPr lang="ru-RU" dirty="0" err="1">
                <a:latin typeface="TimesNewRomanPSMT"/>
              </a:rPr>
              <a:t>етнічного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плюралізму</a:t>
            </a:r>
            <a:r>
              <a:rPr lang="ru-RU" dirty="0">
                <a:latin typeface="TimesNewRomanPSMT"/>
              </a:rPr>
              <a:t>.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2996952"/>
            <a:ext cx="8064896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>
                <a:solidFill>
                  <a:prstClr val="black"/>
                </a:solidFill>
                <a:latin typeface="TimesNewRomanPSMT"/>
              </a:rPr>
              <a:t>В</a:t>
            </a:r>
            <a:r>
              <a:rPr lang="ru-RU" dirty="0" smtClean="0">
                <a:solidFill>
                  <a:prstClr val="black"/>
                </a:solidFill>
                <a:latin typeface="TimesNewRomanPSMT"/>
              </a:rPr>
              <a:t> </a:t>
            </a:r>
            <a:r>
              <a:rPr lang="ru-RU" dirty="0">
                <a:solidFill>
                  <a:prstClr val="black"/>
                </a:solidFill>
                <a:latin typeface="TimesNewRomanPSMT"/>
              </a:rPr>
              <a:t>основу </a:t>
            </a:r>
            <a:r>
              <a:rPr lang="ru-RU" dirty="0" err="1">
                <a:solidFill>
                  <a:prstClr val="black"/>
                </a:solidFill>
                <a:latin typeface="TimesNewRomanPSMT"/>
              </a:rPr>
              <a:t>етнонаціональної</a:t>
            </a:r>
            <a:r>
              <a:rPr lang="ru-RU" dirty="0">
                <a:solidFill>
                  <a:prstClr val="black"/>
                </a:solidFill>
                <a:latin typeface="TimesNewRomanPSMT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TimesNewRomanPSMT"/>
              </a:rPr>
              <a:t>політики</a:t>
            </a:r>
            <a:r>
              <a:rPr lang="ru-RU" dirty="0">
                <a:solidFill>
                  <a:prstClr val="black"/>
                </a:solidFill>
                <a:latin typeface="TimesNewRomanPSMT"/>
              </a:rPr>
              <a:t> </a:t>
            </a:r>
            <a:r>
              <a:rPr lang="ru-RU" dirty="0" err="1" smtClean="0">
                <a:solidFill>
                  <a:prstClr val="black"/>
                </a:solidFill>
                <a:latin typeface="TimesNewRomanPSMT"/>
              </a:rPr>
              <a:t>було</a:t>
            </a:r>
            <a:r>
              <a:rPr lang="ru-RU" dirty="0" smtClean="0">
                <a:solidFill>
                  <a:prstClr val="black"/>
                </a:solidFill>
                <a:latin typeface="TimesNewRomanPSMT"/>
              </a:rPr>
              <a:t> </a:t>
            </a:r>
            <a:r>
              <a:rPr lang="ru-RU" dirty="0" err="1" smtClean="0">
                <a:solidFill>
                  <a:prstClr val="black"/>
                </a:solidFill>
                <a:latin typeface="TimesNewRomanPSMT"/>
              </a:rPr>
              <a:t>покладено</a:t>
            </a:r>
            <a:r>
              <a:rPr lang="ru-RU" dirty="0" smtClean="0">
                <a:solidFill>
                  <a:prstClr val="black"/>
                </a:solidFill>
                <a:latin typeface="TimesNewRomanPSMT"/>
              </a:rPr>
              <a:t> принцип </a:t>
            </a:r>
            <a:r>
              <a:rPr lang="ru-RU" dirty="0" err="1">
                <a:solidFill>
                  <a:prstClr val="black"/>
                </a:solidFill>
                <a:latin typeface="TimesNewRomanPSMT"/>
              </a:rPr>
              <a:t>рівності</a:t>
            </a:r>
            <a:r>
              <a:rPr lang="ru-RU" dirty="0">
                <a:solidFill>
                  <a:prstClr val="black"/>
                </a:solidFill>
                <a:latin typeface="TimesNewRomanPSMT"/>
              </a:rPr>
              <a:t> прав та свобод </a:t>
            </a:r>
            <a:r>
              <a:rPr lang="ru-RU" dirty="0" err="1" smtClean="0">
                <a:solidFill>
                  <a:prstClr val="black"/>
                </a:solidFill>
                <a:latin typeface="TimesNewRomanPSMT"/>
              </a:rPr>
              <a:t>громадян</a:t>
            </a:r>
            <a:r>
              <a:rPr lang="ru-RU" dirty="0" smtClean="0">
                <a:solidFill>
                  <a:prstClr val="black"/>
                </a:solidFill>
                <a:latin typeface="TimesNewRomanPSMT"/>
              </a:rPr>
              <a:t>, </a:t>
            </a:r>
            <a:r>
              <a:rPr lang="ru-RU" dirty="0" err="1" smtClean="0">
                <a:solidFill>
                  <a:prstClr val="black"/>
                </a:solidFill>
                <a:latin typeface="TimesNewRomanPSMT"/>
              </a:rPr>
              <a:t>незалежно</a:t>
            </a:r>
            <a:r>
              <a:rPr lang="ru-RU" dirty="0" smtClean="0">
                <a:solidFill>
                  <a:prstClr val="black"/>
                </a:solidFill>
                <a:latin typeface="TimesNewRomanPSMT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TimesNewRomanPSMT"/>
              </a:rPr>
              <a:t>від</a:t>
            </a:r>
            <a:r>
              <a:rPr lang="ru-RU" dirty="0">
                <a:solidFill>
                  <a:prstClr val="black"/>
                </a:solidFill>
                <a:latin typeface="TimesNewRomanPSMT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TimesNewRomanPSMT"/>
              </a:rPr>
              <a:t>їхнього</a:t>
            </a:r>
            <a:r>
              <a:rPr lang="ru-RU" dirty="0">
                <a:solidFill>
                  <a:prstClr val="black"/>
                </a:solidFill>
                <a:latin typeface="TimesNewRomanPSMT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TimesNewRomanPSMT"/>
              </a:rPr>
              <a:t>національного</a:t>
            </a:r>
            <a:r>
              <a:rPr lang="ru-RU" dirty="0">
                <a:solidFill>
                  <a:prstClr val="black"/>
                </a:solidFill>
                <a:latin typeface="TimesNewRomanPSMT"/>
              </a:rPr>
              <a:t> (</a:t>
            </a:r>
            <a:r>
              <a:rPr lang="ru-RU" dirty="0" err="1">
                <a:solidFill>
                  <a:prstClr val="black"/>
                </a:solidFill>
                <a:latin typeface="TimesNewRomanPSMT"/>
              </a:rPr>
              <a:t>етнічного</a:t>
            </a:r>
            <a:r>
              <a:rPr lang="ru-RU" dirty="0">
                <a:solidFill>
                  <a:prstClr val="black"/>
                </a:solidFill>
                <a:latin typeface="TimesNewRomanPSMT"/>
              </a:rPr>
              <a:t>) </a:t>
            </a:r>
            <a:r>
              <a:rPr lang="ru-RU" dirty="0" err="1">
                <a:solidFill>
                  <a:prstClr val="black"/>
                </a:solidFill>
                <a:latin typeface="TimesNewRomanPSMT"/>
              </a:rPr>
              <a:t>походження</a:t>
            </a:r>
            <a:r>
              <a:rPr lang="ru-RU" dirty="0">
                <a:solidFill>
                  <a:prstClr val="black"/>
                </a:solidFill>
                <a:latin typeface="TimesNewRomanPSMT"/>
              </a:rPr>
              <a:t>, </a:t>
            </a:r>
            <a:r>
              <a:rPr lang="ru-RU" dirty="0" err="1">
                <a:solidFill>
                  <a:prstClr val="black"/>
                </a:solidFill>
                <a:latin typeface="TimesNewRomanPSMT"/>
              </a:rPr>
              <a:t>раси</a:t>
            </a:r>
            <a:r>
              <a:rPr lang="ru-RU" dirty="0">
                <a:solidFill>
                  <a:prstClr val="black"/>
                </a:solidFill>
                <a:latin typeface="TimesNewRomanPSMT"/>
              </a:rPr>
              <a:t>, </a:t>
            </a:r>
            <a:r>
              <a:rPr lang="ru-RU" dirty="0" err="1">
                <a:solidFill>
                  <a:prstClr val="black"/>
                </a:solidFill>
                <a:latin typeface="TimesNewRomanPSMT"/>
              </a:rPr>
              <a:t>віросповідання</a:t>
            </a:r>
            <a:r>
              <a:rPr lang="ru-RU" dirty="0">
                <a:solidFill>
                  <a:prstClr val="black"/>
                </a:solidFill>
                <a:latin typeface="TimesNewRomanPSMT"/>
              </a:rPr>
              <a:t>, </a:t>
            </a:r>
            <a:r>
              <a:rPr lang="ru-RU" dirty="0" err="1" smtClean="0">
                <a:solidFill>
                  <a:prstClr val="black"/>
                </a:solidFill>
                <a:latin typeface="TimesNewRomanPSMT"/>
              </a:rPr>
              <a:t>мови</a:t>
            </a:r>
            <a:r>
              <a:rPr lang="ru-RU" dirty="0" smtClean="0">
                <a:solidFill>
                  <a:prstClr val="black"/>
                </a:solidFill>
                <a:latin typeface="TimesNewRomanPSMT"/>
              </a:rPr>
              <a:t>. </a:t>
            </a:r>
          </a:p>
          <a:p>
            <a:pPr algn="just"/>
            <a:endParaRPr lang="ru-RU" dirty="0">
              <a:solidFill>
                <a:prstClr val="black"/>
              </a:solidFill>
              <a:latin typeface="TimesNewRomanPSMT"/>
            </a:endParaRPr>
          </a:p>
          <a:p>
            <a:pPr algn="just"/>
            <a:r>
              <a:rPr lang="ru-RU" b="1" dirty="0" err="1" smtClean="0">
                <a:solidFill>
                  <a:prstClr val="black"/>
                </a:solidFill>
                <a:latin typeface="TimesNewRomanPSMT"/>
              </a:rPr>
              <a:t>Змістом</a:t>
            </a:r>
            <a:r>
              <a:rPr lang="ru-RU" b="1" dirty="0" smtClean="0">
                <a:solidFill>
                  <a:prstClr val="black"/>
                </a:solidFill>
                <a:latin typeface="TimesNewRomanPSMT"/>
              </a:rPr>
              <a:t> </a:t>
            </a:r>
            <a:r>
              <a:rPr lang="ru-RU" b="1" dirty="0" err="1" smtClean="0">
                <a:solidFill>
                  <a:prstClr val="black"/>
                </a:solidFill>
                <a:latin typeface="TimesNewRomanPSMT"/>
              </a:rPr>
              <a:t>політики</a:t>
            </a:r>
            <a:r>
              <a:rPr lang="ru-RU" b="1" dirty="0" smtClean="0">
                <a:solidFill>
                  <a:prstClr val="black"/>
                </a:solidFill>
                <a:latin typeface="TimesNewRomanPSMT"/>
              </a:rPr>
              <a:t> </a:t>
            </a:r>
            <a:r>
              <a:rPr lang="ru-RU" dirty="0" smtClean="0">
                <a:solidFill>
                  <a:prstClr val="black"/>
                </a:solidFill>
                <a:latin typeface="TimesNewRomanPSMT"/>
              </a:rPr>
              <a:t>стали</a:t>
            </a:r>
          </a:p>
          <a:p>
            <a:pPr lvl="0" algn="just"/>
            <a:r>
              <a:rPr lang="ru-RU" b="1" i="1" dirty="0" err="1" smtClean="0">
                <a:solidFill>
                  <a:prstClr val="black"/>
                </a:solidFill>
                <a:latin typeface="TimesNewRomanPSMT"/>
              </a:rPr>
              <a:t>міжнаціональна</a:t>
            </a:r>
            <a:r>
              <a:rPr lang="ru-RU" b="1" i="1" dirty="0" smtClean="0">
                <a:solidFill>
                  <a:prstClr val="black"/>
                </a:solidFill>
                <a:latin typeface="TimesNewRomanPSMT"/>
              </a:rPr>
              <a:t> </a:t>
            </a:r>
            <a:r>
              <a:rPr lang="ru-RU" b="1" i="1" dirty="0" err="1" smtClean="0">
                <a:solidFill>
                  <a:prstClr val="black"/>
                </a:solidFill>
                <a:latin typeface="TimesNewRomanPSMT"/>
              </a:rPr>
              <a:t>злагода</a:t>
            </a:r>
            <a:r>
              <a:rPr lang="ru-RU" b="1" i="1" dirty="0" smtClean="0">
                <a:solidFill>
                  <a:prstClr val="black"/>
                </a:solidFill>
                <a:latin typeface="TimesNewRomanPSMT"/>
              </a:rPr>
              <a:t> й </a:t>
            </a:r>
            <a:r>
              <a:rPr lang="ru-RU" b="1" i="1" dirty="0" err="1" smtClean="0">
                <a:solidFill>
                  <a:prstClr val="black"/>
                </a:solidFill>
                <a:latin typeface="TimesNewRomanPSMT"/>
              </a:rPr>
              <a:t>етнічне</a:t>
            </a:r>
            <a:r>
              <a:rPr lang="ru-RU" b="1" i="1" dirty="0" smtClean="0">
                <a:solidFill>
                  <a:prstClr val="black"/>
                </a:solidFill>
                <a:latin typeface="TimesNewRomanPSMT"/>
              </a:rPr>
              <a:t> </a:t>
            </a:r>
            <a:r>
              <a:rPr lang="ru-RU" b="1" i="1" dirty="0" err="1" smtClean="0">
                <a:solidFill>
                  <a:prstClr val="black"/>
                </a:solidFill>
                <a:latin typeface="TimesNewRomanPSMT"/>
              </a:rPr>
              <a:t>розмаїття</a:t>
            </a:r>
            <a:r>
              <a:rPr lang="ru-RU" b="1" i="1" dirty="0" smtClean="0">
                <a:solidFill>
                  <a:prstClr val="black"/>
                </a:solidFill>
                <a:latin typeface="TimesNewRomanPSMT"/>
              </a:rPr>
              <a:t>, </a:t>
            </a:r>
          </a:p>
          <a:p>
            <a:pPr lvl="0" algn="just"/>
            <a:endParaRPr lang="ru-RU" b="1" dirty="0">
              <a:solidFill>
                <a:prstClr val="black"/>
              </a:solidFill>
              <a:latin typeface="TimesNewRomanPSMT"/>
            </a:endParaRPr>
          </a:p>
          <a:p>
            <a:pPr lvl="0" algn="just"/>
            <a:r>
              <a:rPr lang="ru-RU" b="1" dirty="0" smtClean="0">
                <a:solidFill>
                  <a:prstClr val="black"/>
                </a:solidFill>
                <a:latin typeface="TimesNewRomanPSMT"/>
              </a:rPr>
              <a:t>а головною мето</a:t>
            </a:r>
            <a:r>
              <a:rPr lang="ru-RU" dirty="0" smtClean="0">
                <a:solidFill>
                  <a:prstClr val="black"/>
                </a:solidFill>
                <a:latin typeface="TimesNewRomanPSMT"/>
              </a:rPr>
              <a:t>ю – </a:t>
            </a:r>
            <a:r>
              <a:rPr lang="ru-RU" i="1" dirty="0" err="1" smtClean="0">
                <a:solidFill>
                  <a:prstClr val="black"/>
                </a:solidFill>
                <a:latin typeface="TimesNewRomanPSMT"/>
              </a:rPr>
              <a:t>утвердження</a:t>
            </a:r>
            <a:r>
              <a:rPr lang="ru-RU" i="1" dirty="0" smtClean="0">
                <a:solidFill>
                  <a:prstClr val="black"/>
                </a:solidFill>
                <a:latin typeface="TimesNewRomanPSMT"/>
              </a:rPr>
              <a:t> </a:t>
            </a:r>
            <a:r>
              <a:rPr lang="ru-RU" b="1" dirty="0" err="1" smtClean="0">
                <a:solidFill>
                  <a:prstClr val="black"/>
                </a:solidFill>
                <a:latin typeface="TimesNewRomanPSMT"/>
              </a:rPr>
              <a:t>гармонійної</a:t>
            </a:r>
            <a:r>
              <a:rPr lang="ru-RU" b="1" dirty="0" smtClean="0">
                <a:solidFill>
                  <a:prstClr val="black"/>
                </a:solidFill>
                <a:latin typeface="TimesNewRomanPSMT"/>
              </a:rPr>
              <a:t> </a:t>
            </a:r>
            <a:r>
              <a:rPr lang="ru-RU" b="1" dirty="0" err="1" smtClean="0">
                <a:solidFill>
                  <a:prstClr val="black"/>
                </a:solidFill>
                <a:latin typeface="TimesNewRomanPSMT"/>
              </a:rPr>
              <a:t>моделі</a:t>
            </a:r>
            <a:endParaRPr lang="ru-RU" b="1" dirty="0" smtClean="0">
              <a:solidFill>
                <a:prstClr val="black"/>
              </a:solidFill>
              <a:latin typeface="TimesNewRomanPSMT"/>
            </a:endParaRPr>
          </a:p>
          <a:p>
            <a:pPr lvl="0" algn="just"/>
            <a:r>
              <a:rPr lang="ru-RU" b="1" dirty="0" err="1" smtClean="0">
                <a:solidFill>
                  <a:prstClr val="black"/>
                </a:solidFill>
                <a:latin typeface="TimesNewRomanPSMT"/>
              </a:rPr>
              <a:t>міжетнічного</a:t>
            </a:r>
            <a:r>
              <a:rPr lang="ru-RU" b="1" dirty="0" smtClean="0">
                <a:solidFill>
                  <a:prstClr val="black"/>
                </a:solidFill>
                <a:latin typeface="TimesNewRomanPSMT"/>
              </a:rPr>
              <a:t> </a:t>
            </a:r>
            <a:r>
              <a:rPr lang="ru-RU" b="1" dirty="0" err="1" smtClean="0">
                <a:solidFill>
                  <a:prstClr val="black"/>
                </a:solidFill>
                <a:latin typeface="TimesNewRomanPSMT"/>
              </a:rPr>
              <a:t>співжиття</a:t>
            </a:r>
            <a:r>
              <a:rPr lang="ru-RU" b="1" dirty="0" smtClean="0">
                <a:solidFill>
                  <a:prstClr val="black"/>
                </a:solidFill>
                <a:latin typeface="TimesNewRomanPSMT"/>
              </a:rPr>
              <a:t>.</a:t>
            </a:r>
          </a:p>
          <a:p>
            <a:pPr lvl="0" algn="just"/>
            <a:endParaRPr lang="ru-RU" b="1" dirty="0" smtClean="0">
              <a:solidFill>
                <a:prstClr val="black"/>
              </a:solidFill>
              <a:latin typeface="TimesNewRomanPSMT"/>
            </a:endParaRPr>
          </a:p>
          <a:p>
            <a:pPr lvl="0" algn="just"/>
            <a:r>
              <a:rPr lang="uk-UA" sz="1400" b="1" dirty="0" smtClean="0">
                <a:solidFill>
                  <a:srgbClr val="C00000"/>
                </a:solidFill>
                <a:latin typeface="TimesNewRomanPSMT"/>
              </a:rPr>
              <a:t>Чому потрібно було </a:t>
            </a:r>
            <a:r>
              <a:rPr lang="uk-UA" sz="1400" b="1" dirty="0" err="1" smtClean="0">
                <a:solidFill>
                  <a:srgbClr val="C00000"/>
                </a:solidFill>
                <a:latin typeface="TimesNewRomanPSMT"/>
              </a:rPr>
              <a:t>внести</a:t>
            </a:r>
            <a:r>
              <a:rPr lang="uk-UA" sz="1400" b="1" dirty="0" smtClean="0">
                <a:solidFill>
                  <a:srgbClr val="C00000"/>
                </a:solidFill>
                <a:latin typeface="TimesNewRomanPSMT"/>
              </a:rPr>
              <a:t> зміни до закону про національні меншини?</a:t>
            </a:r>
            <a:endParaRPr lang="ru-RU" sz="1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775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196752"/>
            <a:ext cx="4572000" cy="255454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just"/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Однак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еліти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етнонаціональну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відсутнє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ясне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розуміння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консолідації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заваді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такого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розуміння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стоять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ідеологічний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розкол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регіональний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розкол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еліти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608541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980728"/>
            <a:ext cx="7344815" cy="397031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b="1" i="1" dirty="0" err="1" smtClean="0">
                <a:latin typeface="TimesNewRomanPSMT"/>
              </a:rPr>
              <a:t>Хоча</a:t>
            </a:r>
            <a:r>
              <a:rPr lang="ru-RU" b="1" i="1" dirty="0" smtClean="0">
                <a:latin typeface="TimesNewRomanPSMT"/>
              </a:rPr>
              <a:t> </a:t>
            </a:r>
            <a:r>
              <a:rPr lang="ru-RU" b="1" i="1" dirty="0" err="1" smtClean="0">
                <a:latin typeface="TimesNewRomanPSMT"/>
              </a:rPr>
              <a:t>стратегія</a:t>
            </a:r>
            <a:r>
              <a:rPr lang="ru-RU" b="1" i="1" dirty="0" smtClean="0">
                <a:latin typeface="TimesNewRomanPSMT"/>
              </a:rPr>
              <a:t> </a:t>
            </a:r>
            <a:r>
              <a:rPr lang="ru-RU" b="1" i="1" dirty="0" err="1">
                <a:latin typeface="TimesNewRomanPSMT"/>
              </a:rPr>
              <a:t>етнонаціонального</a:t>
            </a:r>
            <a:r>
              <a:rPr lang="ru-RU" b="1" i="1" dirty="0">
                <a:latin typeface="TimesNewRomanPSMT"/>
              </a:rPr>
              <a:t> </a:t>
            </a:r>
            <a:r>
              <a:rPr lang="ru-RU" b="1" i="1" dirty="0" err="1">
                <a:latin typeface="TimesNewRomanPSMT"/>
              </a:rPr>
              <a:t>розвитку</a:t>
            </a:r>
            <a:r>
              <a:rPr lang="ru-RU" b="1" i="1" dirty="0">
                <a:latin typeface="TimesNewRomanPSMT"/>
              </a:rPr>
              <a:t> </a:t>
            </a:r>
            <a:r>
              <a:rPr lang="ru-RU" sz="1200" b="1" i="1" dirty="0">
                <a:latin typeface="TimesNewRomanPSMT"/>
              </a:rPr>
              <a:t>З </a:t>
            </a:r>
            <a:r>
              <a:rPr lang="ru-RU" b="1" i="1" dirty="0" err="1">
                <a:latin typeface="TimesNewRomanPSMT"/>
              </a:rPr>
              <a:t>проголошенням</a:t>
            </a:r>
            <a:r>
              <a:rPr lang="ru-RU" b="1" i="1" dirty="0">
                <a:latin typeface="TimesNewRomanPSMT"/>
              </a:rPr>
              <a:t> </a:t>
            </a:r>
            <a:r>
              <a:rPr lang="ru-RU" b="1" i="1" dirty="0" err="1">
                <a:latin typeface="TimesNewRomanPSMT"/>
              </a:rPr>
              <a:t>незалежності</a:t>
            </a:r>
            <a:r>
              <a:rPr lang="ru-RU" b="1" i="1" dirty="0">
                <a:latin typeface="TimesNewRomanPSMT"/>
              </a:rPr>
              <a:t> </a:t>
            </a:r>
            <a:r>
              <a:rPr lang="ru-RU" b="1" i="1" dirty="0" err="1">
                <a:latin typeface="TimesNewRomanPSMT"/>
              </a:rPr>
              <a:t>України</a:t>
            </a:r>
            <a:r>
              <a:rPr lang="ru-RU" b="1" i="1" dirty="0">
                <a:latin typeface="TimesNewRomanPSMT"/>
              </a:rPr>
              <a:t> </a:t>
            </a:r>
            <a:r>
              <a:rPr lang="ru-RU" b="1" i="1" dirty="0" smtClean="0">
                <a:latin typeface="TimesNewRomanPSMT"/>
              </a:rPr>
              <a:t>і </a:t>
            </a:r>
            <a:r>
              <a:rPr lang="ru-RU" b="1" i="1" dirty="0" err="1" smtClean="0">
                <a:latin typeface="TimesNewRomanPSMT"/>
              </a:rPr>
              <a:t>знайшла</a:t>
            </a:r>
            <a:r>
              <a:rPr lang="ru-RU" b="1" i="1" dirty="0" smtClean="0">
                <a:latin typeface="TimesNewRomanPSMT"/>
              </a:rPr>
              <a:t> </a:t>
            </a:r>
            <a:r>
              <a:rPr lang="ru-RU" b="1" i="1" dirty="0" err="1">
                <a:latin typeface="TimesNewRomanPSMT"/>
              </a:rPr>
              <a:t>своє</a:t>
            </a:r>
            <a:endParaRPr lang="ru-RU" b="1" i="1" dirty="0">
              <a:latin typeface="TimesNewRomanPSMT"/>
            </a:endParaRPr>
          </a:p>
          <a:p>
            <a:r>
              <a:rPr lang="ru-RU" b="1" i="1" dirty="0" err="1">
                <a:latin typeface="TimesNewRomanPSMT"/>
              </a:rPr>
              <a:t>відображення</a:t>
            </a:r>
            <a:r>
              <a:rPr lang="ru-RU" b="1" i="1" dirty="0">
                <a:latin typeface="TimesNewRomanPSMT"/>
              </a:rPr>
              <a:t> </a:t>
            </a:r>
            <a:r>
              <a:rPr lang="ru-RU" dirty="0">
                <a:latin typeface="TimesNewRomanPSMT"/>
              </a:rPr>
              <a:t>в </a:t>
            </a:r>
            <a:r>
              <a:rPr lang="ru-RU" dirty="0" err="1">
                <a:latin typeface="TimesNewRomanPSMT"/>
              </a:rPr>
              <a:t>найголовніших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державних</a:t>
            </a:r>
            <a:r>
              <a:rPr lang="ru-RU" dirty="0">
                <a:latin typeface="TimesNewRomanPSMT"/>
              </a:rPr>
              <a:t> актах – </a:t>
            </a:r>
            <a:endParaRPr lang="ru-RU" dirty="0" smtClean="0">
              <a:latin typeface="TimesNewRomanPSMT"/>
            </a:endParaRPr>
          </a:p>
          <a:p>
            <a:endParaRPr lang="ru-RU" dirty="0">
              <a:latin typeface="TimesNewRomanPSM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err="1" smtClean="0">
                <a:latin typeface="TimesNewRomanPSMT"/>
              </a:rPr>
              <a:t>Декларації</a:t>
            </a:r>
            <a:r>
              <a:rPr lang="ru-RU" dirty="0" smtClean="0">
                <a:latin typeface="TimesNewRomanPSMT"/>
              </a:rPr>
              <a:t> </a:t>
            </a:r>
            <a:r>
              <a:rPr lang="ru-RU" dirty="0">
                <a:latin typeface="TimesNewRomanPSMT"/>
              </a:rPr>
              <a:t>про </a:t>
            </a:r>
            <a:r>
              <a:rPr lang="ru-RU" dirty="0" err="1">
                <a:latin typeface="TimesNewRomanPSMT"/>
              </a:rPr>
              <a:t>державний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суверенітет</a:t>
            </a:r>
            <a:r>
              <a:rPr lang="ru-RU" dirty="0">
                <a:latin typeface="TimesNewRomanPSMT"/>
              </a:rPr>
              <a:t>, </a:t>
            </a:r>
            <a:endParaRPr lang="ru-RU" dirty="0" smtClean="0">
              <a:latin typeface="TimesNewRomanPSM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 smtClean="0">
              <a:latin typeface="TimesNewRomanPSM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err="1" smtClean="0">
                <a:latin typeface="TimesNewRomanPSMT"/>
              </a:rPr>
              <a:t>Акті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 smtClean="0">
                <a:latin typeface="TimesNewRomanPSMT"/>
              </a:rPr>
              <a:t>проголошення</a:t>
            </a:r>
            <a:r>
              <a:rPr lang="ru-RU" dirty="0" smtClean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незалежності</a:t>
            </a:r>
            <a:r>
              <a:rPr lang="ru-RU" dirty="0">
                <a:latin typeface="TimesNewRomanPSMT"/>
              </a:rPr>
              <a:t>, </a:t>
            </a:r>
            <a:endParaRPr lang="ru-RU" dirty="0" smtClean="0">
              <a:latin typeface="TimesNewRomanPSM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>
              <a:latin typeface="TimesNewRomanPSM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err="1" smtClean="0">
                <a:latin typeface="TimesNewRomanPSMT"/>
              </a:rPr>
              <a:t>Декларації</a:t>
            </a:r>
            <a:r>
              <a:rPr lang="ru-RU" dirty="0" smtClean="0">
                <a:latin typeface="TimesNewRomanPSMT"/>
              </a:rPr>
              <a:t> </a:t>
            </a:r>
            <a:r>
              <a:rPr lang="ru-RU" dirty="0">
                <a:latin typeface="TimesNewRomanPSMT"/>
              </a:rPr>
              <a:t>прав </a:t>
            </a:r>
            <a:r>
              <a:rPr lang="ru-RU" dirty="0" err="1">
                <a:latin typeface="TimesNewRomanPSMT"/>
              </a:rPr>
              <a:t>національностей</a:t>
            </a:r>
            <a:r>
              <a:rPr lang="ru-RU" dirty="0">
                <a:latin typeface="TimesNewRomanPSMT"/>
              </a:rPr>
              <a:t>, </a:t>
            </a:r>
            <a:endParaRPr lang="ru-RU" dirty="0" smtClean="0">
              <a:latin typeface="TimesNewRomanPSM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 smtClean="0">
              <a:latin typeface="TimesNewRomanPSM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err="1" smtClean="0">
                <a:latin typeface="TimesNewRomanPSMT"/>
              </a:rPr>
              <a:t>Законі</a:t>
            </a:r>
            <a:r>
              <a:rPr lang="ru-RU" dirty="0" smtClean="0">
                <a:latin typeface="TimesNewRomanPSMT"/>
              </a:rPr>
              <a:t> </a:t>
            </a:r>
            <a:r>
              <a:rPr lang="ru-RU" dirty="0">
                <a:latin typeface="TimesNewRomanPSMT"/>
              </a:rPr>
              <a:t>про </a:t>
            </a:r>
            <a:r>
              <a:rPr lang="ru-RU" dirty="0" err="1">
                <a:latin typeface="TimesNewRomanPSMT"/>
              </a:rPr>
              <a:t>національні</a:t>
            </a:r>
            <a:r>
              <a:rPr lang="ru-RU" dirty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меншини</a:t>
            </a:r>
            <a:r>
              <a:rPr lang="ru-RU" dirty="0">
                <a:latin typeface="TimesNewRomanPSMT"/>
              </a:rPr>
              <a:t>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 smtClean="0">
              <a:latin typeface="TimesNewRomanPSM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err="1" smtClean="0">
                <a:latin typeface="TimesNewRomanPSMT"/>
              </a:rPr>
              <a:t>Конституції</a:t>
            </a:r>
            <a:r>
              <a:rPr lang="ru-RU" dirty="0" smtClean="0">
                <a:latin typeface="TimesNewRomanPSMT"/>
              </a:rPr>
              <a:t> </a:t>
            </a:r>
            <a:r>
              <a:rPr lang="ru-RU" dirty="0" err="1">
                <a:latin typeface="TimesNewRomanPSMT"/>
              </a:rPr>
              <a:t>України</a:t>
            </a:r>
            <a:r>
              <a:rPr lang="ru-RU" dirty="0">
                <a:latin typeface="TimesNewRomanPSMT"/>
              </a:rPr>
              <a:t> та </a:t>
            </a:r>
            <a:r>
              <a:rPr lang="ru-RU" dirty="0" err="1">
                <a:latin typeface="TimesNewRomanPSMT"/>
              </a:rPr>
              <a:t>ін</a:t>
            </a:r>
            <a:r>
              <a:rPr lang="ru-RU" dirty="0" smtClean="0">
                <a:latin typeface="TimesNewRomanPSMT"/>
              </a:rPr>
              <a:t>., </a:t>
            </a:r>
            <a:r>
              <a:rPr lang="ru-RU" b="1" i="1" dirty="0" err="1" smtClean="0">
                <a:latin typeface="TimesNewRomanPSMT"/>
              </a:rPr>
              <a:t>однак</a:t>
            </a:r>
            <a:r>
              <a:rPr lang="ru-RU" b="1" i="1" dirty="0" smtClean="0">
                <a:latin typeface="TimesNewRomanPSMT"/>
              </a:rPr>
              <a:t> </a:t>
            </a:r>
            <a:r>
              <a:rPr lang="ru-RU" b="1" i="1" dirty="0" err="1" smtClean="0">
                <a:latin typeface="TimesNewRomanPSMT"/>
              </a:rPr>
              <a:t>реалізована</a:t>
            </a:r>
            <a:r>
              <a:rPr lang="ru-RU" b="1" i="1" dirty="0" smtClean="0">
                <a:latin typeface="TimesNewRomanPSMT"/>
              </a:rPr>
              <a:t> так як </a:t>
            </a:r>
            <a:r>
              <a:rPr lang="ru-RU" b="1" i="1" dirty="0" err="1" smtClean="0">
                <a:latin typeface="TimesNewRomanPSMT"/>
              </a:rPr>
              <a:t>планувалося</a:t>
            </a:r>
            <a:r>
              <a:rPr lang="ru-RU" b="1" i="1" dirty="0" smtClean="0">
                <a:latin typeface="TimesNewRomanPSMT"/>
              </a:rPr>
              <a:t> вона не </a:t>
            </a:r>
            <a:r>
              <a:rPr lang="ru-RU" b="1" i="1" dirty="0" err="1" smtClean="0">
                <a:latin typeface="TimesNewRomanPSMT"/>
              </a:rPr>
              <a:t>була</a:t>
            </a:r>
            <a:r>
              <a:rPr lang="ru-RU" b="1" i="1" dirty="0" smtClean="0">
                <a:latin typeface="TimesNewRomanPSMT"/>
              </a:rPr>
              <a:t>.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4015741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0688"/>
            <a:ext cx="8784976" cy="464742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Поліетнічний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склад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населення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будь-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країни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потенційною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загрозою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національної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безпеки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вимагає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здійснення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продуманої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далекоглядної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державної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етнонаціональної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політики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Перешкодою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шляху 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національної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консолідації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країни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властива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їй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етнорегіональна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різноманітність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0" algn="just"/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нехтувати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вагомістю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регіонального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чинника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багатоетнічності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поглиблення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кризових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явищ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здатний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спричинити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дезінтеграційні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процеси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0" algn="just"/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Етнічні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кордони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та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маркери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труднощі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єдиної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громадянської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ідентичності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стали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своєрідною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точкою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біфуркації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етнополітичному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просторі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А “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конфлікт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цінностей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”,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соціокультурний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вимір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часто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використовується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зовнішніми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акторами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інструмент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своїх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геополітичних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інтересів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0735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50379"/>
            <a:ext cx="8496944" cy="661719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600" b="1" i="1" dirty="0">
                <a:solidFill>
                  <a:prstClr val="black"/>
                </a:solidFill>
              </a:rPr>
              <a:t> Лариса </a:t>
            </a:r>
            <a:r>
              <a:rPr lang="ru-RU" sz="1600" b="1" i="1" dirty="0" err="1">
                <a:solidFill>
                  <a:prstClr val="black"/>
                </a:solidFill>
              </a:rPr>
              <a:t>Нагорна</a:t>
            </a:r>
            <a:r>
              <a:rPr lang="ru-RU" sz="1600" b="1" i="1" dirty="0">
                <a:solidFill>
                  <a:prstClr val="black"/>
                </a:solidFill>
              </a:rPr>
              <a:t>  </a:t>
            </a:r>
            <a:r>
              <a:rPr lang="ru-RU" sz="1600" b="1" i="1" dirty="0" smtClean="0">
                <a:solidFill>
                  <a:prstClr val="black"/>
                </a:solidFill>
              </a:rPr>
              <a:t>- </a:t>
            </a:r>
            <a:r>
              <a:rPr lang="ru-RU" sz="1600" i="1" dirty="0" err="1" smtClean="0">
                <a:solidFill>
                  <a:prstClr val="black"/>
                </a:solidFill>
              </a:rPr>
              <a:t>бага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товікова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бездержавність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тривале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перебування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українського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соціуму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складі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часто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ворогуючих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собою держав,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наклали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виразний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відбиток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свідомісні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стереотипи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виявилися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полярно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налаштованими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суцільному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радянської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спадщини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узгоджений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проєкт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вдалося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Натомість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з’явилися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два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різноспрямовані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проєкти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один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орієнтацією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європейські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засадничо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традиціоналістський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орієнтований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Росію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Взаємовиключність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двох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ускладнює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вироблення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стратегічних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пріоритетів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робить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заручниками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політичної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кон’юнктури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амбіцій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незговірливих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політиків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smtClean="0"/>
              <a:t>	</a:t>
            </a:r>
            <a:r>
              <a:rPr lang="ru-RU" dirty="0" err="1" smtClean="0"/>
              <a:t>Світоглядний</a:t>
            </a:r>
            <a:r>
              <a:rPr lang="ru-RU" dirty="0" smtClean="0"/>
              <a:t> </a:t>
            </a:r>
            <a:r>
              <a:rPr lang="ru-RU" dirty="0" err="1"/>
              <a:t>злам</a:t>
            </a:r>
            <a:r>
              <a:rPr lang="ru-RU" dirty="0"/>
              <a:t> як </a:t>
            </a:r>
            <a:r>
              <a:rPr lang="ru-RU" dirty="0" err="1"/>
              <a:t>наслідок</a:t>
            </a:r>
            <a:r>
              <a:rPr lang="ru-RU" dirty="0"/>
              <a:t> краху СРСР для </a:t>
            </a:r>
            <a:r>
              <a:rPr lang="ru-RU" dirty="0" err="1"/>
              <a:t>значної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 </a:t>
            </a:r>
            <a:r>
              <a:rPr lang="ru-RU" dirty="0" err="1"/>
              <a:t>виявився</a:t>
            </a:r>
            <a:r>
              <a:rPr lang="ru-RU" dirty="0"/>
              <a:t> </a:t>
            </a:r>
            <a:r>
              <a:rPr lang="ru-RU" dirty="0" err="1"/>
              <a:t>серйозним</a:t>
            </a:r>
            <a:r>
              <a:rPr lang="ru-RU" dirty="0"/>
              <a:t> </a:t>
            </a:r>
            <a:r>
              <a:rPr lang="ru-RU" dirty="0" err="1"/>
              <a:t>психотравмуючим</a:t>
            </a:r>
            <a:r>
              <a:rPr lang="ru-RU" dirty="0"/>
              <a:t> </a:t>
            </a:r>
            <a:r>
              <a:rPr lang="ru-RU" dirty="0" err="1"/>
              <a:t>чинником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говорити</a:t>
            </a:r>
            <a:r>
              <a:rPr lang="ru-RU" dirty="0"/>
              <a:t> конкретно про причини </a:t>
            </a:r>
            <a:r>
              <a:rPr lang="ru-RU" dirty="0" err="1"/>
              <a:t>втрати</a:t>
            </a:r>
            <a:r>
              <a:rPr lang="ru-RU" dirty="0"/>
              <a:t> </a:t>
            </a:r>
            <a:r>
              <a:rPr lang="ru-RU" dirty="0" err="1"/>
              <a:t>Україною</a:t>
            </a:r>
            <a:r>
              <a:rPr lang="ru-RU" dirty="0"/>
              <a:t> </a:t>
            </a:r>
            <a:r>
              <a:rPr lang="ru-RU" dirty="0" err="1"/>
              <a:t>Криму</a:t>
            </a:r>
            <a:r>
              <a:rPr lang="ru-RU" dirty="0"/>
              <a:t>, то шлях </a:t>
            </a:r>
            <a:r>
              <a:rPr lang="ru-RU" dirty="0" err="1"/>
              <a:t>російській</a:t>
            </a:r>
            <a:r>
              <a:rPr lang="ru-RU" dirty="0"/>
              <a:t> </a:t>
            </a:r>
            <a:r>
              <a:rPr lang="ru-RU" dirty="0" err="1"/>
              <a:t>агресії</a:t>
            </a:r>
            <a:r>
              <a:rPr lang="ru-RU" dirty="0"/>
              <a:t> </a:t>
            </a:r>
            <a:r>
              <a:rPr lang="ru-RU" dirty="0" err="1"/>
              <a:t>багато</a:t>
            </a:r>
            <a:r>
              <a:rPr lang="ru-RU" dirty="0"/>
              <a:t> в </a:t>
            </a:r>
            <a:r>
              <a:rPr lang="ru-RU" dirty="0" err="1"/>
              <a:t>чому</a:t>
            </a:r>
            <a:r>
              <a:rPr lang="ru-RU" dirty="0"/>
              <a:t> </a:t>
            </a:r>
            <a:r>
              <a:rPr lang="ru-RU" dirty="0" err="1"/>
              <a:t>проклала</a:t>
            </a:r>
            <a:r>
              <a:rPr lang="ru-RU" dirty="0"/>
              <a:t> </a:t>
            </a:r>
            <a:r>
              <a:rPr lang="ru-RU" i="1" dirty="0" err="1"/>
              <a:t>незважена</a:t>
            </a:r>
            <a:r>
              <a:rPr lang="ru-RU" i="1" dirty="0"/>
              <a:t> </a:t>
            </a:r>
            <a:r>
              <a:rPr lang="ru-RU" i="1" dirty="0" err="1"/>
              <a:t>політика</a:t>
            </a:r>
            <a:r>
              <a:rPr lang="ru-RU" i="1" dirty="0"/>
              <a:t> </a:t>
            </a:r>
            <a:r>
              <a:rPr lang="ru-RU" i="1" dirty="0" err="1"/>
              <a:t>української</a:t>
            </a:r>
            <a:r>
              <a:rPr lang="ru-RU" i="1" dirty="0"/>
              <a:t> </a:t>
            </a:r>
            <a:r>
              <a:rPr lang="ru-RU" i="1" dirty="0" err="1"/>
              <a:t>влади</a:t>
            </a:r>
            <a:r>
              <a:rPr lang="ru-RU" i="1" dirty="0"/>
              <a:t>, яка не </a:t>
            </a:r>
            <a:r>
              <a:rPr lang="ru-RU" i="1" dirty="0" err="1"/>
              <a:t>зуміла</a:t>
            </a:r>
            <a:r>
              <a:rPr lang="ru-RU" i="1" dirty="0"/>
              <a:t> адекватно </a:t>
            </a:r>
            <a:r>
              <a:rPr lang="ru-RU" i="1" dirty="0" err="1"/>
              <a:t>зреагувати</a:t>
            </a:r>
            <a:r>
              <a:rPr lang="ru-RU" i="1" dirty="0"/>
              <a:t> на </a:t>
            </a:r>
            <a:r>
              <a:rPr lang="ru-RU" i="1" dirty="0" err="1"/>
              <a:t>різноспрямованість</a:t>
            </a:r>
            <a:r>
              <a:rPr lang="ru-RU" i="1" dirty="0"/>
              <a:t> </a:t>
            </a:r>
            <a:r>
              <a:rPr lang="ru-RU" i="1" dirty="0" err="1"/>
              <a:t>політичних</a:t>
            </a:r>
            <a:r>
              <a:rPr lang="ru-RU" i="1" dirty="0"/>
              <a:t> </a:t>
            </a:r>
            <a:r>
              <a:rPr lang="ru-RU" i="1" dirty="0" err="1"/>
              <a:t>орієнтацій</a:t>
            </a:r>
            <a:r>
              <a:rPr lang="ru-RU" i="1" dirty="0"/>
              <a:t> на </a:t>
            </a:r>
            <a:r>
              <a:rPr lang="ru-RU" i="1" dirty="0" err="1"/>
              <a:t>півострові</a:t>
            </a:r>
            <a:r>
              <a:rPr lang="ru-RU" dirty="0"/>
              <a:t>. В </a:t>
            </a:r>
            <a:r>
              <a:rPr lang="ru-RU" dirty="0" err="1"/>
              <a:t>Криму</a:t>
            </a:r>
            <a:r>
              <a:rPr lang="ru-RU" dirty="0"/>
              <a:t>, 58,5 </a:t>
            </a:r>
            <a:r>
              <a:rPr lang="ru-RU" dirty="0" err="1"/>
              <a:t>мешканців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становили </a:t>
            </a:r>
            <a:r>
              <a:rPr lang="ru-RU" dirty="0" err="1"/>
              <a:t>росіяни</a:t>
            </a:r>
            <a:r>
              <a:rPr lang="ru-RU" dirty="0"/>
              <a:t>, навряд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оптимальним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той </a:t>
            </a:r>
            <a:r>
              <a:rPr lang="ru-RU" dirty="0" err="1"/>
              <a:t>різновид</a:t>
            </a:r>
            <a:r>
              <a:rPr lang="ru-RU" dirty="0"/>
              <a:t> </a:t>
            </a:r>
            <a:r>
              <a:rPr lang="ru-RU" dirty="0" err="1"/>
              <a:t>автономії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узаконений у 1991 р. </a:t>
            </a:r>
            <a:r>
              <a:rPr lang="ru-RU" dirty="0" err="1"/>
              <a:t>Автономії</a:t>
            </a:r>
            <a:r>
              <a:rPr lang="ru-RU" dirty="0"/>
              <a:t> у </a:t>
            </a:r>
            <a:r>
              <a:rPr lang="ru-RU" dirty="0" err="1"/>
              <a:t>сучасному</a:t>
            </a:r>
            <a:r>
              <a:rPr lang="ru-RU" dirty="0"/>
              <a:t> </a:t>
            </a:r>
            <a:r>
              <a:rPr lang="ru-RU" dirty="0" err="1"/>
              <a:t>світі</a:t>
            </a:r>
            <a:r>
              <a:rPr lang="ru-RU" dirty="0"/>
              <a:t> </a:t>
            </a:r>
            <a:r>
              <a:rPr lang="ru-RU" dirty="0" err="1"/>
              <a:t>створюються</a:t>
            </a:r>
            <a:r>
              <a:rPr lang="ru-RU" dirty="0"/>
              <a:t> для </a:t>
            </a:r>
            <a:r>
              <a:rPr lang="ru-RU" dirty="0" err="1"/>
              <a:t>захисту</a:t>
            </a:r>
            <a:r>
              <a:rPr lang="ru-RU" dirty="0"/>
              <a:t> </a:t>
            </a:r>
            <a:r>
              <a:rPr lang="ru-RU" dirty="0" err="1"/>
              <a:t>інтересів</a:t>
            </a:r>
            <a:r>
              <a:rPr lang="ru-RU" dirty="0"/>
              <a:t> </a:t>
            </a:r>
            <a:r>
              <a:rPr lang="ru-RU" dirty="0" err="1"/>
              <a:t>меншин</a:t>
            </a:r>
            <a:r>
              <a:rPr lang="ru-RU" dirty="0"/>
              <a:t>, а </a:t>
            </a:r>
            <a:r>
              <a:rPr lang="ru-RU" dirty="0" err="1"/>
              <a:t>кримська</a:t>
            </a:r>
            <a:r>
              <a:rPr lang="ru-RU" dirty="0"/>
              <a:t> </a:t>
            </a:r>
            <a:r>
              <a:rPr lang="ru-RU" dirty="0" err="1"/>
              <a:t>територіальна</a:t>
            </a:r>
            <a:r>
              <a:rPr lang="ru-RU" dirty="0"/>
              <a:t> </a:t>
            </a:r>
            <a:r>
              <a:rPr lang="ru-RU" dirty="0" err="1"/>
              <a:t>автономія</a:t>
            </a:r>
            <a:r>
              <a:rPr lang="ru-RU" dirty="0"/>
              <a:t> </a:t>
            </a:r>
            <a:r>
              <a:rPr lang="ru-RU" dirty="0" err="1"/>
              <a:t>забезпечувала</a:t>
            </a:r>
            <a:r>
              <a:rPr lang="ru-RU" dirty="0"/>
              <a:t> </a:t>
            </a:r>
            <a:r>
              <a:rPr lang="ru-RU" dirty="0" err="1"/>
              <a:t>преференції</a:t>
            </a:r>
            <a:r>
              <a:rPr lang="ru-RU" dirty="0"/>
              <a:t> для </a:t>
            </a:r>
            <a:r>
              <a:rPr lang="ru-RU" dirty="0" err="1"/>
              <a:t>росіян</a:t>
            </a:r>
            <a:r>
              <a:rPr lang="ru-RU" dirty="0"/>
              <a:t> і </a:t>
            </a:r>
            <a:r>
              <a:rPr lang="ru-RU" dirty="0" err="1"/>
              <a:t>російськомовного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, </a:t>
            </a:r>
            <a:r>
              <a:rPr lang="ru-RU" dirty="0" err="1"/>
              <a:t>водночас</a:t>
            </a:r>
            <a:r>
              <a:rPr lang="ru-RU" dirty="0"/>
              <a:t> широко </a:t>
            </a:r>
            <a:r>
              <a:rPr lang="ru-RU" dirty="0" err="1"/>
              <a:t>відкривши</a:t>
            </a:r>
            <a:r>
              <a:rPr lang="ru-RU" dirty="0"/>
              <a:t> </a:t>
            </a:r>
            <a:r>
              <a:rPr lang="ru-RU" dirty="0" err="1"/>
              <a:t>шлюзи</a:t>
            </a:r>
            <a:r>
              <a:rPr lang="ru-RU" dirty="0"/>
              <a:t> для </a:t>
            </a:r>
            <a:r>
              <a:rPr lang="ru-RU" dirty="0" err="1"/>
              <a:t>інвестування</a:t>
            </a:r>
            <a:r>
              <a:rPr lang="ru-RU" dirty="0"/>
              <a:t> </a:t>
            </a:r>
            <a:r>
              <a:rPr lang="ru-RU" dirty="0" err="1"/>
              <a:t>російського</a:t>
            </a:r>
            <a:r>
              <a:rPr lang="ru-RU" dirty="0"/>
              <a:t> </a:t>
            </a:r>
            <a:r>
              <a:rPr lang="ru-RU" dirty="0" err="1"/>
              <a:t>капіталу</a:t>
            </a:r>
            <a:r>
              <a:rPr lang="ru-RU" dirty="0"/>
              <a:t> й </a:t>
            </a:r>
            <a:r>
              <a:rPr lang="ru-RU" dirty="0" err="1"/>
              <a:t>гуманітарних</a:t>
            </a:r>
            <a:r>
              <a:rPr lang="ru-RU" dirty="0"/>
              <a:t> </a:t>
            </a:r>
            <a:r>
              <a:rPr lang="ru-RU" dirty="0" err="1"/>
              <a:t>впливів</a:t>
            </a:r>
            <a:r>
              <a:rPr lang="ru-RU" dirty="0"/>
              <a:t> </a:t>
            </a:r>
            <a:r>
              <a:rPr lang="ru-RU" dirty="0" err="1"/>
              <a:t>Російської</a:t>
            </a:r>
            <a:r>
              <a:rPr lang="ru-RU" dirty="0"/>
              <a:t> </a:t>
            </a:r>
            <a:r>
              <a:rPr lang="ru-RU" dirty="0" err="1"/>
              <a:t>Федерації</a:t>
            </a:r>
            <a:r>
              <a:rPr lang="ru-RU" dirty="0"/>
              <a:t>.</a:t>
            </a:r>
            <a:endParaRPr lang="ru-RU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i="1" dirty="0"/>
              <a:t>Лариса </a:t>
            </a:r>
            <a:r>
              <a:rPr lang="ru-RU" sz="1600" b="1" i="1" dirty="0" err="1"/>
              <a:t>Нагорна</a:t>
            </a:r>
            <a:r>
              <a:rPr lang="ru-RU" sz="1600" b="1" i="1" dirty="0"/>
              <a:t> </a:t>
            </a:r>
            <a:r>
              <a:rPr lang="ru-RU" sz="1600" i="1" dirty="0" err="1" smtClean="0"/>
              <a:t>Ідентифікаційні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кризи</a:t>
            </a:r>
            <a:r>
              <a:rPr lang="ru-RU" sz="1600" i="1" dirty="0" smtClean="0"/>
              <a:t> як </a:t>
            </a:r>
            <a:r>
              <a:rPr lang="ru-RU" sz="1600" i="1" dirty="0" err="1" smtClean="0"/>
              <a:t>стимулятори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насильства</a:t>
            </a:r>
            <a:r>
              <a:rPr lang="ru-RU" sz="1600" i="1" dirty="0" smtClean="0"/>
              <a:t> й </a:t>
            </a:r>
            <a:r>
              <a:rPr lang="ru-RU" sz="1600" i="1" dirty="0" err="1" smtClean="0"/>
              <a:t>свідомісних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стереотипів</a:t>
            </a:r>
            <a:r>
              <a:rPr lang="ru-RU" sz="1600" i="1" dirty="0" smtClean="0"/>
              <a:t>. 2016. </a:t>
            </a:r>
            <a:r>
              <a:rPr lang="en-GB" sz="1600" i="1" dirty="0" smtClean="0">
                <a:hlinkClick r:id="rId2"/>
              </a:rPr>
              <a:t>http</a:t>
            </a:r>
            <a:r>
              <a:rPr lang="en-GB" sz="1600" i="1" dirty="0">
                <a:hlinkClick r:id="rId2"/>
              </a:rPr>
              <a:t>://</a:t>
            </a:r>
            <a:r>
              <a:rPr lang="en-GB" sz="1600" i="1" dirty="0" smtClean="0">
                <a:hlinkClick r:id="rId2"/>
              </a:rPr>
              <a:t>dspace.nbuv.gov.ua/bitstream/handle/123456789/160723/06-Nagorna.pdf?sequence=1</a:t>
            </a:r>
            <a:endParaRPr lang="uk-UA" sz="1600" i="1" dirty="0" smtClean="0"/>
          </a:p>
          <a:p>
            <a:pPr algn="just"/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Нагорна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Л.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Соціокультурна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ідентичність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пастки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ціннісних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розмежувань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2011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6083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64106"/>
            <a:ext cx="5976664" cy="680186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роблема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національної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консолідації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була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ускладнена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ідентифікаційною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кризою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ціннісною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неоднорідністю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соціуму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dirty="0"/>
              <a:t>В. </a:t>
            </a:r>
            <a:r>
              <a:rPr lang="ru-RU" sz="1600" b="1" dirty="0" err="1"/>
              <a:t>Котигоренко</a:t>
            </a:r>
            <a:r>
              <a:rPr lang="ru-RU" sz="1600" b="1" dirty="0"/>
              <a:t> </a:t>
            </a:r>
            <a:r>
              <a:rPr lang="ru-RU" sz="1600" dirty="0" err="1"/>
              <a:t>неодноразово</a:t>
            </a:r>
            <a:r>
              <a:rPr lang="ru-RU" sz="1600" dirty="0"/>
              <a:t> </a:t>
            </a:r>
            <a:r>
              <a:rPr lang="ru-RU" sz="1600" dirty="0" err="1"/>
              <a:t>звертав</a:t>
            </a:r>
            <a:r>
              <a:rPr lang="ru-RU" sz="1600" dirty="0"/>
              <a:t> </a:t>
            </a:r>
            <a:r>
              <a:rPr lang="ru-RU" sz="1600" dirty="0" err="1"/>
              <a:t>увагу</a:t>
            </a:r>
            <a:r>
              <a:rPr lang="ru-RU" sz="1600" dirty="0"/>
              <a:t> на те,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найбільш</a:t>
            </a:r>
            <a:r>
              <a:rPr lang="ru-RU" sz="1600" dirty="0"/>
              <a:t> </a:t>
            </a:r>
            <a:r>
              <a:rPr lang="ru-RU" sz="1600" dirty="0" err="1"/>
              <a:t>конфліктогенними</a:t>
            </a:r>
            <a:r>
              <a:rPr lang="ru-RU" sz="1600" dirty="0"/>
              <a:t> і </a:t>
            </a:r>
            <a:r>
              <a:rPr lang="ru-RU" sz="1600" dirty="0" err="1"/>
              <a:t>важкорозв’язними</a:t>
            </a:r>
            <a:r>
              <a:rPr lang="ru-RU" sz="1600" dirty="0"/>
              <a:t> є </a:t>
            </a:r>
            <a:r>
              <a:rPr lang="ru-RU" sz="1600" dirty="0" err="1"/>
              <a:t>ті</a:t>
            </a:r>
            <a:r>
              <a:rPr lang="ru-RU" sz="1600" dirty="0"/>
              <a:t> </a:t>
            </a:r>
            <a:r>
              <a:rPr lang="ru-RU" sz="1600" b="1" i="1" dirty="0" err="1"/>
              <a:t>ціннісні</a:t>
            </a:r>
            <a:r>
              <a:rPr lang="ru-RU" sz="1600" b="1" i="1" dirty="0"/>
              <a:t> </a:t>
            </a:r>
            <a:r>
              <a:rPr lang="ru-RU" sz="1600" b="1" i="1" dirty="0" err="1"/>
              <a:t>конфлікти</a:t>
            </a:r>
            <a:r>
              <a:rPr lang="ru-RU" sz="1600" dirty="0"/>
              <a:t>, </a:t>
            </a:r>
            <a:r>
              <a:rPr lang="ru-RU" sz="1600" b="1" i="1" dirty="0" err="1"/>
              <a:t>які</a:t>
            </a:r>
            <a:r>
              <a:rPr lang="ru-RU" sz="1600" b="1" i="1" dirty="0"/>
              <a:t> </a:t>
            </a:r>
            <a:r>
              <a:rPr lang="ru-RU" sz="1600" b="1" i="1" dirty="0" err="1"/>
              <a:t>торкаються</a:t>
            </a:r>
            <a:r>
              <a:rPr lang="ru-RU" sz="1600" b="1" i="1" dirty="0"/>
              <a:t> </a:t>
            </a:r>
            <a:r>
              <a:rPr lang="ru-RU" sz="1600" b="1" i="1" dirty="0" err="1"/>
              <a:t>етнічної</a:t>
            </a:r>
            <a:r>
              <a:rPr lang="ru-RU" sz="1600" b="1" i="1" dirty="0"/>
              <a:t> </a:t>
            </a:r>
            <a:r>
              <a:rPr lang="ru-RU" sz="1600" b="1" i="1" dirty="0" err="1"/>
              <a:t>сфери</a:t>
            </a:r>
            <a:r>
              <a:rPr lang="ru-RU" sz="1600" b="1" i="1" dirty="0"/>
              <a:t> </a:t>
            </a:r>
            <a:r>
              <a:rPr lang="ru-RU" sz="1600" b="1" i="1" dirty="0" err="1"/>
              <a:t>буття</a:t>
            </a:r>
            <a:r>
              <a:rPr lang="ru-RU" sz="1600" dirty="0"/>
              <a:t>. Коли </a:t>
            </a:r>
            <a:r>
              <a:rPr lang="ru-RU" sz="1600" dirty="0" err="1"/>
              <a:t>йдеться</a:t>
            </a:r>
            <a:r>
              <a:rPr lang="ru-RU" sz="1600" dirty="0"/>
              <a:t> про </a:t>
            </a:r>
            <a:r>
              <a:rPr lang="ru-RU" sz="1600" dirty="0" err="1"/>
              <a:t>утвердження</a:t>
            </a:r>
            <a:r>
              <a:rPr lang="ru-RU" sz="1600" dirty="0"/>
              <a:t> й </a:t>
            </a:r>
            <a:r>
              <a:rPr lang="ru-RU" sz="1600" dirty="0" err="1"/>
              <a:t>захист</a:t>
            </a:r>
            <a:r>
              <a:rPr lang="ru-RU" sz="1600" dirty="0"/>
              <a:t> </a:t>
            </a:r>
            <a:r>
              <a:rPr lang="ru-RU" sz="1600" dirty="0" err="1"/>
              <a:t>етнічними</a:t>
            </a:r>
            <a:r>
              <a:rPr lang="ru-RU" sz="1600" dirty="0"/>
              <a:t> </a:t>
            </a:r>
            <a:r>
              <a:rPr lang="ru-RU" sz="1600" dirty="0" err="1"/>
              <a:t>спільнотами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живуть</a:t>
            </a:r>
            <a:r>
              <a:rPr lang="ru-RU" sz="1600" dirty="0"/>
              <a:t> </a:t>
            </a:r>
            <a:r>
              <a:rPr lang="ru-RU" sz="1600" dirty="0" err="1"/>
              <a:t>поруч</a:t>
            </a:r>
            <a:r>
              <a:rPr lang="ru-RU" sz="1600" dirty="0"/>
              <a:t>, рис </a:t>
            </a:r>
            <a:r>
              <a:rPr lang="ru-RU" sz="1600" dirty="0" err="1"/>
              <a:t>своєї</a:t>
            </a:r>
            <a:r>
              <a:rPr lang="ru-RU" sz="1600" dirty="0"/>
              <a:t> </a:t>
            </a:r>
            <a:r>
              <a:rPr lang="ru-RU" sz="1600" dirty="0" err="1"/>
              <a:t>ідентичності</a:t>
            </a:r>
            <a:r>
              <a:rPr lang="ru-RU" sz="1600" dirty="0"/>
              <a:t> (</a:t>
            </a:r>
            <a:r>
              <a:rPr lang="ru-RU" sz="1600" dirty="0" err="1"/>
              <a:t>мови</a:t>
            </a:r>
            <a:r>
              <a:rPr lang="ru-RU" sz="1600" dirty="0"/>
              <a:t>, </a:t>
            </a:r>
            <a:r>
              <a:rPr lang="ru-RU" sz="1600" dirty="0" err="1"/>
              <a:t>культури</a:t>
            </a:r>
            <a:r>
              <a:rPr lang="ru-RU" sz="1600" dirty="0"/>
              <a:t>, </a:t>
            </a:r>
            <a:r>
              <a:rPr lang="ru-RU" sz="1600" dirty="0" err="1"/>
              <a:t>традицій</a:t>
            </a:r>
            <a:r>
              <a:rPr lang="ru-RU" sz="1600" dirty="0"/>
              <a:t>, </a:t>
            </a:r>
            <a:r>
              <a:rPr lang="ru-RU" sz="1600" dirty="0" err="1"/>
              <a:t>історичних</a:t>
            </a:r>
            <a:r>
              <a:rPr lang="ru-RU" sz="1600" dirty="0"/>
              <a:t> </a:t>
            </a:r>
            <a:r>
              <a:rPr lang="ru-RU" sz="1600" dirty="0" err="1"/>
              <a:t>міфів</a:t>
            </a:r>
            <a:r>
              <a:rPr lang="ru-RU" sz="1600" dirty="0"/>
              <a:t>, </a:t>
            </a:r>
            <a:r>
              <a:rPr lang="ru-RU" sz="1600" dirty="0" err="1"/>
              <a:t>символів</a:t>
            </a:r>
            <a:r>
              <a:rPr lang="ru-RU" sz="1600" dirty="0"/>
              <a:t>, </a:t>
            </a:r>
            <a:r>
              <a:rPr lang="ru-RU" sz="1600" dirty="0" err="1"/>
              <a:t>інтерпретацій</a:t>
            </a:r>
            <a:r>
              <a:rPr lang="ru-RU" sz="1600" dirty="0"/>
              <a:t> </a:t>
            </a:r>
            <a:r>
              <a:rPr lang="ru-RU" sz="1600" dirty="0" err="1"/>
              <a:t>історії</a:t>
            </a:r>
            <a:r>
              <a:rPr lang="ru-RU" sz="1600" dirty="0"/>
              <a:t>, </a:t>
            </a:r>
            <a:r>
              <a:rPr lang="ru-RU" sz="1600" dirty="0" err="1"/>
              <a:t>моральних</a:t>
            </a:r>
            <a:r>
              <a:rPr lang="ru-RU" sz="1600" dirty="0"/>
              <a:t> і </a:t>
            </a:r>
            <a:r>
              <a:rPr lang="ru-RU" sz="1600" dirty="0" err="1"/>
              <a:t>релігійних</a:t>
            </a:r>
            <a:r>
              <a:rPr lang="ru-RU" sz="1600" dirty="0"/>
              <a:t> </a:t>
            </a:r>
            <a:r>
              <a:rPr lang="ru-RU" sz="1600" dirty="0" err="1"/>
              <a:t>цінностей</a:t>
            </a:r>
            <a:r>
              <a:rPr lang="ru-RU" sz="1600" dirty="0"/>
              <a:t>), </a:t>
            </a:r>
            <a:r>
              <a:rPr lang="ru-RU" sz="1600" dirty="0" err="1"/>
              <a:t>домовленості</a:t>
            </a:r>
            <a:r>
              <a:rPr lang="ru-RU" sz="1600" dirty="0"/>
              <a:t>, не </a:t>
            </a:r>
            <a:r>
              <a:rPr lang="ru-RU" sz="1600" dirty="0" err="1"/>
              <a:t>кажучи</a:t>
            </a:r>
            <a:r>
              <a:rPr lang="ru-RU" sz="1600" dirty="0"/>
              <a:t> </a:t>
            </a:r>
            <a:r>
              <a:rPr lang="ru-RU" sz="1600" dirty="0" err="1"/>
              <a:t>вже</a:t>
            </a:r>
            <a:r>
              <a:rPr lang="ru-RU" sz="1600" dirty="0"/>
              <a:t> про консенсус, </a:t>
            </a:r>
            <a:r>
              <a:rPr lang="ru-RU" sz="1600" dirty="0" err="1"/>
              <a:t>досягаються</a:t>
            </a:r>
            <a:r>
              <a:rPr lang="ru-RU" sz="1600" dirty="0"/>
              <a:t> </a:t>
            </a:r>
            <a:r>
              <a:rPr lang="ru-RU" sz="1600" dirty="0" err="1"/>
              <a:t>украй</a:t>
            </a:r>
            <a:r>
              <a:rPr lang="ru-RU" sz="1600" dirty="0"/>
              <a:t> </a:t>
            </a:r>
            <a:r>
              <a:rPr lang="ru-RU" sz="1600" dirty="0" err="1"/>
              <a:t>важко</a:t>
            </a:r>
            <a:r>
              <a:rPr lang="ru-RU" sz="1600" dirty="0"/>
              <a:t>. </a:t>
            </a:r>
            <a:r>
              <a:rPr lang="ru-RU" sz="1600" dirty="0" err="1"/>
              <a:t>Протиріччя</a:t>
            </a:r>
            <a:r>
              <a:rPr lang="ru-RU" sz="1600" dirty="0"/>
              <a:t> </a:t>
            </a:r>
            <a:r>
              <a:rPr lang="ru-RU" sz="1600" dirty="0" err="1"/>
              <a:t>негайно</a:t>
            </a:r>
            <a:r>
              <a:rPr lang="ru-RU" sz="1600" dirty="0"/>
              <a:t> </a:t>
            </a:r>
            <a:r>
              <a:rPr lang="ru-RU" sz="1600" dirty="0" err="1"/>
              <a:t>переростають</a:t>
            </a:r>
            <a:r>
              <a:rPr lang="ru-RU" sz="1600" dirty="0"/>
              <a:t> у </a:t>
            </a:r>
            <a:r>
              <a:rPr lang="ru-RU" sz="1600" dirty="0" err="1"/>
              <a:t>конфлікт</a:t>
            </a:r>
            <a:r>
              <a:rPr lang="ru-RU" sz="1600" dirty="0"/>
              <a:t>, а </a:t>
            </a:r>
            <a:r>
              <a:rPr lang="ru-RU" sz="1600" dirty="0" err="1"/>
              <a:t>схильність</a:t>
            </a:r>
            <a:r>
              <a:rPr lang="ru-RU" sz="1600" dirty="0"/>
              <a:t> </a:t>
            </a:r>
            <a:r>
              <a:rPr lang="ru-RU" sz="1600" dirty="0" err="1"/>
              <a:t>представника</a:t>
            </a:r>
            <a:r>
              <a:rPr lang="ru-RU" sz="1600" dirty="0"/>
              <a:t> </a:t>
            </a:r>
            <a:r>
              <a:rPr lang="ru-RU" sz="1600" dirty="0" err="1"/>
              <a:t>однієї</a:t>
            </a:r>
            <a:r>
              <a:rPr lang="ru-RU" sz="1600" dirty="0"/>
              <a:t> з </a:t>
            </a:r>
            <a:r>
              <a:rPr lang="ru-RU" sz="1600" dirty="0" err="1"/>
              <a:t>сторін</a:t>
            </a:r>
            <a:r>
              <a:rPr lang="ru-RU" sz="1600" dirty="0"/>
              <a:t> до </a:t>
            </a:r>
            <a:r>
              <a:rPr lang="ru-RU" sz="1600" dirty="0" err="1"/>
              <a:t>компромісу</a:t>
            </a:r>
            <a:r>
              <a:rPr lang="ru-RU" sz="1600" dirty="0"/>
              <a:t> часто </a:t>
            </a:r>
            <a:r>
              <a:rPr lang="ru-RU" sz="1600" dirty="0" err="1"/>
              <a:t>розцінюється</a:t>
            </a:r>
            <a:r>
              <a:rPr lang="ru-RU" sz="1600" dirty="0"/>
              <a:t> </a:t>
            </a:r>
            <a:r>
              <a:rPr lang="ru-RU" sz="1600" dirty="0" err="1"/>
              <a:t>представниками</a:t>
            </a:r>
            <a:r>
              <a:rPr lang="ru-RU" sz="1600" dirty="0"/>
              <a:t> </a:t>
            </a:r>
            <a:r>
              <a:rPr lang="ru-RU" sz="1600" dirty="0" err="1"/>
              <a:t>його</a:t>
            </a:r>
            <a:r>
              <a:rPr lang="ru-RU" sz="1600" dirty="0"/>
              <a:t> </a:t>
            </a:r>
            <a:r>
              <a:rPr lang="ru-RU" sz="1600" dirty="0" err="1"/>
              <a:t>групи</a:t>
            </a:r>
            <a:r>
              <a:rPr lang="ru-RU" sz="1600" dirty="0"/>
              <a:t> як </a:t>
            </a:r>
            <a:r>
              <a:rPr lang="ru-RU" sz="1600" dirty="0" err="1"/>
              <a:t>зрада</a:t>
            </a:r>
            <a:r>
              <a:rPr lang="ru-RU" sz="1600" dirty="0"/>
              <a:t>, ренегатство. </a:t>
            </a:r>
            <a:r>
              <a:rPr lang="ru-RU" sz="1600" dirty="0" err="1"/>
              <a:t>Компроміси</a:t>
            </a:r>
            <a:r>
              <a:rPr lang="ru-RU" sz="1600" dirty="0"/>
              <a:t> однозначно </a:t>
            </a:r>
            <a:r>
              <a:rPr lang="ru-RU" sz="1600" dirty="0" err="1"/>
              <a:t>пов’язуються</a:t>
            </a:r>
            <a:r>
              <a:rPr lang="ru-RU" sz="1600" dirty="0"/>
              <a:t> </a:t>
            </a:r>
            <a:r>
              <a:rPr lang="ru-RU" sz="1600" dirty="0" err="1"/>
              <a:t>із</a:t>
            </a:r>
            <a:r>
              <a:rPr lang="ru-RU" sz="1600" dirty="0"/>
              <a:t> </a:t>
            </a:r>
            <a:r>
              <a:rPr lang="ru-RU" sz="1600" dirty="0" err="1"/>
              <a:t>втратою</a:t>
            </a:r>
            <a:r>
              <a:rPr lang="ru-RU" sz="1600" dirty="0"/>
              <a:t> </a:t>
            </a:r>
            <a:r>
              <a:rPr lang="ru-RU" sz="1600" dirty="0" err="1"/>
              <a:t>якоїсь</a:t>
            </a:r>
            <a:r>
              <a:rPr lang="ru-RU" sz="1600" dirty="0"/>
              <a:t> </a:t>
            </a:r>
            <a:r>
              <a:rPr lang="ru-RU" sz="1600" dirty="0" err="1"/>
              <a:t>із</a:t>
            </a:r>
            <a:r>
              <a:rPr lang="ru-RU" sz="1600" dirty="0"/>
              <a:t> </a:t>
            </a:r>
            <a:r>
              <a:rPr lang="ru-RU" sz="1600" dirty="0" err="1"/>
              <a:t>етноідентифікуючих</a:t>
            </a:r>
            <a:r>
              <a:rPr lang="ru-RU" sz="1600" dirty="0"/>
              <a:t> </a:t>
            </a:r>
            <a:r>
              <a:rPr lang="ru-RU" sz="1600" dirty="0" err="1"/>
              <a:t>ознак</a:t>
            </a:r>
            <a:r>
              <a:rPr lang="ru-RU" sz="1600" dirty="0"/>
              <a:t>, аж до </a:t>
            </a:r>
            <a:r>
              <a:rPr lang="ru-RU" sz="1600" dirty="0" err="1"/>
              <a:t>фактичної</a:t>
            </a:r>
            <a:r>
              <a:rPr lang="ru-RU" sz="1600" dirty="0"/>
              <a:t> “</a:t>
            </a:r>
            <a:r>
              <a:rPr lang="ru-RU" sz="1600" dirty="0" err="1"/>
              <a:t>етнічної</a:t>
            </a:r>
            <a:r>
              <a:rPr lang="ru-RU" sz="1600" dirty="0"/>
              <a:t> </a:t>
            </a:r>
            <a:r>
              <a:rPr lang="ru-RU" sz="1600" dirty="0" err="1"/>
              <a:t>смерті</a:t>
            </a:r>
            <a:r>
              <a:rPr lang="ru-RU" sz="2000" dirty="0"/>
              <a:t>”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співвідношенням</a:t>
            </a:r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загальногромадянських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етнонаціональних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пріоритетів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поглибленням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демаркаційних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ліній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інтегральна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базових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цінностей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наявна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орієнтаційна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роздвоєність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громадянське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тривалий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час не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повноправним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516216" y="-1"/>
            <a:ext cx="2627784" cy="698652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uk-UA" sz="1600" b="1" dirty="0" smtClean="0"/>
              <a:t>А як в інших країнах?</a:t>
            </a:r>
            <a:endParaRPr lang="ru-RU" sz="1600" b="1" dirty="0" smtClean="0"/>
          </a:p>
          <a:p>
            <a:r>
              <a:rPr lang="ru-RU" sz="1600" dirty="0" err="1" smtClean="0"/>
              <a:t>Згідно</a:t>
            </a:r>
            <a:r>
              <a:rPr lang="ru-RU" sz="1600" dirty="0" smtClean="0"/>
              <a:t> </a:t>
            </a:r>
            <a:r>
              <a:rPr lang="ru-RU" sz="1600" dirty="0"/>
              <a:t>з </a:t>
            </a:r>
            <a:r>
              <a:rPr lang="ru-RU" sz="1600" dirty="0" smtClean="0"/>
              <a:t>40-м </a:t>
            </a:r>
            <a:r>
              <a:rPr lang="ru-RU" sz="1600" dirty="0" err="1"/>
              <a:t>глобальним</a:t>
            </a:r>
            <a:r>
              <a:rPr lang="ru-RU" sz="1600" dirty="0"/>
              <a:t> </a:t>
            </a:r>
            <a:r>
              <a:rPr lang="ru-RU" sz="1600" dirty="0" err="1"/>
              <a:t>опитуванням</a:t>
            </a:r>
            <a:r>
              <a:rPr lang="ru-RU" sz="1600" dirty="0"/>
              <a:t> </a:t>
            </a:r>
            <a:r>
              <a:rPr lang="en-GB" sz="1600" dirty="0"/>
              <a:t>Gallup International (2017 </a:t>
            </a:r>
            <a:r>
              <a:rPr lang="ru-RU" sz="1600" dirty="0"/>
              <a:t>р.), у </a:t>
            </a:r>
            <a:r>
              <a:rPr lang="ru-RU" sz="1600" dirty="0" err="1"/>
              <a:t>країнах</a:t>
            </a:r>
            <a:r>
              <a:rPr lang="ru-RU" sz="1600" dirty="0"/>
              <a:t> </a:t>
            </a:r>
            <a:r>
              <a:rPr lang="ru-RU" sz="1600" dirty="0" err="1"/>
              <a:t>Західної</a:t>
            </a:r>
            <a:r>
              <a:rPr lang="ru-RU" sz="1600" dirty="0"/>
              <a:t> </a:t>
            </a:r>
            <a:r>
              <a:rPr lang="ru-RU" sz="1600" dirty="0" err="1"/>
              <a:t>Європи</a:t>
            </a:r>
            <a:r>
              <a:rPr lang="ru-RU" sz="1600" dirty="0"/>
              <a:t> </a:t>
            </a:r>
            <a:r>
              <a:rPr lang="ru-RU" sz="1600" dirty="0" err="1"/>
              <a:t>показники</a:t>
            </a:r>
            <a:r>
              <a:rPr lang="ru-RU" sz="1600" dirty="0"/>
              <a:t> </a:t>
            </a:r>
            <a:r>
              <a:rPr lang="ru-RU" sz="1600" dirty="0" err="1"/>
              <a:t>готовності</a:t>
            </a:r>
            <a:r>
              <a:rPr lang="ru-RU" sz="1600" dirty="0"/>
              <a:t> </a:t>
            </a:r>
            <a:r>
              <a:rPr lang="ru-RU" sz="1600" dirty="0" err="1"/>
              <a:t>захищати</a:t>
            </a:r>
            <a:r>
              <a:rPr lang="ru-RU" sz="1600" dirty="0"/>
              <a:t> свою </a:t>
            </a:r>
            <a:r>
              <a:rPr lang="ru-RU" sz="1600" dirty="0" err="1"/>
              <a:t>країну</a:t>
            </a:r>
            <a:r>
              <a:rPr lang="ru-RU" sz="1600" dirty="0"/>
              <a:t> </a:t>
            </a:r>
            <a:r>
              <a:rPr lang="ru-RU" sz="1600" dirty="0" err="1"/>
              <a:t>виявилися</a:t>
            </a:r>
            <a:r>
              <a:rPr lang="ru-RU" sz="1600" dirty="0"/>
              <a:t> </a:t>
            </a:r>
            <a:r>
              <a:rPr lang="ru-RU" sz="1600" dirty="0" err="1"/>
              <a:t>достатньо</a:t>
            </a:r>
            <a:r>
              <a:rPr lang="ru-RU" sz="1600" dirty="0"/>
              <a:t> </a:t>
            </a:r>
            <a:r>
              <a:rPr lang="ru-RU" sz="1600" dirty="0" err="1"/>
              <a:t>низькими</a:t>
            </a:r>
            <a:r>
              <a:rPr lang="ru-RU" sz="1600" dirty="0"/>
              <a:t>. </a:t>
            </a:r>
            <a:r>
              <a:rPr lang="ru-RU" sz="1600" i="1" dirty="0" err="1">
                <a:solidFill>
                  <a:srgbClr val="C00000"/>
                </a:solidFill>
              </a:rPr>
              <a:t>Готові</a:t>
            </a:r>
            <a:r>
              <a:rPr lang="ru-RU" sz="1600" i="1" dirty="0">
                <a:solidFill>
                  <a:srgbClr val="C00000"/>
                </a:solidFill>
              </a:rPr>
              <a:t> </a:t>
            </a:r>
            <a:r>
              <a:rPr lang="ru-RU" sz="1600" i="1" dirty="0" err="1">
                <a:solidFill>
                  <a:srgbClr val="C00000"/>
                </a:solidFill>
              </a:rPr>
              <a:t>взяти</a:t>
            </a:r>
            <a:r>
              <a:rPr lang="ru-RU" sz="1600" i="1" dirty="0">
                <a:solidFill>
                  <a:srgbClr val="C00000"/>
                </a:solidFill>
              </a:rPr>
              <a:t> </a:t>
            </a:r>
            <a:r>
              <a:rPr lang="ru-RU" sz="1600" i="1" dirty="0" err="1">
                <a:solidFill>
                  <a:srgbClr val="C00000"/>
                </a:solidFill>
              </a:rPr>
              <a:t>зброю</a:t>
            </a:r>
            <a:r>
              <a:rPr lang="ru-RU" sz="1600" i="1" dirty="0">
                <a:solidFill>
                  <a:srgbClr val="C00000"/>
                </a:solidFill>
              </a:rPr>
              <a:t> та </a:t>
            </a:r>
            <a:r>
              <a:rPr lang="ru-RU" sz="1600" i="1" dirty="0" err="1">
                <a:solidFill>
                  <a:srgbClr val="C00000"/>
                </a:solidFill>
              </a:rPr>
              <a:t>захищати</a:t>
            </a:r>
            <a:r>
              <a:rPr lang="ru-RU" sz="1600" i="1" dirty="0">
                <a:solidFill>
                  <a:srgbClr val="C00000"/>
                </a:solidFill>
              </a:rPr>
              <a:t> </a:t>
            </a:r>
            <a:r>
              <a:rPr lang="ru-RU" sz="1600" i="1" dirty="0" err="1">
                <a:solidFill>
                  <a:srgbClr val="C00000"/>
                </a:solidFill>
              </a:rPr>
              <a:t>Батьківщину</a:t>
            </a:r>
            <a:r>
              <a:rPr lang="ru-RU" sz="1600" i="1" dirty="0">
                <a:solidFill>
                  <a:srgbClr val="C00000"/>
                </a:solidFill>
              </a:rPr>
              <a:t> 19% </a:t>
            </a:r>
            <a:r>
              <a:rPr lang="ru-RU" sz="1600" i="1" dirty="0" err="1">
                <a:solidFill>
                  <a:srgbClr val="C00000"/>
                </a:solidFill>
              </a:rPr>
              <a:t>бельгійців</a:t>
            </a:r>
            <a:r>
              <a:rPr lang="ru-RU" sz="1600" i="1" dirty="0">
                <a:solidFill>
                  <a:srgbClr val="C00000"/>
                </a:solidFill>
              </a:rPr>
              <a:t>, 18% </a:t>
            </a:r>
            <a:r>
              <a:rPr lang="ru-RU" sz="1600" i="1" dirty="0" err="1">
                <a:solidFill>
                  <a:srgbClr val="C00000"/>
                </a:solidFill>
              </a:rPr>
              <a:t>німців</a:t>
            </a:r>
            <a:r>
              <a:rPr lang="ru-RU" sz="1600" i="1" dirty="0">
                <a:solidFill>
                  <a:srgbClr val="C00000"/>
                </a:solidFill>
              </a:rPr>
              <a:t> і 15% </a:t>
            </a:r>
            <a:r>
              <a:rPr lang="ru-RU" sz="1600" i="1" dirty="0" err="1">
                <a:solidFill>
                  <a:srgbClr val="C00000"/>
                </a:solidFill>
              </a:rPr>
              <a:t>жителів</a:t>
            </a:r>
            <a:r>
              <a:rPr lang="ru-RU" sz="1600" i="1" dirty="0">
                <a:solidFill>
                  <a:srgbClr val="C00000"/>
                </a:solidFill>
              </a:rPr>
              <a:t> </a:t>
            </a:r>
            <a:r>
              <a:rPr lang="ru-RU" sz="1600" i="1" dirty="0" err="1">
                <a:solidFill>
                  <a:srgbClr val="C00000"/>
                </a:solidFill>
              </a:rPr>
              <a:t>Нідерландів</a:t>
            </a:r>
            <a:r>
              <a:rPr lang="ru-RU" sz="1600" i="1" dirty="0">
                <a:solidFill>
                  <a:srgbClr val="C00000"/>
                </a:solidFill>
              </a:rPr>
              <a:t>, 20% </a:t>
            </a:r>
            <a:r>
              <a:rPr lang="ru-RU" sz="1600" i="1" dirty="0" err="1">
                <a:solidFill>
                  <a:srgbClr val="C00000"/>
                </a:solidFill>
              </a:rPr>
              <a:t>італійців</a:t>
            </a:r>
            <a:r>
              <a:rPr lang="ru-RU" sz="1600" i="1" dirty="0">
                <a:solidFill>
                  <a:srgbClr val="C00000"/>
                </a:solidFill>
              </a:rPr>
              <a:t>, 21% </a:t>
            </a:r>
            <a:r>
              <a:rPr lang="ru-RU" sz="1600" i="1" dirty="0" err="1">
                <a:solidFill>
                  <a:srgbClr val="C00000"/>
                </a:solidFill>
              </a:rPr>
              <a:t>іспанців</a:t>
            </a:r>
            <a:r>
              <a:rPr lang="ru-RU" sz="1600" i="1" dirty="0">
                <a:solidFill>
                  <a:srgbClr val="C00000"/>
                </a:solidFill>
              </a:rPr>
              <a:t>.</a:t>
            </a:r>
            <a:r>
              <a:rPr lang="ru-RU" sz="1600" i="1" dirty="0"/>
              <a:t> </a:t>
            </a:r>
            <a:r>
              <a:rPr lang="ru-RU" sz="1600" dirty="0" err="1"/>
              <a:t>Найбільш</a:t>
            </a:r>
            <a:r>
              <a:rPr lang="ru-RU" sz="1600" dirty="0"/>
              <a:t> </a:t>
            </a:r>
            <a:r>
              <a:rPr lang="ru-RU" sz="1600" dirty="0" err="1"/>
              <a:t>високу</a:t>
            </a:r>
            <a:r>
              <a:rPr lang="ru-RU" sz="1600" dirty="0"/>
              <a:t> у </a:t>
            </a:r>
            <a:r>
              <a:rPr lang="ru-RU" sz="1600" dirty="0" err="1"/>
              <a:t>світі</a:t>
            </a:r>
            <a:r>
              <a:rPr lang="ru-RU" sz="1600" dirty="0"/>
              <a:t> </a:t>
            </a:r>
            <a:r>
              <a:rPr lang="ru-RU" sz="1600" dirty="0" err="1"/>
              <a:t>готовність</a:t>
            </a:r>
            <a:r>
              <a:rPr lang="ru-RU" sz="1600" dirty="0"/>
              <a:t> </a:t>
            </a:r>
            <a:r>
              <a:rPr lang="ru-RU" sz="1600" dirty="0" err="1"/>
              <a:t>воювати</a:t>
            </a:r>
            <a:r>
              <a:rPr lang="ru-RU" sz="1600" dirty="0"/>
              <a:t> </a:t>
            </a:r>
            <a:r>
              <a:rPr lang="ru-RU" sz="1600" dirty="0" err="1"/>
              <a:t>висловили</a:t>
            </a:r>
            <a:r>
              <a:rPr lang="ru-RU" sz="1600" dirty="0"/>
              <a:t> </a:t>
            </a:r>
            <a:r>
              <a:rPr lang="ru-RU" sz="1600" dirty="0" err="1"/>
              <a:t>респонденти</a:t>
            </a:r>
            <a:r>
              <a:rPr lang="ru-RU" sz="1600" dirty="0"/>
              <a:t> з Марокко і </a:t>
            </a:r>
            <a:r>
              <a:rPr lang="ru-RU" sz="1600" dirty="0" err="1"/>
              <a:t>Фіджі</a:t>
            </a:r>
            <a:r>
              <a:rPr lang="ru-RU" sz="1600" dirty="0"/>
              <a:t> (94%), а </a:t>
            </a:r>
            <a:r>
              <a:rPr lang="ru-RU" sz="1600" dirty="0" err="1"/>
              <a:t>також</a:t>
            </a:r>
            <a:r>
              <a:rPr lang="ru-RU" sz="1600" dirty="0"/>
              <a:t> Пакистану та </a:t>
            </a:r>
            <a:r>
              <a:rPr lang="ru-RU" sz="1600" dirty="0" err="1"/>
              <a:t>В'єтнаму</a:t>
            </a:r>
            <a:r>
              <a:rPr lang="ru-RU" sz="1600" dirty="0"/>
              <a:t> (89%). </a:t>
            </a:r>
            <a:r>
              <a:rPr lang="ru-RU" sz="1600" dirty="0" err="1" smtClean="0">
                <a:solidFill>
                  <a:srgbClr val="C00000"/>
                </a:solidFill>
              </a:rPr>
              <a:t>Цей</a:t>
            </a:r>
            <a:r>
              <a:rPr lang="ru-RU" sz="1600" dirty="0" smtClean="0">
                <a:solidFill>
                  <a:srgbClr val="C00000"/>
                </a:solidFill>
              </a:rPr>
              <a:t> </a:t>
            </a:r>
            <a:r>
              <a:rPr lang="ru-RU" sz="1600" dirty="0" err="1">
                <a:solidFill>
                  <a:srgbClr val="C00000"/>
                </a:solidFill>
              </a:rPr>
              <a:t>показник</a:t>
            </a:r>
            <a:r>
              <a:rPr lang="ru-RU" sz="1600" dirty="0">
                <a:solidFill>
                  <a:srgbClr val="C00000"/>
                </a:solidFill>
              </a:rPr>
              <a:t> в </a:t>
            </a:r>
            <a:r>
              <a:rPr lang="ru-RU" sz="1600" dirty="0" err="1">
                <a:solidFill>
                  <a:srgbClr val="C00000"/>
                </a:solidFill>
              </a:rPr>
              <a:t>Україні</a:t>
            </a:r>
            <a:r>
              <a:rPr lang="ru-RU" sz="1600" dirty="0">
                <a:solidFill>
                  <a:srgbClr val="C00000"/>
                </a:solidFill>
              </a:rPr>
              <a:t> становить 62% </a:t>
            </a:r>
            <a:r>
              <a:rPr lang="ru-RU" sz="1600" dirty="0" smtClean="0"/>
              <a:t>.</a:t>
            </a:r>
            <a:r>
              <a:rPr lang="ru-RU" sz="1600" dirty="0" err="1" smtClean="0"/>
              <a:t>Сергій</a:t>
            </a:r>
            <a:r>
              <a:rPr lang="ru-RU" sz="1600" dirty="0" smtClean="0"/>
              <a:t> </a:t>
            </a:r>
            <a:r>
              <a:rPr lang="ru-RU" sz="1600" dirty="0" err="1" smtClean="0"/>
              <a:t>Римаренко</a:t>
            </a:r>
            <a:r>
              <a:rPr lang="ru-RU" sz="1600" dirty="0" smtClean="0"/>
              <a:t> </a:t>
            </a:r>
            <a:r>
              <a:rPr lang="ru-RU" sz="1600" dirty="0" err="1" smtClean="0"/>
              <a:t>Глобалізація</a:t>
            </a:r>
            <a:r>
              <a:rPr lang="ru-RU" sz="1600" dirty="0" smtClean="0"/>
              <a:t> та криза </a:t>
            </a:r>
            <a:r>
              <a:rPr lang="ru-RU" sz="1600" dirty="0" err="1" smtClean="0"/>
              <a:t>ідентичності</a:t>
            </a:r>
            <a:r>
              <a:rPr lang="ru-RU" sz="1600" dirty="0" smtClean="0"/>
              <a:t> </a:t>
            </a:r>
            <a:r>
              <a:rPr lang="en-GB" sz="1600" dirty="0"/>
              <a:t>https://ipiend.gov.ua/wp-content/uploads/2018/07/rymarenko_hlobalizatsiia.pdf</a:t>
            </a:r>
            <a:endParaRPr lang="ru-RU" sz="1600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5054083" y="4615586"/>
            <a:ext cx="576064" cy="1815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46710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3769" y="188640"/>
            <a:ext cx="8352928" cy="59400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/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подвійна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ідентичність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українського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провокувала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відштовхування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національних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цінностей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демонстрування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презирства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національного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lvl="0"/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відсутність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національної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ідеології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здатної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консолідувати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навколо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ідеї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української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незалежної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незалежно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етнічного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походження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сегментація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історичної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пам’яті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зумовила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ідеологізованих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конфронтаційних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схем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історичного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минулого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продукують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негативні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мобілізаційні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можливості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стереотипів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“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війну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міфів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”; </a:t>
            </a:r>
          </a:p>
          <a:p>
            <a:pPr lvl="0"/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розбалансованість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релігійного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закріплення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міжконфесійних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бар’єрів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поляризації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країни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перетворило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релігію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дезінтегруючий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чинник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lvl="0"/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комплекс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української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меншовартості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“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шароварний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імідж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“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розмиваючий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чинник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етнічної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ідентифікації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Дефіцит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громадянської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ідентичності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відбиває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наявність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різноспрямованих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етнічних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культурних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релігійних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ідентичностей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lvl="0"/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спроба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частини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української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еліти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нав’язати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виключно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етноцентричну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модель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націотворення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провокує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подальшу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поляризацію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небезпеку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дезінтеграції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країни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41567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586</TotalTime>
  <Words>1331</Words>
  <Application>Microsoft Office PowerPoint</Application>
  <PresentationFormat>Экран (4:3)</PresentationFormat>
  <Paragraphs>85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Nina</dc:creator>
  <cp:lastModifiedBy>Nina</cp:lastModifiedBy>
  <cp:revision>25</cp:revision>
  <dcterms:created xsi:type="dcterms:W3CDTF">2023-11-07T08:15:38Z</dcterms:created>
  <dcterms:modified xsi:type="dcterms:W3CDTF">2023-11-09T12:17:59Z</dcterms:modified>
</cp:coreProperties>
</file>