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72ACB4-AF46-4DBD-87A4-D626762F7DE0}" type="datetimeFigureOut">
              <a:rPr lang="uk-UA" smtClean="0"/>
              <a:t>17.07.2014</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a:lstStyle/>
          <a:p>
            <a:fld id="{F3B4C3F7-8CFA-4FB9-87F2-CCD3757C004B}" type="slidenum">
              <a:rPr lang="uk-UA" smtClean="0"/>
              <a:t>‹#›</a:t>
            </a:fld>
            <a:endParaRPr lang="uk-UA"/>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72ACB4-AF46-4DBD-87A4-D626762F7DE0}" type="datetimeFigureOut">
              <a:rPr lang="uk-UA" smtClean="0"/>
              <a:t>17.07.2014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3B4C3F7-8CFA-4FB9-87F2-CCD3757C004B}"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72ACB4-AF46-4DBD-87A4-D626762F7DE0}" type="datetimeFigureOut">
              <a:rPr lang="uk-UA" smtClean="0"/>
              <a:t>17.07.2014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3B4C3F7-8CFA-4FB9-87F2-CCD3757C004B}"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72ACB4-AF46-4DBD-87A4-D626762F7DE0}" type="datetimeFigureOut">
              <a:rPr lang="uk-UA" smtClean="0"/>
              <a:t>17.07.2014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3B4C3F7-8CFA-4FB9-87F2-CCD3757C004B}"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72ACB4-AF46-4DBD-87A4-D626762F7DE0}" type="datetimeFigureOut">
              <a:rPr lang="uk-UA" smtClean="0"/>
              <a:t>17.07.2014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7924800" y="6416675"/>
            <a:ext cx="762000" cy="365125"/>
          </a:xfrm>
        </p:spPr>
        <p:txBody>
          <a:bodyPr/>
          <a:lstStyle/>
          <a:p>
            <a:fld id="{F3B4C3F7-8CFA-4FB9-87F2-CCD3757C004B}"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72ACB4-AF46-4DBD-87A4-D626762F7DE0}" type="datetimeFigureOut">
              <a:rPr lang="uk-UA" smtClean="0"/>
              <a:t>17.07.2014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3B4C3F7-8CFA-4FB9-87F2-CCD3757C004B}"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72ACB4-AF46-4DBD-87A4-D626762F7DE0}" type="datetimeFigureOut">
              <a:rPr lang="uk-UA" smtClean="0"/>
              <a:t>17.07.2014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3B4C3F7-8CFA-4FB9-87F2-CCD3757C004B}"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72ACB4-AF46-4DBD-87A4-D626762F7DE0}" type="datetimeFigureOut">
              <a:rPr lang="uk-UA" smtClean="0"/>
              <a:t>17.07.2014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3B4C3F7-8CFA-4FB9-87F2-CCD3757C004B}"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72ACB4-AF46-4DBD-87A4-D626762F7DE0}" type="datetimeFigureOut">
              <a:rPr lang="uk-UA" smtClean="0"/>
              <a:t>17.07.2014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3B4C3F7-8CFA-4FB9-87F2-CCD3757C004B}"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72ACB4-AF46-4DBD-87A4-D626762F7DE0}" type="datetimeFigureOut">
              <a:rPr lang="uk-UA" smtClean="0"/>
              <a:t>17.07.2014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3B4C3F7-8CFA-4FB9-87F2-CCD3757C004B}"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72ACB4-AF46-4DBD-87A4-D626762F7DE0}" type="datetimeFigureOut">
              <a:rPr lang="uk-UA" smtClean="0"/>
              <a:t>17.07.2014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3B4C3F7-8CFA-4FB9-87F2-CCD3757C004B}"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072ACB4-AF46-4DBD-87A4-D626762F7DE0}" type="datetimeFigureOut">
              <a:rPr lang="uk-UA" smtClean="0"/>
              <a:t>17.07.2014</a:t>
            </a:fld>
            <a:endParaRPr lang="uk-UA"/>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3B4C3F7-8CFA-4FB9-87F2-CCD3757C004B}"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8/87/Michaelis-Menten.png"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8/87/Michaelis-Menten.png"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7/70/Lineweaver-Burke_plot.svg"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lstStyle/>
          <a:p>
            <a:r>
              <a:rPr lang="uk-UA" i="1" dirty="0" err="1" smtClean="0">
                <a:solidFill>
                  <a:srgbClr val="FF0000"/>
                </a:solidFill>
              </a:rPr>
              <a:t>Мультисубстратні</a:t>
            </a:r>
            <a:r>
              <a:rPr lang="uk-UA" i="1" dirty="0" smtClean="0">
                <a:solidFill>
                  <a:srgbClr val="FF0000"/>
                </a:solidFill>
              </a:rPr>
              <a:t> ферменти</a:t>
            </a:r>
            <a:endParaRPr lang="uk-UA" i="1" dirty="0">
              <a:solidFill>
                <a:srgbClr val="FF0000"/>
              </a:solidFill>
            </a:endParaRPr>
          </a:p>
        </p:txBody>
      </p:sp>
      <p:sp>
        <p:nvSpPr>
          <p:cNvPr id="4" name="Волна 3"/>
          <p:cNvSpPr/>
          <p:nvPr/>
        </p:nvSpPr>
        <p:spPr>
          <a:xfrm>
            <a:off x="785786" y="285728"/>
            <a:ext cx="7715304" cy="428628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Century Gothic" pitchFamily="34" charset="0"/>
                <a:ea typeface="Cambria Math" pitchFamily="18" charset="0"/>
              </a:rPr>
              <a:t>К</a:t>
            </a:r>
            <a:r>
              <a:rPr lang="uk-UA" sz="4000" dirty="0" err="1" smtClean="0">
                <a:latin typeface="Century Gothic" pitchFamily="34" charset="0"/>
                <a:ea typeface="Cambria Math" pitchFamily="18" charset="0"/>
              </a:rPr>
              <a:t>інетика</a:t>
            </a:r>
            <a:r>
              <a:rPr lang="uk-UA" sz="4000" dirty="0" smtClean="0">
                <a:latin typeface="Century Gothic" pitchFamily="34" charset="0"/>
                <a:ea typeface="Cambria Math" pitchFamily="18" charset="0"/>
              </a:rPr>
              <a:t> ферментів</a:t>
            </a:r>
            <a:endParaRPr lang="uk-UA" sz="4000" dirty="0">
              <a:latin typeface="Century Gothic" pitchFamily="34" charset="0"/>
              <a:ea typeface="Cambria Math"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1447800" y="277813"/>
            <a:ext cx="6096000" cy="1093787"/>
          </a:xfrm>
          <a:prstGeom prst="rect">
            <a:avLst/>
          </a:prstGeom>
          <a:noFill/>
          <a:ln w="9525">
            <a:noFill/>
            <a:miter lim="800000"/>
            <a:headEnd/>
            <a:tailEnd/>
          </a:ln>
          <a:effectLst/>
        </p:spPr>
        <p:txBody>
          <a:bodyPr anchor="ctr" anchorCtr="1"/>
          <a:lstStyle/>
          <a:p>
            <a:pPr algn="ctr" eaLnBrk="1" hangingPunct="1">
              <a:defRPr/>
            </a:pPr>
            <a:r>
              <a:rPr lang="uk-UA" sz="4400" dirty="0" smtClean="0">
                <a:solidFill>
                  <a:schemeClr val="folHlink"/>
                </a:solidFill>
                <a:effectLst>
                  <a:outerShdw blurRad="38100" dist="38100" dir="2700000" algn="tl">
                    <a:srgbClr val="000000"/>
                  </a:outerShdw>
                </a:effectLst>
                <a:latin typeface="Arial" charset="0"/>
              </a:rPr>
              <a:t>Кінетика ферментів</a:t>
            </a:r>
          </a:p>
          <a:p>
            <a:pPr algn="ctr" eaLnBrk="1" hangingPunct="1">
              <a:defRPr/>
            </a:pPr>
            <a:r>
              <a:rPr lang="uk-UA" sz="3200" dirty="0" smtClean="0">
                <a:solidFill>
                  <a:schemeClr val="folHlink"/>
                </a:solidFill>
                <a:effectLst>
                  <a:outerShdw blurRad="38100" dist="38100" dir="2700000" algn="tl">
                    <a:srgbClr val="000000"/>
                  </a:outerShdw>
                </a:effectLst>
                <a:latin typeface="Arial" charset="0"/>
              </a:rPr>
              <a:t>Як вимірюють Км</a:t>
            </a:r>
            <a:endParaRPr lang="en-US" sz="3200" dirty="0">
              <a:solidFill>
                <a:schemeClr val="folHlink"/>
              </a:solidFill>
              <a:effectLst>
                <a:outerShdw blurRad="38100" dist="38100" dir="2700000" algn="tl">
                  <a:srgbClr val="000000"/>
                </a:outerShdw>
              </a:effectLst>
              <a:latin typeface="Arial" charset="0"/>
            </a:endParaRPr>
          </a:p>
        </p:txBody>
      </p:sp>
      <p:sp>
        <p:nvSpPr>
          <p:cNvPr id="10246" name="Text Box 6"/>
          <p:cNvSpPr txBox="1">
            <a:spLocks noChangeArrowheads="1"/>
          </p:cNvSpPr>
          <p:nvPr/>
        </p:nvSpPr>
        <p:spPr bwMode="auto">
          <a:xfrm>
            <a:off x="609600" y="5562600"/>
            <a:ext cx="7772400" cy="707886"/>
          </a:xfrm>
          <a:prstGeom prst="rect">
            <a:avLst/>
          </a:prstGeom>
          <a:noFill/>
          <a:ln w="9525">
            <a:noFill/>
            <a:miter lim="800000"/>
            <a:headEnd/>
            <a:tailEnd/>
          </a:ln>
        </p:spPr>
        <p:txBody>
          <a:bodyPr>
            <a:spAutoFit/>
          </a:bodyPr>
          <a:lstStyle/>
          <a:p>
            <a:pPr>
              <a:spcAft>
                <a:spcPts val="600"/>
              </a:spcAft>
            </a:pPr>
            <a:r>
              <a:rPr lang="uk-UA" altLang="en-US" sz="2000" dirty="0" smtClean="0">
                <a:solidFill>
                  <a:srgbClr val="FFC000"/>
                </a:solidFill>
              </a:rPr>
              <a:t>Якщо </a:t>
            </a:r>
            <a:r>
              <a:rPr lang="uk-UA" altLang="en-US" sz="2000" dirty="0" err="1" smtClean="0">
                <a:solidFill>
                  <a:srgbClr val="FFC000"/>
                </a:solidFill>
              </a:rPr>
              <a:t>канстанта</a:t>
            </a:r>
            <a:r>
              <a:rPr lang="uk-UA" altLang="en-US" sz="2000" dirty="0" smtClean="0">
                <a:solidFill>
                  <a:srgbClr val="FFC000"/>
                </a:solidFill>
              </a:rPr>
              <a:t> (К3) є обмеження швидкості, тільки тоді значення Км є розумною мірою субстрату спорідненості</a:t>
            </a:r>
            <a:endParaRPr lang="en-US" altLang="en-US" sz="2000" baseline="-25000" dirty="0">
              <a:solidFill>
                <a:srgbClr val="FFC000"/>
              </a:solidFill>
            </a:endParaRPr>
          </a:p>
        </p:txBody>
      </p:sp>
      <p:pic>
        <p:nvPicPr>
          <p:cNvPr id="41995" name="Picture 11"/>
          <p:cNvPicPr>
            <a:picLocks noChangeAspect="1" noChangeArrowheads="1"/>
          </p:cNvPicPr>
          <p:nvPr/>
        </p:nvPicPr>
        <p:blipFill>
          <a:blip r:embed="rId2" cstate="print"/>
          <a:srcRect r="29135" b="24162"/>
          <a:stretch>
            <a:fillRect/>
          </a:stretch>
        </p:blipFill>
        <p:spPr bwMode="auto">
          <a:xfrm>
            <a:off x="401638" y="1685925"/>
            <a:ext cx="4216400" cy="833438"/>
          </a:xfrm>
          <a:prstGeom prst="rect">
            <a:avLst/>
          </a:prstGeom>
          <a:solidFill>
            <a:schemeClr val="tx1"/>
          </a:solidFill>
          <a:ln w="9525">
            <a:noFill/>
            <a:miter lim="800000"/>
            <a:headEnd/>
            <a:tailEnd/>
          </a:ln>
        </p:spPr>
      </p:pic>
      <p:pic>
        <p:nvPicPr>
          <p:cNvPr id="17" name="Picture 4" descr="slide3"/>
          <p:cNvPicPr>
            <a:picLocks noChangeAspect="1" noChangeArrowheads="1"/>
          </p:cNvPicPr>
          <p:nvPr/>
        </p:nvPicPr>
        <p:blipFill>
          <a:blip r:embed="rId3" cstate="print"/>
          <a:srcRect l="17000" t="63750" r="48222" b="16179"/>
          <a:stretch>
            <a:fillRect/>
          </a:stretch>
        </p:blipFill>
        <p:spPr bwMode="auto">
          <a:xfrm>
            <a:off x="4845050" y="1704975"/>
            <a:ext cx="2147888" cy="727075"/>
          </a:xfrm>
          <a:prstGeom prst="rect">
            <a:avLst/>
          </a:prstGeom>
          <a:noFill/>
          <a:ln w="9525">
            <a:noFill/>
            <a:miter lim="800000"/>
            <a:headEnd/>
            <a:tailEnd/>
          </a:ln>
        </p:spPr>
      </p:pic>
      <p:pic>
        <p:nvPicPr>
          <p:cNvPr id="18" name="Picture 4" descr="slide3"/>
          <p:cNvPicPr>
            <a:picLocks noChangeAspect="1" noChangeArrowheads="1"/>
          </p:cNvPicPr>
          <p:nvPr/>
        </p:nvPicPr>
        <p:blipFill>
          <a:blip r:embed="rId3" cstate="print"/>
          <a:srcRect l="72221" t="63750" r="3111" b="16179"/>
          <a:stretch>
            <a:fillRect/>
          </a:stretch>
        </p:blipFill>
        <p:spPr bwMode="auto">
          <a:xfrm>
            <a:off x="7086600" y="1704975"/>
            <a:ext cx="1524000" cy="727075"/>
          </a:xfrm>
          <a:prstGeom prst="rect">
            <a:avLst/>
          </a:prstGeom>
          <a:noFill/>
          <a:ln w="9525">
            <a:noFill/>
            <a:miter lim="800000"/>
            <a:headEnd/>
            <a:tailEnd/>
          </a:ln>
        </p:spPr>
      </p:pic>
      <p:pic>
        <p:nvPicPr>
          <p:cNvPr id="41996" name="Picture 12"/>
          <p:cNvPicPr>
            <a:picLocks noChangeAspect="1" noChangeArrowheads="1"/>
          </p:cNvPicPr>
          <p:nvPr/>
        </p:nvPicPr>
        <p:blipFill>
          <a:blip r:embed="rId4" cstate="print"/>
          <a:srcRect r="71004"/>
          <a:stretch>
            <a:fillRect/>
          </a:stretch>
        </p:blipFill>
        <p:spPr bwMode="auto">
          <a:xfrm>
            <a:off x="990600" y="3019425"/>
            <a:ext cx="2151063" cy="1019175"/>
          </a:xfrm>
          <a:prstGeom prst="rect">
            <a:avLst/>
          </a:prstGeom>
          <a:solidFill>
            <a:schemeClr val="tx1"/>
          </a:solidFill>
          <a:ln w="9525">
            <a:noFill/>
            <a:miter lim="800000"/>
            <a:headEnd/>
            <a:tailEnd/>
          </a:ln>
        </p:spPr>
      </p:pic>
      <p:pic>
        <p:nvPicPr>
          <p:cNvPr id="11272" name="Picture 15"/>
          <p:cNvPicPr>
            <a:picLocks noChangeAspect="1" noChangeArrowheads="1"/>
          </p:cNvPicPr>
          <p:nvPr/>
        </p:nvPicPr>
        <p:blipFill>
          <a:blip r:embed="rId5" cstate="print"/>
          <a:srcRect l="33859" r="30698" b="7887"/>
          <a:stretch>
            <a:fillRect/>
          </a:stretch>
        </p:blipFill>
        <p:spPr bwMode="auto">
          <a:xfrm>
            <a:off x="4038600" y="3065463"/>
            <a:ext cx="2163763" cy="1946275"/>
          </a:xfrm>
          <a:prstGeom prst="rect">
            <a:avLst/>
          </a:prstGeom>
          <a:solidFill>
            <a:schemeClr val="tx1"/>
          </a:solidFill>
          <a:ln w="9525">
            <a:noFill/>
            <a:miter lim="800000"/>
            <a:headEnd/>
            <a:tailEnd/>
          </a:ln>
        </p:spPr>
      </p:pic>
      <p:sp>
        <p:nvSpPr>
          <p:cNvPr id="12" name="Rectangle 11"/>
          <p:cNvSpPr>
            <a:spLocks noChangeArrowheads="1"/>
          </p:cNvSpPr>
          <p:nvPr/>
        </p:nvSpPr>
        <p:spPr bwMode="auto">
          <a:xfrm>
            <a:off x="4038600" y="3886200"/>
            <a:ext cx="2163763" cy="1125538"/>
          </a:xfrm>
          <a:prstGeom prst="rect">
            <a:avLst/>
          </a:prstGeom>
          <a:solidFill>
            <a:schemeClr val="tx1"/>
          </a:solidFill>
          <a:ln w="9525" algn="ctr">
            <a:noFill/>
            <a:round/>
            <a:headEnd/>
            <a:tailEnd/>
          </a:ln>
        </p:spPr>
        <p:txBody>
          <a:bodyPr/>
          <a:lstStyle/>
          <a:p>
            <a:endParaRPr lang="en-US" altLang="en-US"/>
          </a:p>
        </p:txBody>
      </p:sp>
      <p:sp>
        <p:nvSpPr>
          <p:cNvPr id="24" name="Rectangle 23"/>
          <p:cNvSpPr>
            <a:spLocks noChangeArrowheads="1"/>
          </p:cNvSpPr>
          <p:nvPr/>
        </p:nvSpPr>
        <p:spPr bwMode="auto">
          <a:xfrm>
            <a:off x="4038600" y="3367088"/>
            <a:ext cx="2163763" cy="519112"/>
          </a:xfrm>
          <a:prstGeom prst="rect">
            <a:avLst/>
          </a:prstGeom>
          <a:solidFill>
            <a:schemeClr val="tx1"/>
          </a:solidFill>
          <a:ln w="9525" algn="ctr">
            <a:noFill/>
            <a:round/>
            <a:headEnd/>
            <a:tailEnd/>
          </a:ln>
        </p:spPr>
        <p:txBody>
          <a:bodyPr/>
          <a:lstStyle/>
          <a:p>
            <a:endParaRPr lang="en-US" altLang="en-US"/>
          </a:p>
        </p:txBody>
      </p:sp>
      <p:sp>
        <p:nvSpPr>
          <p:cNvPr id="25" name="Rectangle 24"/>
          <p:cNvSpPr>
            <a:spLocks noChangeArrowheads="1"/>
          </p:cNvSpPr>
          <p:nvPr/>
        </p:nvSpPr>
        <p:spPr bwMode="auto">
          <a:xfrm>
            <a:off x="4038600" y="3063875"/>
            <a:ext cx="2163763" cy="303213"/>
          </a:xfrm>
          <a:prstGeom prst="rect">
            <a:avLst/>
          </a:prstGeom>
          <a:solidFill>
            <a:schemeClr val="tx1"/>
          </a:solidFill>
          <a:ln w="9525" algn="ctr">
            <a:noFill/>
            <a:round/>
            <a:headEnd/>
            <a:tailEnd/>
          </a:ln>
        </p:spPr>
        <p:txBody>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fade">
                                      <p:cBhvr>
                                        <p:cTn id="7" dur="2000"/>
                                        <p:tgtEl>
                                          <p:spTgt spid="419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1996"/>
                                        </p:tgtEl>
                                        <p:attrNameLst>
                                          <p:attrName>style.visibility</p:attrName>
                                        </p:attrNameLst>
                                      </p:cBhvr>
                                      <p:to>
                                        <p:strVal val="visible"/>
                                      </p:to>
                                    </p:set>
                                    <p:animEffect transition="in" filter="wipe(up)">
                                      <p:cBhvr>
                                        <p:cTn id="22" dur="5000"/>
                                        <p:tgtEl>
                                          <p:spTgt spid="419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2000"/>
                                        <p:tgtEl>
                                          <p:spTgt spid="25"/>
                                        </p:tgtEl>
                                      </p:cBhvr>
                                    </p:animEffect>
                                    <p:set>
                                      <p:cBhvr>
                                        <p:cTn id="27" dur="1" fill="hold">
                                          <p:stCondLst>
                                            <p:cond delay="1999"/>
                                          </p:stCondLst>
                                        </p:cTn>
                                        <p:tgtEl>
                                          <p:spTgt spid="2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1" fill="hold" grpId="0" nodeType="clickEffect">
                                  <p:stCondLst>
                                    <p:cond delay="0"/>
                                  </p:stCondLst>
                                  <p:childTnLst>
                                    <p:animEffect transition="out" filter="wipe(up)">
                                      <p:cBhvr>
                                        <p:cTn id="31" dur="5000"/>
                                        <p:tgtEl>
                                          <p:spTgt spid="24"/>
                                        </p:tgtEl>
                                      </p:cBhvr>
                                    </p:animEffect>
                                    <p:set>
                                      <p:cBhvr>
                                        <p:cTn id="32" dur="1" fill="hold">
                                          <p:stCondLst>
                                            <p:cond delay="4999"/>
                                          </p:stCondLst>
                                        </p:cTn>
                                        <p:tgtEl>
                                          <p:spTgt spid="2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1" fill="hold" grpId="0" nodeType="clickEffect">
                                  <p:stCondLst>
                                    <p:cond delay="0"/>
                                  </p:stCondLst>
                                  <p:childTnLst>
                                    <p:animEffect transition="out" filter="wipe(up)">
                                      <p:cBhvr>
                                        <p:cTn id="36" dur="15000"/>
                                        <p:tgtEl>
                                          <p:spTgt spid="12"/>
                                        </p:tgtEl>
                                      </p:cBhvr>
                                    </p:animEffect>
                                    <p:set>
                                      <p:cBhvr>
                                        <p:cTn id="37" dur="1" fill="hold">
                                          <p:stCondLst>
                                            <p:cond delay="14999"/>
                                          </p:stCondLst>
                                        </p:cTn>
                                        <p:tgtEl>
                                          <p:spTgt spid="1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6">
                                            <p:txEl>
                                              <p:pRg st="0" end="0"/>
                                            </p:txEl>
                                          </p:spTgt>
                                        </p:tgtEl>
                                        <p:attrNameLst>
                                          <p:attrName>style.visibility</p:attrName>
                                        </p:attrNameLst>
                                      </p:cBhvr>
                                      <p:to>
                                        <p:strVal val="visible"/>
                                      </p:to>
                                    </p:set>
                                    <p:animEffect transition="in" filter="fade">
                                      <p:cBhvr>
                                        <p:cTn id="42" dur="2000"/>
                                        <p:tgtEl>
                                          <p:spTgt spid="102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P spid="12"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447800" y="277813"/>
            <a:ext cx="6096000" cy="1093787"/>
          </a:xfrm>
          <a:prstGeom prst="rect">
            <a:avLst/>
          </a:prstGeom>
          <a:noFill/>
          <a:ln w="9525">
            <a:noFill/>
            <a:miter lim="800000"/>
            <a:headEnd/>
            <a:tailEnd/>
          </a:ln>
          <a:effectLst/>
        </p:spPr>
        <p:txBody>
          <a:bodyPr anchor="ctr" anchorCtr="1"/>
          <a:lstStyle/>
          <a:p>
            <a:pPr algn="ctr" eaLnBrk="1" hangingPunct="1">
              <a:defRPr/>
            </a:pPr>
            <a:r>
              <a:rPr lang="uk-UA" sz="4400" dirty="0" smtClean="0">
                <a:solidFill>
                  <a:schemeClr val="folHlink"/>
                </a:solidFill>
                <a:effectLst>
                  <a:outerShdw blurRad="38100" dist="38100" dir="2700000" algn="tl">
                    <a:srgbClr val="000000"/>
                  </a:outerShdw>
                </a:effectLst>
                <a:latin typeface="Arial" charset="0"/>
              </a:rPr>
              <a:t>Кінетика ферментів</a:t>
            </a:r>
            <a:r>
              <a:rPr lang="en-US" sz="4400" dirty="0">
                <a:solidFill>
                  <a:schemeClr val="folHlink"/>
                </a:solidFill>
                <a:effectLst>
                  <a:outerShdw blurRad="38100" dist="38100" dir="2700000" algn="tl">
                    <a:srgbClr val="000000"/>
                  </a:outerShdw>
                </a:effectLst>
                <a:latin typeface="Arial" charset="0"/>
              </a:rPr>
              <a:t/>
            </a:r>
            <a:br>
              <a:rPr lang="en-US" sz="4400" dirty="0">
                <a:solidFill>
                  <a:schemeClr val="folHlink"/>
                </a:solidFill>
                <a:effectLst>
                  <a:outerShdw blurRad="38100" dist="38100" dir="2700000" algn="tl">
                    <a:srgbClr val="000000"/>
                  </a:outerShdw>
                </a:effectLst>
                <a:latin typeface="Arial" charset="0"/>
              </a:rPr>
            </a:br>
            <a:r>
              <a:rPr lang="uk-UA" sz="3200" dirty="0" smtClean="0">
                <a:solidFill>
                  <a:schemeClr val="folHlink"/>
                </a:solidFill>
                <a:effectLst>
                  <a:outerShdw blurRad="38100" dist="38100" dir="2700000" algn="tl">
                    <a:srgbClr val="000000"/>
                  </a:outerShdw>
                </a:effectLst>
                <a:latin typeface="Arial" charset="0"/>
              </a:rPr>
              <a:t>двох </a:t>
            </a:r>
            <a:r>
              <a:rPr lang="uk-UA" sz="3200" dirty="0" err="1" smtClean="0">
                <a:solidFill>
                  <a:schemeClr val="folHlink"/>
                </a:solidFill>
                <a:effectLst>
                  <a:outerShdw blurRad="38100" dist="38100" dir="2700000" algn="tl">
                    <a:srgbClr val="000000"/>
                  </a:outerShdw>
                </a:effectLst>
                <a:latin typeface="Arial" charset="0"/>
              </a:rPr>
              <a:t>субстратні</a:t>
            </a:r>
            <a:r>
              <a:rPr lang="uk-UA" sz="3200" dirty="0" smtClean="0">
                <a:solidFill>
                  <a:schemeClr val="folHlink"/>
                </a:solidFill>
                <a:effectLst>
                  <a:outerShdw blurRad="38100" dist="38100" dir="2700000" algn="tl">
                    <a:srgbClr val="000000"/>
                  </a:outerShdw>
                </a:effectLst>
                <a:latin typeface="Arial" charset="0"/>
              </a:rPr>
              <a:t> ферменти</a:t>
            </a:r>
            <a:endParaRPr lang="en-US" sz="3200" dirty="0">
              <a:solidFill>
                <a:schemeClr val="folHlink"/>
              </a:solidFill>
              <a:effectLst>
                <a:outerShdw blurRad="38100" dist="38100" dir="2700000" algn="tl">
                  <a:srgbClr val="000000"/>
                </a:outerShdw>
              </a:effectLst>
              <a:latin typeface="Arial" charset="0"/>
            </a:endParaRPr>
          </a:p>
        </p:txBody>
      </p:sp>
      <p:sp>
        <p:nvSpPr>
          <p:cNvPr id="12293" name="Text Box 5"/>
          <p:cNvSpPr txBox="1">
            <a:spLocks noChangeArrowheads="1"/>
          </p:cNvSpPr>
          <p:nvPr/>
        </p:nvSpPr>
        <p:spPr bwMode="auto">
          <a:xfrm>
            <a:off x="990600" y="1752600"/>
            <a:ext cx="7239000" cy="1323439"/>
          </a:xfrm>
          <a:prstGeom prst="rect">
            <a:avLst/>
          </a:prstGeom>
          <a:noFill/>
          <a:ln w="9525">
            <a:noFill/>
            <a:miter lim="800000"/>
            <a:headEnd/>
            <a:tailEnd/>
          </a:ln>
        </p:spPr>
        <p:txBody>
          <a:bodyPr>
            <a:spAutoFit/>
          </a:bodyPr>
          <a:lstStyle/>
          <a:p>
            <a:r>
              <a:rPr lang="ru-RU" altLang="en-US" sz="2000" dirty="0" err="1" smtClean="0"/>
              <a:t>Якщо</a:t>
            </a:r>
            <a:r>
              <a:rPr lang="ru-RU" altLang="en-US" sz="2000" dirty="0" smtClean="0"/>
              <a:t> фермент </a:t>
            </a:r>
            <a:r>
              <a:rPr lang="ru-RU" altLang="en-US" sz="2000" dirty="0" err="1" smtClean="0"/>
              <a:t>має</a:t>
            </a:r>
            <a:r>
              <a:rPr lang="ru-RU" altLang="en-US" sz="2000" dirty="0" smtClean="0"/>
              <a:t> два субстрату, то вони </a:t>
            </a:r>
            <a:r>
              <a:rPr lang="ru-RU" altLang="en-US" sz="2000" dirty="0" err="1" smtClean="0"/>
              <a:t>можуть</a:t>
            </a:r>
            <a:r>
              <a:rPr lang="ru-RU" altLang="en-US" sz="2000" dirty="0" smtClean="0"/>
              <a:t> </a:t>
            </a:r>
            <a:r>
              <a:rPr lang="ru-RU" altLang="en-US" sz="2000" dirty="0" err="1" smtClean="0"/>
              <a:t>зв'язуватися</a:t>
            </a:r>
            <a:r>
              <a:rPr lang="ru-RU" altLang="en-US" sz="2000" dirty="0" smtClean="0"/>
              <a:t> </a:t>
            </a:r>
            <a:r>
              <a:rPr lang="ru-RU" altLang="en-US" sz="2000" dirty="0" err="1" smtClean="0"/>
              <a:t>з</a:t>
            </a:r>
            <a:r>
              <a:rPr lang="ru-RU" altLang="en-US" sz="2000" dirty="0" smtClean="0"/>
              <a:t> </a:t>
            </a:r>
            <a:r>
              <a:rPr lang="ru-RU" altLang="en-US" sz="2000" dirty="0" err="1" smtClean="0"/>
              <a:t>активним</a:t>
            </a:r>
            <a:r>
              <a:rPr lang="ru-RU" altLang="en-US" sz="2000" dirty="0" smtClean="0"/>
              <a:t> центром в </a:t>
            </a:r>
            <a:r>
              <a:rPr lang="ru-RU" altLang="en-US" sz="2000" dirty="0" err="1" smtClean="0"/>
              <a:t>обов'язковому</a:t>
            </a:r>
            <a:r>
              <a:rPr lang="ru-RU" altLang="en-US" sz="2000" dirty="0" smtClean="0"/>
              <a:t> порядку </a:t>
            </a:r>
            <a:r>
              <a:rPr lang="ru-RU" altLang="en-US" sz="2000" dirty="0" err="1" smtClean="0"/>
              <a:t>або</a:t>
            </a:r>
            <a:r>
              <a:rPr lang="ru-RU" altLang="en-US" sz="2000" dirty="0" smtClean="0"/>
              <a:t> вони </a:t>
            </a:r>
            <a:r>
              <a:rPr lang="ru-RU" altLang="en-US" sz="2000" dirty="0" err="1" smtClean="0"/>
              <a:t>можуть</a:t>
            </a:r>
            <a:r>
              <a:rPr lang="ru-RU" altLang="en-US" sz="2000" dirty="0" smtClean="0"/>
              <a:t> </a:t>
            </a:r>
            <a:r>
              <a:rPr lang="ru-RU" altLang="en-US" sz="2000" dirty="0" err="1" smtClean="0"/>
              <a:t>пов'язувати</a:t>
            </a:r>
            <a:r>
              <a:rPr lang="ru-RU" altLang="en-US" sz="2000" dirty="0" smtClean="0"/>
              <a:t> у </a:t>
            </a:r>
            <a:r>
              <a:rPr lang="ru-RU" altLang="en-US" sz="2000" dirty="0" err="1" smtClean="0"/>
              <a:t>випадковому</a:t>
            </a:r>
            <a:r>
              <a:rPr lang="ru-RU" altLang="en-US" sz="2000" dirty="0" smtClean="0"/>
              <a:t> порядку</a:t>
            </a:r>
            <a:endParaRPr lang="en-US" altLang="en-US" sz="2000" dirty="0"/>
          </a:p>
        </p:txBody>
      </p:sp>
      <p:sp>
        <p:nvSpPr>
          <p:cNvPr id="12294" name="Text Box 6"/>
          <p:cNvSpPr txBox="1">
            <a:spLocks noChangeArrowheads="1"/>
          </p:cNvSpPr>
          <p:nvPr/>
        </p:nvSpPr>
        <p:spPr bwMode="auto">
          <a:xfrm>
            <a:off x="1981200" y="3048000"/>
            <a:ext cx="6062878" cy="461665"/>
          </a:xfrm>
          <a:prstGeom prst="rect">
            <a:avLst/>
          </a:prstGeom>
          <a:noFill/>
          <a:ln w="9525">
            <a:noFill/>
            <a:miter lim="800000"/>
            <a:headEnd/>
            <a:tailEnd/>
          </a:ln>
        </p:spPr>
        <p:txBody>
          <a:bodyPr wrap="none">
            <a:spAutoFit/>
          </a:bodyPr>
          <a:lstStyle/>
          <a:p>
            <a:r>
              <a:rPr lang="uk-UA" altLang="en-US" sz="2400" dirty="0" smtClean="0">
                <a:solidFill>
                  <a:schemeClr val="folHlink"/>
                </a:solidFill>
              </a:rPr>
              <a:t>Упорядкований кінетичний механізм</a:t>
            </a:r>
            <a:endParaRPr lang="en-US" altLang="en-US" sz="2400" dirty="0">
              <a:solidFill>
                <a:schemeClr val="folHlink"/>
              </a:solidFill>
            </a:endParaRPr>
          </a:p>
        </p:txBody>
      </p:sp>
      <p:graphicFrame>
        <p:nvGraphicFramePr>
          <p:cNvPr id="2" name="Object 1"/>
          <p:cNvGraphicFramePr>
            <a:graphicFrameLocks noChangeAspect="1"/>
          </p:cNvGraphicFramePr>
          <p:nvPr/>
        </p:nvGraphicFramePr>
        <p:xfrm>
          <a:off x="2109788" y="3657600"/>
          <a:ext cx="4772025" cy="762000"/>
        </p:xfrm>
        <a:graphic>
          <a:graphicData uri="http://schemas.openxmlformats.org/presentationml/2006/ole">
            <p:oleObj spid="_x0000_s1026" name="CS ChemDraw Drawing" r:id="rId3" imgW="4272963" imgH="682290" progId="">
              <p:embed/>
            </p:oleObj>
          </a:graphicData>
        </a:graphic>
      </p:graphicFrame>
      <p:sp>
        <p:nvSpPr>
          <p:cNvPr id="3" name="TextBox 2"/>
          <p:cNvSpPr txBox="1">
            <a:spLocks noChangeArrowheads="1"/>
          </p:cNvSpPr>
          <p:nvPr/>
        </p:nvSpPr>
        <p:spPr bwMode="auto">
          <a:xfrm>
            <a:off x="1905000" y="4648200"/>
            <a:ext cx="5410200" cy="1985159"/>
          </a:xfrm>
          <a:prstGeom prst="rect">
            <a:avLst/>
          </a:prstGeom>
          <a:noFill/>
          <a:ln w="9525">
            <a:noFill/>
            <a:miter lim="800000"/>
            <a:headEnd/>
            <a:tailEnd/>
          </a:ln>
        </p:spPr>
        <p:txBody>
          <a:bodyPr>
            <a:spAutoFit/>
          </a:bodyPr>
          <a:lstStyle/>
          <a:p>
            <a:pPr>
              <a:spcAft>
                <a:spcPts val="600"/>
              </a:spcAft>
            </a:pPr>
            <a:r>
              <a:rPr lang="ru-RU" altLang="en-US" dirty="0" smtClean="0">
                <a:solidFill>
                  <a:srgbClr val="FFC000"/>
                </a:solidFill>
              </a:rPr>
              <a:t>Горизонтальна </a:t>
            </a:r>
            <a:r>
              <a:rPr lang="ru-RU" altLang="en-US" dirty="0" err="1" smtClean="0">
                <a:solidFill>
                  <a:srgbClr val="FFC000"/>
                </a:solidFill>
              </a:rPr>
              <a:t>лінія</a:t>
            </a:r>
            <a:r>
              <a:rPr lang="ru-RU" altLang="en-US" dirty="0" smtClean="0">
                <a:solidFill>
                  <a:srgbClr val="FFC000"/>
                </a:solidFill>
              </a:rPr>
              <a:t> </a:t>
            </a:r>
            <a:r>
              <a:rPr lang="ru-RU" altLang="en-US" dirty="0" err="1" smtClean="0">
                <a:solidFill>
                  <a:srgbClr val="FFC000"/>
                </a:solidFill>
              </a:rPr>
              <a:t>представляє</a:t>
            </a:r>
            <a:r>
              <a:rPr lang="ru-RU" altLang="en-US" dirty="0" smtClean="0">
                <a:solidFill>
                  <a:srgbClr val="FFC000"/>
                </a:solidFill>
              </a:rPr>
              <a:t> собою фермент (Е) </a:t>
            </a:r>
          </a:p>
          <a:p>
            <a:pPr>
              <a:spcAft>
                <a:spcPts val="600"/>
              </a:spcAft>
            </a:pPr>
            <a:r>
              <a:rPr lang="ru-RU" altLang="en-US" dirty="0" smtClean="0">
                <a:solidFill>
                  <a:srgbClr val="FFC000"/>
                </a:solidFill>
              </a:rPr>
              <a:t> А </a:t>
            </a:r>
            <a:r>
              <a:rPr lang="ru-RU" altLang="en-US" dirty="0" err="1" smtClean="0">
                <a:solidFill>
                  <a:srgbClr val="FFC000"/>
                </a:solidFill>
              </a:rPr>
              <a:t>і</a:t>
            </a:r>
            <a:r>
              <a:rPr lang="ru-RU" altLang="en-US" dirty="0" smtClean="0">
                <a:solidFill>
                  <a:srgbClr val="FFC000"/>
                </a:solidFill>
              </a:rPr>
              <a:t> В </a:t>
            </a:r>
            <a:r>
              <a:rPr lang="ru-RU" altLang="en-US" dirty="0" err="1" smtClean="0">
                <a:solidFill>
                  <a:srgbClr val="FFC000"/>
                </a:solidFill>
              </a:rPr>
              <a:t>є</a:t>
            </a:r>
            <a:r>
              <a:rPr lang="ru-RU" altLang="en-US" dirty="0" smtClean="0">
                <a:solidFill>
                  <a:srgbClr val="FFC000"/>
                </a:solidFill>
              </a:rPr>
              <a:t> субстратами </a:t>
            </a:r>
          </a:p>
          <a:p>
            <a:pPr>
              <a:spcAft>
                <a:spcPts val="600"/>
              </a:spcAft>
            </a:pPr>
            <a:r>
              <a:rPr lang="ru-RU" altLang="en-US" dirty="0" smtClean="0">
                <a:solidFill>
                  <a:srgbClr val="FFC000"/>
                </a:solidFill>
              </a:rPr>
              <a:t> </a:t>
            </a:r>
            <a:r>
              <a:rPr lang="ru-RU" altLang="en-US" dirty="0" err="1" smtClean="0">
                <a:solidFill>
                  <a:srgbClr val="FFC000"/>
                </a:solidFill>
              </a:rPr>
              <a:t>P</a:t>
            </a:r>
            <a:r>
              <a:rPr lang="ru-RU" altLang="en-US" dirty="0" smtClean="0">
                <a:solidFill>
                  <a:srgbClr val="FFC000"/>
                </a:solidFill>
              </a:rPr>
              <a:t> </a:t>
            </a:r>
            <a:r>
              <a:rPr lang="ru-RU" altLang="en-US" dirty="0" err="1" smtClean="0">
                <a:solidFill>
                  <a:srgbClr val="FFC000"/>
                </a:solidFill>
              </a:rPr>
              <a:t>і</a:t>
            </a:r>
            <a:r>
              <a:rPr lang="ru-RU" altLang="en-US" dirty="0" smtClean="0">
                <a:solidFill>
                  <a:srgbClr val="FFC000"/>
                </a:solidFill>
              </a:rPr>
              <a:t> </a:t>
            </a:r>
            <a:r>
              <a:rPr lang="ru-RU" altLang="en-US" dirty="0" err="1" smtClean="0">
                <a:solidFill>
                  <a:srgbClr val="FFC000"/>
                </a:solidFill>
              </a:rPr>
              <a:t>Q</a:t>
            </a:r>
            <a:r>
              <a:rPr lang="ru-RU" altLang="en-US" dirty="0" smtClean="0">
                <a:solidFill>
                  <a:srgbClr val="FFC000"/>
                </a:solidFill>
              </a:rPr>
              <a:t> </a:t>
            </a:r>
            <a:r>
              <a:rPr lang="ru-RU" altLang="en-US" dirty="0" err="1" smtClean="0">
                <a:solidFill>
                  <a:srgbClr val="FFC000"/>
                </a:solidFill>
              </a:rPr>
              <a:t>є</a:t>
            </a:r>
            <a:r>
              <a:rPr lang="ru-RU" altLang="en-US" dirty="0" smtClean="0">
                <a:solidFill>
                  <a:srgbClr val="FFC000"/>
                </a:solidFill>
              </a:rPr>
              <a:t> продуктами </a:t>
            </a:r>
          </a:p>
          <a:p>
            <a:pPr>
              <a:spcAft>
                <a:spcPts val="600"/>
              </a:spcAft>
            </a:pPr>
            <a:r>
              <a:rPr lang="ru-RU" altLang="en-US" dirty="0" smtClean="0">
                <a:solidFill>
                  <a:srgbClr val="FFC000"/>
                </a:solidFill>
              </a:rPr>
              <a:t> Дужки () </a:t>
            </a:r>
            <a:r>
              <a:rPr lang="ru-RU" altLang="en-US" dirty="0" err="1" smtClean="0">
                <a:solidFill>
                  <a:srgbClr val="FFC000"/>
                </a:solidFill>
              </a:rPr>
              <a:t>представляють</a:t>
            </a:r>
            <a:r>
              <a:rPr lang="ru-RU" altLang="en-US" dirty="0" smtClean="0">
                <a:solidFill>
                  <a:srgbClr val="FFC000"/>
                </a:solidFill>
              </a:rPr>
              <a:t> собою </a:t>
            </a:r>
            <a:r>
              <a:rPr lang="ru-RU" altLang="en-US" dirty="0" err="1" smtClean="0">
                <a:solidFill>
                  <a:srgbClr val="FFC000"/>
                </a:solidFill>
              </a:rPr>
              <a:t>перетворення</a:t>
            </a:r>
            <a:r>
              <a:rPr lang="ru-RU" altLang="en-US" dirty="0" smtClean="0">
                <a:solidFill>
                  <a:srgbClr val="FFC000"/>
                </a:solidFill>
              </a:rPr>
              <a:t> </a:t>
            </a:r>
            <a:r>
              <a:rPr lang="ru-RU" altLang="en-US" dirty="0" err="1" smtClean="0">
                <a:solidFill>
                  <a:srgbClr val="FFC000"/>
                </a:solidFill>
              </a:rPr>
              <a:t>субстратів</a:t>
            </a:r>
            <a:r>
              <a:rPr lang="ru-RU" altLang="en-US" dirty="0" smtClean="0">
                <a:solidFill>
                  <a:srgbClr val="FFC000"/>
                </a:solidFill>
              </a:rPr>
              <a:t> до </a:t>
            </a:r>
            <a:r>
              <a:rPr lang="ru-RU" altLang="en-US" dirty="0" err="1" smtClean="0">
                <a:solidFill>
                  <a:srgbClr val="FFC000"/>
                </a:solidFill>
              </a:rPr>
              <a:t>продуктів</a:t>
            </a:r>
            <a:endParaRPr lang="en-US" alt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20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 calcmode="lin" valueType="num">
                                      <p:cBhvr additive="base">
                                        <p:cTn id="12" dur="500" fill="hold"/>
                                        <p:tgtEl>
                                          <p:spTgt spid="12294"/>
                                        </p:tgtEl>
                                        <p:attrNameLst>
                                          <p:attrName>ppt_x</p:attrName>
                                        </p:attrNameLst>
                                      </p:cBhvr>
                                      <p:tavLst>
                                        <p:tav tm="0">
                                          <p:val>
                                            <p:strVal val="#ppt_x"/>
                                          </p:val>
                                        </p:tav>
                                        <p:tav tm="100000">
                                          <p:val>
                                            <p:strVal val="#ppt_x"/>
                                          </p:val>
                                        </p:tav>
                                      </p:tavLst>
                                    </p:anim>
                                    <p:anim calcmode="lin" valueType="num">
                                      <p:cBhvr additive="base">
                                        <p:cTn id="13"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447800" y="277813"/>
            <a:ext cx="6096000" cy="1093787"/>
          </a:xfrm>
          <a:prstGeom prst="rect">
            <a:avLst/>
          </a:prstGeom>
          <a:noFill/>
          <a:ln w="9525">
            <a:noFill/>
            <a:miter lim="800000"/>
            <a:headEnd/>
            <a:tailEnd/>
          </a:ln>
          <a:effectLst/>
        </p:spPr>
        <p:txBody>
          <a:bodyPr anchor="ctr" anchorCtr="1"/>
          <a:lstStyle/>
          <a:p>
            <a:pPr algn="ctr" eaLnBrk="1" hangingPunct="1">
              <a:defRPr/>
            </a:pPr>
            <a:r>
              <a:rPr lang="uk-UA" sz="3200" dirty="0">
                <a:solidFill>
                  <a:schemeClr val="folHlink"/>
                </a:solidFill>
                <a:effectLst>
                  <a:outerShdw blurRad="38100" dist="38100" dir="2700000" algn="tl">
                    <a:srgbClr val="000000"/>
                  </a:outerShdw>
                </a:effectLst>
                <a:latin typeface="Arial" charset="0"/>
              </a:rPr>
              <a:t>Кінетика ферментів</a:t>
            </a:r>
            <a:r>
              <a:rPr lang="en-US" sz="3200" dirty="0">
                <a:solidFill>
                  <a:schemeClr val="folHlink"/>
                </a:solidFill>
                <a:effectLst>
                  <a:outerShdw blurRad="38100" dist="38100" dir="2700000" algn="tl">
                    <a:srgbClr val="000000"/>
                  </a:outerShdw>
                </a:effectLst>
                <a:latin typeface="Arial" charset="0"/>
              </a:rPr>
              <a:t/>
            </a:r>
            <a:br>
              <a:rPr lang="en-US" sz="3200" dirty="0">
                <a:solidFill>
                  <a:schemeClr val="folHlink"/>
                </a:solidFill>
                <a:effectLst>
                  <a:outerShdw blurRad="38100" dist="38100" dir="2700000" algn="tl">
                    <a:srgbClr val="000000"/>
                  </a:outerShdw>
                </a:effectLst>
                <a:latin typeface="Arial" charset="0"/>
              </a:rPr>
            </a:br>
            <a:r>
              <a:rPr lang="uk-UA" sz="3200" dirty="0">
                <a:solidFill>
                  <a:schemeClr val="folHlink"/>
                </a:solidFill>
                <a:effectLst>
                  <a:outerShdw blurRad="38100" dist="38100" dir="2700000" algn="tl">
                    <a:srgbClr val="000000"/>
                  </a:outerShdw>
                </a:effectLst>
                <a:latin typeface="Arial" charset="0"/>
              </a:rPr>
              <a:t>двох </a:t>
            </a:r>
            <a:r>
              <a:rPr lang="uk-UA" sz="3200" dirty="0" err="1">
                <a:solidFill>
                  <a:schemeClr val="folHlink"/>
                </a:solidFill>
                <a:effectLst>
                  <a:outerShdw blurRad="38100" dist="38100" dir="2700000" algn="tl">
                    <a:srgbClr val="000000"/>
                  </a:outerShdw>
                </a:effectLst>
                <a:latin typeface="Arial" charset="0"/>
              </a:rPr>
              <a:t>субстратні</a:t>
            </a:r>
            <a:r>
              <a:rPr lang="uk-UA" sz="3200" dirty="0">
                <a:solidFill>
                  <a:schemeClr val="folHlink"/>
                </a:solidFill>
                <a:effectLst>
                  <a:outerShdw blurRad="38100" dist="38100" dir="2700000" algn="tl">
                    <a:srgbClr val="000000"/>
                  </a:outerShdw>
                </a:effectLst>
                <a:latin typeface="Arial" charset="0"/>
              </a:rPr>
              <a:t> ферменти</a:t>
            </a:r>
            <a:endParaRPr lang="en-US" sz="3200" dirty="0">
              <a:solidFill>
                <a:schemeClr val="folHlink"/>
              </a:solidFill>
              <a:effectLst>
                <a:outerShdw blurRad="38100" dist="38100" dir="2700000" algn="tl">
                  <a:srgbClr val="000000"/>
                </a:outerShdw>
              </a:effectLst>
              <a:latin typeface="Arial" charset="0"/>
            </a:endParaRPr>
          </a:p>
        </p:txBody>
      </p:sp>
      <p:sp>
        <p:nvSpPr>
          <p:cNvPr id="13316" name="Text Box 4"/>
          <p:cNvSpPr txBox="1">
            <a:spLocks noChangeArrowheads="1"/>
          </p:cNvSpPr>
          <p:nvPr/>
        </p:nvSpPr>
        <p:spPr bwMode="auto">
          <a:xfrm>
            <a:off x="1905000" y="1852613"/>
            <a:ext cx="7059946" cy="461665"/>
          </a:xfrm>
          <a:prstGeom prst="rect">
            <a:avLst/>
          </a:prstGeom>
          <a:noFill/>
          <a:ln w="9525">
            <a:noFill/>
            <a:miter lim="800000"/>
            <a:headEnd/>
            <a:tailEnd/>
          </a:ln>
        </p:spPr>
        <p:txBody>
          <a:bodyPr wrap="none">
            <a:spAutoFit/>
          </a:bodyPr>
          <a:lstStyle/>
          <a:p>
            <a:r>
              <a:rPr lang="uk-UA" altLang="en-US" sz="2400" dirty="0" smtClean="0">
                <a:solidFill>
                  <a:schemeClr val="folHlink"/>
                </a:solidFill>
              </a:rPr>
              <a:t>Повністю випадковий кінетичний механізм</a:t>
            </a:r>
            <a:endParaRPr lang="en-US" altLang="en-US" sz="2400" dirty="0">
              <a:solidFill>
                <a:schemeClr val="folHlink"/>
              </a:solidFill>
            </a:endParaRPr>
          </a:p>
        </p:txBody>
      </p:sp>
      <p:pic>
        <p:nvPicPr>
          <p:cNvPr id="12292" name="Picture 6"/>
          <p:cNvPicPr>
            <a:picLocks noChangeAspect="1" noChangeArrowheads="1"/>
          </p:cNvPicPr>
          <p:nvPr/>
        </p:nvPicPr>
        <p:blipFill>
          <a:blip r:embed="rId2" cstate="print"/>
          <a:srcRect/>
          <a:stretch>
            <a:fillRect/>
          </a:stretch>
        </p:blipFill>
        <p:spPr bwMode="auto">
          <a:xfrm>
            <a:off x="2439988" y="2438400"/>
            <a:ext cx="4262437" cy="1951038"/>
          </a:xfrm>
          <a:prstGeom prst="rect">
            <a:avLst/>
          </a:prstGeom>
          <a:solidFill>
            <a:schemeClr val="tx1"/>
          </a:solidFill>
          <a:ln w="9525">
            <a:noFill/>
            <a:miter lim="800000"/>
            <a:headEnd/>
            <a:tailEnd/>
          </a:ln>
        </p:spPr>
      </p:pic>
      <p:sp>
        <p:nvSpPr>
          <p:cNvPr id="5" name="TextBox 4"/>
          <p:cNvSpPr txBox="1">
            <a:spLocks noChangeArrowheads="1"/>
          </p:cNvSpPr>
          <p:nvPr/>
        </p:nvSpPr>
        <p:spPr bwMode="auto">
          <a:xfrm>
            <a:off x="1709738" y="4640263"/>
            <a:ext cx="5867400" cy="2092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Aft>
                <a:spcPts val="600"/>
              </a:spcAft>
              <a:defRPr/>
            </a:pPr>
            <a:r>
              <a:rPr lang="ru-RU" sz="2000" dirty="0" smtClean="0">
                <a:solidFill>
                  <a:srgbClr val="FFC000"/>
                </a:solidFill>
              </a:rPr>
              <a:t>Реакції </a:t>
            </a:r>
            <a:r>
              <a:rPr lang="ru-RU" sz="2000" dirty="0" err="1" smtClean="0">
                <a:solidFill>
                  <a:srgbClr val="FFC000"/>
                </a:solidFill>
              </a:rPr>
              <a:t>можуть</a:t>
            </a:r>
            <a:r>
              <a:rPr lang="ru-RU" sz="2000" dirty="0" smtClean="0">
                <a:solidFill>
                  <a:srgbClr val="FFC000"/>
                </a:solidFill>
              </a:rPr>
              <a:t> бути </a:t>
            </a:r>
            <a:r>
              <a:rPr lang="ru-RU" sz="2000" dirty="0" err="1" smtClean="0">
                <a:solidFill>
                  <a:srgbClr val="FFC000"/>
                </a:solidFill>
              </a:rPr>
              <a:t>також</a:t>
            </a:r>
            <a:r>
              <a:rPr lang="ru-RU" sz="2000" dirty="0" smtClean="0">
                <a:solidFill>
                  <a:srgbClr val="FFC000"/>
                </a:solidFill>
              </a:rPr>
              <a:t> </a:t>
            </a:r>
            <a:r>
              <a:rPr lang="ru-RU" sz="2000" dirty="0" err="1" smtClean="0">
                <a:solidFill>
                  <a:srgbClr val="FFC000"/>
                </a:solidFill>
              </a:rPr>
              <a:t>частково</a:t>
            </a:r>
            <a:r>
              <a:rPr lang="ru-RU" sz="2000" dirty="0" smtClean="0">
                <a:solidFill>
                  <a:srgbClr val="FFC000"/>
                </a:solidFill>
              </a:rPr>
              <a:t> </a:t>
            </a:r>
            <a:r>
              <a:rPr lang="ru-RU" sz="2000" dirty="0" err="1" smtClean="0">
                <a:solidFill>
                  <a:srgbClr val="FFC000"/>
                </a:solidFill>
              </a:rPr>
              <a:t>впорядкована</a:t>
            </a:r>
            <a:r>
              <a:rPr lang="ru-RU" sz="2000" dirty="0" smtClean="0">
                <a:solidFill>
                  <a:srgbClr val="FFC000"/>
                </a:solidFill>
              </a:rPr>
              <a:t> </a:t>
            </a:r>
          </a:p>
          <a:p>
            <a:pPr>
              <a:spcAft>
                <a:spcPts val="600"/>
              </a:spcAft>
              <a:defRPr/>
            </a:pPr>
            <a:r>
              <a:rPr lang="ru-RU" sz="2000" dirty="0" smtClean="0">
                <a:solidFill>
                  <a:srgbClr val="FFC000"/>
                </a:solidFill>
              </a:rPr>
              <a:t> 1. </a:t>
            </a:r>
            <a:r>
              <a:rPr lang="ru-RU" sz="2000" dirty="0" err="1" smtClean="0">
                <a:solidFill>
                  <a:srgbClr val="FFC000"/>
                </a:solidFill>
              </a:rPr>
              <a:t>Замовив</a:t>
            </a:r>
            <a:r>
              <a:rPr lang="ru-RU" sz="2000" dirty="0" smtClean="0">
                <a:solidFill>
                  <a:srgbClr val="FFC000"/>
                </a:solidFill>
              </a:rPr>
              <a:t> </a:t>
            </a:r>
            <a:r>
              <a:rPr lang="ru-RU" sz="2000" dirty="0" err="1" smtClean="0">
                <a:solidFill>
                  <a:srgbClr val="FFC000"/>
                </a:solidFill>
              </a:rPr>
              <a:t>додавання</a:t>
            </a:r>
            <a:r>
              <a:rPr lang="ru-RU" sz="2000" dirty="0" smtClean="0">
                <a:solidFill>
                  <a:srgbClr val="FFC000"/>
                </a:solidFill>
              </a:rPr>
              <a:t> </a:t>
            </a:r>
            <a:r>
              <a:rPr lang="ru-RU" sz="2000" dirty="0" err="1" smtClean="0">
                <a:solidFill>
                  <a:srgbClr val="FFC000"/>
                </a:solidFill>
              </a:rPr>
              <a:t>субстратів</a:t>
            </a:r>
            <a:r>
              <a:rPr lang="ru-RU" sz="2000" dirty="0" smtClean="0">
                <a:solidFill>
                  <a:srgbClr val="FFC000"/>
                </a:solidFill>
              </a:rPr>
              <a:t>, </a:t>
            </a:r>
            <a:r>
              <a:rPr lang="ru-RU" sz="2000" dirty="0" err="1" smtClean="0">
                <a:solidFill>
                  <a:srgbClr val="FFC000"/>
                </a:solidFill>
              </a:rPr>
              <a:t>випадковий</a:t>
            </a:r>
            <a:r>
              <a:rPr lang="ru-RU" sz="2000" dirty="0" smtClean="0">
                <a:solidFill>
                  <a:srgbClr val="FFC000"/>
                </a:solidFill>
              </a:rPr>
              <a:t> </a:t>
            </a:r>
            <a:r>
              <a:rPr lang="ru-RU" sz="2000" dirty="0" err="1" smtClean="0">
                <a:solidFill>
                  <a:srgbClr val="FFC000"/>
                </a:solidFill>
              </a:rPr>
              <a:t>випуск</a:t>
            </a:r>
            <a:r>
              <a:rPr lang="ru-RU" sz="2000" dirty="0" smtClean="0">
                <a:solidFill>
                  <a:srgbClr val="FFC000"/>
                </a:solidFill>
              </a:rPr>
              <a:t> </a:t>
            </a:r>
            <a:r>
              <a:rPr lang="ru-RU" sz="2000" dirty="0" err="1" smtClean="0">
                <a:solidFill>
                  <a:srgbClr val="FFC000"/>
                </a:solidFill>
              </a:rPr>
              <a:t>продуктів</a:t>
            </a:r>
            <a:r>
              <a:rPr lang="ru-RU" sz="2000" dirty="0" smtClean="0">
                <a:solidFill>
                  <a:srgbClr val="FFC000"/>
                </a:solidFill>
              </a:rPr>
              <a:t> </a:t>
            </a:r>
          </a:p>
          <a:p>
            <a:pPr>
              <a:spcAft>
                <a:spcPts val="600"/>
              </a:spcAft>
              <a:defRPr/>
            </a:pPr>
            <a:r>
              <a:rPr lang="ru-RU" sz="2000" dirty="0" smtClean="0">
                <a:solidFill>
                  <a:srgbClr val="FFC000"/>
                </a:solidFill>
              </a:rPr>
              <a:t> 2. </a:t>
            </a:r>
            <a:r>
              <a:rPr lang="ru-RU" sz="2000" dirty="0" err="1" smtClean="0">
                <a:solidFill>
                  <a:srgbClr val="FFC000"/>
                </a:solidFill>
              </a:rPr>
              <a:t>Випадкове</a:t>
            </a:r>
            <a:r>
              <a:rPr lang="ru-RU" sz="2000" dirty="0" smtClean="0">
                <a:solidFill>
                  <a:srgbClr val="FFC000"/>
                </a:solidFill>
              </a:rPr>
              <a:t> </a:t>
            </a:r>
            <a:r>
              <a:rPr lang="ru-RU" sz="2000" dirty="0" err="1" smtClean="0">
                <a:solidFill>
                  <a:srgbClr val="FFC000"/>
                </a:solidFill>
              </a:rPr>
              <a:t>додавання</a:t>
            </a:r>
            <a:r>
              <a:rPr lang="ru-RU" sz="2000" dirty="0" smtClean="0">
                <a:solidFill>
                  <a:srgbClr val="FFC000"/>
                </a:solidFill>
              </a:rPr>
              <a:t> </a:t>
            </a:r>
            <a:r>
              <a:rPr lang="ru-RU" sz="2000" dirty="0" err="1" smtClean="0">
                <a:solidFill>
                  <a:srgbClr val="FFC000"/>
                </a:solidFill>
              </a:rPr>
              <a:t>субстратів</a:t>
            </a:r>
            <a:r>
              <a:rPr lang="ru-RU" sz="2000" dirty="0" smtClean="0">
                <a:solidFill>
                  <a:srgbClr val="FFC000"/>
                </a:solidFill>
              </a:rPr>
              <a:t>, </a:t>
            </a:r>
            <a:r>
              <a:rPr lang="ru-RU" sz="2000" dirty="0" err="1" smtClean="0">
                <a:solidFill>
                  <a:srgbClr val="FFC000"/>
                </a:solidFill>
              </a:rPr>
              <a:t>версії</a:t>
            </a:r>
            <a:r>
              <a:rPr lang="ru-RU" sz="2000" dirty="0" smtClean="0">
                <a:solidFill>
                  <a:srgbClr val="FFC000"/>
                </a:solidFill>
              </a:rPr>
              <a:t> </a:t>
            </a:r>
            <a:r>
              <a:rPr lang="ru-RU" sz="2000" dirty="0" err="1" smtClean="0">
                <a:solidFill>
                  <a:srgbClr val="FFC000"/>
                </a:solidFill>
              </a:rPr>
              <a:t>продуктів</a:t>
            </a:r>
            <a:endParaRPr lang="en-US" sz="2000" dirty="0" smtClean="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p:cTn id="13" dur="3000" fill="hold"/>
                                        <p:tgtEl>
                                          <p:spTgt spid="12292"/>
                                        </p:tgtEl>
                                        <p:attrNameLst>
                                          <p:attrName>ppt_w</p:attrName>
                                        </p:attrNameLst>
                                      </p:cBhvr>
                                      <p:tavLst>
                                        <p:tav tm="0">
                                          <p:val>
                                            <p:fltVal val="0"/>
                                          </p:val>
                                        </p:tav>
                                        <p:tav tm="100000">
                                          <p:val>
                                            <p:strVal val="#ppt_w"/>
                                          </p:val>
                                        </p:tav>
                                      </p:tavLst>
                                    </p:anim>
                                    <p:anim calcmode="lin" valueType="num">
                                      <p:cBhvr>
                                        <p:cTn id="14" dur="3000" fill="hold"/>
                                        <p:tgtEl>
                                          <p:spTgt spid="12292"/>
                                        </p:tgtEl>
                                        <p:attrNameLst>
                                          <p:attrName>ppt_h</p:attrName>
                                        </p:attrNameLst>
                                      </p:cBhvr>
                                      <p:tavLst>
                                        <p:tav tm="0">
                                          <p:val>
                                            <p:fltVal val="0"/>
                                          </p:val>
                                        </p:tav>
                                        <p:tav tm="100000">
                                          <p:val>
                                            <p:strVal val="#ppt_h"/>
                                          </p:val>
                                        </p:tav>
                                      </p:tavLst>
                                    </p:anim>
                                    <p:animEffect transition="in" filter="fade">
                                      <p:cBhvr>
                                        <p:cTn id="15" dur="3000"/>
                                        <p:tgtEl>
                                          <p:spTgt spid="122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447800" y="277813"/>
            <a:ext cx="6096000" cy="1093787"/>
          </a:xfrm>
          <a:prstGeom prst="rect">
            <a:avLst/>
          </a:prstGeom>
          <a:noFill/>
          <a:ln w="9525">
            <a:noFill/>
            <a:miter lim="800000"/>
            <a:headEnd/>
            <a:tailEnd/>
          </a:ln>
          <a:effectLst/>
        </p:spPr>
        <p:txBody>
          <a:bodyPr anchor="ctr" anchorCtr="1"/>
          <a:lstStyle/>
          <a:p>
            <a:pPr algn="ctr" eaLnBrk="1" hangingPunct="1">
              <a:defRPr/>
            </a:pPr>
            <a:r>
              <a:rPr lang="ru-RU" sz="3200" dirty="0" err="1" smtClean="0">
                <a:solidFill>
                  <a:schemeClr val="folHlink"/>
                </a:solidFill>
                <a:effectLst>
                  <a:outerShdw blurRad="38100" dist="38100" dir="2700000" algn="tl">
                    <a:srgbClr val="000000"/>
                  </a:outerShdw>
                </a:effectLst>
                <a:latin typeface="Arial" charset="0"/>
              </a:rPr>
              <a:t>Ферментативна</a:t>
            </a:r>
            <a:r>
              <a:rPr lang="ru-RU" sz="3200" dirty="0" smtClean="0">
                <a:solidFill>
                  <a:schemeClr val="folHlink"/>
                </a:solidFill>
                <a:effectLst>
                  <a:outerShdw blurRad="38100" dist="38100" dir="2700000" algn="tl">
                    <a:srgbClr val="000000"/>
                  </a:outerShdw>
                </a:effectLst>
                <a:latin typeface="Arial" charset="0"/>
              </a:rPr>
              <a:t> </a:t>
            </a:r>
            <a:r>
              <a:rPr lang="ru-RU" sz="3200" dirty="0" err="1" smtClean="0">
                <a:solidFill>
                  <a:schemeClr val="folHlink"/>
                </a:solidFill>
                <a:effectLst>
                  <a:outerShdw blurRad="38100" dist="38100" dir="2700000" algn="tl">
                    <a:srgbClr val="000000"/>
                  </a:outerShdw>
                </a:effectLst>
                <a:latin typeface="Arial" charset="0"/>
              </a:rPr>
              <a:t>кінетика</a:t>
            </a:r>
            <a:r>
              <a:rPr lang="ru-RU" sz="3200" dirty="0" smtClean="0">
                <a:solidFill>
                  <a:schemeClr val="folHlink"/>
                </a:solidFill>
                <a:effectLst>
                  <a:outerShdw blurRad="38100" dist="38100" dir="2700000" algn="tl">
                    <a:srgbClr val="000000"/>
                  </a:outerShdw>
                </a:effectLst>
                <a:latin typeface="Arial" charset="0"/>
              </a:rPr>
              <a:t> </a:t>
            </a:r>
            <a:r>
              <a:rPr lang="ru-RU" sz="3200" dirty="0" err="1">
                <a:solidFill>
                  <a:schemeClr val="folHlink"/>
                </a:solidFill>
                <a:effectLst>
                  <a:outerShdw blurRad="38100" dist="38100" dir="2700000" algn="tl">
                    <a:srgbClr val="000000"/>
                  </a:outerShdw>
                </a:effectLst>
                <a:latin typeface="Arial" charset="0"/>
              </a:rPr>
              <a:t>Визначення</a:t>
            </a:r>
            <a:r>
              <a:rPr lang="ru-RU" sz="3200" dirty="0">
                <a:solidFill>
                  <a:schemeClr val="folHlink"/>
                </a:solidFill>
                <a:effectLst>
                  <a:outerShdw blurRad="38100" dist="38100" dir="2700000" algn="tl">
                    <a:srgbClr val="000000"/>
                  </a:outerShdw>
                </a:effectLst>
                <a:latin typeface="Arial" charset="0"/>
              </a:rPr>
              <a:t> </a:t>
            </a:r>
            <a:r>
              <a:rPr lang="ru-RU" sz="3200" dirty="0" err="1">
                <a:solidFill>
                  <a:schemeClr val="folHlink"/>
                </a:solidFill>
                <a:effectLst>
                  <a:outerShdw blurRad="38100" dist="38100" dir="2700000" algn="tl">
                    <a:srgbClr val="000000"/>
                  </a:outerShdw>
                </a:effectLst>
                <a:latin typeface="Arial" charset="0"/>
              </a:rPr>
              <a:t>кінетичних</a:t>
            </a:r>
            <a:r>
              <a:rPr lang="ru-RU" sz="3200" dirty="0">
                <a:solidFill>
                  <a:schemeClr val="folHlink"/>
                </a:solidFill>
                <a:effectLst>
                  <a:outerShdw blurRad="38100" dist="38100" dir="2700000" algn="tl">
                    <a:srgbClr val="000000"/>
                  </a:outerShdw>
                </a:effectLst>
                <a:latin typeface="Arial" charset="0"/>
              </a:rPr>
              <a:t> </a:t>
            </a:r>
            <a:r>
              <a:rPr lang="ru-RU" sz="3200" dirty="0" err="1">
                <a:solidFill>
                  <a:schemeClr val="folHlink"/>
                </a:solidFill>
                <a:effectLst>
                  <a:outerShdw blurRad="38100" dist="38100" dir="2700000" algn="tl">
                    <a:srgbClr val="000000"/>
                  </a:outerShdw>
                </a:effectLst>
                <a:latin typeface="Arial" charset="0"/>
              </a:rPr>
              <a:t>параметрів</a:t>
            </a:r>
            <a:endParaRPr lang="en-US" sz="3200" dirty="0">
              <a:solidFill>
                <a:schemeClr val="folHlink"/>
              </a:solidFill>
              <a:effectLst>
                <a:outerShdw blurRad="38100" dist="38100" dir="2700000" algn="tl">
                  <a:srgbClr val="000000"/>
                </a:outerShdw>
              </a:effectLst>
              <a:latin typeface="Arial" charset="0"/>
            </a:endParaRPr>
          </a:p>
        </p:txBody>
      </p:sp>
      <p:pic>
        <p:nvPicPr>
          <p:cNvPr id="17412" name="Picture 4" descr="slide5a"/>
          <p:cNvPicPr>
            <a:picLocks noChangeAspect="1" noChangeArrowheads="1"/>
          </p:cNvPicPr>
          <p:nvPr/>
        </p:nvPicPr>
        <p:blipFill>
          <a:blip r:embed="rId2" cstate="print">
            <a:lum bright="-12000" contrast="36000"/>
          </a:blip>
          <a:srcRect/>
          <a:stretch>
            <a:fillRect/>
          </a:stretch>
        </p:blipFill>
        <p:spPr bwMode="auto">
          <a:xfrm>
            <a:off x="1752600" y="1600200"/>
            <a:ext cx="5486400" cy="3273425"/>
          </a:xfrm>
          <a:prstGeom prst="rect">
            <a:avLst/>
          </a:prstGeom>
          <a:noFill/>
          <a:ln w="9525">
            <a:noFill/>
            <a:miter lim="800000"/>
            <a:headEnd/>
            <a:tailEnd/>
          </a:ln>
        </p:spPr>
      </p:pic>
      <p:sp>
        <p:nvSpPr>
          <p:cNvPr id="17413" name="Text Box 5"/>
          <p:cNvSpPr txBox="1">
            <a:spLocks noChangeArrowheads="1"/>
          </p:cNvSpPr>
          <p:nvPr/>
        </p:nvSpPr>
        <p:spPr bwMode="auto">
          <a:xfrm>
            <a:off x="381000" y="5105400"/>
            <a:ext cx="7864475" cy="1446550"/>
          </a:xfrm>
          <a:prstGeom prst="rect">
            <a:avLst/>
          </a:prstGeom>
          <a:noFill/>
          <a:ln w="9525">
            <a:noFill/>
            <a:miter lim="800000"/>
            <a:headEnd/>
            <a:tailEnd/>
          </a:ln>
        </p:spPr>
        <p:txBody>
          <a:bodyPr>
            <a:spAutoFit/>
          </a:bodyPr>
          <a:lstStyle/>
          <a:p>
            <a:pPr>
              <a:spcAft>
                <a:spcPct val="25000"/>
              </a:spcAft>
            </a:pPr>
            <a:r>
              <a:rPr lang="uk-UA" altLang="en-US" sz="1600" dirty="0" smtClean="0"/>
              <a:t>Це ділянка 1/</a:t>
            </a:r>
            <a:r>
              <a:rPr lang="en-US" altLang="en-US" sz="1600" dirty="0" smtClean="0"/>
              <a:t>velocity </a:t>
            </a:r>
            <a:r>
              <a:rPr lang="uk-UA" altLang="en-US" sz="1600" dirty="0" smtClean="0"/>
              <a:t>проти 1 / [субстрат </a:t>
            </a:r>
            <a:r>
              <a:rPr lang="en-US" altLang="en-US" sz="1600" dirty="0" smtClean="0"/>
              <a:t>A] </a:t>
            </a:r>
            <a:r>
              <a:rPr lang="uk-UA" altLang="en-US" sz="1600" dirty="0" smtClean="0"/>
              <a:t>при різних рівнях субстрату </a:t>
            </a:r>
            <a:r>
              <a:rPr lang="en-US" altLang="en-US" sz="1600" dirty="0" smtClean="0"/>
              <a:t>B </a:t>
            </a:r>
          </a:p>
          <a:p>
            <a:pPr>
              <a:spcAft>
                <a:spcPct val="25000"/>
              </a:spcAft>
            </a:pPr>
            <a:r>
              <a:rPr lang="en-US" altLang="en-US" sz="1600" dirty="0" smtClean="0"/>
              <a:t> </a:t>
            </a:r>
            <a:r>
              <a:rPr lang="uk-UA" altLang="en-US" sz="1600" dirty="0" smtClean="0"/>
              <a:t>Ми не можемо просто витягти кінетичні константи за цим графіком </a:t>
            </a:r>
          </a:p>
          <a:p>
            <a:pPr>
              <a:spcAft>
                <a:spcPct val="25000"/>
              </a:spcAft>
            </a:pPr>
            <a:r>
              <a:rPr lang="uk-UA" altLang="en-US" sz="1600" dirty="0" smtClean="0"/>
              <a:t> Для того щоб отримати ці значення ми повинні побудувати  ще один графік</a:t>
            </a:r>
            <a:endParaRPr lang="en-US" altLang="en-US" sz="1600" dirty="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ppt_w</p:attrName>
                                        </p:attrNameLst>
                                      </p:cBhvr>
                                      <p:tavLst>
                                        <p:tav tm="0">
                                          <p:val>
                                            <p:fltVal val="0"/>
                                          </p:val>
                                        </p:tav>
                                        <p:tav tm="100000">
                                          <p:val>
                                            <p:strVal val="#ppt_w"/>
                                          </p:val>
                                        </p:tav>
                                      </p:tavLst>
                                    </p:anim>
                                    <p:anim calcmode="lin" valueType="num">
                                      <p:cBhvr>
                                        <p:cTn id="8" dur="1000" fill="hold"/>
                                        <p:tgtEl>
                                          <p:spTgt spid="17412"/>
                                        </p:tgtEl>
                                        <p:attrNameLst>
                                          <p:attrName>ppt_h</p:attrName>
                                        </p:attrNameLst>
                                      </p:cBhvr>
                                      <p:tavLst>
                                        <p:tav tm="0">
                                          <p:val>
                                            <p:fltVal val="0"/>
                                          </p:val>
                                        </p:tav>
                                        <p:tav tm="100000">
                                          <p:val>
                                            <p:strVal val="#ppt_h"/>
                                          </p:val>
                                        </p:tav>
                                      </p:tavLst>
                                    </p:anim>
                                    <p:animEffect transition="in" filter="fade">
                                      <p:cBhvr>
                                        <p:cTn id="9" dur="1000"/>
                                        <p:tgtEl>
                                          <p:spTgt spid="174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413">
                                            <p:txEl>
                                              <p:pRg st="0" end="0"/>
                                            </p:txEl>
                                          </p:spTgt>
                                        </p:tgtEl>
                                        <p:attrNameLst>
                                          <p:attrName>style.visibility</p:attrName>
                                        </p:attrNameLst>
                                      </p:cBhvr>
                                      <p:to>
                                        <p:strVal val="visible"/>
                                      </p:to>
                                    </p:set>
                                    <p:animEffect transition="in" filter="fade">
                                      <p:cBhvr>
                                        <p:cTn id="14" dur="2000"/>
                                        <p:tgtEl>
                                          <p:spTgt spid="174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413">
                                            <p:txEl>
                                              <p:pRg st="1" end="1"/>
                                            </p:txEl>
                                          </p:spTgt>
                                        </p:tgtEl>
                                        <p:attrNameLst>
                                          <p:attrName>style.visibility</p:attrName>
                                        </p:attrNameLst>
                                      </p:cBhvr>
                                      <p:to>
                                        <p:strVal val="visible"/>
                                      </p:to>
                                    </p:set>
                                    <p:animEffect transition="in" filter="fade">
                                      <p:cBhvr>
                                        <p:cTn id="19" dur="2000"/>
                                        <p:tgtEl>
                                          <p:spTgt spid="174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413">
                                            <p:txEl>
                                              <p:pRg st="2" end="2"/>
                                            </p:txEl>
                                          </p:spTgt>
                                        </p:tgtEl>
                                        <p:attrNameLst>
                                          <p:attrName>style.visibility</p:attrName>
                                        </p:attrNameLst>
                                      </p:cBhvr>
                                      <p:to>
                                        <p:strVal val="visible"/>
                                      </p:to>
                                    </p:set>
                                    <p:animEffect transition="in" filter="fade">
                                      <p:cBhvr>
                                        <p:cTn id="24" dur="2000"/>
                                        <p:tgtEl>
                                          <p:spTgt spid="174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295400" y="228600"/>
            <a:ext cx="6096000" cy="990600"/>
          </a:xfrm>
          <a:prstGeom prst="rect">
            <a:avLst/>
          </a:prstGeom>
          <a:noFill/>
          <a:ln w="9525">
            <a:noFill/>
            <a:miter lim="800000"/>
            <a:headEnd/>
            <a:tailEnd/>
          </a:ln>
          <a:effectLst/>
        </p:spPr>
        <p:txBody>
          <a:bodyPr anchor="ctr" anchorCtr="1"/>
          <a:lstStyle/>
          <a:p>
            <a:pPr algn="ctr" eaLnBrk="1" hangingPunct="1">
              <a:defRPr/>
            </a:pPr>
            <a:r>
              <a:rPr lang="uk-UA" sz="4400" dirty="0" smtClean="0">
                <a:solidFill>
                  <a:schemeClr val="folHlink"/>
                </a:solidFill>
                <a:effectLst>
                  <a:outerShdw blurRad="38100" dist="38100" dir="2700000" algn="tl">
                    <a:srgbClr val="000000"/>
                  </a:outerShdw>
                </a:effectLst>
                <a:latin typeface="Arial" charset="0"/>
              </a:rPr>
              <a:t>Кінетика ферментів</a:t>
            </a:r>
            <a:r>
              <a:rPr lang="en-US" sz="4400" dirty="0">
                <a:solidFill>
                  <a:schemeClr val="folHlink"/>
                </a:solidFill>
                <a:effectLst>
                  <a:outerShdw blurRad="38100" dist="38100" dir="2700000" algn="tl">
                    <a:srgbClr val="000000"/>
                  </a:outerShdw>
                </a:effectLst>
                <a:latin typeface="Arial" charset="0"/>
              </a:rPr>
              <a:t/>
            </a:r>
            <a:br>
              <a:rPr lang="en-US" sz="4400" dirty="0">
                <a:solidFill>
                  <a:schemeClr val="folHlink"/>
                </a:solidFill>
                <a:effectLst>
                  <a:outerShdw blurRad="38100" dist="38100" dir="2700000" algn="tl">
                    <a:srgbClr val="000000"/>
                  </a:outerShdw>
                </a:effectLst>
                <a:latin typeface="Arial" charset="0"/>
              </a:rPr>
            </a:br>
            <a:r>
              <a:rPr lang="uk-UA" sz="3200" dirty="0">
                <a:solidFill>
                  <a:schemeClr val="folHlink"/>
                </a:solidFill>
                <a:effectLst>
                  <a:outerShdw blurRad="38100" dist="38100" dir="2700000" algn="tl">
                    <a:srgbClr val="000000"/>
                  </a:outerShdw>
                </a:effectLst>
                <a:latin typeface="Arial" charset="0"/>
              </a:rPr>
              <a:t>визначення кінетичних </a:t>
            </a:r>
            <a:r>
              <a:rPr lang="uk-UA" sz="3200" dirty="0" smtClean="0">
                <a:solidFill>
                  <a:schemeClr val="folHlink"/>
                </a:solidFill>
                <a:effectLst>
                  <a:outerShdw blurRad="38100" dist="38100" dir="2700000" algn="tl">
                    <a:srgbClr val="000000"/>
                  </a:outerShdw>
                </a:effectLst>
                <a:latin typeface="Arial" charset="0"/>
              </a:rPr>
              <a:t>параметрів</a:t>
            </a:r>
            <a:endParaRPr lang="en-US" sz="3200" dirty="0">
              <a:solidFill>
                <a:schemeClr val="folHlink"/>
              </a:solidFill>
              <a:effectLst>
                <a:outerShdw blurRad="38100" dist="38100" dir="2700000" algn="tl">
                  <a:srgbClr val="000000"/>
                </a:outerShdw>
              </a:effectLst>
              <a:latin typeface="Arial" charset="0"/>
            </a:endParaRPr>
          </a:p>
        </p:txBody>
      </p:sp>
      <p:pic>
        <p:nvPicPr>
          <p:cNvPr id="14340" name="Picture 4" descr="slide5b"/>
          <p:cNvPicPr>
            <a:picLocks noChangeAspect="1" noChangeArrowheads="1"/>
          </p:cNvPicPr>
          <p:nvPr/>
        </p:nvPicPr>
        <p:blipFill>
          <a:blip r:embed="rId2" cstate="print">
            <a:lum bright="-12000" contrast="36000"/>
          </a:blip>
          <a:srcRect r="3862"/>
          <a:stretch>
            <a:fillRect/>
          </a:stretch>
        </p:blipFill>
        <p:spPr bwMode="auto">
          <a:xfrm>
            <a:off x="4876800" y="1524000"/>
            <a:ext cx="3200400" cy="2857500"/>
          </a:xfrm>
          <a:prstGeom prst="rect">
            <a:avLst/>
          </a:prstGeom>
          <a:noFill/>
          <a:ln w="9525">
            <a:noFill/>
            <a:miter lim="800000"/>
            <a:headEnd/>
            <a:tailEnd/>
          </a:ln>
        </p:spPr>
      </p:pic>
      <p:pic>
        <p:nvPicPr>
          <p:cNvPr id="14341" name="Picture 5" descr="slide5c"/>
          <p:cNvPicPr>
            <a:picLocks noChangeAspect="1" noChangeArrowheads="1"/>
          </p:cNvPicPr>
          <p:nvPr/>
        </p:nvPicPr>
        <p:blipFill>
          <a:blip r:embed="rId3" cstate="print">
            <a:lum bright="-12000" contrast="30000"/>
          </a:blip>
          <a:srcRect b="4259"/>
          <a:stretch>
            <a:fillRect/>
          </a:stretch>
        </p:blipFill>
        <p:spPr bwMode="auto">
          <a:xfrm>
            <a:off x="914400" y="1524000"/>
            <a:ext cx="3117850" cy="2819400"/>
          </a:xfrm>
          <a:prstGeom prst="rect">
            <a:avLst/>
          </a:prstGeom>
          <a:noFill/>
          <a:ln w="9525">
            <a:noFill/>
            <a:miter lim="800000"/>
            <a:headEnd/>
            <a:tailEnd/>
          </a:ln>
        </p:spPr>
      </p:pic>
      <p:sp>
        <p:nvSpPr>
          <p:cNvPr id="14342" name="Text Box 6"/>
          <p:cNvSpPr txBox="1">
            <a:spLocks noChangeArrowheads="1"/>
          </p:cNvSpPr>
          <p:nvPr/>
        </p:nvSpPr>
        <p:spPr bwMode="auto">
          <a:xfrm>
            <a:off x="457200" y="4495800"/>
            <a:ext cx="3825875" cy="641350"/>
          </a:xfrm>
          <a:prstGeom prst="rect">
            <a:avLst/>
          </a:prstGeom>
          <a:noFill/>
          <a:ln w="9525">
            <a:noFill/>
            <a:miter lim="800000"/>
            <a:headEnd/>
            <a:tailEnd/>
          </a:ln>
        </p:spPr>
        <p:txBody>
          <a:bodyPr>
            <a:spAutoFit/>
          </a:bodyPr>
          <a:lstStyle/>
          <a:p>
            <a:r>
              <a:rPr lang="uk-UA" altLang="en-US" dirty="0" smtClean="0"/>
              <a:t>З </a:t>
            </a:r>
            <a:r>
              <a:rPr lang="en-US" altLang="en-US" dirty="0" err="1" smtClean="0"/>
              <a:t>Replot</a:t>
            </a:r>
            <a:r>
              <a:rPr lang="en-US" altLang="en-US" dirty="0" smtClean="0"/>
              <a:t> </a:t>
            </a:r>
            <a:r>
              <a:rPr lang="uk-UA" altLang="en-US" dirty="0" smtClean="0"/>
              <a:t>з перехоплює ми можемо визначити </a:t>
            </a:r>
            <a:r>
              <a:rPr lang="en-US" altLang="en-US" dirty="0" err="1" smtClean="0"/>
              <a:t>Vmax</a:t>
            </a:r>
            <a:r>
              <a:rPr lang="en-US" altLang="en-US" dirty="0" smtClean="0"/>
              <a:t> </a:t>
            </a:r>
            <a:r>
              <a:rPr lang="uk-UA" altLang="en-US" dirty="0" smtClean="0"/>
              <a:t>і </a:t>
            </a:r>
            <a:r>
              <a:rPr lang="en-US" altLang="en-US" dirty="0" smtClean="0"/>
              <a:t>Kb</a:t>
            </a:r>
            <a:endParaRPr lang="en-US" altLang="en-US" baseline="-25000" dirty="0">
              <a:solidFill>
                <a:srgbClr val="FFFF66"/>
              </a:solidFill>
            </a:endParaRPr>
          </a:p>
        </p:txBody>
      </p:sp>
      <p:sp>
        <p:nvSpPr>
          <p:cNvPr id="14343" name="Text Box 7"/>
          <p:cNvSpPr txBox="1">
            <a:spLocks noChangeArrowheads="1"/>
          </p:cNvSpPr>
          <p:nvPr/>
        </p:nvSpPr>
        <p:spPr bwMode="auto">
          <a:xfrm>
            <a:off x="4800600" y="4572000"/>
            <a:ext cx="3825875" cy="641350"/>
          </a:xfrm>
          <a:prstGeom prst="rect">
            <a:avLst/>
          </a:prstGeom>
          <a:noFill/>
          <a:ln w="9525">
            <a:noFill/>
            <a:miter lim="800000"/>
            <a:headEnd/>
            <a:tailEnd/>
          </a:ln>
        </p:spPr>
        <p:txBody>
          <a:bodyPr>
            <a:spAutoFit/>
          </a:bodyPr>
          <a:lstStyle/>
          <a:p>
            <a:r>
              <a:rPr lang="ru-RU" altLang="en-US" dirty="0" err="1" smtClean="0"/>
              <a:t>З</a:t>
            </a:r>
            <a:r>
              <a:rPr lang="ru-RU" altLang="en-US" dirty="0" smtClean="0"/>
              <a:t> </a:t>
            </a:r>
            <a:r>
              <a:rPr lang="ru-RU" altLang="en-US" dirty="0" err="1" smtClean="0"/>
              <a:t>Replot</a:t>
            </a:r>
            <a:r>
              <a:rPr lang="ru-RU" altLang="en-US" dirty="0" smtClean="0"/>
              <a:t> </a:t>
            </a:r>
            <a:r>
              <a:rPr lang="ru-RU" altLang="en-US" dirty="0" err="1" smtClean="0"/>
              <a:t>схилів</a:t>
            </a:r>
            <a:r>
              <a:rPr lang="ru-RU" altLang="en-US" dirty="0" smtClean="0"/>
              <a:t> </a:t>
            </a:r>
            <a:r>
              <a:rPr lang="ru-RU" altLang="en-US" dirty="0" err="1" smtClean="0"/>
              <a:t>можна</a:t>
            </a:r>
            <a:r>
              <a:rPr lang="ru-RU" altLang="en-US" dirty="0" smtClean="0"/>
              <a:t> </a:t>
            </a:r>
            <a:r>
              <a:rPr lang="ru-RU" altLang="en-US" dirty="0" err="1" smtClean="0"/>
              <a:t>визначити</a:t>
            </a:r>
            <a:r>
              <a:rPr lang="ru-RU" altLang="en-US" dirty="0" smtClean="0"/>
              <a:t> </a:t>
            </a:r>
            <a:r>
              <a:rPr lang="ru-RU" altLang="en-US" dirty="0" err="1" smtClean="0"/>
              <a:t>Ka</a:t>
            </a:r>
            <a:r>
              <a:rPr lang="ru-RU" altLang="en-US" dirty="0" smtClean="0"/>
              <a:t> </a:t>
            </a:r>
            <a:r>
              <a:rPr lang="ru-RU" altLang="en-US" dirty="0" err="1" smtClean="0"/>
              <a:t>і</a:t>
            </a:r>
            <a:r>
              <a:rPr lang="ru-RU" altLang="en-US" dirty="0" smtClean="0"/>
              <a:t> </a:t>
            </a:r>
            <a:r>
              <a:rPr lang="ru-RU" altLang="en-US" dirty="0" err="1" smtClean="0"/>
              <a:t>Kia</a:t>
            </a:r>
            <a:endParaRPr lang="en-US" altLang="en-US" baseline="-25000" dirty="0">
              <a:solidFill>
                <a:srgbClr val="FFFF66"/>
              </a:solidFill>
            </a:endParaRPr>
          </a:p>
        </p:txBody>
      </p:sp>
      <p:sp>
        <p:nvSpPr>
          <p:cNvPr id="14344" name="Text Box 8"/>
          <p:cNvSpPr txBox="1">
            <a:spLocks noChangeArrowheads="1"/>
          </p:cNvSpPr>
          <p:nvPr/>
        </p:nvSpPr>
        <p:spPr bwMode="auto">
          <a:xfrm>
            <a:off x="304800" y="6019800"/>
            <a:ext cx="8839200" cy="701675"/>
          </a:xfrm>
          <a:prstGeom prst="rect">
            <a:avLst/>
          </a:prstGeom>
          <a:noFill/>
          <a:ln w="9525">
            <a:noFill/>
            <a:miter lim="800000"/>
            <a:headEnd/>
            <a:tailEnd/>
          </a:ln>
        </p:spPr>
        <p:txBody>
          <a:bodyPr>
            <a:spAutoFit/>
          </a:bodyPr>
          <a:lstStyle/>
          <a:p>
            <a:r>
              <a:rPr lang="ru-RU" altLang="en-US" sz="2000" dirty="0" err="1" smtClean="0">
                <a:solidFill>
                  <a:schemeClr val="folHlink"/>
                </a:solidFill>
              </a:rPr>
              <a:t>Існує</a:t>
            </a:r>
            <a:r>
              <a:rPr lang="ru-RU" altLang="en-US" sz="2000" dirty="0" smtClean="0">
                <a:solidFill>
                  <a:schemeClr val="folHlink"/>
                </a:solidFill>
              </a:rPr>
              <a:t> </a:t>
            </a:r>
            <a:r>
              <a:rPr lang="ru-RU" altLang="en-US" sz="2000" dirty="0" err="1" smtClean="0">
                <a:solidFill>
                  <a:schemeClr val="folHlink"/>
                </a:solidFill>
              </a:rPr>
              <a:t>ще</a:t>
            </a:r>
            <a:r>
              <a:rPr lang="ru-RU" altLang="en-US" sz="2000" dirty="0" smtClean="0">
                <a:solidFill>
                  <a:schemeClr val="folHlink"/>
                </a:solidFill>
              </a:rPr>
              <a:t> один тип </a:t>
            </a:r>
            <a:r>
              <a:rPr lang="ru-RU" altLang="en-US" sz="2000" dirty="0" err="1" smtClean="0">
                <a:solidFill>
                  <a:schemeClr val="folHlink"/>
                </a:solidFill>
              </a:rPr>
              <a:t>кінетичного</a:t>
            </a:r>
            <a:r>
              <a:rPr lang="ru-RU" altLang="en-US" sz="2000" dirty="0" smtClean="0">
                <a:solidFill>
                  <a:schemeClr val="folHlink"/>
                </a:solidFill>
              </a:rPr>
              <a:t> </a:t>
            </a:r>
            <a:r>
              <a:rPr lang="ru-RU" altLang="en-US" sz="2000" dirty="0" err="1" smtClean="0">
                <a:solidFill>
                  <a:schemeClr val="folHlink"/>
                </a:solidFill>
              </a:rPr>
              <a:t>механізму</a:t>
            </a:r>
            <a:r>
              <a:rPr lang="ru-RU" altLang="en-US" sz="2000" dirty="0" smtClean="0">
                <a:solidFill>
                  <a:schemeClr val="folHlink"/>
                </a:solidFill>
              </a:rPr>
              <a:t>, в </a:t>
            </a:r>
            <a:r>
              <a:rPr lang="ru-RU" altLang="en-US" sz="2000" dirty="0" err="1" smtClean="0">
                <a:solidFill>
                  <a:schemeClr val="folHlink"/>
                </a:solidFill>
              </a:rPr>
              <a:t>якому</a:t>
            </a:r>
            <a:r>
              <a:rPr lang="ru-RU" altLang="en-US" sz="2000" dirty="0" smtClean="0">
                <a:solidFill>
                  <a:schemeClr val="folHlink"/>
                </a:solidFill>
              </a:rPr>
              <a:t> </a:t>
            </a:r>
            <a:r>
              <a:rPr lang="ru-RU" altLang="en-US" sz="2000" dirty="0" err="1" smtClean="0">
                <a:solidFill>
                  <a:schemeClr val="folHlink"/>
                </a:solidFill>
              </a:rPr>
              <a:t>каталітична</a:t>
            </a:r>
            <a:r>
              <a:rPr lang="ru-RU" altLang="en-US" sz="2000" dirty="0" smtClean="0">
                <a:solidFill>
                  <a:schemeClr val="folHlink"/>
                </a:solidFill>
              </a:rPr>
              <a:t> </a:t>
            </a:r>
            <a:r>
              <a:rPr lang="ru-RU" altLang="en-US" sz="2000" dirty="0" err="1" smtClean="0">
                <a:solidFill>
                  <a:schemeClr val="folHlink"/>
                </a:solidFill>
              </a:rPr>
              <a:t>реакція</a:t>
            </a:r>
            <a:r>
              <a:rPr lang="ru-RU" altLang="en-US" sz="2000" dirty="0" smtClean="0">
                <a:solidFill>
                  <a:schemeClr val="folHlink"/>
                </a:solidFill>
              </a:rPr>
              <a:t> </a:t>
            </a:r>
            <a:r>
              <a:rPr lang="ru-RU" altLang="en-US" sz="2000" dirty="0" err="1" smtClean="0">
                <a:solidFill>
                  <a:schemeClr val="folHlink"/>
                </a:solidFill>
              </a:rPr>
              <a:t>може</a:t>
            </a:r>
            <a:r>
              <a:rPr lang="ru-RU" altLang="en-US" sz="2000" dirty="0" smtClean="0">
                <a:solidFill>
                  <a:schemeClr val="folHlink"/>
                </a:solidFill>
              </a:rPr>
              <a:t> </a:t>
            </a:r>
            <a:r>
              <a:rPr lang="ru-RU" altLang="en-US" sz="2000" dirty="0" err="1" smtClean="0">
                <a:solidFill>
                  <a:schemeClr val="folHlink"/>
                </a:solidFill>
              </a:rPr>
              <a:t>початися</a:t>
            </a:r>
            <a:r>
              <a:rPr lang="ru-RU" altLang="en-US" sz="2000" dirty="0" smtClean="0">
                <a:solidFill>
                  <a:schemeClr val="folHlink"/>
                </a:solidFill>
              </a:rPr>
              <a:t> без </a:t>
            </a:r>
            <a:r>
              <a:rPr lang="ru-RU" altLang="en-US" sz="2000" dirty="0" err="1" smtClean="0">
                <a:solidFill>
                  <a:schemeClr val="folHlink"/>
                </a:solidFill>
              </a:rPr>
              <a:t>обидві</a:t>
            </a:r>
            <a:r>
              <a:rPr lang="ru-RU" altLang="en-US" sz="2000" dirty="0" smtClean="0">
                <a:solidFill>
                  <a:schemeClr val="folHlink"/>
                </a:solidFill>
              </a:rPr>
              <a:t> </a:t>
            </a:r>
            <a:r>
              <a:rPr lang="ru-RU" altLang="en-US" sz="2000" dirty="0" err="1" smtClean="0">
                <a:solidFill>
                  <a:schemeClr val="folHlink"/>
                </a:solidFill>
              </a:rPr>
              <a:t>присутності</a:t>
            </a:r>
            <a:r>
              <a:rPr lang="ru-RU" altLang="en-US" sz="2000" dirty="0" smtClean="0">
                <a:solidFill>
                  <a:schemeClr val="folHlink"/>
                </a:solidFill>
              </a:rPr>
              <a:t> </a:t>
            </a:r>
            <a:r>
              <a:rPr lang="ru-RU" altLang="en-US" sz="2000" dirty="0" err="1" smtClean="0">
                <a:solidFill>
                  <a:schemeClr val="folHlink"/>
                </a:solidFill>
              </a:rPr>
              <a:t>субсратів</a:t>
            </a:r>
            <a:endParaRPr lang="en-US" altLang="en-US" sz="2000" dirty="0">
              <a:solidFill>
                <a:schemeClr val="folHlink"/>
              </a:solidFill>
            </a:endParaRPr>
          </a:p>
        </p:txBody>
      </p:sp>
      <p:sp>
        <p:nvSpPr>
          <p:cNvPr id="14345" name="Text Box 9"/>
          <p:cNvSpPr txBox="1">
            <a:spLocks noChangeArrowheads="1"/>
          </p:cNvSpPr>
          <p:nvPr/>
        </p:nvSpPr>
        <p:spPr bwMode="auto">
          <a:xfrm>
            <a:off x="838200" y="5213350"/>
            <a:ext cx="7331075" cy="1015663"/>
          </a:xfrm>
          <a:prstGeom prst="rect">
            <a:avLst/>
          </a:prstGeom>
          <a:noFill/>
          <a:ln w="9525">
            <a:noFill/>
            <a:miter lim="800000"/>
            <a:headEnd/>
            <a:tailEnd/>
          </a:ln>
        </p:spPr>
        <p:txBody>
          <a:bodyPr>
            <a:spAutoFit/>
          </a:bodyPr>
          <a:lstStyle/>
          <a:p>
            <a:pPr algn="ctr"/>
            <a:r>
              <a:rPr lang="ru-RU" altLang="en-US" sz="2000" dirty="0" smtClean="0">
                <a:solidFill>
                  <a:srgbClr val="FFFF00"/>
                </a:solidFill>
                <a:latin typeface="Tahoma" pitchFamily="34" charset="0"/>
              </a:rPr>
              <a:t>Ми не </a:t>
            </a:r>
            <a:r>
              <a:rPr lang="ru-RU" altLang="en-US" sz="2000" dirty="0" err="1" smtClean="0">
                <a:solidFill>
                  <a:srgbClr val="FFFF00"/>
                </a:solidFill>
                <a:latin typeface="Tahoma" pitchFamily="34" charset="0"/>
              </a:rPr>
              <a:t>можемо</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розрізняти</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замовлені</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і</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випадкової</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кінетичного</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механізму</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від</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цього</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первинного</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аналізу</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даних</a:t>
            </a:r>
            <a:r>
              <a:rPr lang="ru-RU" altLang="en-US" sz="2000" dirty="0" smtClean="0">
                <a:solidFill>
                  <a:srgbClr val="FFFF00"/>
                </a:solidFill>
                <a:latin typeface="Tahoma" pitchFamily="34" charset="0"/>
              </a:rPr>
              <a:t> </a:t>
            </a:r>
            <a:r>
              <a:rPr lang="ru-RU" altLang="en-US" sz="2000" dirty="0" err="1" smtClean="0">
                <a:solidFill>
                  <a:srgbClr val="FFFF00"/>
                </a:solidFill>
                <a:latin typeface="Tahoma" pitchFamily="34" charset="0"/>
              </a:rPr>
              <a:t>швидкості</a:t>
            </a:r>
            <a:endParaRPr lang="en-US" altLang="en-US" sz="2000" dirty="0">
              <a:solidFill>
                <a:srgbClr val="FFFF00"/>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1000" fill="hold"/>
                                        <p:tgtEl>
                                          <p:spTgt spid="14341"/>
                                        </p:tgtEl>
                                        <p:attrNameLst>
                                          <p:attrName>ppt_w</p:attrName>
                                        </p:attrNameLst>
                                      </p:cBhvr>
                                      <p:tavLst>
                                        <p:tav tm="0">
                                          <p:val>
                                            <p:fltVal val="0"/>
                                          </p:val>
                                        </p:tav>
                                        <p:tav tm="100000">
                                          <p:val>
                                            <p:strVal val="#ppt_w"/>
                                          </p:val>
                                        </p:tav>
                                      </p:tavLst>
                                    </p:anim>
                                    <p:anim calcmode="lin" valueType="num">
                                      <p:cBhvr>
                                        <p:cTn id="8" dur="1000" fill="hold"/>
                                        <p:tgtEl>
                                          <p:spTgt spid="14341"/>
                                        </p:tgtEl>
                                        <p:attrNameLst>
                                          <p:attrName>ppt_h</p:attrName>
                                        </p:attrNameLst>
                                      </p:cBhvr>
                                      <p:tavLst>
                                        <p:tav tm="0">
                                          <p:val>
                                            <p:fltVal val="0"/>
                                          </p:val>
                                        </p:tav>
                                        <p:tav tm="100000">
                                          <p:val>
                                            <p:strVal val="#ppt_h"/>
                                          </p:val>
                                        </p:tav>
                                      </p:tavLst>
                                    </p:anim>
                                    <p:animEffect transition="in" filter="fade">
                                      <p:cBhvr>
                                        <p:cTn id="9" dur="1000"/>
                                        <p:tgtEl>
                                          <p:spTgt spid="143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342"/>
                                        </p:tgtEl>
                                        <p:attrNameLst>
                                          <p:attrName>style.visibility</p:attrName>
                                        </p:attrNameLst>
                                      </p:cBhvr>
                                      <p:to>
                                        <p:strVal val="visible"/>
                                      </p:to>
                                    </p:set>
                                    <p:animEffect transition="in" filter="fade">
                                      <p:cBhvr>
                                        <p:cTn id="14" dur="2000"/>
                                        <p:tgtEl>
                                          <p:spTgt spid="1434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p:cTn id="19" dur="1000" fill="hold"/>
                                        <p:tgtEl>
                                          <p:spTgt spid="14340"/>
                                        </p:tgtEl>
                                        <p:attrNameLst>
                                          <p:attrName>ppt_w</p:attrName>
                                        </p:attrNameLst>
                                      </p:cBhvr>
                                      <p:tavLst>
                                        <p:tav tm="0">
                                          <p:val>
                                            <p:fltVal val="0"/>
                                          </p:val>
                                        </p:tav>
                                        <p:tav tm="100000">
                                          <p:val>
                                            <p:strVal val="#ppt_w"/>
                                          </p:val>
                                        </p:tav>
                                      </p:tavLst>
                                    </p:anim>
                                    <p:anim calcmode="lin" valueType="num">
                                      <p:cBhvr>
                                        <p:cTn id="20" dur="1000" fill="hold"/>
                                        <p:tgtEl>
                                          <p:spTgt spid="14340"/>
                                        </p:tgtEl>
                                        <p:attrNameLst>
                                          <p:attrName>ppt_h</p:attrName>
                                        </p:attrNameLst>
                                      </p:cBhvr>
                                      <p:tavLst>
                                        <p:tav tm="0">
                                          <p:val>
                                            <p:fltVal val="0"/>
                                          </p:val>
                                        </p:tav>
                                        <p:tav tm="100000">
                                          <p:val>
                                            <p:strVal val="#ppt_h"/>
                                          </p:val>
                                        </p:tav>
                                      </p:tavLst>
                                    </p:anim>
                                    <p:animEffect transition="in" filter="fade">
                                      <p:cBhvr>
                                        <p:cTn id="21" dur="1000"/>
                                        <p:tgtEl>
                                          <p:spTgt spid="143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343"/>
                                        </p:tgtEl>
                                        <p:attrNameLst>
                                          <p:attrName>style.visibility</p:attrName>
                                        </p:attrNameLst>
                                      </p:cBhvr>
                                      <p:to>
                                        <p:strVal val="visible"/>
                                      </p:to>
                                    </p:set>
                                    <p:animEffect transition="in" filter="fade">
                                      <p:cBhvr>
                                        <p:cTn id="26" dur="2000"/>
                                        <p:tgtEl>
                                          <p:spTgt spid="1434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4345">
                                            <p:txEl>
                                              <p:pRg st="0" end="0"/>
                                            </p:txEl>
                                          </p:spTgt>
                                        </p:tgtEl>
                                        <p:attrNameLst>
                                          <p:attrName>style.visibility</p:attrName>
                                        </p:attrNameLst>
                                      </p:cBhvr>
                                      <p:to>
                                        <p:strVal val="visible"/>
                                      </p:to>
                                    </p:set>
                                    <p:animEffect transition="in" filter="fade">
                                      <p:cBhvr>
                                        <p:cTn id="31" dur="2000"/>
                                        <p:tgtEl>
                                          <p:spTgt spid="14345">
                                            <p:txEl>
                                              <p:pRg st="0" end="0"/>
                                            </p:txEl>
                                          </p:spTgt>
                                        </p:tgtEl>
                                      </p:cBhvr>
                                    </p:animEffect>
                                    <p:anim calcmode="lin" valueType="num">
                                      <p:cBhvr>
                                        <p:cTn id="32" dur="2000" fill="hold"/>
                                        <p:tgtEl>
                                          <p:spTgt spid="14345">
                                            <p:txEl>
                                              <p:pRg st="0" end="0"/>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14345">
                                            <p:txEl>
                                              <p:pRg st="0" end="0"/>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1434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344"/>
                                        </p:tgtEl>
                                        <p:attrNameLst>
                                          <p:attrName>style.visibility</p:attrName>
                                        </p:attrNameLst>
                                      </p:cBhvr>
                                      <p:to>
                                        <p:strVal val="visible"/>
                                      </p:to>
                                    </p:set>
                                    <p:anim calcmode="lin" valueType="num">
                                      <p:cBhvr additive="base">
                                        <p:cTn id="39" dur="500" fill="hold"/>
                                        <p:tgtEl>
                                          <p:spTgt spid="14344"/>
                                        </p:tgtEl>
                                        <p:attrNameLst>
                                          <p:attrName>ppt_x</p:attrName>
                                        </p:attrNameLst>
                                      </p:cBhvr>
                                      <p:tavLst>
                                        <p:tav tm="0">
                                          <p:val>
                                            <p:strVal val="#ppt_x"/>
                                          </p:val>
                                        </p:tav>
                                        <p:tav tm="100000">
                                          <p:val>
                                            <p:strVal val="#ppt_x"/>
                                          </p:val>
                                        </p:tav>
                                      </p:tavLst>
                                    </p:anim>
                                    <p:anim calcmode="lin" valueType="num">
                                      <p:cBhvr additive="base">
                                        <p:cTn id="40"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143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295400" y="228600"/>
            <a:ext cx="6096000" cy="1093788"/>
          </a:xfrm>
          <a:prstGeom prst="rect">
            <a:avLst/>
          </a:prstGeom>
          <a:noFill/>
          <a:ln w="9525">
            <a:noFill/>
            <a:miter lim="800000"/>
            <a:headEnd/>
            <a:tailEnd/>
          </a:ln>
          <a:effectLst/>
        </p:spPr>
        <p:txBody>
          <a:bodyPr anchor="ctr" anchorCtr="1"/>
          <a:lstStyle/>
          <a:p>
            <a:pPr algn="ctr" eaLnBrk="1" hangingPunct="1">
              <a:defRPr/>
            </a:pPr>
            <a:r>
              <a:rPr lang="uk-UA" sz="4400" dirty="0">
                <a:solidFill>
                  <a:schemeClr val="folHlink"/>
                </a:solidFill>
                <a:effectLst>
                  <a:outerShdw blurRad="38100" dist="38100" dir="2700000" algn="tl">
                    <a:srgbClr val="000000"/>
                  </a:outerShdw>
                </a:effectLst>
                <a:latin typeface="Arial" charset="0"/>
              </a:rPr>
              <a:t>Фермент </a:t>
            </a:r>
            <a:r>
              <a:rPr lang="uk-UA" sz="4400" dirty="0" smtClean="0">
                <a:solidFill>
                  <a:schemeClr val="folHlink"/>
                </a:solidFill>
                <a:effectLst>
                  <a:outerShdw blurRad="38100" dist="38100" dir="2700000" algn="tl">
                    <a:srgbClr val="000000"/>
                  </a:outerShdw>
                </a:effectLst>
                <a:latin typeface="Arial" charset="0"/>
              </a:rPr>
              <a:t>Кінетика</a:t>
            </a:r>
          </a:p>
          <a:p>
            <a:pPr algn="ctr" eaLnBrk="1" hangingPunct="1">
              <a:defRPr/>
            </a:pPr>
            <a:r>
              <a:rPr lang="uk-UA" sz="3200" dirty="0">
                <a:solidFill>
                  <a:schemeClr val="folHlink"/>
                </a:solidFill>
                <a:effectLst>
                  <a:outerShdw blurRad="38100" dist="38100" dir="2700000" algn="tl">
                    <a:srgbClr val="000000"/>
                  </a:outerShdw>
                </a:effectLst>
                <a:latin typeface="Arial" charset="0"/>
              </a:rPr>
              <a:t>Механізм </a:t>
            </a:r>
            <a:r>
              <a:rPr lang="uk-UA" sz="3200" dirty="0" smtClean="0">
                <a:solidFill>
                  <a:schemeClr val="folHlink"/>
                </a:solidFill>
                <a:effectLst>
                  <a:outerShdw blurRad="38100" dist="38100" dir="2700000" algn="tl">
                    <a:srgbClr val="000000"/>
                  </a:outerShdw>
                </a:effectLst>
                <a:latin typeface="Arial" charset="0"/>
              </a:rPr>
              <a:t>пінг-понгу</a:t>
            </a:r>
            <a:endParaRPr lang="en-US" sz="3200" dirty="0">
              <a:solidFill>
                <a:schemeClr val="folHlink"/>
              </a:solidFill>
              <a:effectLst>
                <a:outerShdw blurRad="38100" dist="38100" dir="2700000" algn="tl">
                  <a:srgbClr val="000000"/>
                </a:outerShdw>
              </a:effectLst>
              <a:latin typeface="Arial" charset="0"/>
            </a:endParaRPr>
          </a:p>
        </p:txBody>
      </p:sp>
      <p:sp>
        <p:nvSpPr>
          <p:cNvPr id="15365" name="Text Box 5"/>
          <p:cNvSpPr txBox="1">
            <a:spLocks noChangeArrowheads="1"/>
          </p:cNvSpPr>
          <p:nvPr/>
        </p:nvSpPr>
        <p:spPr bwMode="auto">
          <a:xfrm>
            <a:off x="1066800" y="3429000"/>
            <a:ext cx="7086600" cy="2092881"/>
          </a:xfrm>
          <a:prstGeom prst="rect">
            <a:avLst/>
          </a:prstGeom>
          <a:noFill/>
          <a:ln w="9525">
            <a:noFill/>
            <a:miter lim="800000"/>
            <a:headEnd/>
            <a:tailEnd/>
          </a:ln>
        </p:spPr>
        <p:txBody>
          <a:bodyPr>
            <a:spAutoFit/>
          </a:bodyPr>
          <a:lstStyle/>
          <a:p>
            <a:pPr>
              <a:spcAft>
                <a:spcPct val="50000"/>
              </a:spcAft>
            </a:pPr>
            <a:r>
              <a:rPr lang="ru-RU" altLang="en-US" sz="2000" dirty="0" smtClean="0"/>
              <a:t>У </a:t>
            </a:r>
            <a:r>
              <a:rPr lang="ru-RU" altLang="en-US" sz="2000" dirty="0" err="1" smtClean="0"/>
              <a:t>цьому</a:t>
            </a:r>
            <a:r>
              <a:rPr lang="ru-RU" altLang="en-US" sz="2000" dirty="0" smtClean="0"/>
              <a:t> </a:t>
            </a:r>
            <a:r>
              <a:rPr lang="ru-RU" altLang="en-US" sz="2000" dirty="0" err="1" smtClean="0"/>
              <a:t>прикладі</a:t>
            </a:r>
            <a:r>
              <a:rPr lang="ru-RU" altLang="en-US" sz="2000" dirty="0" smtClean="0"/>
              <a:t> перше </a:t>
            </a:r>
            <a:r>
              <a:rPr lang="ru-RU" altLang="en-US" sz="2000" dirty="0" err="1" smtClean="0"/>
              <a:t>підкладка</a:t>
            </a:r>
            <a:r>
              <a:rPr lang="ru-RU" altLang="en-US" sz="2000" dirty="0" smtClean="0"/>
              <a:t> (</a:t>
            </a:r>
            <a:r>
              <a:rPr lang="ru-RU" altLang="en-US" sz="2000" dirty="0" err="1" smtClean="0"/>
              <a:t>A</a:t>
            </a:r>
            <a:r>
              <a:rPr lang="ru-RU" altLang="en-US" sz="2000" dirty="0" smtClean="0"/>
              <a:t>), </a:t>
            </a:r>
            <a:r>
              <a:rPr lang="ru-RU" altLang="en-US" sz="2000" dirty="0" err="1" smtClean="0"/>
              <a:t>перетворюють</a:t>
            </a:r>
            <a:r>
              <a:rPr lang="ru-RU" altLang="en-US" sz="2000" dirty="0" smtClean="0"/>
              <a:t> на продукт (</a:t>
            </a:r>
            <a:r>
              <a:rPr lang="ru-RU" altLang="en-US" sz="2000" dirty="0" err="1" smtClean="0"/>
              <a:t>Р</a:t>
            </a:r>
            <a:r>
              <a:rPr lang="ru-RU" altLang="en-US" sz="2000" dirty="0" smtClean="0"/>
              <a:t>) </a:t>
            </a:r>
            <a:r>
              <a:rPr lang="ru-RU" altLang="en-US" sz="2000" dirty="0" err="1" smtClean="0"/>
              <a:t>і</a:t>
            </a:r>
            <a:r>
              <a:rPr lang="ru-RU" altLang="en-US" sz="2000" dirty="0" smtClean="0"/>
              <a:t> </a:t>
            </a:r>
            <a:r>
              <a:rPr lang="ru-RU" altLang="en-US" sz="2000" dirty="0" err="1" smtClean="0"/>
              <a:t>продукт</a:t>
            </a:r>
            <a:r>
              <a:rPr lang="ru-RU" altLang="en-US" sz="2000" dirty="0" smtClean="0"/>
              <a:t> </a:t>
            </a:r>
            <a:r>
              <a:rPr lang="ru-RU" altLang="en-US" sz="2000" dirty="0" err="1" smtClean="0"/>
              <a:t>відходить</a:t>
            </a:r>
            <a:r>
              <a:rPr lang="ru-RU" altLang="en-US" sz="2000" dirty="0" smtClean="0"/>
              <a:t> перед другим </a:t>
            </a:r>
            <a:r>
              <a:rPr lang="ru-RU" altLang="en-US" sz="2000" dirty="0" err="1" smtClean="0"/>
              <a:t>підкладки</a:t>
            </a:r>
            <a:r>
              <a:rPr lang="ru-RU" altLang="en-US" sz="2000" dirty="0" smtClean="0"/>
              <a:t> (</a:t>
            </a:r>
            <a:r>
              <a:rPr lang="ru-RU" altLang="en-US" sz="2000" dirty="0" err="1" smtClean="0"/>
              <a:t>B</a:t>
            </a:r>
            <a:r>
              <a:rPr lang="ru-RU" altLang="en-US" sz="2000" dirty="0" smtClean="0"/>
              <a:t>) </a:t>
            </a:r>
            <a:r>
              <a:rPr lang="ru-RU" altLang="en-US" sz="2000" dirty="0" err="1" smtClean="0"/>
              <a:t>зв'язується</a:t>
            </a:r>
            <a:r>
              <a:rPr lang="ru-RU" altLang="en-US" sz="2000" dirty="0" smtClean="0"/>
              <a:t> </a:t>
            </a:r>
          </a:p>
          <a:p>
            <a:pPr>
              <a:spcAft>
                <a:spcPct val="50000"/>
              </a:spcAft>
            </a:pPr>
            <a:r>
              <a:rPr lang="ru-RU" altLang="en-US" sz="2000" dirty="0" smtClean="0"/>
              <a:t> </a:t>
            </a:r>
            <a:r>
              <a:rPr lang="ru-RU" altLang="en-US" sz="2000" dirty="0" err="1" smtClean="0"/>
              <a:t>Це</a:t>
            </a:r>
            <a:r>
              <a:rPr lang="ru-RU" altLang="en-US" sz="2000" dirty="0" smtClean="0"/>
              <a:t> </a:t>
            </a:r>
            <a:r>
              <a:rPr lang="ru-RU" altLang="en-US" sz="2000" dirty="0" err="1" smtClean="0"/>
              <a:t>залишає</a:t>
            </a:r>
            <a:r>
              <a:rPr lang="ru-RU" altLang="en-US" sz="2000" dirty="0" smtClean="0"/>
              <a:t> фермент в </a:t>
            </a:r>
            <a:r>
              <a:rPr lang="ru-RU" altLang="en-US" sz="2000" dirty="0" err="1" smtClean="0"/>
              <a:t>зміненому</a:t>
            </a:r>
            <a:r>
              <a:rPr lang="ru-RU" altLang="en-US" sz="2000" dirty="0" smtClean="0"/>
              <a:t> </a:t>
            </a:r>
            <a:r>
              <a:rPr lang="ru-RU" altLang="en-US" sz="2000" dirty="0" err="1" smtClean="0"/>
              <a:t>вигляді</a:t>
            </a:r>
            <a:r>
              <a:rPr lang="ru-RU" altLang="en-US" sz="2000" dirty="0" smtClean="0"/>
              <a:t> (</a:t>
            </a:r>
            <a:r>
              <a:rPr lang="ru-RU" altLang="en-US" sz="2000" dirty="0" err="1" smtClean="0"/>
              <a:t>F</a:t>
            </a:r>
            <a:r>
              <a:rPr lang="ru-RU" altLang="en-US" sz="2000" dirty="0" smtClean="0"/>
              <a:t>), </a:t>
            </a:r>
            <a:r>
              <a:rPr lang="ru-RU" altLang="en-US" sz="2000" dirty="0" err="1" smtClean="0"/>
              <a:t>який</a:t>
            </a:r>
            <a:r>
              <a:rPr lang="ru-RU" altLang="en-US" sz="2000" dirty="0" smtClean="0"/>
              <a:t> </a:t>
            </a:r>
            <a:r>
              <a:rPr lang="ru-RU" altLang="en-US" sz="2000" dirty="0" err="1" smtClean="0"/>
              <a:t>тепер</a:t>
            </a:r>
            <a:r>
              <a:rPr lang="ru-RU" altLang="en-US" sz="2000" dirty="0" smtClean="0"/>
              <a:t> </a:t>
            </a:r>
            <a:r>
              <a:rPr lang="ru-RU" altLang="en-US" sz="2000" dirty="0" err="1" smtClean="0"/>
              <a:t>може</a:t>
            </a:r>
            <a:r>
              <a:rPr lang="ru-RU" altLang="en-US" sz="2000" dirty="0" smtClean="0"/>
              <a:t> </a:t>
            </a:r>
            <a:r>
              <a:rPr lang="ru-RU" altLang="en-US" sz="2000" dirty="0" err="1" smtClean="0"/>
              <a:t>пов'язувати</a:t>
            </a:r>
            <a:r>
              <a:rPr lang="ru-RU" altLang="en-US" sz="2000" dirty="0" smtClean="0"/>
              <a:t> (</a:t>
            </a:r>
            <a:r>
              <a:rPr lang="ru-RU" altLang="en-US" sz="2000" dirty="0" err="1" smtClean="0"/>
              <a:t>B</a:t>
            </a:r>
            <a:r>
              <a:rPr lang="ru-RU" altLang="en-US" sz="2000" dirty="0" smtClean="0"/>
              <a:t>) </a:t>
            </a:r>
            <a:r>
              <a:rPr lang="ru-RU" altLang="en-US" sz="2000" dirty="0" err="1" smtClean="0"/>
              <a:t>і</a:t>
            </a:r>
            <a:r>
              <a:rPr lang="ru-RU" altLang="en-US" sz="2000" dirty="0" smtClean="0"/>
              <a:t> </a:t>
            </a:r>
            <a:r>
              <a:rPr lang="ru-RU" altLang="en-US" sz="2000" dirty="0" err="1" smtClean="0"/>
              <a:t>перетворити</a:t>
            </a:r>
            <a:r>
              <a:rPr lang="ru-RU" altLang="en-US" sz="2000" dirty="0" smtClean="0"/>
              <a:t> </a:t>
            </a:r>
            <a:r>
              <a:rPr lang="ru-RU" altLang="en-US" sz="2000" dirty="0" err="1" smtClean="0"/>
              <a:t>його</a:t>
            </a:r>
            <a:r>
              <a:rPr lang="ru-RU" altLang="en-US" sz="2000" dirty="0" smtClean="0"/>
              <a:t> </a:t>
            </a:r>
            <a:r>
              <a:rPr lang="ru-RU" altLang="en-US" sz="2000" dirty="0" err="1" smtClean="0"/>
              <a:t>в</a:t>
            </a:r>
            <a:r>
              <a:rPr lang="ru-RU" altLang="en-US" sz="2000" dirty="0" smtClean="0"/>
              <a:t> продукт (</a:t>
            </a:r>
            <a:r>
              <a:rPr lang="ru-RU" altLang="en-US" sz="2000" dirty="0" err="1" smtClean="0"/>
              <a:t>Q</a:t>
            </a:r>
            <a:r>
              <a:rPr lang="ru-RU" altLang="en-US" sz="2000" dirty="0" smtClean="0"/>
              <a:t>)</a:t>
            </a:r>
            <a:endParaRPr lang="en-US" altLang="en-US" sz="2000" dirty="0"/>
          </a:p>
        </p:txBody>
      </p:sp>
      <p:graphicFrame>
        <p:nvGraphicFramePr>
          <p:cNvPr id="2" name="Object 1"/>
          <p:cNvGraphicFramePr>
            <a:graphicFrameLocks noChangeAspect="1"/>
          </p:cNvGraphicFramePr>
          <p:nvPr/>
        </p:nvGraphicFramePr>
        <p:xfrm>
          <a:off x="1600200" y="1905000"/>
          <a:ext cx="5624513" cy="990600"/>
        </p:xfrm>
        <a:graphic>
          <a:graphicData uri="http://schemas.openxmlformats.org/presentationml/2006/ole">
            <p:oleObj spid="_x0000_s2050" name="CS ChemDraw Drawing" r:id="rId3" imgW="3939079" imgH="6944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5">
                                            <p:txEl>
                                              <p:pRg st="0" end="0"/>
                                            </p:txEl>
                                          </p:spTgt>
                                        </p:tgtEl>
                                        <p:attrNameLst>
                                          <p:attrName>style.visibility</p:attrName>
                                        </p:attrNameLst>
                                      </p:cBhvr>
                                      <p:to>
                                        <p:strVal val="visible"/>
                                      </p:to>
                                    </p:set>
                                    <p:animEffect transition="in" filter="fade">
                                      <p:cBhvr>
                                        <p:cTn id="12" dur="2000"/>
                                        <p:tgtEl>
                                          <p:spTgt spid="1536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5">
                                            <p:txEl>
                                              <p:pRg st="1" end="1"/>
                                            </p:txEl>
                                          </p:spTgt>
                                        </p:tgtEl>
                                        <p:attrNameLst>
                                          <p:attrName>style.visibility</p:attrName>
                                        </p:attrNameLst>
                                      </p:cBhvr>
                                      <p:to>
                                        <p:strVal val="visible"/>
                                      </p:to>
                                    </p:set>
                                    <p:animEffect transition="in" filter="fade">
                                      <p:cBhvr>
                                        <p:cTn id="17" dur="2000"/>
                                        <p:tgtEl>
                                          <p:spTgt spid="153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295400" y="228600"/>
            <a:ext cx="6096000" cy="1093788"/>
          </a:xfrm>
          <a:prstGeom prst="rect">
            <a:avLst/>
          </a:prstGeom>
          <a:noFill/>
          <a:ln w="9525">
            <a:noFill/>
            <a:miter lim="800000"/>
            <a:headEnd/>
            <a:tailEnd/>
          </a:ln>
          <a:effectLst/>
        </p:spPr>
        <p:txBody>
          <a:bodyPr anchor="ctr" anchorCtr="1"/>
          <a:lstStyle/>
          <a:p>
            <a:pPr algn="ctr" eaLnBrk="1" hangingPunct="1">
              <a:defRPr/>
            </a:pPr>
            <a:r>
              <a:rPr lang="en-US" sz="4400" dirty="0">
                <a:solidFill>
                  <a:schemeClr val="folHlink"/>
                </a:solidFill>
                <a:effectLst>
                  <a:outerShdw blurRad="38100" dist="38100" dir="2700000" algn="tl">
                    <a:srgbClr val="000000"/>
                  </a:outerShdw>
                </a:effectLst>
                <a:latin typeface="Arial" charset="0"/>
              </a:rPr>
              <a:t>Enzyme Kinetics</a:t>
            </a:r>
            <a:br>
              <a:rPr lang="en-US" sz="4400" dirty="0">
                <a:solidFill>
                  <a:schemeClr val="folHlink"/>
                </a:solidFill>
                <a:effectLst>
                  <a:outerShdw blurRad="38100" dist="38100" dir="2700000" algn="tl">
                    <a:srgbClr val="000000"/>
                  </a:outerShdw>
                </a:effectLst>
                <a:latin typeface="Arial" charset="0"/>
              </a:rPr>
            </a:br>
            <a:r>
              <a:rPr lang="uk-UA" sz="3200" dirty="0">
                <a:solidFill>
                  <a:schemeClr val="folHlink"/>
                </a:solidFill>
                <a:effectLst>
                  <a:outerShdw blurRad="38100" dist="38100" dir="2700000" algn="tl">
                    <a:srgbClr val="000000"/>
                  </a:outerShdw>
                </a:effectLst>
                <a:latin typeface="Arial" charset="0"/>
              </a:rPr>
              <a:t>Механізм </a:t>
            </a:r>
            <a:r>
              <a:rPr lang="uk-UA" sz="3200" dirty="0" smtClean="0">
                <a:solidFill>
                  <a:schemeClr val="folHlink"/>
                </a:solidFill>
                <a:effectLst>
                  <a:outerShdw blurRad="38100" dist="38100" dir="2700000" algn="tl">
                    <a:srgbClr val="000000"/>
                  </a:outerShdw>
                </a:effectLst>
                <a:latin typeface="Arial" charset="0"/>
              </a:rPr>
              <a:t>пінг-понгу</a:t>
            </a:r>
            <a:endParaRPr lang="en-US" sz="3200" dirty="0">
              <a:solidFill>
                <a:schemeClr val="folHlink"/>
              </a:solidFill>
              <a:effectLst>
                <a:outerShdw blurRad="38100" dist="38100" dir="2700000" algn="tl">
                  <a:srgbClr val="000000"/>
                </a:outerShdw>
              </a:effectLst>
              <a:latin typeface="Arial" charset="0"/>
            </a:endParaRPr>
          </a:p>
        </p:txBody>
      </p:sp>
      <p:pic>
        <p:nvPicPr>
          <p:cNvPr id="23555" name="Picture 3" descr="slide6a"/>
          <p:cNvPicPr>
            <a:picLocks noChangeAspect="1" noChangeArrowheads="1"/>
          </p:cNvPicPr>
          <p:nvPr/>
        </p:nvPicPr>
        <p:blipFill>
          <a:blip r:embed="rId2" cstate="print">
            <a:lum bright="-12000" contrast="18000"/>
          </a:blip>
          <a:srcRect/>
          <a:stretch>
            <a:fillRect/>
          </a:stretch>
        </p:blipFill>
        <p:spPr bwMode="auto">
          <a:xfrm>
            <a:off x="1295400" y="1600200"/>
            <a:ext cx="6296025" cy="3703638"/>
          </a:xfrm>
          <a:prstGeom prst="rect">
            <a:avLst/>
          </a:prstGeom>
          <a:noFill/>
          <a:ln w="9525">
            <a:noFill/>
            <a:miter lim="800000"/>
            <a:headEnd/>
            <a:tailEnd/>
          </a:ln>
        </p:spPr>
      </p:pic>
      <p:sp>
        <p:nvSpPr>
          <p:cNvPr id="23556" name="Text Box 4"/>
          <p:cNvSpPr txBox="1">
            <a:spLocks noChangeArrowheads="1"/>
          </p:cNvSpPr>
          <p:nvPr/>
        </p:nvSpPr>
        <p:spPr bwMode="auto">
          <a:xfrm>
            <a:off x="304800" y="5791200"/>
            <a:ext cx="8839200" cy="784830"/>
          </a:xfrm>
          <a:prstGeom prst="rect">
            <a:avLst/>
          </a:prstGeom>
          <a:noFill/>
          <a:ln w="9525">
            <a:noFill/>
            <a:miter lim="800000"/>
            <a:headEnd/>
            <a:tailEnd/>
          </a:ln>
        </p:spPr>
        <p:txBody>
          <a:bodyPr>
            <a:spAutoFit/>
          </a:bodyPr>
          <a:lstStyle/>
          <a:p>
            <a:pPr>
              <a:spcAft>
                <a:spcPct val="25000"/>
              </a:spcAft>
            </a:pPr>
            <a:r>
              <a:rPr lang="uk-UA" altLang="en-US" sz="2000" dirty="0" err="1" smtClean="0"/>
              <a:t>Цуй</a:t>
            </a:r>
            <a:r>
              <a:rPr lang="uk-UA" altLang="en-US" sz="2000" dirty="0" smtClean="0"/>
              <a:t> графі дає паралельні лінії, які діагностики цього механізму </a:t>
            </a:r>
          </a:p>
          <a:p>
            <a:pPr>
              <a:spcAft>
                <a:spcPct val="25000"/>
              </a:spcAft>
            </a:pPr>
            <a:r>
              <a:rPr lang="uk-UA" altLang="en-US" sz="2000" dirty="0" smtClean="0"/>
              <a:t> </a:t>
            </a:r>
            <a:r>
              <a:rPr lang="en-US" altLang="en-US" sz="2000" dirty="0" err="1" smtClean="0"/>
              <a:t>Replots</a:t>
            </a:r>
            <a:r>
              <a:rPr lang="en-US" altLang="en-US" sz="2000" dirty="0" smtClean="0"/>
              <a:t> </a:t>
            </a:r>
            <a:r>
              <a:rPr lang="uk-UA" altLang="en-US" sz="2000" dirty="0" smtClean="0"/>
              <a:t>знову необхідні для визначення кінетичних параметрів</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556">
                                            <p:txEl>
                                              <p:pRg st="0" end="0"/>
                                            </p:txEl>
                                          </p:spTgt>
                                        </p:tgtEl>
                                        <p:attrNameLst>
                                          <p:attrName>style.visibility</p:attrName>
                                        </p:attrNameLst>
                                      </p:cBhvr>
                                      <p:to>
                                        <p:strVal val="visible"/>
                                      </p:to>
                                    </p:set>
                                    <p:animEffect transition="in" filter="fade">
                                      <p:cBhvr>
                                        <p:cTn id="14" dur="2000"/>
                                        <p:tgtEl>
                                          <p:spTgt spid="2355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556">
                                            <p:txEl>
                                              <p:pRg st="1" end="1"/>
                                            </p:txEl>
                                          </p:spTgt>
                                        </p:tgtEl>
                                        <p:attrNameLst>
                                          <p:attrName>style.visibility</p:attrName>
                                        </p:attrNameLst>
                                      </p:cBhvr>
                                      <p:to>
                                        <p:strVal val="visible"/>
                                      </p:to>
                                    </p:set>
                                    <p:animEffect transition="in" filter="fade">
                                      <p:cBhvr>
                                        <p:cTn id="19" dur="2000"/>
                                        <p:tgtEl>
                                          <p:spTgt spid="23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295400" y="228600"/>
            <a:ext cx="6096000" cy="1093788"/>
          </a:xfrm>
          <a:prstGeom prst="rect">
            <a:avLst/>
          </a:prstGeom>
          <a:noFill/>
          <a:ln w="9525">
            <a:noFill/>
            <a:miter lim="800000"/>
            <a:headEnd/>
            <a:tailEnd/>
          </a:ln>
          <a:effectLst/>
        </p:spPr>
        <p:txBody>
          <a:bodyPr anchor="ctr" anchorCtr="1"/>
          <a:lstStyle/>
          <a:p>
            <a:pPr algn="ctr" eaLnBrk="1" hangingPunct="1">
              <a:defRPr/>
            </a:pPr>
            <a:r>
              <a:rPr lang="uk-UA" sz="4400" dirty="0" smtClean="0">
                <a:solidFill>
                  <a:schemeClr val="folHlink"/>
                </a:solidFill>
                <a:effectLst>
                  <a:outerShdw blurRad="38100" dist="38100" dir="2700000" algn="tl">
                    <a:srgbClr val="000000"/>
                  </a:outerShdw>
                </a:effectLst>
                <a:latin typeface="Arial" charset="0"/>
              </a:rPr>
              <a:t>Кінетика ферментів</a:t>
            </a:r>
            <a:r>
              <a:rPr lang="uk-UA" sz="3200" dirty="0" smtClean="0">
                <a:solidFill>
                  <a:schemeClr val="folHlink"/>
                </a:solidFill>
                <a:effectLst>
                  <a:outerShdw blurRad="38100" dist="38100" dir="2700000" algn="tl">
                    <a:srgbClr val="000000"/>
                  </a:outerShdw>
                </a:effectLst>
                <a:latin typeface="Arial" charset="0"/>
              </a:rPr>
              <a:t> </a:t>
            </a:r>
            <a:r>
              <a:rPr lang="uk-UA" sz="3200" dirty="0">
                <a:solidFill>
                  <a:schemeClr val="folHlink"/>
                </a:solidFill>
                <a:effectLst>
                  <a:outerShdw blurRad="38100" dist="38100" dir="2700000" algn="tl">
                    <a:srgbClr val="000000"/>
                  </a:outerShdw>
                </a:effectLst>
                <a:latin typeface="Arial" charset="0"/>
              </a:rPr>
              <a:t>Механізм </a:t>
            </a:r>
            <a:r>
              <a:rPr lang="uk-UA" sz="3200" dirty="0" smtClean="0">
                <a:solidFill>
                  <a:schemeClr val="folHlink"/>
                </a:solidFill>
                <a:effectLst>
                  <a:outerShdw blurRad="38100" dist="38100" dir="2700000" algn="tl">
                    <a:srgbClr val="000000"/>
                  </a:outerShdw>
                </a:effectLst>
                <a:latin typeface="Arial" charset="0"/>
              </a:rPr>
              <a:t>пінг-понгу</a:t>
            </a:r>
            <a:endParaRPr lang="en-US" sz="3200" dirty="0">
              <a:solidFill>
                <a:schemeClr val="folHlink"/>
              </a:solidFill>
              <a:effectLst>
                <a:outerShdw blurRad="38100" dist="38100" dir="2700000" algn="tl">
                  <a:srgbClr val="000000"/>
                </a:outerShdw>
              </a:effectLst>
              <a:latin typeface="Arial" charset="0"/>
            </a:endParaRPr>
          </a:p>
        </p:txBody>
      </p:sp>
      <p:pic>
        <p:nvPicPr>
          <p:cNvPr id="22531" name="Picture 3" descr="slide6c"/>
          <p:cNvPicPr>
            <a:picLocks noChangeAspect="1" noChangeArrowheads="1"/>
          </p:cNvPicPr>
          <p:nvPr/>
        </p:nvPicPr>
        <p:blipFill>
          <a:blip r:embed="rId3" cstate="print">
            <a:lum bright="-12000" contrast="36000"/>
          </a:blip>
          <a:srcRect b="3085"/>
          <a:stretch>
            <a:fillRect/>
          </a:stretch>
        </p:blipFill>
        <p:spPr bwMode="auto">
          <a:xfrm>
            <a:off x="762000" y="1828800"/>
            <a:ext cx="3044825" cy="2743200"/>
          </a:xfrm>
          <a:prstGeom prst="rect">
            <a:avLst/>
          </a:prstGeom>
          <a:noFill/>
          <a:ln w="9525">
            <a:noFill/>
            <a:miter lim="800000"/>
            <a:headEnd/>
            <a:tailEnd/>
          </a:ln>
        </p:spPr>
      </p:pic>
      <p:sp>
        <p:nvSpPr>
          <p:cNvPr id="22532" name="Text Box 4"/>
          <p:cNvSpPr txBox="1">
            <a:spLocks noChangeArrowheads="1"/>
          </p:cNvSpPr>
          <p:nvPr/>
        </p:nvSpPr>
        <p:spPr bwMode="auto">
          <a:xfrm>
            <a:off x="609600" y="4953000"/>
            <a:ext cx="3429000" cy="641350"/>
          </a:xfrm>
          <a:prstGeom prst="rect">
            <a:avLst/>
          </a:prstGeom>
          <a:noFill/>
          <a:ln w="9525">
            <a:noFill/>
            <a:miter lim="800000"/>
            <a:headEnd/>
            <a:tailEnd/>
          </a:ln>
        </p:spPr>
        <p:txBody>
          <a:bodyPr>
            <a:spAutoFit/>
          </a:bodyPr>
          <a:lstStyle/>
          <a:p>
            <a:r>
              <a:rPr lang="uk-UA" altLang="en-US" dirty="0" smtClean="0"/>
              <a:t>Знову ж, перехоплення </a:t>
            </a:r>
            <a:r>
              <a:rPr lang="en-US" altLang="en-US" dirty="0" err="1" smtClean="0"/>
              <a:t>Replot</a:t>
            </a:r>
            <a:r>
              <a:rPr lang="en-US" altLang="en-US" dirty="0" smtClean="0"/>
              <a:t> </a:t>
            </a:r>
            <a:r>
              <a:rPr lang="uk-UA" altLang="en-US" dirty="0" smtClean="0"/>
              <a:t>дає нам </a:t>
            </a:r>
            <a:r>
              <a:rPr lang="en-US" altLang="en-US" dirty="0" err="1" smtClean="0"/>
              <a:t>Vmax</a:t>
            </a:r>
            <a:r>
              <a:rPr lang="en-US" altLang="en-US" dirty="0" smtClean="0"/>
              <a:t> </a:t>
            </a:r>
            <a:r>
              <a:rPr lang="uk-UA" altLang="en-US" dirty="0" smtClean="0"/>
              <a:t>і </a:t>
            </a:r>
            <a:r>
              <a:rPr lang="en-US" altLang="en-US" dirty="0" smtClean="0"/>
              <a:t>Kb</a:t>
            </a:r>
            <a:endParaRPr lang="en-US" altLang="en-US" baseline="-25000" dirty="0">
              <a:solidFill>
                <a:srgbClr val="FFFF66"/>
              </a:solidFill>
            </a:endParaRPr>
          </a:p>
        </p:txBody>
      </p:sp>
      <p:pic>
        <p:nvPicPr>
          <p:cNvPr id="22533" name="Picture 5" descr="slide6b"/>
          <p:cNvPicPr>
            <a:picLocks noChangeAspect="1" noChangeArrowheads="1"/>
          </p:cNvPicPr>
          <p:nvPr/>
        </p:nvPicPr>
        <p:blipFill>
          <a:blip r:embed="rId4" cstate="print">
            <a:lum bright="-12000" contrast="36000"/>
          </a:blip>
          <a:srcRect r="4636"/>
          <a:stretch>
            <a:fillRect/>
          </a:stretch>
        </p:blipFill>
        <p:spPr bwMode="auto">
          <a:xfrm>
            <a:off x="4572000" y="1828800"/>
            <a:ext cx="3200400" cy="2706688"/>
          </a:xfrm>
          <a:prstGeom prst="rect">
            <a:avLst/>
          </a:prstGeom>
          <a:noFill/>
          <a:ln w="9525">
            <a:noFill/>
            <a:miter lim="800000"/>
            <a:headEnd/>
            <a:tailEnd/>
          </a:ln>
        </p:spPr>
      </p:pic>
      <p:sp>
        <p:nvSpPr>
          <p:cNvPr id="22534" name="Text Box 6"/>
          <p:cNvSpPr txBox="1">
            <a:spLocks noChangeArrowheads="1"/>
          </p:cNvSpPr>
          <p:nvPr/>
        </p:nvSpPr>
        <p:spPr bwMode="auto">
          <a:xfrm>
            <a:off x="4267200" y="4953000"/>
            <a:ext cx="4664075" cy="1615827"/>
          </a:xfrm>
          <a:prstGeom prst="rect">
            <a:avLst/>
          </a:prstGeom>
          <a:noFill/>
          <a:ln w="9525">
            <a:noFill/>
            <a:miter lim="800000"/>
            <a:headEnd/>
            <a:tailEnd/>
          </a:ln>
        </p:spPr>
        <p:txBody>
          <a:bodyPr>
            <a:spAutoFit/>
          </a:bodyPr>
          <a:lstStyle/>
          <a:p>
            <a:pPr>
              <a:spcAft>
                <a:spcPct val="50000"/>
              </a:spcAft>
            </a:pPr>
            <a:r>
              <a:rPr lang="uk-UA" altLang="en-US" dirty="0" smtClean="0"/>
              <a:t>Однак, так як всі лінії мають однаковий нахил це </a:t>
            </a:r>
            <a:r>
              <a:rPr lang="en-US" altLang="en-US" dirty="0" err="1" smtClean="0"/>
              <a:t>Replot</a:t>
            </a:r>
            <a:r>
              <a:rPr lang="en-US" altLang="en-US" dirty="0" smtClean="0"/>
              <a:t> </a:t>
            </a:r>
            <a:r>
              <a:rPr lang="uk-UA" altLang="en-US" dirty="0" smtClean="0"/>
              <a:t>тільки дає нам </a:t>
            </a:r>
            <a:r>
              <a:rPr lang="en-US" altLang="en-US" dirty="0" smtClean="0"/>
              <a:t>Ka </a:t>
            </a:r>
          </a:p>
          <a:p>
            <a:pPr>
              <a:spcAft>
                <a:spcPct val="50000"/>
              </a:spcAft>
            </a:pPr>
            <a:r>
              <a:rPr lang="en-US" altLang="en-US" dirty="0" smtClean="0"/>
              <a:t> Kia </a:t>
            </a:r>
            <a:r>
              <a:rPr lang="uk-UA" altLang="en-US" dirty="0" smtClean="0"/>
              <a:t>дорівнює нулю для механізму для пінг-понгу</a:t>
            </a:r>
            <a:endParaRPr lang="en-US" altLang="en-US" baseline="-25000" dirty="0"/>
          </a:p>
        </p:txBody>
      </p:sp>
    </p:spTree>
  </p:cSld>
  <p:clrMapOvr>
    <a:masterClrMapping/>
  </p:clrMapOvr>
  <p:transition>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1000" fill="hold"/>
                                        <p:tgtEl>
                                          <p:spTgt spid="22531"/>
                                        </p:tgtEl>
                                        <p:attrNameLst>
                                          <p:attrName>ppt_w</p:attrName>
                                        </p:attrNameLst>
                                      </p:cBhvr>
                                      <p:tavLst>
                                        <p:tav tm="0">
                                          <p:val>
                                            <p:fltVal val="0"/>
                                          </p:val>
                                        </p:tav>
                                        <p:tav tm="100000">
                                          <p:val>
                                            <p:strVal val="#ppt_w"/>
                                          </p:val>
                                        </p:tav>
                                      </p:tavLst>
                                    </p:anim>
                                    <p:anim calcmode="lin" valueType="num">
                                      <p:cBhvr>
                                        <p:cTn id="8" dur="1000" fill="hold"/>
                                        <p:tgtEl>
                                          <p:spTgt spid="22531"/>
                                        </p:tgtEl>
                                        <p:attrNameLst>
                                          <p:attrName>ppt_h</p:attrName>
                                        </p:attrNameLst>
                                      </p:cBhvr>
                                      <p:tavLst>
                                        <p:tav tm="0">
                                          <p:val>
                                            <p:fltVal val="0"/>
                                          </p:val>
                                        </p:tav>
                                        <p:tav tm="100000">
                                          <p:val>
                                            <p:strVal val="#ppt_h"/>
                                          </p:val>
                                        </p:tav>
                                      </p:tavLst>
                                    </p:anim>
                                    <p:animEffect transition="in" filter="fade">
                                      <p:cBhvr>
                                        <p:cTn id="9" dur="1000"/>
                                        <p:tgtEl>
                                          <p:spTgt spid="22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532"/>
                                        </p:tgtEl>
                                        <p:attrNameLst>
                                          <p:attrName>style.visibility</p:attrName>
                                        </p:attrNameLst>
                                      </p:cBhvr>
                                      <p:to>
                                        <p:strVal val="visible"/>
                                      </p:to>
                                    </p:set>
                                    <p:animEffect transition="in" filter="fade">
                                      <p:cBhvr>
                                        <p:cTn id="14" dur="2000"/>
                                        <p:tgtEl>
                                          <p:spTgt spid="2253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2533"/>
                                        </p:tgtEl>
                                        <p:attrNameLst>
                                          <p:attrName>style.visibility</p:attrName>
                                        </p:attrNameLst>
                                      </p:cBhvr>
                                      <p:to>
                                        <p:strVal val="visible"/>
                                      </p:to>
                                    </p:set>
                                    <p:anim calcmode="lin" valueType="num">
                                      <p:cBhvr>
                                        <p:cTn id="19" dur="1000" fill="hold"/>
                                        <p:tgtEl>
                                          <p:spTgt spid="22533"/>
                                        </p:tgtEl>
                                        <p:attrNameLst>
                                          <p:attrName>ppt_w</p:attrName>
                                        </p:attrNameLst>
                                      </p:cBhvr>
                                      <p:tavLst>
                                        <p:tav tm="0">
                                          <p:val>
                                            <p:fltVal val="0"/>
                                          </p:val>
                                        </p:tav>
                                        <p:tav tm="100000">
                                          <p:val>
                                            <p:strVal val="#ppt_w"/>
                                          </p:val>
                                        </p:tav>
                                      </p:tavLst>
                                    </p:anim>
                                    <p:anim calcmode="lin" valueType="num">
                                      <p:cBhvr>
                                        <p:cTn id="20" dur="1000" fill="hold"/>
                                        <p:tgtEl>
                                          <p:spTgt spid="22533"/>
                                        </p:tgtEl>
                                        <p:attrNameLst>
                                          <p:attrName>ppt_h</p:attrName>
                                        </p:attrNameLst>
                                      </p:cBhvr>
                                      <p:tavLst>
                                        <p:tav tm="0">
                                          <p:val>
                                            <p:fltVal val="0"/>
                                          </p:val>
                                        </p:tav>
                                        <p:tav tm="100000">
                                          <p:val>
                                            <p:strVal val="#ppt_h"/>
                                          </p:val>
                                        </p:tav>
                                      </p:tavLst>
                                    </p:anim>
                                    <p:animEffect transition="in" filter="fade">
                                      <p:cBhvr>
                                        <p:cTn id="21" dur="1000"/>
                                        <p:tgtEl>
                                          <p:spTgt spid="225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534">
                                            <p:txEl>
                                              <p:pRg st="0" end="0"/>
                                            </p:txEl>
                                          </p:spTgt>
                                        </p:tgtEl>
                                        <p:attrNameLst>
                                          <p:attrName>style.visibility</p:attrName>
                                        </p:attrNameLst>
                                      </p:cBhvr>
                                      <p:to>
                                        <p:strVal val="visible"/>
                                      </p:to>
                                    </p:set>
                                    <p:animEffect transition="in" filter="fade">
                                      <p:cBhvr>
                                        <p:cTn id="26" dur="2000"/>
                                        <p:tgtEl>
                                          <p:spTgt spid="2253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534">
                                            <p:txEl>
                                              <p:pRg st="1" end="1"/>
                                            </p:txEl>
                                          </p:spTgt>
                                        </p:tgtEl>
                                        <p:attrNameLst>
                                          <p:attrName>style.visibility</p:attrName>
                                        </p:attrNameLst>
                                      </p:cBhvr>
                                      <p:to>
                                        <p:strVal val="visible"/>
                                      </p:to>
                                    </p:set>
                                    <p:animEffect transition="in" filter="fade">
                                      <p:cBhvr>
                                        <p:cTn id="31" dur="2000"/>
                                        <p:tgtEl>
                                          <p:spTgt spid="225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7813"/>
            <a:ext cx="8229600" cy="865187"/>
          </a:xfrm>
        </p:spPr>
        <p:txBody>
          <a:bodyPr/>
          <a:lstStyle/>
          <a:p>
            <a:pPr eaLnBrk="1" hangingPunct="1">
              <a:defRPr/>
            </a:pPr>
            <a:r>
              <a:rPr lang="uk-UA" dirty="0" smtClean="0">
                <a:solidFill>
                  <a:schemeClr val="folHlink"/>
                </a:solidFill>
              </a:rPr>
              <a:t>Кінетика</a:t>
            </a:r>
            <a:endParaRPr lang="en-US" dirty="0" smtClean="0">
              <a:solidFill>
                <a:schemeClr val="folHlink"/>
              </a:solidFill>
            </a:endParaRPr>
          </a:p>
        </p:txBody>
      </p:sp>
      <p:sp>
        <p:nvSpPr>
          <p:cNvPr id="3075" name="Text Box 3"/>
          <p:cNvSpPr txBox="1">
            <a:spLocks noChangeArrowheads="1"/>
          </p:cNvSpPr>
          <p:nvPr/>
        </p:nvSpPr>
        <p:spPr bwMode="auto">
          <a:xfrm>
            <a:off x="304800" y="1752600"/>
            <a:ext cx="8229600" cy="3582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Aft>
                <a:spcPct val="50000"/>
              </a:spcAft>
              <a:defRPr/>
            </a:pPr>
            <a:r>
              <a:rPr lang="ru-RU" sz="2800" dirty="0" err="1" smtClean="0">
                <a:solidFill>
                  <a:schemeClr val="folHlink"/>
                </a:solidFill>
                <a:effectLst>
                  <a:outerShdw blurRad="38100" dist="38100" dir="2700000" algn="tl">
                    <a:srgbClr val="000000">
                      <a:alpha val="43137"/>
                    </a:srgbClr>
                  </a:outerShdw>
                </a:effectLst>
              </a:rPr>
              <a:t>Цілі</a:t>
            </a:r>
            <a:r>
              <a:rPr lang="ru-RU" sz="2800" dirty="0" smtClean="0">
                <a:solidFill>
                  <a:schemeClr val="folHlink"/>
                </a:solidFill>
                <a:effectLst>
                  <a:outerShdw blurRad="38100" dist="38100" dir="2700000" algn="tl">
                    <a:srgbClr val="000000">
                      <a:alpha val="43137"/>
                    </a:srgbClr>
                  </a:outerShdw>
                </a:effectLst>
              </a:rPr>
              <a:t> </a:t>
            </a:r>
            <a:r>
              <a:rPr lang="ru-RU" sz="2800" dirty="0" err="1" smtClean="0">
                <a:solidFill>
                  <a:schemeClr val="folHlink"/>
                </a:solidFill>
                <a:effectLst>
                  <a:outerShdw blurRad="38100" dist="38100" dir="2700000" algn="tl">
                    <a:srgbClr val="000000">
                      <a:alpha val="43137"/>
                    </a:srgbClr>
                  </a:outerShdw>
                </a:effectLst>
              </a:rPr>
              <a:t>дослідження</a:t>
            </a:r>
            <a:r>
              <a:rPr lang="ru-RU" sz="2800" dirty="0" smtClean="0">
                <a:solidFill>
                  <a:schemeClr val="folHlink"/>
                </a:solidFill>
                <a:effectLst>
                  <a:outerShdw blurRad="38100" dist="38100" dir="2700000" algn="tl">
                    <a:srgbClr val="000000">
                      <a:alpha val="43137"/>
                    </a:srgbClr>
                  </a:outerShdw>
                </a:effectLst>
              </a:rPr>
              <a:t> </a:t>
            </a:r>
            <a:r>
              <a:rPr lang="ru-RU" sz="2800" dirty="0" err="1" smtClean="0">
                <a:solidFill>
                  <a:schemeClr val="folHlink"/>
                </a:solidFill>
                <a:effectLst>
                  <a:outerShdw blurRad="38100" dist="38100" dir="2700000" algn="tl">
                    <a:srgbClr val="000000">
                      <a:alpha val="43137"/>
                    </a:srgbClr>
                  </a:outerShdw>
                </a:effectLst>
              </a:rPr>
              <a:t>кінетики</a:t>
            </a:r>
            <a:r>
              <a:rPr lang="ru-RU" sz="2800" dirty="0" smtClean="0">
                <a:solidFill>
                  <a:schemeClr val="folHlink"/>
                </a:solidFill>
                <a:effectLst>
                  <a:outerShdw blurRad="38100" dist="38100" dir="2700000" algn="tl">
                    <a:srgbClr val="000000">
                      <a:alpha val="43137"/>
                    </a:srgbClr>
                  </a:outerShdw>
                </a:effectLst>
              </a:rPr>
              <a:t> </a:t>
            </a:r>
            <a:r>
              <a:rPr lang="ru-RU" sz="2800" dirty="0" err="1" smtClean="0">
                <a:solidFill>
                  <a:schemeClr val="folHlink"/>
                </a:solidFill>
                <a:effectLst>
                  <a:outerShdw blurRad="38100" dist="38100" dir="2700000" algn="tl">
                    <a:srgbClr val="000000">
                      <a:alpha val="43137"/>
                    </a:srgbClr>
                  </a:outerShdw>
                </a:effectLst>
              </a:rPr>
              <a:t>ферментів</a:t>
            </a:r>
            <a:r>
              <a:rPr lang="ru-RU" sz="2800" dirty="0" smtClean="0">
                <a:solidFill>
                  <a:schemeClr val="folHlink"/>
                </a:solidFill>
                <a:effectLst>
                  <a:outerShdw blurRad="38100" dist="38100" dir="2700000" algn="tl">
                    <a:srgbClr val="000000">
                      <a:alpha val="43137"/>
                    </a:srgbClr>
                  </a:outerShdw>
                </a:effectLst>
              </a:rPr>
              <a:t> </a:t>
            </a:r>
            <a:r>
              <a:rPr lang="en-US" sz="2800" dirty="0" smtClean="0">
                <a:solidFill>
                  <a:schemeClr val="folHlink"/>
                </a:solidFill>
                <a:effectLst>
                  <a:outerShdw blurRad="38100" dist="38100" dir="2700000" algn="tl">
                    <a:srgbClr val="000000">
                      <a:alpha val="43137"/>
                    </a:srgbClr>
                  </a:outerShdw>
                </a:effectLst>
              </a:rPr>
              <a:t>:</a:t>
            </a:r>
          </a:p>
          <a:p>
            <a:pPr>
              <a:spcBef>
                <a:spcPct val="30000"/>
              </a:spcBef>
              <a:spcAft>
                <a:spcPct val="50000"/>
              </a:spcAft>
              <a:buClr>
                <a:srgbClr val="66FF33"/>
              </a:buClr>
              <a:buFontTx/>
              <a:buChar char="•"/>
              <a:defRPr/>
            </a:pPr>
            <a:r>
              <a:rPr lang="en-US" sz="2400" dirty="0" smtClean="0"/>
              <a:t> </a:t>
            </a:r>
            <a:r>
              <a:rPr lang="ru-RU" sz="2400" dirty="0" err="1" smtClean="0"/>
              <a:t>Вимірювання</a:t>
            </a:r>
            <a:r>
              <a:rPr lang="ru-RU" sz="2400" dirty="0" smtClean="0"/>
              <a:t> </a:t>
            </a:r>
            <a:r>
              <a:rPr lang="ru-RU" sz="2400" dirty="0" err="1" smtClean="0"/>
              <a:t>швидкості</a:t>
            </a:r>
            <a:r>
              <a:rPr lang="ru-RU" sz="2400" dirty="0" smtClean="0"/>
              <a:t> </a:t>
            </a:r>
            <a:r>
              <a:rPr lang="ru-RU" sz="2400" dirty="0" err="1" smtClean="0"/>
              <a:t>реакцій</a:t>
            </a:r>
            <a:r>
              <a:rPr lang="ru-RU" sz="2400" dirty="0" smtClean="0"/>
              <a:t>, </a:t>
            </a:r>
            <a:r>
              <a:rPr lang="ru-RU" sz="2400" dirty="0" err="1" smtClean="0"/>
              <a:t>що</a:t>
            </a:r>
            <a:r>
              <a:rPr lang="ru-RU" sz="2400" dirty="0" smtClean="0"/>
              <a:t> каталізують </a:t>
            </a:r>
            <a:r>
              <a:rPr lang="ru-RU" sz="2400" dirty="0" err="1" smtClean="0"/>
              <a:t>ферменти</a:t>
            </a:r>
            <a:r>
              <a:rPr lang="ru-RU" sz="2400" dirty="0" smtClean="0"/>
              <a:t> </a:t>
            </a:r>
            <a:endParaRPr lang="en-US" sz="2400" dirty="0" smtClean="0"/>
          </a:p>
          <a:p>
            <a:pPr>
              <a:spcBef>
                <a:spcPct val="30000"/>
              </a:spcBef>
              <a:spcAft>
                <a:spcPct val="50000"/>
              </a:spcAft>
              <a:buClr>
                <a:srgbClr val="66FF33"/>
              </a:buClr>
              <a:buFontTx/>
              <a:buChar char="•"/>
              <a:defRPr/>
            </a:pPr>
            <a:r>
              <a:rPr lang="en-US" sz="2400" dirty="0" smtClean="0"/>
              <a:t> </a:t>
            </a:r>
            <a:r>
              <a:rPr lang="uk-UA" sz="2400" dirty="0" smtClean="0"/>
              <a:t>Вивчення специфічності ферменту</a:t>
            </a:r>
            <a:endParaRPr lang="en-US" sz="2400" dirty="0" smtClean="0"/>
          </a:p>
          <a:p>
            <a:pPr>
              <a:spcBef>
                <a:spcPct val="30000"/>
              </a:spcBef>
              <a:spcAft>
                <a:spcPct val="50000"/>
              </a:spcAft>
              <a:buClr>
                <a:srgbClr val="66FF33"/>
              </a:buClr>
              <a:buFontTx/>
              <a:buChar char="•"/>
              <a:defRPr/>
            </a:pPr>
            <a:r>
              <a:rPr lang="en-US" sz="2400" dirty="0" smtClean="0"/>
              <a:t> </a:t>
            </a:r>
            <a:r>
              <a:rPr lang="uk-UA" sz="2400" dirty="0" smtClean="0"/>
              <a:t>Ідентифікація  інгібіторів</a:t>
            </a:r>
            <a:endParaRPr lang="en-US" sz="2400" dirty="0" smtClean="0"/>
          </a:p>
          <a:p>
            <a:pPr>
              <a:spcBef>
                <a:spcPct val="30000"/>
              </a:spcBef>
              <a:spcAft>
                <a:spcPct val="50000"/>
              </a:spcAft>
              <a:buClr>
                <a:srgbClr val="66FF33"/>
              </a:buClr>
              <a:buFontTx/>
              <a:buChar char="•"/>
              <a:defRPr/>
            </a:pPr>
            <a:r>
              <a:rPr lang="en-US" sz="2400" dirty="0" smtClean="0"/>
              <a:t>  </a:t>
            </a:r>
            <a:r>
              <a:rPr lang="uk-UA" sz="2400" dirty="0" smtClean="0"/>
              <a:t>Визначення кінетичного механізму ферменту</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20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0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20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2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8229600" cy="865187"/>
          </a:xfrm>
        </p:spPr>
        <p:txBody>
          <a:bodyPr>
            <a:normAutofit fontScale="90000"/>
          </a:bodyPr>
          <a:lstStyle/>
          <a:p>
            <a:pPr eaLnBrk="1" hangingPunct="1">
              <a:defRPr/>
            </a:pPr>
            <a:r>
              <a:rPr lang="uk-UA" dirty="0" smtClean="0">
                <a:solidFill>
                  <a:schemeClr val="folHlink"/>
                </a:solidFill>
              </a:rPr>
              <a:t>Вимірювання активності ферментів </a:t>
            </a:r>
            <a:endParaRPr lang="en-US" dirty="0" smtClean="0">
              <a:solidFill>
                <a:schemeClr val="folHlink"/>
              </a:solidFill>
            </a:endParaRPr>
          </a:p>
        </p:txBody>
      </p:sp>
      <p:sp>
        <p:nvSpPr>
          <p:cNvPr id="32772" name="Text Box 4"/>
          <p:cNvSpPr txBox="1">
            <a:spLocks noChangeArrowheads="1"/>
          </p:cNvSpPr>
          <p:nvPr/>
        </p:nvSpPr>
        <p:spPr bwMode="auto">
          <a:xfrm>
            <a:off x="152400" y="1752600"/>
            <a:ext cx="8839200" cy="4401205"/>
          </a:xfrm>
          <a:prstGeom prst="rect">
            <a:avLst/>
          </a:prstGeom>
          <a:noFill/>
          <a:ln w="9525">
            <a:noFill/>
            <a:miter lim="800000"/>
            <a:headEnd/>
            <a:tailEnd/>
          </a:ln>
        </p:spPr>
        <p:txBody>
          <a:bodyPr>
            <a:spAutoFit/>
          </a:bodyPr>
          <a:lstStyle/>
          <a:p>
            <a:pPr>
              <a:spcAft>
                <a:spcPct val="50000"/>
              </a:spcAft>
            </a:pPr>
            <a:r>
              <a:rPr lang="uk-UA" altLang="en-US" sz="2000" dirty="0" smtClean="0"/>
              <a:t>Швидкість ферментативної реакції, що каталізується вимірюється за допомогою аналізу активності, де утворення продукту (або зникнення субстрату) визначається протягом заданого періоду часу. Утворення продукту може бути виміряне безперервно або шляхом відбору проб реакційної суміші через різні проміжки часу</a:t>
            </a:r>
            <a:endParaRPr lang="en-US" altLang="en-US" sz="2000" dirty="0"/>
          </a:p>
          <a:p>
            <a:pPr>
              <a:spcAft>
                <a:spcPct val="50000"/>
              </a:spcAft>
            </a:pPr>
            <a:r>
              <a:rPr lang="uk-UA" altLang="en-US" sz="2000" dirty="0" smtClean="0"/>
              <a:t>Типові засоби визначення концентрації продукту (або субстрату)  - </a:t>
            </a:r>
            <a:r>
              <a:rPr lang="uk-UA" altLang="en-US" sz="2000" dirty="0" err="1" smtClean="0"/>
              <a:t>абсобційна</a:t>
            </a:r>
            <a:r>
              <a:rPr lang="uk-UA" altLang="en-US" sz="2000" dirty="0" smtClean="0"/>
              <a:t>  або флуоресцентна </a:t>
            </a:r>
            <a:r>
              <a:rPr lang="uk-UA" altLang="en-US" sz="2000" dirty="0" err="1" smtClean="0"/>
              <a:t>спектроскопіїя</a:t>
            </a:r>
            <a:r>
              <a:rPr lang="uk-UA" altLang="en-US" sz="2000" dirty="0" smtClean="0"/>
              <a:t> для безперервних аналізів або </a:t>
            </a:r>
            <a:r>
              <a:rPr lang="uk-UA" altLang="en-US" sz="2000" dirty="0" err="1" smtClean="0"/>
              <a:t>ГХ</a:t>
            </a:r>
            <a:r>
              <a:rPr lang="uk-UA" altLang="en-US" sz="2000" dirty="0" smtClean="0"/>
              <a:t>, радіоактивна мітка за фіксований час</a:t>
            </a:r>
          </a:p>
          <a:p>
            <a:pPr>
              <a:spcAft>
                <a:spcPct val="50000"/>
              </a:spcAft>
            </a:pPr>
            <a:r>
              <a:rPr lang="ru-RU" altLang="en-US" sz="2000" dirty="0" err="1" smtClean="0"/>
              <a:t>Якщо</a:t>
            </a:r>
            <a:r>
              <a:rPr lang="ru-RU" altLang="en-US" sz="2000" dirty="0" smtClean="0"/>
              <a:t> </a:t>
            </a:r>
            <a:r>
              <a:rPr lang="ru-RU" altLang="en-US" sz="2000" dirty="0" err="1" smtClean="0"/>
              <a:t>жоден</a:t>
            </a:r>
            <a:r>
              <a:rPr lang="ru-RU" altLang="en-US" sz="2000" dirty="0" smtClean="0"/>
              <a:t> </a:t>
            </a:r>
            <a:r>
              <a:rPr lang="ru-RU" altLang="en-US" sz="2000" dirty="0" err="1" smtClean="0"/>
              <a:t>субстрат,або</a:t>
            </a:r>
            <a:r>
              <a:rPr lang="ru-RU" altLang="en-US" sz="2000" dirty="0" smtClean="0"/>
              <a:t> продукт ферменту  не </a:t>
            </a:r>
            <a:r>
              <a:rPr lang="ru-RU" altLang="en-US" sz="2000" dirty="0" err="1" smtClean="0"/>
              <a:t>мають</a:t>
            </a:r>
            <a:r>
              <a:rPr lang="ru-RU" altLang="en-US" sz="2000" dirty="0" smtClean="0"/>
              <a:t> </a:t>
            </a:r>
            <a:r>
              <a:rPr lang="ru-RU" altLang="en-US" sz="2000" dirty="0" err="1" smtClean="0"/>
              <a:t>спектральних</a:t>
            </a:r>
            <a:r>
              <a:rPr lang="ru-RU" altLang="en-US" sz="2000" dirty="0" smtClean="0"/>
              <a:t> </a:t>
            </a:r>
            <a:r>
              <a:rPr lang="ru-RU" altLang="en-US" sz="2000" dirty="0" err="1" smtClean="0"/>
              <a:t>сигналів</a:t>
            </a:r>
            <a:r>
              <a:rPr lang="ru-RU" altLang="en-US" sz="2000" dirty="0" smtClean="0"/>
              <a:t>, </a:t>
            </a:r>
            <a:r>
              <a:rPr lang="ru-RU" altLang="en-US" sz="2000" dirty="0" err="1" smtClean="0"/>
              <a:t>аналіз</a:t>
            </a:r>
            <a:r>
              <a:rPr lang="ru-RU" altLang="en-US" sz="2000" dirty="0" smtClean="0"/>
              <a:t> </a:t>
            </a:r>
            <a:r>
              <a:rPr lang="ru-RU" altLang="en-US" sz="2000" dirty="0" err="1" smtClean="0"/>
              <a:t>поєднують</a:t>
            </a:r>
            <a:r>
              <a:rPr lang="ru-RU" altLang="en-US" sz="2000" dirty="0" smtClean="0"/>
              <a:t>  </a:t>
            </a:r>
            <a:r>
              <a:rPr lang="ru-RU" altLang="en-US" sz="2000" dirty="0" err="1" smtClean="0"/>
              <a:t>з</a:t>
            </a:r>
            <a:r>
              <a:rPr lang="ru-RU" altLang="en-US" sz="2000" dirty="0" smtClean="0"/>
              <a:t> </a:t>
            </a:r>
            <a:r>
              <a:rPr lang="ru-RU" altLang="en-US" sz="2000" dirty="0" err="1" smtClean="0"/>
              <a:t>іншим</a:t>
            </a:r>
            <a:r>
              <a:rPr lang="ru-RU" altLang="en-US" sz="2000" dirty="0" smtClean="0"/>
              <a:t> ферментом, де продукт </a:t>
            </a:r>
            <a:r>
              <a:rPr lang="ru-RU" altLang="en-US" sz="2000" dirty="0" err="1" smtClean="0"/>
              <a:t>перетворюють</a:t>
            </a:r>
            <a:r>
              <a:rPr lang="ru-RU" altLang="en-US" sz="2000" dirty="0" smtClean="0"/>
              <a:t> на </a:t>
            </a:r>
            <a:r>
              <a:rPr lang="ru-RU" altLang="en-US" sz="2000" dirty="0" err="1" smtClean="0"/>
              <a:t>щось</a:t>
            </a:r>
            <a:r>
              <a:rPr lang="ru-RU" altLang="en-US" sz="2000" dirty="0" smtClean="0"/>
              <a:t> </a:t>
            </a:r>
            <a:r>
              <a:rPr lang="ru-RU" altLang="en-US" sz="2000" dirty="0" err="1" smtClean="0"/>
              <a:t>з</a:t>
            </a:r>
            <a:r>
              <a:rPr lang="ru-RU" altLang="en-US" sz="2000" dirty="0" smtClean="0"/>
              <a:t> сигналом</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fade">
                                      <p:cBhvr>
                                        <p:cTn id="7" dur="2000"/>
                                        <p:tgtEl>
                                          <p:spTgt spid="327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2">
                                            <p:txEl>
                                              <p:pRg st="1" end="1"/>
                                            </p:txEl>
                                          </p:spTgt>
                                        </p:tgtEl>
                                        <p:attrNameLst>
                                          <p:attrName>style.visibility</p:attrName>
                                        </p:attrNameLst>
                                      </p:cBhvr>
                                      <p:to>
                                        <p:strVal val="visible"/>
                                      </p:to>
                                    </p:set>
                                    <p:animEffect transition="in" filter="fade">
                                      <p:cBhvr>
                                        <p:cTn id="12" dur="2000"/>
                                        <p:tgtEl>
                                          <p:spTgt spid="327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8229600" cy="865187"/>
          </a:xfrm>
        </p:spPr>
        <p:txBody>
          <a:bodyPr>
            <a:normAutofit fontScale="90000"/>
          </a:bodyPr>
          <a:lstStyle/>
          <a:p>
            <a:pPr eaLnBrk="1" hangingPunct="1">
              <a:defRPr/>
            </a:pPr>
            <a:r>
              <a:rPr lang="uk-UA" dirty="0" smtClean="0">
                <a:solidFill>
                  <a:schemeClr val="folHlink"/>
                </a:solidFill>
              </a:rPr>
              <a:t>Сполучений аналіз визначення активності </a:t>
            </a:r>
            <a:r>
              <a:rPr lang="en-US" dirty="0" smtClean="0">
                <a:solidFill>
                  <a:schemeClr val="folHlink"/>
                </a:solidFill>
              </a:rPr>
              <a:t> </a:t>
            </a:r>
            <a:r>
              <a:rPr lang="uk-UA" dirty="0" smtClean="0">
                <a:solidFill>
                  <a:schemeClr val="folHlink"/>
                </a:solidFill>
              </a:rPr>
              <a:t>ферменту</a:t>
            </a:r>
            <a:endParaRPr lang="en-US" dirty="0" smtClean="0">
              <a:solidFill>
                <a:schemeClr val="folHlink"/>
              </a:solidFill>
            </a:endParaRPr>
          </a:p>
        </p:txBody>
      </p:sp>
      <p:grpSp>
        <p:nvGrpSpPr>
          <p:cNvPr id="2" name="Group 21"/>
          <p:cNvGrpSpPr>
            <a:grpSpLocks/>
          </p:cNvGrpSpPr>
          <p:nvPr/>
        </p:nvGrpSpPr>
        <p:grpSpPr bwMode="auto">
          <a:xfrm>
            <a:off x="1143000" y="2946400"/>
            <a:ext cx="2379663" cy="1457325"/>
            <a:chOff x="864" y="1856"/>
            <a:chExt cx="1499" cy="918"/>
          </a:xfrm>
        </p:grpSpPr>
        <p:sp>
          <p:nvSpPr>
            <p:cNvPr id="5139" name="Text Box 4"/>
            <p:cNvSpPr txBox="1">
              <a:spLocks noChangeArrowheads="1"/>
            </p:cNvSpPr>
            <p:nvPr/>
          </p:nvSpPr>
          <p:spPr bwMode="auto">
            <a:xfrm>
              <a:off x="864" y="1856"/>
              <a:ext cx="643" cy="192"/>
            </a:xfrm>
            <a:prstGeom prst="rect">
              <a:avLst/>
            </a:prstGeom>
            <a:noFill/>
            <a:ln w="9525">
              <a:noFill/>
              <a:miter lim="800000"/>
              <a:headEnd/>
              <a:tailEnd/>
            </a:ln>
          </p:spPr>
          <p:txBody>
            <a:bodyPr wrap="none">
              <a:spAutoFit/>
            </a:bodyPr>
            <a:lstStyle/>
            <a:p>
              <a:r>
                <a:rPr lang="en-US" altLang="en-US" sz="1400"/>
                <a:t>substrate</a:t>
              </a:r>
            </a:p>
          </p:txBody>
        </p:sp>
        <p:sp>
          <p:nvSpPr>
            <p:cNvPr id="5140" name="Text Box 5"/>
            <p:cNvSpPr txBox="1">
              <a:spLocks noChangeArrowheads="1"/>
            </p:cNvSpPr>
            <p:nvPr/>
          </p:nvSpPr>
          <p:spPr bwMode="auto">
            <a:xfrm>
              <a:off x="864" y="2448"/>
              <a:ext cx="643" cy="326"/>
            </a:xfrm>
            <a:prstGeom prst="rect">
              <a:avLst/>
            </a:prstGeom>
            <a:noFill/>
            <a:ln w="9525">
              <a:noFill/>
              <a:miter lim="800000"/>
              <a:headEnd/>
              <a:tailEnd/>
            </a:ln>
          </p:spPr>
          <p:txBody>
            <a:bodyPr wrap="none">
              <a:spAutoFit/>
            </a:bodyPr>
            <a:lstStyle/>
            <a:p>
              <a:r>
                <a:rPr lang="en-US" altLang="en-US" sz="1400"/>
                <a:t>phospho-</a:t>
              </a:r>
            </a:p>
            <a:p>
              <a:r>
                <a:rPr lang="en-US" altLang="en-US" sz="1400"/>
                <a:t>substrate</a:t>
              </a:r>
            </a:p>
          </p:txBody>
        </p:sp>
        <p:sp>
          <p:nvSpPr>
            <p:cNvPr id="5141" name="Arc 6"/>
            <p:cNvSpPr>
              <a:spLocks/>
            </p:cNvSpPr>
            <p:nvPr/>
          </p:nvSpPr>
          <p:spPr bwMode="auto">
            <a:xfrm>
              <a:off x="1536" y="1968"/>
              <a:ext cx="243" cy="624"/>
            </a:xfrm>
            <a:custGeom>
              <a:avLst/>
              <a:gdLst>
                <a:gd name="T0" fmla="*/ 0 w 21905"/>
                <a:gd name="T1" fmla="*/ 0 h 43200"/>
                <a:gd name="T2" fmla="*/ 0 w 21905"/>
                <a:gd name="T3" fmla="*/ 0 h 43200"/>
                <a:gd name="T4" fmla="*/ 0 w 21905"/>
                <a:gd name="T5" fmla="*/ 0 h 43200"/>
                <a:gd name="T6" fmla="*/ 0 60000 65536"/>
                <a:gd name="T7" fmla="*/ 0 60000 65536"/>
                <a:gd name="T8" fmla="*/ 0 60000 65536"/>
                <a:gd name="T9" fmla="*/ 0 w 21905"/>
                <a:gd name="T10" fmla="*/ 0 h 43200"/>
                <a:gd name="T11" fmla="*/ 21905 w 21905"/>
                <a:gd name="T12" fmla="*/ 43200 h 43200"/>
              </a:gdLst>
              <a:ahLst/>
              <a:cxnLst>
                <a:cxn ang="T6">
                  <a:pos x="T0" y="T1"/>
                </a:cxn>
                <a:cxn ang="T7">
                  <a:pos x="T2" y="T3"/>
                </a:cxn>
                <a:cxn ang="T8">
                  <a:pos x="T4" y="T5"/>
                </a:cxn>
              </a:cxnLst>
              <a:rect l="T9" t="T10" r="T11" b="T12"/>
              <a:pathLst>
                <a:path w="21905" h="43200" fill="none" extrusionOk="0">
                  <a:moveTo>
                    <a:pt x="304"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4" y="0"/>
                  </a:moveTo>
                  <a:cubicBezTo>
                    <a:pt x="12234" y="0"/>
                    <a:pt x="21905" y="9670"/>
                    <a:pt x="21905" y="21600"/>
                  </a:cubicBezTo>
                  <a:cubicBezTo>
                    <a:pt x="21905" y="33529"/>
                    <a:pt x="12234" y="43200"/>
                    <a:pt x="305" y="43200"/>
                  </a:cubicBezTo>
                  <a:cubicBezTo>
                    <a:pt x="203" y="43200"/>
                    <a:pt x="101" y="43199"/>
                    <a:pt x="0" y="43197"/>
                  </a:cubicBezTo>
                  <a:lnTo>
                    <a:pt x="305" y="21600"/>
                  </a:lnTo>
                  <a:lnTo>
                    <a:pt x="304" y="0"/>
                  </a:lnTo>
                  <a:close/>
                </a:path>
              </a:pathLst>
            </a:custGeom>
            <a:noFill/>
            <a:ln w="19050">
              <a:solidFill>
                <a:schemeClr val="tx1"/>
              </a:solidFill>
              <a:round/>
              <a:headEnd/>
              <a:tailEnd type="stealth" w="med" len="med"/>
            </a:ln>
          </p:spPr>
          <p:txBody>
            <a:bodyPr wrap="none" anchor="ctr"/>
            <a:lstStyle/>
            <a:p>
              <a:endParaRPr lang="uk-UA"/>
            </a:p>
          </p:txBody>
        </p:sp>
        <p:sp>
          <p:nvSpPr>
            <p:cNvPr id="5142" name="Arc 9"/>
            <p:cNvSpPr>
              <a:spLocks/>
            </p:cNvSpPr>
            <p:nvPr/>
          </p:nvSpPr>
          <p:spPr bwMode="auto">
            <a:xfrm rot="10800000">
              <a:off x="1776" y="1968"/>
              <a:ext cx="242" cy="624"/>
            </a:xfrm>
            <a:custGeom>
              <a:avLst/>
              <a:gdLst>
                <a:gd name="T0" fmla="*/ 0 w 21831"/>
                <a:gd name="T1" fmla="*/ 0 h 43200"/>
                <a:gd name="T2" fmla="*/ 0 w 21831"/>
                <a:gd name="T3" fmla="*/ 0 h 43200"/>
                <a:gd name="T4" fmla="*/ 0 w 21831"/>
                <a:gd name="T5" fmla="*/ 0 h 43200"/>
                <a:gd name="T6" fmla="*/ 0 60000 65536"/>
                <a:gd name="T7" fmla="*/ 0 60000 65536"/>
                <a:gd name="T8" fmla="*/ 0 60000 65536"/>
                <a:gd name="T9" fmla="*/ 0 w 21831"/>
                <a:gd name="T10" fmla="*/ 0 h 43200"/>
                <a:gd name="T11" fmla="*/ 21831 w 21831"/>
                <a:gd name="T12" fmla="*/ 43200 h 43200"/>
              </a:gdLst>
              <a:ahLst/>
              <a:cxnLst>
                <a:cxn ang="T6">
                  <a:pos x="T0" y="T1"/>
                </a:cxn>
                <a:cxn ang="T7">
                  <a:pos x="T2" y="T3"/>
                </a:cxn>
                <a:cxn ang="T8">
                  <a:pos x="T4" y="T5"/>
                </a:cxn>
              </a:cxnLst>
              <a:rect l="T9" t="T10" r="T11" b="T12"/>
              <a:pathLst>
                <a:path w="21831" h="43200" fill="none" extrusionOk="0">
                  <a:moveTo>
                    <a:pt x="230" y="0"/>
                  </a:moveTo>
                  <a:cubicBezTo>
                    <a:pt x="12160" y="0"/>
                    <a:pt x="21831" y="9670"/>
                    <a:pt x="21831" y="21600"/>
                  </a:cubicBezTo>
                  <a:cubicBezTo>
                    <a:pt x="21831" y="33529"/>
                    <a:pt x="12160" y="43200"/>
                    <a:pt x="231" y="43200"/>
                  </a:cubicBezTo>
                  <a:cubicBezTo>
                    <a:pt x="153" y="43200"/>
                    <a:pt x="76" y="43199"/>
                    <a:pt x="0" y="43198"/>
                  </a:cubicBezTo>
                </a:path>
                <a:path w="21831" h="43200" stroke="0" extrusionOk="0">
                  <a:moveTo>
                    <a:pt x="230" y="0"/>
                  </a:moveTo>
                  <a:cubicBezTo>
                    <a:pt x="12160" y="0"/>
                    <a:pt x="21831" y="9670"/>
                    <a:pt x="21831" y="21600"/>
                  </a:cubicBezTo>
                  <a:cubicBezTo>
                    <a:pt x="21831" y="33529"/>
                    <a:pt x="12160" y="43200"/>
                    <a:pt x="231" y="43200"/>
                  </a:cubicBezTo>
                  <a:cubicBezTo>
                    <a:pt x="153" y="43200"/>
                    <a:pt x="76" y="43199"/>
                    <a:pt x="0" y="43198"/>
                  </a:cubicBezTo>
                  <a:lnTo>
                    <a:pt x="231" y="21600"/>
                  </a:lnTo>
                  <a:lnTo>
                    <a:pt x="230" y="0"/>
                  </a:lnTo>
                  <a:close/>
                </a:path>
              </a:pathLst>
            </a:custGeom>
            <a:noFill/>
            <a:ln w="19050">
              <a:solidFill>
                <a:schemeClr val="tx1"/>
              </a:solidFill>
              <a:round/>
              <a:headEnd type="stealth" w="med" len="med"/>
              <a:tailEnd/>
            </a:ln>
          </p:spPr>
          <p:txBody>
            <a:bodyPr wrap="none" anchor="ctr"/>
            <a:lstStyle/>
            <a:p>
              <a:endParaRPr lang="uk-UA"/>
            </a:p>
          </p:txBody>
        </p:sp>
        <p:sp>
          <p:nvSpPr>
            <p:cNvPr id="5143" name="Text Box 10"/>
            <p:cNvSpPr txBox="1">
              <a:spLocks noChangeArrowheads="1"/>
            </p:cNvSpPr>
            <p:nvPr/>
          </p:nvSpPr>
          <p:spPr bwMode="auto">
            <a:xfrm>
              <a:off x="2016" y="1872"/>
              <a:ext cx="330" cy="192"/>
            </a:xfrm>
            <a:prstGeom prst="rect">
              <a:avLst/>
            </a:prstGeom>
            <a:noFill/>
            <a:ln w="9525">
              <a:noFill/>
              <a:miter lim="800000"/>
              <a:headEnd/>
              <a:tailEnd/>
            </a:ln>
          </p:spPr>
          <p:txBody>
            <a:bodyPr wrap="none">
              <a:spAutoFit/>
            </a:bodyPr>
            <a:lstStyle/>
            <a:p>
              <a:r>
                <a:rPr lang="en-US" altLang="en-US" sz="1400"/>
                <a:t>ATP</a:t>
              </a:r>
            </a:p>
          </p:txBody>
        </p:sp>
        <p:sp>
          <p:nvSpPr>
            <p:cNvPr id="5144" name="Text Box 11"/>
            <p:cNvSpPr txBox="1">
              <a:spLocks noChangeArrowheads="1"/>
            </p:cNvSpPr>
            <p:nvPr/>
          </p:nvSpPr>
          <p:spPr bwMode="auto">
            <a:xfrm>
              <a:off x="2016" y="2496"/>
              <a:ext cx="347" cy="192"/>
            </a:xfrm>
            <a:prstGeom prst="rect">
              <a:avLst/>
            </a:prstGeom>
            <a:noFill/>
            <a:ln w="9525">
              <a:noFill/>
              <a:miter lim="800000"/>
              <a:headEnd/>
              <a:tailEnd/>
            </a:ln>
          </p:spPr>
          <p:txBody>
            <a:bodyPr wrap="none">
              <a:spAutoFit/>
            </a:bodyPr>
            <a:lstStyle/>
            <a:p>
              <a:r>
                <a:rPr lang="en-US" altLang="en-US" sz="1400"/>
                <a:t>ADP</a:t>
              </a:r>
            </a:p>
          </p:txBody>
        </p:sp>
        <p:sp>
          <p:nvSpPr>
            <p:cNvPr id="5145" name="Text Box 12"/>
            <p:cNvSpPr txBox="1">
              <a:spLocks noChangeArrowheads="1"/>
            </p:cNvSpPr>
            <p:nvPr/>
          </p:nvSpPr>
          <p:spPr bwMode="auto">
            <a:xfrm>
              <a:off x="1536" y="2160"/>
              <a:ext cx="534" cy="192"/>
            </a:xfrm>
            <a:prstGeom prst="rect">
              <a:avLst/>
            </a:prstGeom>
            <a:noFill/>
            <a:ln w="9525">
              <a:noFill/>
              <a:miter lim="800000"/>
              <a:headEnd/>
              <a:tailEnd/>
            </a:ln>
          </p:spPr>
          <p:txBody>
            <a:bodyPr wrap="none">
              <a:spAutoFit/>
            </a:bodyPr>
            <a:lstStyle/>
            <a:p>
              <a:r>
                <a:rPr lang="en-US" altLang="en-US" sz="1400" i="1">
                  <a:solidFill>
                    <a:srgbClr val="FFFF66"/>
                  </a:solidFill>
                </a:rPr>
                <a:t>kinases</a:t>
              </a:r>
            </a:p>
          </p:txBody>
        </p:sp>
      </p:grpSp>
      <p:grpSp>
        <p:nvGrpSpPr>
          <p:cNvPr id="3" name="Group 22"/>
          <p:cNvGrpSpPr>
            <a:grpSpLocks/>
          </p:cNvGrpSpPr>
          <p:nvPr/>
        </p:nvGrpSpPr>
        <p:grpSpPr bwMode="auto">
          <a:xfrm>
            <a:off x="3429000" y="2971800"/>
            <a:ext cx="2154238" cy="1431925"/>
            <a:chOff x="2304" y="1872"/>
            <a:chExt cx="1357" cy="902"/>
          </a:xfrm>
        </p:grpSpPr>
        <p:sp>
          <p:nvSpPr>
            <p:cNvPr id="5134" name="Arc 13"/>
            <p:cNvSpPr>
              <a:spLocks/>
            </p:cNvSpPr>
            <p:nvPr/>
          </p:nvSpPr>
          <p:spPr bwMode="auto">
            <a:xfrm rot="10800000">
              <a:off x="2592" y="1968"/>
              <a:ext cx="243" cy="624"/>
            </a:xfrm>
            <a:custGeom>
              <a:avLst/>
              <a:gdLst>
                <a:gd name="T0" fmla="*/ 0 w 21905"/>
                <a:gd name="T1" fmla="*/ 0 h 43200"/>
                <a:gd name="T2" fmla="*/ 0 w 21905"/>
                <a:gd name="T3" fmla="*/ 0 h 43200"/>
                <a:gd name="T4" fmla="*/ 0 w 21905"/>
                <a:gd name="T5" fmla="*/ 0 h 43200"/>
                <a:gd name="T6" fmla="*/ 0 60000 65536"/>
                <a:gd name="T7" fmla="*/ 0 60000 65536"/>
                <a:gd name="T8" fmla="*/ 0 60000 65536"/>
                <a:gd name="T9" fmla="*/ 0 w 21905"/>
                <a:gd name="T10" fmla="*/ 0 h 43200"/>
                <a:gd name="T11" fmla="*/ 21905 w 21905"/>
                <a:gd name="T12" fmla="*/ 43200 h 43200"/>
              </a:gdLst>
              <a:ahLst/>
              <a:cxnLst>
                <a:cxn ang="T6">
                  <a:pos x="T0" y="T1"/>
                </a:cxn>
                <a:cxn ang="T7">
                  <a:pos x="T2" y="T3"/>
                </a:cxn>
                <a:cxn ang="T8">
                  <a:pos x="T4" y="T5"/>
                </a:cxn>
              </a:cxnLst>
              <a:rect l="T9" t="T10" r="T11" b="T12"/>
              <a:pathLst>
                <a:path w="21905" h="43200" fill="none" extrusionOk="0">
                  <a:moveTo>
                    <a:pt x="304"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4" y="0"/>
                  </a:moveTo>
                  <a:cubicBezTo>
                    <a:pt x="12234" y="0"/>
                    <a:pt x="21905" y="9670"/>
                    <a:pt x="21905" y="21600"/>
                  </a:cubicBezTo>
                  <a:cubicBezTo>
                    <a:pt x="21905" y="33529"/>
                    <a:pt x="12234" y="43200"/>
                    <a:pt x="305" y="43200"/>
                  </a:cubicBezTo>
                  <a:cubicBezTo>
                    <a:pt x="203" y="43200"/>
                    <a:pt x="101" y="43199"/>
                    <a:pt x="0" y="43197"/>
                  </a:cubicBezTo>
                  <a:lnTo>
                    <a:pt x="305" y="21600"/>
                  </a:lnTo>
                  <a:lnTo>
                    <a:pt x="304" y="0"/>
                  </a:lnTo>
                  <a:close/>
                </a:path>
              </a:pathLst>
            </a:custGeom>
            <a:noFill/>
            <a:ln w="19050">
              <a:solidFill>
                <a:schemeClr val="tx1"/>
              </a:solidFill>
              <a:round/>
              <a:headEnd/>
              <a:tailEnd type="stealth" w="med" len="med"/>
            </a:ln>
          </p:spPr>
          <p:txBody>
            <a:bodyPr wrap="none" anchor="ctr"/>
            <a:lstStyle/>
            <a:p>
              <a:endParaRPr lang="uk-UA"/>
            </a:p>
          </p:txBody>
        </p:sp>
        <p:sp>
          <p:nvSpPr>
            <p:cNvPr id="5135" name="Arc 14"/>
            <p:cNvSpPr>
              <a:spLocks/>
            </p:cNvSpPr>
            <p:nvPr/>
          </p:nvSpPr>
          <p:spPr bwMode="auto">
            <a:xfrm>
              <a:off x="2352" y="1968"/>
              <a:ext cx="240" cy="624"/>
            </a:xfrm>
            <a:custGeom>
              <a:avLst/>
              <a:gdLst>
                <a:gd name="T0" fmla="*/ 0 w 21831"/>
                <a:gd name="T1" fmla="*/ 0 h 43200"/>
                <a:gd name="T2" fmla="*/ 0 w 21831"/>
                <a:gd name="T3" fmla="*/ 0 h 43200"/>
                <a:gd name="T4" fmla="*/ 0 w 21831"/>
                <a:gd name="T5" fmla="*/ 0 h 43200"/>
                <a:gd name="T6" fmla="*/ 0 60000 65536"/>
                <a:gd name="T7" fmla="*/ 0 60000 65536"/>
                <a:gd name="T8" fmla="*/ 0 60000 65536"/>
                <a:gd name="T9" fmla="*/ 0 w 21831"/>
                <a:gd name="T10" fmla="*/ 0 h 43200"/>
                <a:gd name="T11" fmla="*/ 21831 w 21831"/>
                <a:gd name="T12" fmla="*/ 43200 h 43200"/>
              </a:gdLst>
              <a:ahLst/>
              <a:cxnLst>
                <a:cxn ang="T6">
                  <a:pos x="T0" y="T1"/>
                </a:cxn>
                <a:cxn ang="T7">
                  <a:pos x="T2" y="T3"/>
                </a:cxn>
                <a:cxn ang="T8">
                  <a:pos x="T4" y="T5"/>
                </a:cxn>
              </a:cxnLst>
              <a:rect l="T9" t="T10" r="T11" b="T12"/>
              <a:pathLst>
                <a:path w="21831" h="43200" fill="none" extrusionOk="0">
                  <a:moveTo>
                    <a:pt x="230" y="0"/>
                  </a:moveTo>
                  <a:cubicBezTo>
                    <a:pt x="12160" y="0"/>
                    <a:pt x="21831" y="9670"/>
                    <a:pt x="21831" y="21600"/>
                  </a:cubicBezTo>
                  <a:cubicBezTo>
                    <a:pt x="21831" y="33529"/>
                    <a:pt x="12160" y="43200"/>
                    <a:pt x="231" y="43200"/>
                  </a:cubicBezTo>
                  <a:cubicBezTo>
                    <a:pt x="153" y="43200"/>
                    <a:pt x="76" y="43199"/>
                    <a:pt x="0" y="43198"/>
                  </a:cubicBezTo>
                </a:path>
                <a:path w="21831" h="43200" stroke="0" extrusionOk="0">
                  <a:moveTo>
                    <a:pt x="230" y="0"/>
                  </a:moveTo>
                  <a:cubicBezTo>
                    <a:pt x="12160" y="0"/>
                    <a:pt x="21831" y="9670"/>
                    <a:pt x="21831" y="21600"/>
                  </a:cubicBezTo>
                  <a:cubicBezTo>
                    <a:pt x="21831" y="33529"/>
                    <a:pt x="12160" y="43200"/>
                    <a:pt x="231" y="43200"/>
                  </a:cubicBezTo>
                  <a:cubicBezTo>
                    <a:pt x="153" y="43200"/>
                    <a:pt x="76" y="43199"/>
                    <a:pt x="0" y="43198"/>
                  </a:cubicBezTo>
                  <a:lnTo>
                    <a:pt x="231" y="21600"/>
                  </a:lnTo>
                  <a:lnTo>
                    <a:pt x="230" y="0"/>
                  </a:lnTo>
                  <a:close/>
                </a:path>
              </a:pathLst>
            </a:custGeom>
            <a:noFill/>
            <a:ln w="19050">
              <a:solidFill>
                <a:schemeClr val="tx1"/>
              </a:solidFill>
              <a:round/>
              <a:headEnd type="stealth" w="med" len="med"/>
              <a:tailEnd/>
            </a:ln>
          </p:spPr>
          <p:txBody>
            <a:bodyPr wrap="none" anchor="ctr"/>
            <a:lstStyle/>
            <a:p>
              <a:endParaRPr lang="uk-UA"/>
            </a:p>
          </p:txBody>
        </p:sp>
        <p:sp>
          <p:nvSpPr>
            <p:cNvPr id="5136" name="Text Box 15"/>
            <p:cNvSpPr txBox="1">
              <a:spLocks noChangeArrowheads="1"/>
            </p:cNvSpPr>
            <p:nvPr/>
          </p:nvSpPr>
          <p:spPr bwMode="auto">
            <a:xfrm>
              <a:off x="2832" y="2448"/>
              <a:ext cx="829" cy="326"/>
            </a:xfrm>
            <a:prstGeom prst="rect">
              <a:avLst/>
            </a:prstGeom>
            <a:noFill/>
            <a:ln w="9525">
              <a:noFill/>
              <a:miter lim="800000"/>
              <a:headEnd/>
              <a:tailEnd/>
            </a:ln>
          </p:spPr>
          <p:txBody>
            <a:bodyPr wrap="none">
              <a:spAutoFit/>
            </a:bodyPr>
            <a:lstStyle/>
            <a:p>
              <a:pPr algn="ctr"/>
              <a:r>
                <a:rPr lang="en-US" altLang="en-US" sz="1400"/>
                <a:t>phosphoenol</a:t>
              </a:r>
            </a:p>
            <a:p>
              <a:pPr algn="ctr"/>
              <a:r>
                <a:rPr lang="en-US" altLang="en-US" sz="1400"/>
                <a:t>pyruvate</a:t>
              </a:r>
            </a:p>
          </p:txBody>
        </p:sp>
        <p:sp>
          <p:nvSpPr>
            <p:cNvPr id="5137" name="Text Box 16"/>
            <p:cNvSpPr txBox="1">
              <a:spLocks noChangeArrowheads="1"/>
            </p:cNvSpPr>
            <p:nvPr/>
          </p:nvSpPr>
          <p:spPr bwMode="auto">
            <a:xfrm>
              <a:off x="2832" y="1872"/>
              <a:ext cx="615" cy="192"/>
            </a:xfrm>
            <a:prstGeom prst="rect">
              <a:avLst/>
            </a:prstGeom>
            <a:noFill/>
            <a:ln w="9525">
              <a:noFill/>
              <a:miter lim="800000"/>
              <a:headEnd/>
              <a:tailEnd/>
            </a:ln>
          </p:spPr>
          <p:txBody>
            <a:bodyPr wrap="none">
              <a:spAutoFit/>
            </a:bodyPr>
            <a:lstStyle/>
            <a:p>
              <a:pPr algn="ctr"/>
              <a:r>
                <a:rPr lang="en-US" altLang="en-US" sz="1400"/>
                <a:t>pyruvate</a:t>
              </a:r>
            </a:p>
          </p:txBody>
        </p:sp>
        <p:sp>
          <p:nvSpPr>
            <p:cNvPr id="5138" name="Text Box 17"/>
            <p:cNvSpPr txBox="1">
              <a:spLocks noChangeArrowheads="1"/>
            </p:cNvSpPr>
            <p:nvPr/>
          </p:nvSpPr>
          <p:spPr bwMode="auto">
            <a:xfrm>
              <a:off x="2304" y="2112"/>
              <a:ext cx="615" cy="326"/>
            </a:xfrm>
            <a:prstGeom prst="rect">
              <a:avLst/>
            </a:prstGeom>
            <a:noFill/>
            <a:ln w="9525">
              <a:noFill/>
              <a:miter lim="800000"/>
              <a:headEnd/>
              <a:tailEnd/>
            </a:ln>
          </p:spPr>
          <p:txBody>
            <a:bodyPr wrap="none">
              <a:spAutoFit/>
            </a:bodyPr>
            <a:lstStyle/>
            <a:p>
              <a:pPr algn="ctr"/>
              <a:r>
                <a:rPr lang="en-US" altLang="en-US" sz="1400" i="1">
                  <a:solidFill>
                    <a:srgbClr val="FFFF66"/>
                  </a:solidFill>
                </a:rPr>
                <a:t>pyruvate</a:t>
              </a:r>
            </a:p>
            <a:p>
              <a:pPr algn="ctr"/>
              <a:r>
                <a:rPr lang="en-US" altLang="en-US" sz="1400" i="1">
                  <a:solidFill>
                    <a:srgbClr val="FFFF66"/>
                  </a:solidFill>
                </a:rPr>
                <a:t>kinase</a:t>
              </a:r>
            </a:p>
          </p:txBody>
        </p:sp>
      </p:grpSp>
      <p:grpSp>
        <p:nvGrpSpPr>
          <p:cNvPr id="4" name="Group 27"/>
          <p:cNvGrpSpPr>
            <a:grpSpLocks/>
          </p:cNvGrpSpPr>
          <p:nvPr/>
        </p:nvGrpSpPr>
        <p:grpSpPr bwMode="auto">
          <a:xfrm>
            <a:off x="4419600" y="1981200"/>
            <a:ext cx="2362200" cy="1298575"/>
            <a:chOff x="3792" y="1248"/>
            <a:chExt cx="1488" cy="818"/>
          </a:xfrm>
        </p:grpSpPr>
        <p:sp>
          <p:nvSpPr>
            <p:cNvPr id="5128" name="Arc 18"/>
            <p:cNvSpPr>
              <a:spLocks/>
            </p:cNvSpPr>
            <p:nvPr/>
          </p:nvSpPr>
          <p:spPr bwMode="auto">
            <a:xfrm>
              <a:off x="4320" y="1344"/>
              <a:ext cx="240" cy="624"/>
            </a:xfrm>
            <a:custGeom>
              <a:avLst/>
              <a:gdLst>
                <a:gd name="T0" fmla="*/ 0 w 21831"/>
                <a:gd name="T1" fmla="*/ 0 h 43200"/>
                <a:gd name="T2" fmla="*/ 0 w 21831"/>
                <a:gd name="T3" fmla="*/ 0 h 43200"/>
                <a:gd name="T4" fmla="*/ 0 w 21831"/>
                <a:gd name="T5" fmla="*/ 0 h 43200"/>
                <a:gd name="T6" fmla="*/ 0 60000 65536"/>
                <a:gd name="T7" fmla="*/ 0 60000 65536"/>
                <a:gd name="T8" fmla="*/ 0 60000 65536"/>
                <a:gd name="T9" fmla="*/ 0 w 21831"/>
                <a:gd name="T10" fmla="*/ 0 h 43200"/>
                <a:gd name="T11" fmla="*/ 21831 w 21831"/>
                <a:gd name="T12" fmla="*/ 43200 h 43200"/>
              </a:gdLst>
              <a:ahLst/>
              <a:cxnLst>
                <a:cxn ang="T6">
                  <a:pos x="T0" y="T1"/>
                </a:cxn>
                <a:cxn ang="T7">
                  <a:pos x="T2" y="T3"/>
                </a:cxn>
                <a:cxn ang="T8">
                  <a:pos x="T4" y="T5"/>
                </a:cxn>
              </a:cxnLst>
              <a:rect l="T9" t="T10" r="T11" b="T12"/>
              <a:pathLst>
                <a:path w="21831" h="43200" fill="none" extrusionOk="0">
                  <a:moveTo>
                    <a:pt x="230" y="0"/>
                  </a:moveTo>
                  <a:cubicBezTo>
                    <a:pt x="12160" y="0"/>
                    <a:pt x="21831" y="9670"/>
                    <a:pt x="21831" y="21600"/>
                  </a:cubicBezTo>
                  <a:cubicBezTo>
                    <a:pt x="21831" y="33529"/>
                    <a:pt x="12160" y="43200"/>
                    <a:pt x="231" y="43200"/>
                  </a:cubicBezTo>
                  <a:cubicBezTo>
                    <a:pt x="153" y="43200"/>
                    <a:pt x="76" y="43199"/>
                    <a:pt x="0" y="43198"/>
                  </a:cubicBezTo>
                </a:path>
                <a:path w="21831" h="43200" stroke="0" extrusionOk="0">
                  <a:moveTo>
                    <a:pt x="230" y="0"/>
                  </a:moveTo>
                  <a:cubicBezTo>
                    <a:pt x="12160" y="0"/>
                    <a:pt x="21831" y="9670"/>
                    <a:pt x="21831" y="21600"/>
                  </a:cubicBezTo>
                  <a:cubicBezTo>
                    <a:pt x="21831" y="33529"/>
                    <a:pt x="12160" y="43200"/>
                    <a:pt x="231" y="43200"/>
                  </a:cubicBezTo>
                  <a:cubicBezTo>
                    <a:pt x="153" y="43200"/>
                    <a:pt x="76" y="43199"/>
                    <a:pt x="0" y="43198"/>
                  </a:cubicBezTo>
                  <a:lnTo>
                    <a:pt x="231" y="21600"/>
                  </a:lnTo>
                  <a:lnTo>
                    <a:pt x="230" y="0"/>
                  </a:lnTo>
                  <a:close/>
                </a:path>
              </a:pathLst>
            </a:custGeom>
            <a:noFill/>
            <a:ln w="19050">
              <a:solidFill>
                <a:schemeClr val="tx1"/>
              </a:solidFill>
              <a:round/>
              <a:headEnd type="stealth" w="med" len="med"/>
              <a:tailEnd/>
            </a:ln>
          </p:spPr>
          <p:txBody>
            <a:bodyPr wrap="none" anchor="ctr"/>
            <a:lstStyle/>
            <a:p>
              <a:endParaRPr lang="uk-UA"/>
            </a:p>
          </p:txBody>
        </p:sp>
        <p:sp>
          <p:nvSpPr>
            <p:cNvPr id="5129" name="Text Box 19"/>
            <p:cNvSpPr txBox="1">
              <a:spLocks noChangeArrowheads="1"/>
            </p:cNvSpPr>
            <p:nvPr/>
          </p:nvSpPr>
          <p:spPr bwMode="auto">
            <a:xfrm>
              <a:off x="3792" y="1248"/>
              <a:ext cx="494" cy="192"/>
            </a:xfrm>
            <a:prstGeom prst="rect">
              <a:avLst/>
            </a:prstGeom>
            <a:noFill/>
            <a:ln w="9525">
              <a:noFill/>
              <a:miter lim="800000"/>
              <a:headEnd/>
              <a:tailEnd/>
            </a:ln>
          </p:spPr>
          <p:txBody>
            <a:bodyPr wrap="none">
              <a:spAutoFit/>
            </a:bodyPr>
            <a:lstStyle/>
            <a:p>
              <a:pPr algn="ctr"/>
              <a:r>
                <a:rPr lang="en-US" altLang="en-US" sz="1400"/>
                <a:t>lactate</a:t>
              </a:r>
            </a:p>
          </p:txBody>
        </p:sp>
        <p:sp>
          <p:nvSpPr>
            <p:cNvPr id="5130" name="Arc 20"/>
            <p:cNvSpPr>
              <a:spLocks/>
            </p:cNvSpPr>
            <p:nvPr/>
          </p:nvSpPr>
          <p:spPr bwMode="auto">
            <a:xfrm rot="10800000">
              <a:off x="4560" y="1344"/>
              <a:ext cx="243" cy="624"/>
            </a:xfrm>
            <a:custGeom>
              <a:avLst/>
              <a:gdLst>
                <a:gd name="T0" fmla="*/ 0 w 21905"/>
                <a:gd name="T1" fmla="*/ 0 h 43200"/>
                <a:gd name="T2" fmla="*/ 0 w 21905"/>
                <a:gd name="T3" fmla="*/ 0 h 43200"/>
                <a:gd name="T4" fmla="*/ 0 w 21905"/>
                <a:gd name="T5" fmla="*/ 0 h 43200"/>
                <a:gd name="T6" fmla="*/ 0 60000 65536"/>
                <a:gd name="T7" fmla="*/ 0 60000 65536"/>
                <a:gd name="T8" fmla="*/ 0 60000 65536"/>
                <a:gd name="T9" fmla="*/ 0 w 21905"/>
                <a:gd name="T10" fmla="*/ 0 h 43200"/>
                <a:gd name="T11" fmla="*/ 21905 w 21905"/>
                <a:gd name="T12" fmla="*/ 43200 h 43200"/>
              </a:gdLst>
              <a:ahLst/>
              <a:cxnLst>
                <a:cxn ang="T6">
                  <a:pos x="T0" y="T1"/>
                </a:cxn>
                <a:cxn ang="T7">
                  <a:pos x="T2" y="T3"/>
                </a:cxn>
                <a:cxn ang="T8">
                  <a:pos x="T4" y="T5"/>
                </a:cxn>
              </a:cxnLst>
              <a:rect l="T9" t="T10" r="T11" b="T12"/>
              <a:pathLst>
                <a:path w="21905" h="43200" fill="none" extrusionOk="0">
                  <a:moveTo>
                    <a:pt x="304"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4" y="0"/>
                  </a:moveTo>
                  <a:cubicBezTo>
                    <a:pt x="12234" y="0"/>
                    <a:pt x="21905" y="9670"/>
                    <a:pt x="21905" y="21600"/>
                  </a:cubicBezTo>
                  <a:cubicBezTo>
                    <a:pt x="21905" y="33529"/>
                    <a:pt x="12234" y="43200"/>
                    <a:pt x="305" y="43200"/>
                  </a:cubicBezTo>
                  <a:cubicBezTo>
                    <a:pt x="203" y="43200"/>
                    <a:pt x="101" y="43199"/>
                    <a:pt x="0" y="43197"/>
                  </a:cubicBezTo>
                  <a:lnTo>
                    <a:pt x="305" y="21600"/>
                  </a:lnTo>
                  <a:lnTo>
                    <a:pt x="304" y="0"/>
                  </a:lnTo>
                  <a:close/>
                </a:path>
              </a:pathLst>
            </a:custGeom>
            <a:noFill/>
            <a:ln w="19050">
              <a:solidFill>
                <a:schemeClr val="tx1"/>
              </a:solidFill>
              <a:round/>
              <a:headEnd/>
              <a:tailEnd type="stealth" w="med" len="med"/>
            </a:ln>
          </p:spPr>
          <p:txBody>
            <a:bodyPr wrap="none" anchor="ctr"/>
            <a:lstStyle/>
            <a:p>
              <a:endParaRPr lang="uk-UA"/>
            </a:p>
          </p:txBody>
        </p:sp>
        <p:sp>
          <p:nvSpPr>
            <p:cNvPr id="5131" name="Text Box 23"/>
            <p:cNvSpPr txBox="1">
              <a:spLocks noChangeArrowheads="1"/>
            </p:cNvSpPr>
            <p:nvPr/>
          </p:nvSpPr>
          <p:spPr bwMode="auto">
            <a:xfrm>
              <a:off x="4800" y="1248"/>
              <a:ext cx="384" cy="194"/>
            </a:xfrm>
            <a:prstGeom prst="rect">
              <a:avLst/>
            </a:prstGeom>
            <a:noFill/>
            <a:ln w="9525">
              <a:noFill/>
              <a:miter lim="800000"/>
              <a:headEnd/>
              <a:tailEnd/>
            </a:ln>
          </p:spPr>
          <p:txBody>
            <a:bodyPr>
              <a:spAutoFit/>
            </a:bodyPr>
            <a:lstStyle/>
            <a:p>
              <a:pPr algn="ctr"/>
              <a:r>
                <a:rPr lang="en-US" altLang="en-US" sz="1400"/>
                <a:t>NAD</a:t>
              </a:r>
            </a:p>
          </p:txBody>
        </p:sp>
        <p:sp>
          <p:nvSpPr>
            <p:cNvPr id="5132" name="Text Box 24"/>
            <p:cNvSpPr txBox="1">
              <a:spLocks noChangeArrowheads="1"/>
            </p:cNvSpPr>
            <p:nvPr/>
          </p:nvSpPr>
          <p:spPr bwMode="auto">
            <a:xfrm>
              <a:off x="4756" y="1872"/>
              <a:ext cx="524" cy="194"/>
            </a:xfrm>
            <a:prstGeom prst="rect">
              <a:avLst/>
            </a:prstGeom>
            <a:noFill/>
            <a:ln w="9525">
              <a:noFill/>
              <a:miter lim="800000"/>
              <a:headEnd/>
              <a:tailEnd/>
            </a:ln>
          </p:spPr>
          <p:txBody>
            <a:bodyPr>
              <a:spAutoFit/>
            </a:bodyPr>
            <a:lstStyle/>
            <a:p>
              <a:pPr algn="ctr"/>
              <a:r>
                <a:rPr lang="en-US" altLang="en-US" sz="1400"/>
                <a:t>NADH</a:t>
              </a:r>
            </a:p>
          </p:txBody>
        </p:sp>
        <p:sp>
          <p:nvSpPr>
            <p:cNvPr id="5133" name="Text Box 26"/>
            <p:cNvSpPr txBox="1">
              <a:spLocks noChangeArrowheads="1"/>
            </p:cNvSpPr>
            <p:nvPr/>
          </p:nvSpPr>
          <p:spPr bwMode="auto">
            <a:xfrm>
              <a:off x="4080" y="1488"/>
              <a:ext cx="976" cy="326"/>
            </a:xfrm>
            <a:prstGeom prst="rect">
              <a:avLst/>
            </a:prstGeom>
            <a:noFill/>
            <a:ln w="9525">
              <a:noFill/>
              <a:miter lim="800000"/>
              <a:headEnd/>
              <a:tailEnd/>
            </a:ln>
          </p:spPr>
          <p:txBody>
            <a:bodyPr wrap="none">
              <a:spAutoFit/>
            </a:bodyPr>
            <a:lstStyle/>
            <a:p>
              <a:pPr algn="ctr"/>
              <a:r>
                <a:rPr lang="en-US" altLang="en-US" sz="1400" i="1">
                  <a:solidFill>
                    <a:srgbClr val="FFFF66"/>
                  </a:solidFill>
                </a:rPr>
                <a:t>lactate</a:t>
              </a:r>
            </a:p>
            <a:p>
              <a:pPr algn="ctr"/>
              <a:r>
                <a:rPr lang="en-US" altLang="en-US" sz="1400" i="1">
                  <a:solidFill>
                    <a:srgbClr val="FFFF66"/>
                  </a:solidFill>
                </a:rPr>
                <a:t>dehydrogenase</a:t>
              </a:r>
            </a:p>
          </p:txBody>
        </p:sp>
      </p:grpSp>
      <p:sp>
        <p:nvSpPr>
          <p:cNvPr id="33820" name="Text Box 28"/>
          <p:cNvSpPr txBox="1">
            <a:spLocks noChangeArrowheads="1"/>
          </p:cNvSpPr>
          <p:nvPr/>
        </p:nvSpPr>
        <p:spPr bwMode="auto">
          <a:xfrm>
            <a:off x="6781800" y="2971800"/>
            <a:ext cx="1920875" cy="304800"/>
          </a:xfrm>
          <a:prstGeom prst="rect">
            <a:avLst/>
          </a:prstGeom>
          <a:noFill/>
          <a:ln w="9525">
            <a:noFill/>
            <a:miter lim="800000"/>
            <a:headEnd/>
            <a:tailEnd/>
          </a:ln>
        </p:spPr>
        <p:txBody>
          <a:bodyPr>
            <a:spAutoFit/>
          </a:bodyPr>
          <a:lstStyle/>
          <a:p>
            <a:r>
              <a:rPr lang="en-US" altLang="en-US" sz="1400">
                <a:solidFill>
                  <a:srgbClr val="66FF33"/>
                </a:solidFill>
              </a:rPr>
              <a:t>[A</a:t>
            </a:r>
            <a:r>
              <a:rPr lang="en-US" altLang="en-US" sz="1400" baseline="-25000">
                <a:solidFill>
                  <a:srgbClr val="66FF33"/>
                </a:solidFill>
              </a:rPr>
              <a:t>340</a:t>
            </a:r>
            <a:r>
              <a:rPr lang="en-US" altLang="en-US" sz="1400">
                <a:solidFill>
                  <a:srgbClr val="66FF33"/>
                </a:solidFill>
              </a:rPr>
              <a:t> = 6.2 mM</a:t>
            </a:r>
            <a:r>
              <a:rPr lang="en-US" altLang="en-US" sz="1400" baseline="30000">
                <a:solidFill>
                  <a:srgbClr val="66FF33"/>
                </a:solidFill>
              </a:rPr>
              <a:t>-1 </a:t>
            </a:r>
            <a:r>
              <a:rPr lang="en-US" altLang="en-US" sz="1400">
                <a:solidFill>
                  <a:srgbClr val="66FF33"/>
                </a:solidFill>
              </a:rPr>
              <a:t>]</a:t>
            </a:r>
          </a:p>
        </p:txBody>
      </p:sp>
      <p:sp>
        <p:nvSpPr>
          <p:cNvPr id="27" name="TextBox 26"/>
          <p:cNvSpPr txBox="1">
            <a:spLocks noChangeArrowheads="1"/>
          </p:cNvSpPr>
          <p:nvPr/>
        </p:nvSpPr>
        <p:spPr bwMode="auto">
          <a:xfrm>
            <a:off x="838200" y="4876800"/>
            <a:ext cx="7620000" cy="1200150"/>
          </a:xfrm>
          <a:prstGeom prst="rect">
            <a:avLst/>
          </a:prstGeom>
          <a:noFill/>
          <a:ln w="9525">
            <a:noFill/>
            <a:miter lim="800000"/>
            <a:headEnd/>
            <a:tailEnd/>
          </a:ln>
        </p:spPr>
        <p:txBody>
          <a:bodyPr>
            <a:spAutoFit/>
          </a:bodyPr>
          <a:lstStyle/>
          <a:p>
            <a:pPr algn="ctr"/>
            <a:r>
              <a:rPr lang="ru-RU" altLang="en-US" dirty="0" smtClean="0">
                <a:solidFill>
                  <a:srgbClr val="FFC000"/>
                </a:solidFill>
              </a:rPr>
              <a:t>У </a:t>
            </a:r>
            <a:r>
              <a:rPr lang="ru-RU" altLang="en-US" dirty="0" err="1" smtClean="0">
                <a:solidFill>
                  <a:srgbClr val="FFC000"/>
                </a:solidFill>
              </a:rPr>
              <a:t>цьому</a:t>
            </a:r>
            <a:r>
              <a:rPr lang="ru-RU" altLang="en-US" dirty="0" smtClean="0">
                <a:solidFill>
                  <a:srgbClr val="FFC000"/>
                </a:solidFill>
              </a:rPr>
              <a:t> </a:t>
            </a:r>
            <a:r>
              <a:rPr lang="ru-RU" altLang="en-US" dirty="0" err="1" smtClean="0">
                <a:solidFill>
                  <a:srgbClr val="FFC000"/>
                </a:solidFill>
              </a:rPr>
              <a:t>випадку</a:t>
            </a:r>
            <a:r>
              <a:rPr lang="ru-RU" altLang="en-US" dirty="0" smtClean="0">
                <a:solidFill>
                  <a:srgbClr val="FFC000"/>
                </a:solidFill>
              </a:rPr>
              <a:t> </a:t>
            </a:r>
            <a:r>
              <a:rPr lang="ru-RU" altLang="en-US" dirty="0" err="1" smtClean="0">
                <a:solidFill>
                  <a:srgbClr val="FFC000"/>
                </a:solidFill>
              </a:rPr>
              <a:t>формування</a:t>
            </a:r>
            <a:r>
              <a:rPr lang="ru-RU" altLang="en-US" dirty="0" smtClean="0">
                <a:solidFill>
                  <a:srgbClr val="FFC000"/>
                </a:solidFill>
              </a:rPr>
              <a:t> продукту (</a:t>
            </a:r>
            <a:r>
              <a:rPr lang="ru-RU" altLang="en-US" dirty="0" err="1" smtClean="0">
                <a:solidFill>
                  <a:srgbClr val="FFC000"/>
                </a:solidFill>
              </a:rPr>
              <a:t>ADP</a:t>
            </a:r>
            <a:r>
              <a:rPr lang="ru-RU" altLang="en-US" dirty="0" smtClean="0">
                <a:solidFill>
                  <a:srgbClr val="FFC000"/>
                </a:solidFill>
              </a:rPr>
              <a:t>) </a:t>
            </a:r>
            <a:r>
              <a:rPr lang="ru-RU" altLang="en-US" dirty="0" err="1" smtClean="0">
                <a:solidFill>
                  <a:srgbClr val="FFC000"/>
                </a:solidFill>
              </a:rPr>
              <a:t>з</a:t>
            </a:r>
            <a:r>
              <a:rPr lang="ru-RU" altLang="en-US" dirty="0" smtClean="0">
                <a:solidFill>
                  <a:srgbClr val="FFC000"/>
                </a:solidFill>
              </a:rPr>
              <a:t> </a:t>
            </a:r>
            <a:r>
              <a:rPr lang="ru-RU" altLang="en-US" dirty="0" err="1" smtClean="0">
                <a:solidFill>
                  <a:srgbClr val="FFC000"/>
                </a:solidFill>
              </a:rPr>
              <a:t>ідентичним</a:t>
            </a:r>
            <a:r>
              <a:rPr lang="ru-RU" altLang="en-US" dirty="0" smtClean="0">
                <a:solidFill>
                  <a:srgbClr val="FFC000"/>
                </a:solidFill>
              </a:rPr>
              <a:t> </a:t>
            </a:r>
            <a:r>
              <a:rPr lang="ru-RU" altLang="en-US" dirty="0" err="1" smtClean="0">
                <a:solidFill>
                  <a:srgbClr val="FFC000"/>
                </a:solidFill>
              </a:rPr>
              <a:t>спектральним</a:t>
            </a:r>
            <a:r>
              <a:rPr lang="ru-RU" altLang="en-US" dirty="0" smtClean="0">
                <a:solidFill>
                  <a:srgbClr val="FFC000"/>
                </a:solidFill>
              </a:rPr>
              <a:t> сигналом як субстрат (</a:t>
            </a:r>
            <a:r>
              <a:rPr lang="ru-RU" altLang="en-US" dirty="0" err="1" smtClean="0">
                <a:solidFill>
                  <a:srgbClr val="FFC000"/>
                </a:solidFill>
              </a:rPr>
              <a:t>АТФ</a:t>
            </a:r>
            <a:r>
              <a:rPr lang="ru-RU" altLang="en-US" dirty="0" smtClean="0">
                <a:solidFill>
                  <a:srgbClr val="FFC000"/>
                </a:solidFill>
              </a:rPr>
              <a:t>) </a:t>
            </a:r>
            <a:r>
              <a:rPr lang="ru-RU" altLang="en-US" dirty="0" err="1" smtClean="0">
                <a:solidFill>
                  <a:srgbClr val="FFC000"/>
                </a:solidFill>
              </a:rPr>
              <a:t>може</a:t>
            </a:r>
            <a:r>
              <a:rPr lang="ru-RU" altLang="en-US" dirty="0" smtClean="0">
                <a:solidFill>
                  <a:srgbClr val="FFC000"/>
                </a:solidFill>
              </a:rPr>
              <a:t> бути </a:t>
            </a:r>
            <a:r>
              <a:rPr lang="ru-RU" altLang="en-US" dirty="0" err="1" smtClean="0">
                <a:solidFill>
                  <a:srgbClr val="FFC000"/>
                </a:solidFill>
              </a:rPr>
              <a:t>виміряне</a:t>
            </a:r>
            <a:r>
              <a:rPr lang="ru-RU" altLang="en-US" dirty="0" smtClean="0">
                <a:solidFill>
                  <a:srgbClr val="FFC000"/>
                </a:solidFill>
              </a:rPr>
              <a:t> </a:t>
            </a:r>
            <a:r>
              <a:rPr lang="ru-RU" altLang="en-US" dirty="0" err="1" smtClean="0">
                <a:solidFill>
                  <a:srgbClr val="FFC000"/>
                </a:solidFill>
              </a:rPr>
              <a:t>після</a:t>
            </a:r>
            <a:r>
              <a:rPr lang="ru-RU" altLang="en-US" dirty="0" smtClean="0">
                <a:solidFill>
                  <a:srgbClr val="FFC000"/>
                </a:solidFill>
              </a:rPr>
              <a:t> </a:t>
            </a:r>
            <a:r>
              <a:rPr lang="ru-RU" altLang="en-US" dirty="0" err="1" smtClean="0">
                <a:solidFill>
                  <a:srgbClr val="FFC000"/>
                </a:solidFill>
              </a:rPr>
              <a:t>зникнення</a:t>
            </a:r>
            <a:r>
              <a:rPr lang="ru-RU" altLang="en-US" dirty="0" smtClean="0">
                <a:solidFill>
                  <a:srgbClr val="FFC000"/>
                </a:solidFill>
              </a:rPr>
              <a:t> субстрату для </a:t>
            </a:r>
            <a:r>
              <a:rPr lang="ru-RU" altLang="en-US" dirty="0" err="1" smtClean="0">
                <a:solidFill>
                  <a:srgbClr val="FFC000"/>
                </a:solidFill>
              </a:rPr>
              <a:t>сполучного</a:t>
            </a:r>
            <a:r>
              <a:rPr lang="ru-RU" altLang="en-US" dirty="0" smtClean="0">
                <a:solidFill>
                  <a:srgbClr val="FFC000"/>
                </a:solidFill>
              </a:rPr>
              <a:t> ферменту (</a:t>
            </a:r>
            <a:r>
              <a:rPr lang="ru-RU" altLang="en-US" dirty="0" err="1" smtClean="0">
                <a:solidFill>
                  <a:srgbClr val="FFC000"/>
                </a:solidFill>
              </a:rPr>
              <a:t>NADH</a:t>
            </a:r>
            <a:r>
              <a:rPr lang="ru-RU" altLang="en-US" dirty="0" smtClean="0">
                <a:solidFill>
                  <a:srgbClr val="FFC000"/>
                </a:solidFill>
              </a:rPr>
              <a:t>) </a:t>
            </a:r>
            <a:r>
              <a:rPr lang="ru-RU" altLang="en-US" dirty="0" err="1" smtClean="0">
                <a:solidFill>
                  <a:srgbClr val="FFC000"/>
                </a:solidFill>
              </a:rPr>
              <a:t>з</a:t>
            </a:r>
            <a:r>
              <a:rPr lang="ru-RU" altLang="en-US" dirty="0" smtClean="0">
                <a:solidFill>
                  <a:srgbClr val="FFC000"/>
                </a:solidFill>
              </a:rPr>
              <a:t> </a:t>
            </a:r>
            <a:r>
              <a:rPr lang="ru-RU" altLang="en-US" dirty="0" err="1" smtClean="0">
                <a:solidFill>
                  <a:srgbClr val="FFC000"/>
                </a:solidFill>
              </a:rPr>
              <a:t>унікальним</a:t>
            </a:r>
            <a:r>
              <a:rPr lang="ru-RU" altLang="en-US" dirty="0" smtClean="0">
                <a:solidFill>
                  <a:srgbClr val="FFC000"/>
                </a:solidFill>
              </a:rPr>
              <a:t> </a:t>
            </a:r>
            <a:r>
              <a:rPr lang="ru-RU" altLang="en-US" dirty="0" err="1" smtClean="0">
                <a:solidFill>
                  <a:srgbClr val="FFC000"/>
                </a:solidFill>
              </a:rPr>
              <a:t>спектральним</a:t>
            </a:r>
            <a:r>
              <a:rPr lang="ru-RU" altLang="en-US" dirty="0" smtClean="0">
                <a:solidFill>
                  <a:srgbClr val="FFC000"/>
                </a:solidFill>
              </a:rPr>
              <a:t> сигналом</a:t>
            </a:r>
            <a:endParaRPr lang="en-US" alt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30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30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820"/>
                                        </p:tgtEl>
                                        <p:attrNameLst>
                                          <p:attrName>style.visibility</p:attrName>
                                        </p:attrNameLst>
                                      </p:cBhvr>
                                      <p:to>
                                        <p:strVal val="visible"/>
                                      </p:to>
                                    </p:set>
                                    <p:animEffect transition="in" filter="fade">
                                      <p:cBhvr>
                                        <p:cTn id="24" dur="2000"/>
                                        <p:tgtEl>
                                          <p:spTgt spid="338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0" fill="hold"/>
                                        <p:tgtEl>
                                          <p:spTgt spid="27"/>
                                        </p:tgtEl>
                                        <p:attrNameLst>
                                          <p:attrName>ppt_x</p:attrName>
                                        </p:attrNameLst>
                                      </p:cBhvr>
                                      <p:tavLst>
                                        <p:tav tm="0">
                                          <p:val>
                                            <p:strVal val="#ppt_x"/>
                                          </p:val>
                                        </p:tav>
                                        <p:tav tm="100000">
                                          <p:val>
                                            <p:strVal val="#ppt_x"/>
                                          </p:val>
                                        </p:tav>
                                      </p:tavLst>
                                    </p:anim>
                                    <p:anim calcmode="lin" valueType="num">
                                      <p:cBhvr additive="base">
                                        <p:cTn id="30" dur="5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0"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304800"/>
            <a:ext cx="8229600" cy="788988"/>
          </a:xfrm>
        </p:spPr>
        <p:txBody>
          <a:bodyPr/>
          <a:lstStyle/>
          <a:p>
            <a:pPr eaLnBrk="1" hangingPunct="1">
              <a:defRPr/>
            </a:pPr>
            <a:r>
              <a:rPr lang="uk-UA" dirty="0" smtClean="0">
                <a:solidFill>
                  <a:schemeClr val="folHlink"/>
                </a:solidFill>
              </a:rPr>
              <a:t>Кінетика ферментів</a:t>
            </a:r>
            <a:endParaRPr lang="en-US" dirty="0" smtClean="0">
              <a:solidFill>
                <a:schemeClr val="folHlink"/>
              </a:solidFill>
            </a:endParaRPr>
          </a:p>
        </p:txBody>
      </p:sp>
      <p:sp>
        <p:nvSpPr>
          <p:cNvPr id="7173" name="Text Box 5"/>
          <p:cNvSpPr txBox="1">
            <a:spLocks noChangeArrowheads="1"/>
          </p:cNvSpPr>
          <p:nvPr/>
        </p:nvSpPr>
        <p:spPr bwMode="auto">
          <a:xfrm>
            <a:off x="5181600" y="3429000"/>
            <a:ext cx="3810000" cy="2363788"/>
          </a:xfrm>
          <a:prstGeom prst="rect">
            <a:avLst/>
          </a:prstGeom>
          <a:noFill/>
          <a:ln w="9525">
            <a:noFill/>
            <a:miter lim="800000"/>
            <a:headEnd/>
            <a:tailEnd/>
          </a:ln>
        </p:spPr>
        <p:txBody>
          <a:bodyPr>
            <a:spAutoFit/>
          </a:bodyPr>
          <a:lstStyle/>
          <a:p>
            <a:pPr>
              <a:spcAft>
                <a:spcPct val="30000"/>
              </a:spcAft>
            </a:pPr>
            <a:r>
              <a:rPr lang="en-US" altLang="en-US" dirty="0" err="1" smtClean="0">
                <a:solidFill>
                  <a:schemeClr val="folHlink"/>
                </a:solidFill>
                <a:latin typeface="Tahoma" pitchFamily="34" charset="0"/>
              </a:rPr>
              <a:t>Vmax</a:t>
            </a:r>
            <a:r>
              <a:rPr lang="en-US" altLang="en-US" dirty="0" smtClean="0">
                <a:solidFill>
                  <a:schemeClr val="folHlink"/>
                </a:solidFill>
                <a:latin typeface="Tahoma" pitchFamily="34" charset="0"/>
              </a:rPr>
              <a:t> </a:t>
            </a:r>
            <a:r>
              <a:rPr lang="uk-UA" altLang="en-US" dirty="0" smtClean="0">
                <a:solidFill>
                  <a:schemeClr val="folHlink"/>
                </a:solidFill>
                <a:latin typeface="Tahoma" pitchFamily="34" charset="0"/>
              </a:rPr>
              <a:t>є максимальна швидкість </a:t>
            </a:r>
          </a:p>
          <a:p>
            <a:pPr>
              <a:spcAft>
                <a:spcPct val="30000"/>
              </a:spcAft>
            </a:pPr>
            <a:r>
              <a:rPr lang="uk-UA" altLang="en-US" dirty="0" smtClean="0">
                <a:solidFill>
                  <a:schemeClr val="folHlink"/>
                </a:solidFill>
                <a:latin typeface="Tahoma" pitchFamily="34" charset="0"/>
              </a:rPr>
              <a:t> Це швидкість реакції при насичує концентрації субстрату </a:t>
            </a:r>
          </a:p>
          <a:p>
            <a:pPr>
              <a:spcAft>
                <a:spcPct val="30000"/>
              </a:spcAft>
            </a:pPr>
            <a:endParaRPr lang="uk-UA" altLang="en-US" dirty="0" smtClean="0">
              <a:solidFill>
                <a:schemeClr val="folHlink"/>
              </a:solidFill>
              <a:latin typeface="Tahoma" pitchFamily="34" charset="0"/>
            </a:endParaRPr>
          </a:p>
          <a:p>
            <a:pPr>
              <a:spcAft>
                <a:spcPct val="30000"/>
              </a:spcAft>
            </a:pPr>
            <a:r>
              <a:rPr lang="uk-UA" altLang="en-US" dirty="0" smtClean="0">
                <a:solidFill>
                  <a:schemeClr val="folHlink"/>
                </a:solidFill>
                <a:latin typeface="Tahoma" pitchFamily="34" charset="0"/>
              </a:rPr>
              <a:t> Км є константа </a:t>
            </a:r>
            <a:r>
              <a:rPr lang="uk-UA" altLang="en-US" dirty="0" err="1" smtClean="0">
                <a:solidFill>
                  <a:schemeClr val="folHlink"/>
                </a:solidFill>
                <a:latin typeface="Tahoma" pitchFamily="34" charset="0"/>
              </a:rPr>
              <a:t>Міхаеліса</a:t>
            </a:r>
            <a:r>
              <a:rPr lang="uk-UA" altLang="en-US" dirty="0" smtClean="0">
                <a:solidFill>
                  <a:schemeClr val="folHlink"/>
                </a:solidFill>
                <a:latin typeface="Tahoma" pitchFamily="34" charset="0"/>
              </a:rPr>
              <a:t> </a:t>
            </a:r>
          </a:p>
          <a:p>
            <a:pPr>
              <a:spcAft>
                <a:spcPct val="30000"/>
              </a:spcAft>
            </a:pPr>
            <a:r>
              <a:rPr lang="uk-UA" altLang="en-US" dirty="0" smtClean="0">
                <a:solidFill>
                  <a:schemeClr val="folHlink"/>
                </a:solidFill>
                <a:latin typeface="Tahoma" pitchFamily="34" charset="0"/>
              </a:rPr>
              <a:t> Це концентрація субстрату [</a:t>
            </a:r>
            <a:r>
              <a:rPr lang="en-US" altLang="en-US" dirty="0" smtClean="0">
                <a:solidFill>
                  <a:schemeClr val="folHlink"/>
                </a:solidFill>
                <a:latin typeface="Tahoma" pitchFamily="34" charset="0"/>
              </a:rPr>
              <a:t>S], </a:t>
            </a:r>
            <a:r>
              <a:rPr lang="uk-UA" altLang="en-US" dirty="0" smtClean="0">
                <a:solidFill>
                  <a:schemeClr val="folHlink"/>
                </a:solidFill>
                <a:latin typeface="Tahoma" pitchFamily="34" charset="0"/>
              </a:rPr>
              <a:t>який дає половину </a:t>
            </a:r>
            <a:r>
              <a:rPr lang="en-US" altLang="en-US" dirty="0" err="1" smtClean="0">
                <a:solidFill>
                  <a:schemeClr val="folHlink"/>
                </a:solidFill>
                <a:latin typeface="Tahoma" pitchFamily="34" charset="0"/>
              </a:rPr>
              <a:t>Vmax</a:t>
            </a:r>
            <a:endParaRPr lang="en-US" altLang="en-US" baseline="-25000" dirty="0">
              <a:latin typeface="Tahoma" pitchFamily="34" charset="0"/>
            </a:endParaRPr>
          </a:p>
        </p:txBody>
      </p:sp>
      <p:sp>
        <p:nvSpPr>
          <p:cNvPr id="6148" name="Text Box 7"/>
          <p:cNvSpPr txBox="1">
            <a:spLocks noChangeArrowheads="1"/>
          </p:cNvSpPr>
          <p:nvPr/>
        </p:nvSpPr>
        <p:spPr bwMode="auto">
          <a:xfrm>
            <a:off x="1828800" y="1219200"/>
            <a:ext cx="5791200" cy="923330"/>
          </a:xfrm>
          <a:prstGeom prst="rect">
            <a:avLst/>
          </a:prstGeom>
          <a:noFill/>
          <a:ln w="9525">
            <a:noFill/>
            <a:miter lim="800000"/>
            <a:headEnd/>
            <a:tailEnd/>
          </a:ln>
        </p:spPr>
        <p:txBody>
          <a:bodyPr>
            <a:spAutoFit/>
          </a:bodyPr>
          <a:lstStyle/>
          <a:p>
            <a:r>
              <a:rPr lang="uk-UA" altLang="en-US" dirty="0" smtClean="0"/>
              <a:t>Швидкість ферментативної реакції, що каталізується описується рівнянням Міхаеліса-Ментен</a:t>
            </a:r>
            <a:endParaRPr lang="en-US" altLang="en-US" dirty="0"/>
          </a:p>
        </p:txBody>
      </p:sp>
      <p:pic>
        <p:nvPicPr>
          <p:cNvPr id="9224" name="Picture 8" descr=" &#10;\begin{align} &#10;v_0 &amp;= \frac{ v_\max {[}S{]}}{K_M + {[}S{]}} &#10;\end{align}&#10;"/>
          <p:cNvPicPr>
            <a:picLocks noChangeAspect="1" noChangeArrowheads="1"/>
          </p:cNvPicPr>
          <p:nvPr/>
        </p:nvPicPr>
        <p:blipFill>
          <a:blip r:embed="rId2" cstate="print">
            <a:lum bright="-14000" contrast="22000"/>
          </a:blip>
          <a:srcRect l="-5263" t="-14110" r="-5263" b="-12878"/>
          <a:stretch>
            <a:fillRect/>
          </a:stretch>
        </p:blipFill>
        <p:spPr bwMode="auto">
          <a:xfrm>
            <a:off x="3581400" y="2133600"/>
            <a:ext cx="1600200" cy="685800"/>
          </a:xfrm>
          <a:prstGeom prst="rect">
            <a:avLst/>
          </a:prstGeom>
          <a:solidFill>
            <a:schemeClr val="tx1"/>
          </a:solidFill>
          <a:ln w="9525">
            <a:noFill/>
            <a:miter lim="800000"/>
            <a:headEnd/>
            <a:tailEnd/>
          </a:ln>
        </p:spPr>
      </p:pic>
      <p:pic>
        <p:nvPicPr>
          <p:cNvPr id="8" name="Picture 7" descr="saturation curve.png"/>
          <p:cNvPicPr>
            <a:picLocks noChangeAspect="1"/>
          </p:cNvPicPr>
          <p:nvPr/>
        </p:nvPicPr>
        <p:blipFill>
          <a:blip r:embed="rId3" cstate="print">
            <a:lum bright="-16000" contrast="10000"/>
          </a:blip>
          <a:srcRect/>
          <a:stretch>
            <a:fillRect/>
          </a:stretch>
        </p:blipFill>
        <p:spPr bwMode="auto">
          <a:xfrm>
            <a:off x="457200" y="3352800"/>
            <a:ext cx="4343400" cy="3035300"/>
          </a:xfrm>
          <a:prstGeom prst="rect">
            <a:avLst/>
          </a:prstGeom>
          <a:solidFill>
            <a:schemeClr val="tx1"/>
          </a:solidFill>
          <a:ln w="9525">
            <a:noFill/>
            <a:miter lim="800000"/>
            <a:headEnd/>
            <a:tailEnd/>
          </a:ln>
        </p:spPr>
      </p:pic>
      <p:sp>
        <p:nvSpPr>
          <p:cNvPr id="10" name="TextBox 9"/>
          <p:cNvSpPr txBox="1">
            <a:spLocks noChangeArrowheads="1"/>
          </p:cNvSpPr>
          <p:nvPr/>
        </p:nvSpPr>
        <p:spPr bwMode="auto">
          <a:xfrm>
            <a:off x="609600" y="2971800"/>
            <a:ext cx="3749744" cy="338554"/>
          </a:xfrm>
          <a:prstGeom prst="rect">
            <a:avLst/>
          </a:prstGeom>
          <a:noFill/>
          <a:ln w="9525">
            <a:noFill/>
            <a:miter lim="800000"/>
            <a:headEnd/>
            <a:tailEnd/>
          </a:ln>
        </p:spPr>
        <p:txBody>
          <a:bodyPr wrap="none">
            <a:spAutoFit/>
          </a:bodyPr>
          <a:lstStyle/>
          <a:p>
            <a:r>
              <a:rPr lang="ru-RU" altLang="en-US" sz="1600" dirty="0" err="1" smtClean="0">
                <a:solidFill>
                  <a:srgbClr val="FFC000"/>
                </a:solidFill>
              </a:rPr>
              <a:t>Графік</a:t>
            </a:r>
            <a:r>
              <a:rPr lang="ru-RU" altLang="en-US" sz="1600" dirty="0" smtClean="0">
                <a:solidFill>
                  <a:srgbClr val="FFC000"/>
                </a:solidFill>
              </a:rPr>
              <a:t> </a:t>
            </a:r>
            <a:r>
              <a:rPr lang="ru-RU" altLang="en-US" sz="1600" dirty="0" err="1" smtClean="0">
                <a:solidFill>
                  <a:srgbClr val="FFC000"/>
                </a:solidFill>
              </a:rPr>
              <a:t>V</a:t>
            </a:r>
            <a:r>
              <a:rPr lang="ru-RU" altLang="en-US" sz="1600" dirty="0" smtClean="0">
                <a:solidFill>
                  <a:srgbClr val="FFC000"/>
                </a:solidFill>
              </a:rPr>
              <a:t> </a:t>
            </a:r>
            <a:r>
              <a:rPr lang="ru-RU" altLang="en-US" sz="1600" dirty="0" err="1" smtClean="0">
                <a:solidFill>
                  <a:srgbClr val="FFC000"/>
                </a:solidFill>
              </a:rPr>
              <a:t>проти</a:t>
            </a:r>
            <a:r>
              <a:rPr lang="ru-RU" altLang="en-US" sz="1600" dirty="0" smtClean="0">
                <a:solidFill>
                  <a:srgbClr val="FFC000"/>
                </a:solidFill>
              </a:rPr>
              <a:t> [</a:t>
            </a:r>
            <a:r>
              <a:rPr lang="ru-RU" altLang="en-US" sz="1600" dirty="0" err="1" smtClean="0">
                <a:solidFill>
                  <a:srgbClr val="FFC000"/>
                </a:solidFill>
              </a:rPr>
              <a:t>S</a:t>
            </a:r>
            <a:r>
              <a:rPr lang="ru-RU" altLang="en-US" sz="1600" dirty="0" smtClean="0">
                <a:solidFill>
                  <a:srgbClr val="FFC000"/>
                </a:solidFill>
              </a:rPr>
              <a:t>] </a:t>
            </a:r>
            <a:r>
              <a:rPr lang="ru-RU" altLang="en-US" sz="1600" dirty="0" err="1" smtClean="0">
                <a:solidFill>
                  <a:srgbClr val="FFC000"/>
                </a:solidFill>
              </a:rPr>
              <a:t>дає</a:t>
            </a:r>
            <a:r>
              <a:rPr lang="ru-RU" altLang="en-US" sz="1600" dirty="0" smtClean="0">
                <a:solidFill>
                  <a:srgbClr val="FFC000"/>
                </a:solidFill>
              </a:rPr>
              <a:t> </a:t>
            </a:r>
            <a:r>
              <a:rPr lang="ru-RU" altLang="en-US" sz="1600" dirty="0" err="1" smtClean="0">
                <a:solidFill>
                  <a:srgbClr val="FFC000"/>
                </a:solidFill>
              </a:rPr>
              <a:t>гіперболу</a:t>
            </a:r>
            <a:endParaRPr lang="en-US" altLang="en-US" sz="1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fade">
                                      <p:cBhvr>
                                        <p:cTn id="12" dur="2000"/>
                                        <p:tgtEl>
                                          <p:spTgt spid="92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par>
                          <p:cTn id="18" fill="hold" nodeType="afterGroup">
                            <p:stCondLst>
                              <p:cond delay="2000"/>
                            </p:stCondLst>
                            <p:childTnLst>
                              <p:par>
                                <p:cTn id="19" presetID="53" presetClass="entr" presetSubtype="0" fill="hold" nodeType="afterEffect">
                                  <p:stCondLst>
                                    <p:cond delay="150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Effect transition="in" filter="fade">
                                      <p:cBhvr>
                                        <p:cTn id="23" dur="2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173">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7173">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17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File:Michaelis-Menten.png">
            <a:hlinkClick r:id="rId2"/>
          </p:cNvPr>
          <p:cNvPicPr>
            <a:picLocks noChangeAspect="1" noChangeArrowheads="1"/>
          </p:cNvPicPr>
          <p:nvPr/>
        </p:nvPicPr>
        <p:blipFill>
          <a:blip r:embed="rId3" cstate="print"/>
          <a:srcRect/>
          <a:stretch>
            <a:fillRect/>
          </a:stretch>
        </p:blipFill>
        <p:spPr bwMode="auto">
          <a:xfrm>
            <a:off x="3200400" y="4343400"/>
            <a:ext cx="2557463" cy="2076450"/>
          </a:xfrm>
          <a:prstGeom prst="rect">
            <a:avLst/>
          </a:prstGeom>
          <a:solidFill>
            <a:schemeClr val="tx1"/>
          </a:solidFill>
          <a:ln w="9525">
            <a:noFill/>
            <a:miter lim="800000"/>
            <a:headEnd/>
            <a:tailEnd/>
          </a:ln>
        </p:spPr>
      </p:pic>
      <p:sp>
        <p:nvSpPr>
          <p:cNvPr id="9219" name="Rectangle 3"/>
          <p:cNvSpPr>
            <a:spLocks noGrp="1" noChangeArrowheads="1"/>
          </p:cNvSpPr>
          <p:nvPr>
            <p:ph type="title"/>
          </p:nvPr>
        </p:nvSpPr>
        <p:spPr>
          <a:xfrm>
            <a:off x="457200" y="277813"/>
            <a:ext cx="8229600" cy="865187"/>
          </a:xfrm>
        </p:spPr>
        <p:txBody>
          <a:bodyPr>
            <a:normAutofit fontScale="90000"/>
          </a:bodyPr>
          <a:lstStyle/>
          <a:p>
            <a:pPr eaLnBrk="1" hangingPunct="1">
              <a:defRPr/>
            </a:pPr>
            <a:r>
              <a:rPr lang="uk-UA" sz="4000" dirty="0" smtClean="0">
                <a:solidFill>
                  <a:schemeClr val="folHlink"/>
                </a:solidFill>
              </a:rPr>
              <a:t>Кінетика ферментів</a:t>
            </a:r>
            <a:br>
              <a:rPr lang="uk-UA" sz="4000" dirty="0" smtClean="0">
                <a:solidFill>
                  <a:schemeClr val="folHlink"/>
                </a:solidFill>
              </a:rPr>
            </a:br>
            <a:r>
              <a:rPr lang="uk-UA" sz="4000" dirty="0" err="1" smtClean="0">
                <a:solidFill>
                  <a:schemeClr val="folHlink"/>
                </a:solidFill>
              </a:rPr>
              <a:t>Лімітуючі</a:t>
            </a:r>
            <a:r>
              <a:rPr lang="uk-UA" sz="4000" dirty="0" smtClean="0">
                <a:solidFill>
                  <a:schemeClr val="folHlink"/>
                </a:solidFill>
              </a:rPr>
              <a:t> </a:t>
            </a:r>
            <a:r>
              <a:rPr lang="uk-UA" sz="4000" dirty="0" err="1" smtClean="0">
                <a:solidFill>
                  <a:schemeClr val="folHlink"/>
                </a:solidFill>
              </a:rPr>
              <a:t>варианти</a:t>
            </a:r>
            <a:endParaRPr lang="en-US" sz="3200" dirty="0" smtClean="0">
              <a:solidFill>
                <a:schemeClr val="folHlink"/>
              </a:solidFill>
            </a:endParaRPr>
          </a:p>
        </p:txBody>
      </p:sp>
      <p:pic>
        <p:nvPicPr>
          <p:cNvPr id="9221" name="Picture 5" descr="slide1"/>
          <p:cNvPicPr>
            <a:picLocks noChangeAspect="1" noChangeArrowheads="1"/>
          </p:cNvPicPr>
          <p:nvPr/>
        </p:nvPicPr>
        <p:blipFill>
          <a:blip r:embed="rId4" cstate="print">
            <a:lum bright="-12000" contrast="24000"/>
          </a:blip>
          <a:srcRect l="2274" t="34395" r="20432" b="53194"/>
          <a:stretch>
            <a:fillRect/>
          </a:stretch>
        </p:blipFill>
        <p:spPr bwMode="auto">
          <a:xfrm>
            <a:off x="2057400" y="2133600"/>
            <a:ext cx="5181600" cy="762000"/>
          </a:xfrm>
          <a:prstGeom prst="rect">
            <a:avLst/>
          </a:prstGeom>
          <a:noFill/>
          <a:ln w="9525">
            <a:noFill/>
            <a:miter lim="800000"/>
            <a:headEnd/>
            <a:tailEnd/>
          </a:ln>
        </p:spPr>
      </p:pic>
      <p:pic>
        <p:nvPicPr>
          <p:cNvPr id="9222" name="Picture 6" descr="slide1"/>
          <p:cNvPicPr>
            <a:picLocks noChangeAspect="1" noChangeArrowheads="1"/>
          </p:cNvPicPr>
          <p:nvPr/>
        </p:nvPicPr>
        <p:blipFill>
          <a:blip r:embed="rId4" cstate="print">
            <a:lum bright="-18000" contrast="36000"/>
          </a:blip>
          <a:srcRect l="12691" r="52057" b="79584"/>
          <a:stretch>
            <a:fillRect/>
          </a:stretch>
        </p:blipFill>
        <p:spPr bwMode="auto">
          <a:xfrm>
            <a:off x="381000" y="914400"/>
            <a:ext cx="1905000" cy="996950"/>
          </a:xfrm>
          <a:prstGeom prst="rect">
            <a:avLst/>
          </a:prstGeom>
          <a:noFill/>
          <a:ln w="9525">
            <a:noFill/>
            <a:miter lim="800000"/>
            <a:headEnd/>
            <a:tailEnd/>
          </a:ln>
        </p:spPr>
      </p:pic>
      <p:pic>
        <p:nvPicPr>
          <p:cNvPr id="9224" name="Picture 8" descr="slide1"/>
          <p:cNvPicPr>
            <a:picLocks noChangeAspect="1" noChangeArrowheads="1"/>
          </p:cNvPicPr>
          <p:nvPr/>
        </p:nvPicPr>
        <p:blipFill>
          <a:blip r:embed="rId4" cstate="print">
            <a:lum bright="-12000" contrast="24000"/>
          </a:blip>
          <a:srcRect l="2615" t="46880" r="48991" b="32834"/>
          <a:stretch>
            <a:fillRect/>
          </a:stretch>
        </p:blipFill>
        <p:spPr bwMode="auto">
          <a:xfrm>
            <a:off x="2057400" y="2895600"/>
            <a:ext cx="2819400" cy="1068388"/>
          </a:xfrm>
          <a:prstGeom prst="rect">
            <a:avLst/>
          </a:prstGeom>
          <a:noFill/>
          <a:ln w="9525">
            <a:noFill/>
            <a:miter lim="800000"/>
            <a:headEnd/>
            <a:tailEnd/>
          </a:ln>
        </p:spPr>
      </p:pic>
      <p:pic>
        <p:nvPicPr>
          <p:cNvPr id="9225" name="Picture 9" descr="slide1"/>
          <p:cNvPicPr>
            <a:picLocks noChangeAspect="1" noChangeArrowheads="1"/>
          </p:cNvPicPr>
          <p:nvPr/>
        </p:nvPicPr>
        <p:blipFill>
          <a:blip r:embed="rId4" cstate="print">
            <a:lum bright="-12000" contrast="24000"/>
          </a:blip>
          <a:srcRect l="49701" t="46880" r="6798" b="32834"/>
          <a:stretch>
            <a:fillRect/>
          </a:stretch>
        </p:blipFill>
        <p:spPr bwMode="auto">
          <a:xfrm>
            <a:off x="4800600" y="2895600"/>
            <a:ext cx="2438400" cy="1068388"/>
          </a:xfrm>
          <a:prstGeom prst="rect">
            <a:avLst/>
          </a:prstGeom>
          <a:noFill/>
          <a:ln w="9525">
            <a:noFill/>
            <a:miter lim="800000"/>
            <a:headEnd/>
            <a:tailEnd/>
          </a:ln>
        </p:spPr>
      </p:pic>
      <p:sp>
        <p:nvSpPr>
          <p:cNvPr id="9227" name="Line 11"/>
          <p:cNvSpPr>
            <a:spLocks noChangeShapeType="1"/>
          </p:cNvSpPr>
          <p:nvPr/>
        </p:nvSpPr>
        <p:spPr bwMode="auto">
          <a:xfrm>
            <a:off x="2209800" y="5486400"/>
            <a:ext cx="1295400" cy="381000"/>
          </a:xfrm>
          <a:prstGeom prst="line">
            <a:avLst/>
          </a:prstGeom>
          <a:noFill/>
          <a:ln w="25400">
            <a:solidFill>
              <a:srgbClr val="FF0000"/>
            </a:solidFill>
            <a:round/>
            <a:headEnd/>
            <a:tailEnd type="triangle" w="med" len="med"/>
          </a:ln>
        </p:spPr>
        <p:txBody>
          <a:bodyPr/>
          <a:lstStyle/>
          <a:p>
            <a:endParaRPr lang="uk-UA"/>
          </a:p>
        </p:txBody>
      </p:sp>
      <p:sp>
        <p:nvSpPr>
          <p:cNvPr id="9228" name="AutoShape 12"/>
          <p:cNvSpPr>
            <a:spLocks/>
          </p:cNvSpPr>
          <p:nvPr/>
        </p:nvSpPr>
        <p:spPr bwMode="auto">
          <a:xfrm rot="2070259">
            <a:off x="3525838" y="5686425"/>
            <a:ext cx="304800" cy="436563"/>
          </a:xfrm>
          <a:prstGeom prst="leftBrace">
            <a:avLst>
              <a:gd name="adj1" fmla="val 11936"/>
              <a:gd name="adj2" fmla="val 49255"/>
            </a:avLst>
          </a:prstGeom>
          <a:noFill/>
          <a:ln w="9525">
            <a:solidFill>
              <a:srgbClr val="FF0000"/>
            </a:solidFill>
            <a:round/>
            <a:headEnd/>
            <a:tailEnd/>
          </a:ln>
        </p:spPr>
        <p:txBody>
          <a:bodyPr wrap="none" anchor="ctr"/>
          <a:lstStyle/>
          <a:p>
            <a:endParaRPr lang="en-US" altLang="en-US"/>
          </a:p>
        </p:txBody>
      </p:sp>
      <p:sp>
        <p:nvSpPr>
          <p:cNvPr id="9229" name="Text Box 13"/>
          <p:cNvSpPr txBox="1">
            <a:spLocks noChangeArrowheads="1"/>
          </p:cNvSpPr>
          <p:nvPr/>
        </p:nvSpPr>
        <p:spPr bwMode="auto">
          <a:xfrm>
            <a:off x="990600" y="5105400"/>
            <a:ext cx="1344613" cy="581025"/>
          </a:xfrm>
          <a:prstGeom prst="rect">
            <a:avLst/>
          </a:prstGeom>
          <a:noFill/>
          <a:ln w="9525">
            <a:noFill/>
            <a:miter lim="800000"/>
            <a:headEnd/>
            <a:tailEnd/>
          </a:ln>
        </p:spPr>
        <p:txBody>
          <a:bodyPr wrap="none">
            <a:spAutoFit/>
          </a:bodyPr>
          <a:lstStyle/>
          <a:p>
            <a:r>
              <a:rPr lang="en-US" altLang="en-US" sz="1600" b="1">
                <a:solidFill>
                  <a:srgbClr val="FF3300"/>
                </a:solidFill>
              </a:rPr>
              <a:t>first order</a:t>
            </a:r>
          </a:p>
          <a:p>
            <a:r>
              <a:rPr lang="en-US" altLang="en-US" sz="1600" b="1">
                <a:solidFill>
                  <a:srgbClr val="FF3300"/>
                </a:solidFill>
              </a:rPr>
              <a:t>   region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9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9224"/>
                                        </p:tgtEl>
                                        <p:attrNameLst>
                                          <p:attrName>style.visibility</p:attrName>
                                        </p:attrNameLst>
                                      </p:cBhvr>
                                      <p:to>
                                        <p:strVal val="visible"/>
                                      </p:to>
                                    </p:set>
                                    <p:anim calcmode="lin" valueType="num">
                                      <p:cBhvr>
                                        <p:cTn id="15" dur="500" fill="hold"/>
                                        <p:tgtEl>
                                          <p:spTgt spid="9224"/>
                                        </p:tgtEl>
                                        <p:attrNameLst>
                                          <p:attrName>ppt_w</p:attrName>
                                        </p:attrNameLst>
                                      </p:cBhvr>
                                      <p:tavLst>
                                        <p:tav tm="0">
                                          <p:val>
                                            <p:fltVal val="0"/>
                                          </p:val>
                                        </p:tav>
                                        <p:tav tm="100000">
                                          <p:val>
                                            <p:strVal val="#ppt_w"/>
                                          </p:val>
                                        </p:tav>
                                      </p:tavLst>
                                    </p:anim>
                                    <p:anim calcmode="lin" valueType="num">
                                      <p:cBhvr>
                                        <p:cTn id="16" dur="500" fill="hold"/>
                                        <p:tgtEl>
                                          <p:spTgt spid="9224"/>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225"/>
                                        </p:tgtEl>
                                        <p:attrNameLst>
                                          <p:attrName>style.visibility</p:attrName>
                                        </p:attrNameLst>
                                      </p:cBhvr>
                                      <p:to>
                                        <p:strVal val="visible"/>
                                      </p:to>
                                    </p:set>
                                    <p:animEffect transition="in" filter="wipe(left)">
                                      <p:cBhvr>
                                        <p:cTn id="21" dur="1000"/>
                                        <p:tgtEl>
                                          <p:spTgt spid="92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0252"/>
                                        </p:tgtEl>
                                        <p:attrNameLst>
                                          <p:attrName>style.visibility</p:attrName>
                                        </p:attrNameLst>
                                      </p:cBhvr>
                                      <p:to>
                                        <p:strVal val="visible"/>
                                      </p:to>
                                    </p:set>
                                    <p:anim calcmode="lin" valueType="num">
                                      <p:cBhvr>
                                        <p:cTn id="26" dur="500" fill="hold"/>
                                        <p:tgtEl>
                                          <p:spTgt spid="10252"/>
                                        </p:tgtEl>
                                        <p:attrNameLst>
                                          <p:attrName>ppt_w</p:attrName>
                                        </p:attrNameLst>
                                      </p:cBhvr>
                                      <p:tavLst>
                                        <p:tav tm="0">
                                          <p:val>
                                            <p:fltVal val="0"/>
                                          </p:val>
                                        </p:tav>
                                        <p:tav tm="100000">
                                          <p:val>
                                            <p:strVal val="#ppt_w"/>
                                          </p:val>
                                        </p:tav>
                                      </p:tavLst>
                                    </p:anim>
                                    <p:anim calcmode="lin" valueType="num">
                                      <p:cBhvr>
                                        <p:cTn id="27" dur="500" fill="hold"/>
                                        <p:tgtEl>
                                          <p:spTgt spid="10252"/>
                                        </p:tgtEl>
                                        <p:attrNameLst>
                                          <p:attrName>ppt_h</p:attrName>
                                        </p:attrNameLst>
                                      </p:cBhvr>
                                      <p:tavLst>
                                        <p:tav tm="0">
                                          <p:val>
                                            <p:fltVal val="0"/>
                                          </p:val>
                                        </p:tav>
                                        <p:tav tm="100000">
                                          <p:val>
                                            <p:strVal val="#ppt_h"/>
                                          </p:val>
                                        </p:tav>
                                      </p:tavLst>
                                    </p:anim>
                                    <p:animEffect transition="in" filter="fade">
                                      <p:cBhvr>
                                        <p:cTn id="28" dur="500"/>
                                        <p:tgtEl>
                                          <p:spTgt spid="1025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9229"/>
                                        </p:tgtEl>
                                        <p:attrNameLst>
                                          <p:attrName>style.visibility</p:attrName>
                                        </p:attrNameLst>
                                      </p:cBhvr>
                                      <p:to>
                                        <p:strVal val="visible"/>
                                      </p:to>
                                    </p:set>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9227"/>
                                        </p:tgtEl>
                                        <p:attrNameLst>
                                          <p:attrName>style.visibility</p:attrName>
                                        </p:attrNameLst>
                                      </p:cBhvr>
                                      <p:to>
                                        <p:strVal val="visible"/>
                                      </p:to>
                                    </p:set>
                                    <p:animEffect transition="in" filter="wipe(left)">
                                      <p:cBhvr>
                                        <p:cTn id="36" dur="500"/>
                                        <p:tgtEl>
                                          <p:spTgt spid="9227"/>
                                        </p:tgtEl>
                                      </p:cBhvr>
                                    </p:animEffect>
                                  </p:childTnLst>
                                </p:cTn>
                              </p:par>
                            </p:childTnLst>
                          </p:cTn>
                        </p:par>
                        <p:par>
                          <p:cTn id="37" fill="hold" nodeType="afterGroup">
                            <p:stCondLst>
                              <p:cond delay="1000"/>
                            </p:stCondLst>
                            <p:childTnLst>
                              <p:par>
                                <p:cTn id="38" presetID="22" presetClass="entr" presetSubtype="8" fill="hold" grpId="0" nodeType="afterEffect">
                                  <p:stCondLst>
                                    <p:cond delay="500"/>
                                  </p:stCondLst>
                                  <p:childTnLst>
                                    <p:set>
                                      <p:cBhvr>
                                        <p:cTn id="39" dur="1" fill="hold">
                                          <p:stCondLst>
                                            <p:cond delay="0"/>
                                          </p:stCondLst>
                                        </p:cTn>
                                        <p:tgtEl>
                                          <p:spTgt spid="9228"/>
                                        </p:tgtEl>
                                        <p:attrNameLst>
                                          <p:attrName>style.visibility</p:attrName>
                                        </p:attrNameLst>
                                      </p:cBhvr>
                                      <p:to>
                                        <p:strVal val="visible"/>
                                      </p:to>
                                    </p:set>
                                    <p:animEffect transition="in" filter="wipe(left)">
                                      <p:cBhvr>
                                        <p:cTn id="40" dur="20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28" grpId="0" animBg="1" autoUpdateAnimBg="0"/>
      <p:bldP spid="922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File:Michaelis-Menten.png">
            <a:hlinkClick r:id="rId2"/>
          </p:cNvPr>
          <p:cNvPicPr>
            <a:picLocks noChangeAspect="1" noChangeArrowheads="1"/>
          </p:cNvPicPr>
          <p:nvPr/>
        </p:nvPicPr>
        <p:blipFill>
          <a:blip r:embed="rId3" cstate="print"/>
          <a:srcRect/>
          <a:stretch>
            <a:fillRect/>
          </a:stretch>
        </p:blipFill>
        <p:spPr bwMode="auto">
          <a:xfrm>
            <a:off x="2971800" y="3886200"/>
            <a:ext cx="2895600" cy="2351088"/>
          </a:xfrm>
          <a:prstGeom prst="rect">
            <a:avLst/>
          </a:prstGeom>
          <a:solidFill>
            <a:schemeClr val="tx1"/>
          </a:solidFill>
          <a:ln w="9525">
            <a:noFill/>
            <a:miter lim="800000"/>
            <a:headEnd/>
            <a:tailEnd/>
          </a:ln>
        </p:spPr>
      </p:pic>
      <p:sp>
        <p:nvSpPr>
          <p:cNvPr id="19458" name="Rectangle 2"/>
          <p:cNvSpPr>
            <a:spLocks noGrp="1" noChangeArrowheads="1"/>
          </p:cNvSpPr>
          <p:nvPr>
            <p:ph type="title"/>
          </p:nvPr>
        </p:nvSpPr>
        <p:spPr>
          <a:xfrm>
            <a:off x="457200" y="277813"/>
            <a:ext cx="8229600" cy="865187"/>
          </a:xfrm>
        </p:spPr>
        <p:txBody>
          <a:bodyPr>
            <a:normAutofit fontScale="90000"/>
          </a:bodyPr>
          <a:lstStyle/>
          <a:p>
            <a:pPr eaLnBrk="1" hangingPunct="1">
              <a:defRPr/>
            </a:pPr>
            <a:r>
              <a:rPr lang="uk-UA" sz="4000" dirty="0" smtClean="0">
                <a:solidFill>
                  <a:schemeClr val="folHlink"/>
                </a:solidFill>
              </a:rPr>
              <a:t>Кінетика ферментів</a:t>
            </a:r>
            <a:r>
              <a:rPr lang="en-US" sz="4000" dirty="0" smtClean="0">
                <a:solidFill>
                  <a:schemeClr val="folHlink"/>
                </a:solidFill>
              </a:rPr>
              <a:t/>
            </a:r>
            <a:br>
              <a:rPr lang="en-US" sz="4000" dirty="0" smtClean="0">
                <a:solidFill>
                  <a:schemeClr val="folHlink"/>
                </a:solidFill>
              </a:rPr>
            </a:br>
            <a:r>
              <a:rPr lang="uk-UA" sz="3200" dirty="0" err="1" smtClean="0">
                <a:solidFill>
                  <a:schemeClr val="folHlink"/>
                </a:solidFill>
              </a:rPr>
              <a:t>лімітуючі</a:t>
            </a:r>
            <a:r>
              <a:rPr lang="uk-UA" sz="3200" dirty="0" smtClean="0">
                <a:solidFill>
                  <a:schemeClr val="folHlink"/>
                </a:solidFill>
              </a:rPr>
              <a:t> </a:t>
            </a:r>
            <a:r>
              <a:rPr lang="uk-UA" sz="3200" dirty="0" err="1" smtClean="0">
                <a:solidFill>
                  <a:schemeClr val="folHlink"/>
                </a:solidFill>
              </a:rPr>
              <a:t>варианти</a:t>
            </a:r>
            <a:endParaRPr lang="en-US" sz="3200" dirty="0" smtClean="0">
              <a:solidFill>
                <a:schemeClr val="folHlink"/>
              </a:solidFill>
            </a:endParaRPr>
          </a:p>
        </p:txBody>
      </p:sp>
      <p:pic>
        <p:nvPicPr>
          <p:cNvPr id="11267" name="Picture 4" descr="slide1"/>
          <p:cNvPicPr>
            <a:picLocks noChangeAspect="1" noChangeArrowheads="1"/>
          </p:cNvPicPr>
          <p:nvPr/>
        </p:nvPicPr>
        <p:blipFill>
          <a:blip r:embed="rId4" cstate="print">
            <a:lum bright="-18000" contrast="36000"/>
          </a:blip>
          <a:srcRect l="12691" r="52057" b="79584"/>
          <a:stretch>
            <a:fillRect/>
          </a:stretch>
        </p:blipFill>
        <p:spPr bwMode="auto">
          <a:xfrm>
            <a:off x="381000" y="914400"/>
            <a:ext cx="1905000" cy="996950"/>
          </a:xfrm>
          <a:prstGeom prst="rect">
            <a:avLst/>
          </a:prstGeom>
          <a:noFill/>
          <a:ln w="9525">
            <a:noFill/>
            <a:miter lim="800000"/>
            <a:headEnd/>
            <a:tailEnd/>
          </a:ln>
        </p:spPr>
      </p:pic>
      <p:pic>
        <p:nvPicPr>
          <p:cNvPr id="19464" name="Picture 8" descr="slide1"/>
          <p:cNvPicPr>
            <a:picLocks noChangeAspect="1" noChangeArrowheads="1"/>
          </p:cNvPicPr>
          <p:nvPr/>
        </p:nvPicPr>
        <p:blipFill>
          <a:blip r:embed="rId4" cstate="print">
            <a:lum bright="-12000" contrast="30000"/>
          </a:blip>
          <a:srcRect l="2205" t="70287" r="5005" b="19038"/>
          <a:stretch>
            <a:fillRect/>
          </a:stretch>
        </p:blipFill>
        <p:spPr bwMode="auto">
          <a:xfrm>
            <a:off x="1600200" y="2057400"/>
            <a:ext cx="5867400" cy="609600"/>
          </a:xfrm>
          <a:prstGeom prst="rect">
            <a:avLst/>
          </a:prstGeom>
          <a:noFill/>
          <a:ln w="9525">
            <a:noFill/>
            <a:miter lim="800000"/>
            <a:headEnd/>
            <a:tailEnd/>
          </a:ln>
        </p:spPr>
      </p:pic>
      <p:pic>
        <p:nvPicPr>
          <p:cNvPr id="19465" name="Picture 9" descr="slide1"/>
          <p:cNvPicPr>
            <a:picLocks noChangeAspect="1" noChangeArrowheads="1"/>
          </p:cNvPicPr>
          <p:nvPr/>
        </p:nvPicPr>
        <p:blipFill>
          <a:blip r:embed="rId4" cstate="print">
            <a:lum bright="-12000" contrast="30000"/>
          </a:blip>
          <a:srcRect l="2205" t="80962" r="36336" b="2750"/>
          <a:stretch>
            <a:fillRect/>
          </a:stretch>
        </p:blipFill>
        <p:spPr bwMode="auto">
          <a:xfrm>
            <a:off x="1600200" y="2590800"/>
            <a:ext cx="3886200" cy="930275"/>
          </a:xfrm>
          <a:prstGeom prst="rect">
            <a:avLst/>
          </a:prstGeom>
          <a:noFill/>
          <a:ln w="9525">
            <a:noFill/>
            <a:miter lim="800000"/>
            <a:headEnd/>
            <a:tailEnd/>
          </a:ln>
        </p:spPr>
      </p:pic>
      <p:pic>
        <p:nvPicPr>
          <p:cNvPr id="19466" name="Picture 10" descr="slide1"/>
          <p:cNvPicPr>
            <a:picLocks noChangeAspect="1" noChangeArrowheads="1"/>
          </p:cNvPicPr>
          <p:nvPr/>
        </p:nvPicPr>
        <p:blipFill>
          <a:blip r:embed="rId4" cstate="print">
            <a:lum bright="-12000" contrast="30000"/>
          </a:blip>
          <a:srcRect l="63664" t="80962" r="5005" b="2750"/>
          <a:stretch>
            <a:fillRect/>
          </a:stretch>
        </p:blipFill>
        <p:spPr bwMode="auto">
          <a:xfrm>
            <a:off x="5486400" y="2590800"/>
            <a:ext cx="1981200" cy="930275"/>
          </a:xfrm>
          <a:prstGeom prst="rect">
            <a:avLst/>
          </a:prstGeom>
          <a:noFill/>
          <a:ln w="9525">
            <a:noFill/>
            <a:miter lim="800000"/>
            <a:headEnd/>
            <a:tailEnd/>
          </a:ln>
        </p:spPr>
      </p:pic>
      <p:sp>
        <p:nvSpPr>
          <p:cNvPr id="19469" name="Text Box 13"/>
          <p:cNvSpPr txBox="1">
            <a:spLocks noChangeArrowheads="1"/>
          </p:cNvSpPr>
          <p:nvPr/>
        </p:nvSpPr>
        <p:spPr bwMode="auto">
          <a:xfrm>
            <a:off x="6172200" y="5257800"/>
            <a:ext cx="1371600" cy="581025"/>
          </a:xfrm>
          <a:prstGeom prst="rect">
            <a:avLst/>
          </a:prstGeom>
          <a:noFill/>
          <a:ln w="9525">
            <a:noFill/>
            <a:miter lim="800000"/>
            <a:headEnd/>
            <a:tailEnd/>
          </a:ln>
        </p:spPr>
        <p:txBody>
          <a:bodyPr wrap="none">
            <a:spAutoFit/>
          </a:bodyPr>
          <a:lstStyle/>
          <a:p>
            <a:r>
              <a:rPr lang="en-US" altLang="en-US" sz="1600" b="1">
                <a:solidFill>
                  <a:srgbClr val="FF3300"/>
                </a:solidFill>
              </a:rPr>
              <a:t>zero order</a:t>
            </a:r>
          </a:p>
          <a:p>
            <a:r>
              <a:rPr lang="en-US" altLang="en-US" sz="1600" b="1">
                <a:solidFill>
                  <a:srgbClr val="FF3300"/>
                </a:solidFill>
              </a:rPr>
              <a:t>   region</a:t>
            </a:r>
          </a:p>
        </p:txBody>
      </p:sp>
      <p:sp>
        <p:nvSpPr>
          <p:cNvPr id="19470" name="Line 14"/>
          <p:cNvSpPr>
            <a:spLocks noChangeShapeType="1"/>
          </p:cNvSpPr>
          <p:nvPr/>
        </p:nvSpPr>
        <p:spPr bwMode="auto">
          <a:xfrm flipH="1" flipV="1">
            <a:off x="5181600" y="4724400"/>
            <a:ext cx="914400" cy="609600"/>
          </a:xfrm>
          <a:prstGeom prst="line">
            <a:avLst/>
          </a:prstGeom>
          <a:noFill/>
          <a:ln w="25400">
            <a:solidFill>
              <a:srgbClr val="FF3300"/>
            </a:solidFill>
            <a:round/>
            <a:headEnd/>
            <a:tailEnd type="triangle" w="med" len="med"/>
          </a:ln>
        </p:spPr>
        <p:txBody>
          <a:bodyPr/>
          <a:lstStyle/>
          <a:p>
            <a:endParaRPr lang="uk-U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50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fade">
                                      <p:cBhvr>
                                        <p:cTn id="12" dur="2000"/>
                                        <p:tgtEl>
                                          <p:spTgt spid="194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19465"/>
                                        </p:tgtEl>
                                        <p:attrNameLst>
                                          <p:attrName>style.visibility</p:attrName>
                                        </p:attrNameLst>
                                      </p:cBhvr>
                                      <p:to>
                                        <p:strVal val="visible"/>
                                      </p:to>
                                    </p:set>
                                    <p:anim calcmode="lin" valueType="num">
                                      <p:cBhvr>
                                        <p:cTn id="17" dur="500" fill="hold"/>
                                        <p:tgtEl>
                                          <p:spTgt spid="19465"/>
                                        </p:tgtEl>
                                        <p:attrNameLst>
                                          <p:attrName>ppt_w</p:attrName>
                                        </p:attrNameLst>
                                      </p:cBhvr>
                                      <p:tavLst>
                                        <p:tav tm="0">
                                          <p:val>
                                            <p:fltVal val="0"/>
                                          </p:val>
                                        </p:tav>
                                        <p:tav tm="100000">
                                          <p:val>
                                            <p:strVal val="#ppt_w"/>
                                          </p:val>
                                        </p:tav>
                                      </p:tavLst>
                                    </p:anim>
                                    <p:anim calcmode="lin" valueType="num">
                                      <p:cBhvr>
                                        <p:cTn id="18" dur="500" fill="hold"/>
                                        <p:tgtEl>
                                          <p:spTgt spid="1946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9466"/>
                                        </p:tgtEl>
                                        <p:attrNameLst>
                                          <p:attrName>style.visibility</p:attrName>
                                        </p:attrNameLst>
                                      </p:cBhvr>
                                      <p:to>
                                        <p:strVal val="visible"/>
                                      </p:to>
                                    </p:set>
                                    <p:animEffect transition="in" filter="wipe(left)">
                                      <p:cBhvr>
                                        <p:cTn id="23" dur="1000"/>
                                        <p:tgtEl>
                                          <p:spTgt spid="194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2000" fill="hold"/>
                                        <p:tgtEl>
                                          <p:spTgt spid="10"/>
                                        </p:tgtEl>
                                        <p:attrNameLst>
                                          <p:attrName>ppt_w</p:attrName>
                                        </p:attrNameLst>
                                      </p:cBhvr>
                                      <p:tavLst>
                                        <p:tav tm="0">
                                          <p:val>
                                            <p:fltVal val="0"/>
                                          </p:val>
                                        </p:tav>
                                        <p:tav tm="100000">
                                          <p:val>
                                            <p:strVal val="#ppt_w"/>
                                          </p:val>
                                        </p:tav>
                                      </p:tavLst>
                                    </p:anim>
                                    <p:anim calcmode="lin" valueType="num">
                                      <p:cBhvr>
                                        <p:cTn id="29" dur="2000" fill="hold"/>
                                        <p:tgtEl>
                                          <p:spTgt spid="10"/>
                                        </p:tgtEl>
                                        <p:attrNameLst>
                                          <p:attrName>ppt_h</p:attrName>
                                        </p:attrNameLst>
                                      </p:cBhvr>
                                      <p:tavLst>
                                        <p:tav tm="0">
                                          <p:val>
                                            <p:fltVal val="0"/>
                                          </p:val>
                                        </p:tav>
                                        <p:tav tm="100000">
                                          <p:val>
                                            <p:strVal val="#ppt_h"/>
                                          </p:val>
                                        </p:tav>
                                      </p:tavLst>
                                    </p:anim>
                                    <p:animEffect transition="in" filter="fade">
                                      <p:cBhvr>
                                        <p:cTn id="30" dur="20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469"/>
                                        </p:tgtEl>
                                        <p:attrNameLst>
                                          <p:attrName>style.visibility</p:attrName>
                                        </p:attrNameLst>
                                      </p:cBhvr>
                                      <p:to>
                                        <p:strVal val="visible"/>
                                      </p:to>
                                    </p:set>
                                    <p:animEffect transition="in" filter="fade">
                                      <p:cBhvr>
                                        <p:cTn id="35" dur="2000"/>
                                        <p:tgtEl>
                                          <p:spTgt spid="19469"/>
                                        </p:tgtEl>
                                      </p:cBhvr>
                                    </p:animEffect>
                                  </p:childTnLst>
                                </p:cTn>
                              </p:par>
                            </p:childTnLst>
                          </p:cTn>
                        </p:par>
                        <p:par>
                          <p:cTn id="36" fill="hold" nodeType="afterGroup">
                            <p:stCondLst>
                              <p:cond delay="2000"/>
                            </p:stCondLst>
                            <p:childTnLst>
                              <p:par>
                                <p:cTn id="37" presetID="22" presetClass="entr" presetSubtype="4" fill="hold" grpId="0" nodeType="afterEffect">
                                  <p:stCondLst>
                                    <p:cond delay="1000"/>
                                  </p:stCondLst>
                                  <p:childTnLst>
                                    <p:set>
                                      <p:cBhvr>
                                        <p:cTn id="38" dur="1" fill="hold">
                                          <p:stCondLst>
                                            <p:cond delay="0"/>
                                          </p:stCondLst>
                                        </p:cTn>
                                        <p:tgtEl>
                                          <p:spTgt spid="19470"/>
                                        </p:tgtEl>
                                        <p:attrNameLst>
                                          <p:attrName>style.visibility</p:attrName>
                                        </p:attrNameLst>
                                      </p:cBhvr>
                                      <p:to>
                                        <p:strVal val="visible"/>
                                      </p:to>
                                    </p:set>
                                    <p:animEffect transition="in" filter="wipe(down)">
                                      <p:cBhvr>
                                        <p:cTn id="39" dur="5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p:bldP spid="194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7800" y="277813"/>
            <a:ext cx="6096000" cy="788987"/>
          </a:xfrm>
        </p:spPr>
        <p:txBody>
          <a:bodyPr/>
          <a:lstStyle/>
          <a:p>
            <a:pPr eaLnBrk="1" hangingPunct="1">
              <a:defRPr/>
            </a:pPr>
            <a:r>
              <a:rPr lang="uk-UA" dirty="0" smtClean="0">
                <a:solidFill>
                  <a:schemeClr val="folHlink"/>
                </a:solidFill>
              </a:rPr>
              <a:t>Кінетика ферментів</a:t>
            </a:r>
            <a:endParaRPr lang="en-US" dirty="0" smtClean="0">
              <a:solidFill>
                <a:schemeClr val="folHlink"/>
              </a:solidFill>
            </a:endParaRPr>
          </a:p>
        </p:txBody>
      </p:sp>
      <p:sp>
        <p:nvSpPr>
          <p:cNvPr id="11267" name="Text Box 3"/>
          <p:cNvSpPr txBox="1">
            <a:spLocks noChangeArrowheads="1"/>
          </p:cNvSpPr>
          <p:nvPr/>
        </p:nvSpPr>
        <p:spPr bwMode="auto">
          <a:xfrm>
            <a:off x="609600" y="1143000"/>
            <a:ext cx="8382000" cy="1461939"/>
          </a:xfrm>
          <a:prstGeom prst="rect">
            <a:avLst/>
          </a:prstGeom>
          <a:noFill/>
          <a:ln w="9525">
            <a:noFill/>
            <a:miter lim="800000"/>
            <a:headEnd/>
            <a:tailEnd/>
          </a:ln>
          <a:effectLst/>
        </p:spPr>
        <p:txBody>
          <a:bodyPr>
            <a:spAutoFit/>
          </a:bodyPr>
          <a:lstStyle/>
          <a:p>
            <a:pPr>
              <a:spcAft>
                <a:spcPct val="45000"/>
              </a:spcAft>
              <a:defRPr/>
            </a:pPr>
            <a:r>
              <a:rPr lang="ru-RU" sz="2000" dirty="0" err="1">
                <a:solidFill>
                  <a:schemeClr val="folHlink"/>
                </a:solidFill>
                <a:effectLst>
                  <a:outerShdw blurRad="38100" dist="38100" dir="2700000" algn="tl">
                    <a:srgbClr val="000000">
                      <a:alpha val="43137"/>
                    </a:srgbClr>
                  </a:outerShdw>
                </a:effectLst>
              </a:rPr>
              <a:t>Це</a:t>
            </a:r>
            <a:r>
              <a:rPr lang="ru-RU" sz="2000" dirty="0">
                <a:solidFill>
                  <a:schemeClr val="folHlink"/>
                </a:solidFill>
                <a:effectLst>
                  <a:outerShdw blurRad="38100" dist="38100" dir="2700000" algn="tl">
                    <a:srgbClr val="000000">
                      <a:alpha val="43137"/>
                    </a:srgbClr>
                  </a:outerShdw>
                </a:effectLst>
              </a:rPr>
              <a:t> не просто </a:t>
            </a:r>
            <a:r>
              <a:rPr lang="ru-RU" sz="2000" dirty="0" err="1">
                <a:solidFill>
                  <a:schemeClr val="folHlink"/>
                </a:solidFill>
                <a:effectLst>
                  <a:outerShdw blurRad="38100" dist="38100" dir="2700000" algn="tl">
                    <a:srgbClr val="000000">
                      <a:alpha val="43137"/>
                    </a:srgbClr>
                  </a:outerShdw>
                </a:effectLst>
              </a:rPr>
              <a:t>екстраполювати</a:t>
            </a:r>
            <a:r>
              <a:rPr lang="ru-RU" sz="2000" dirty="0">
                <a:solidFill>
                  <a:schemeClr val="folHlink"/>
                </a:solidFill>
                <a:effectLst>
                  <a:outerShdw blurRad="38100" dist="38100" dir="2700000" algn="tl">
                    <a:srgbClr val="000000">
                      <a:alpha val="43137"/>
                    </a:srgbClr>
                  </a:outerShdw>
                </a:effectLst>
              </a:rPr>
              <a:t> </a:t>
            </a:r>
            <a:r>
              <a:rPr lang="ru-RU" sz="2000" dirty="0" err="1">
                <a:solidFill>
                  <a:schemeClr val="folHlink"/>
                </a:solidFill>
                <a:effectLst>
                  <a:outerShdw blurRad="38100" dist="38100" dir="2700000" algn="tl">
                    <a:srgbClr val="000000">
                      <a:alpha val="43137"/>
                    </a:srgbClr>
                  </a:outerShdw>
                </a:effectLst>
              </a:rPr>
              <a:t>гіперболу</a:t>
            </a:r>
            <a:r>
              <a:rPr lang="ru-RU" sz="2000" dirty="0">
                <a:solidFill>
                  <a:schemeClr val="folHlink"/>
                </a:solidFill>
                <a:effectLst>
                  <a:outerShdw blurRad="38100" dist="38100" dir="2700000" algn="tl">
                    <a:srgbClr val="000000">
                      <a:alpha val="43137"/>
                    </a:srgbClr>
                  </a:outerShdw>
                </a:effectLst>
              </a:rPr>
              <a:t> до </a:t>
            </a:r>
            <a:r>
              <a:rPr lang="ru-RU" sz="2000" dirty="0" err="1">
                <a:solidFill>
                  <a:schemeClr val="folHlink"/>
                </a:solidFill>
                <a:effectLst>
                  <a:outerShdw blurRad="38100" dist="38100" dir="2700000" algn="tl">
                    <a:srgbClr val="000000">
                      <a:alpha val="43137"/>
                    </a:srgbClr>
                  </a:outerShdw>
                </a:effectLst>
              </a:rPr>
              <a:t>свого</a:t>
            </a:r>
            <a:r>
              <a:rPr lang="ru-RU" sz="2000" dirty="0">
                <a:solidFill>
                  <a:schemeClr val="folHlink"/>
                </a:solidFill>
                <a:effectLst>
                  <a:outerShdw blurRad="38100" dist="38100" dir="2700000" algn="tl">
                    <a:srgbClr val="000000">
                      <a:alpha val="43137"/>
                    </a:srgbClr>
                  </a:outerShdw>
                </a:effectLst>
              </a:rPr>
              <a:t> граничного </a:t>
            </a:r>
            <a:r>
              <a:rPr lang="ru-RU" sz="2000" dirty="0" err="1">
                <a:solidFill>
                  <a:schemeClr val="folHlink"/>
                </a:solidFill>
                <a:effectLst>
                  <a:outerShdw blurRad="38100" dist="38100" dir="2700000" algn="tl">
                    <a:srgbClr val="000000">
                      <a:alpha val="43137"/>
                    </a:srgbClr>
                  </a:outerShdw>
                </a:effectLst>
              </a:rPr>
              <a:t>значення</a:t>
            </a:r>
            <a:r>
              <a:rPr lang="ru-RU" sz="2000" dirty="0">
                <a:solidFill>
                  <a:schemeClr val="folHlink"/>
                </a:solidFill>
                <a:effectLst>
                  <a:outerShdw blurRad="38100" dist="38100" dir="2700000" algn="tl">
                    <a:srgbClr val="000000">
                      <a:alpha val="43137"/>
                    </a:srgbClr>
                  </a:outerShdw>
                </a:effectLst>
              </a:rPr>
              <a:t> для </a:t>
            </a:r>
            <a:r>
              <a:rPr lang="ru-RU" sz="2000" dirty="0" err="1">
                <a:solidFill>
                  <a:schemeClr val="folHlink"/>
                </a:solidFill>
                <a:effectLst>
                  <a:outerShdw blurRad="38100" dist="38100" dir="2700000" algn="tl">
                    <a:srgbClr val="000000">
                      <a:alpha val="43137"/>
                    </a:srgbClr>
                  </a:outerShdw>
                </a:effectLst>
              </a:rPr>
              <a:t>визначення</a:t>
            </a:r>
            <a:r>
              <a:rPr lang="ru-RU" sz="2000" dirty="0">
                <a:solidFill>
                  <a:schemeClr val="folHlink"/>
                </a:solidFill>
                <a:effectLst>
                  <a:outerShdw blurRad="38100" dist="38100" dir="2700000" algn="tl">
                    <a:srgbClr val="000000">
                      <a:alpha val="43137"/>
                    </a:srgbClr>
                  </a:outerShdw>
                </a:effectLst>
              </a:rPr>
              <a:t> </a:t>
            </a:r>
            <a:r>
              <a:rPr lang="ru-RU" sz="2000" dirty="0" err="1">
                <a:solidFill>
                  <a:schemeClr val="folHlink"/>
                </a:solidFill>
                <a:effectLst>
                  <a:outerShdw blurRad="38100" dist="38100" dir="2700000" algn="tl">
                    <a:srgbClr val="000000">
                      <a:alpha val="43137"/>
                    </a:srgbClr>
                  </a:outerShdw>
                </a:effectLst>
              </a:rPr>
              <a:t>максимальної</a:t>
            </a:r>
            <a:r>
              <a:rPr lang="ru-RU" sz="2000" dirty="0">
                <a:solidFill>
                  <a:schemeClr val="folHlink"/>
                </a:solidFill>
                <a:effectLst>
                  <a:outerShdw blurRad="38100" dist="38100" dir="2700000" algn="tl">
                    <a:srgbClr val="000000">
                      <a:alpha val="43137"/>
                    </a:srgbClr>
                  </a:outerShdw>
                </a:effectLst>
              </a:rPr>
              <a:t> </a:t>
            </a:r>
            <a:r>
              <a:rPr lang="ru-RU" sz="2000" dirty="0" err="1">
                <a:solidFill>
                  <a:schemeClr val="folHlink"/>
                </a:solidFill>
                <a:effectLst>
                  <a:outerShdw blurRad="38100" dist="38100" dir="2700000" algn="tl">
                    <a:srgbClr val="000000">
                      <a:alpha val="43137"/>
                    </a:srgbClr>
                  </a:outerShdw>
                </a:effectLst>
              </a:rPr>
              <a:t>швидкості</a:t>
            </a:r>
            <a:r>
              <a:rPr lang="ru-RU" sz="2000" dirty="0">
                <a:solidFill>
                  <a:schemeClr val="folHlink"/>
                </a:solidFill>
                <a:effectLst>
                  <a:outerShdw blurRad="38100" dist="38100" dir="2700000" algn="tl">
                    <a:srgbClr val="000000">
                      <a:alpha val="43137"/>
                    </a:srgbClr>
                  </a:outerShdw>
                </a:effectLst>
              </a:rPr>
              <a:t> </a:t>
            </a:r>
          </a:p>
          <a:p>
            <a:pPr>
              <a:spcAft>
                <a:spcPct val="45000"/>
              </a:spcAft>
              <a:defRPr/>
            </a:pPr>
            <a:r>
              <a:rPr lang="ru-RU" sz="2000" dirty="0">
                <a:solidFill>
                  <a:schemeClr val="folHlink"/>
                </a:solidFill>
                <a:effectLst>
                  <a:outerShdw blurRad="38100" dist="38100" dir="2700000" algn="tl">
                    <a:srgbClr val="000000">
                      <a:alpha val="43137"/>
                    </a:srgbClr>
                  </a:outerShdw>
                </a:effectLst>
              </a:rPr>
              <a:t> </a:t>
            </a:r>
            <a:r>
              <a:rPr lang="ru-RU" sz="2000" dirty="0" err="1">
                <a:solidFill>
                  <a:schemeClr val="folHlink"/>
                </a:solidFill>
                <a:effectLst>
                  <a:outerShdw blurRad="38100" dist="38100" dir="2700000" algn="tl">
                    <a:srgbClr val="000000">
                      <a:alpha val="43137"/>
                    </a:srgbClr>
                  </a:outerShdw>
                </a:effectLst>
              </a:rPr>
              <a:t>Рівняння</a:t>
            </a:r>
            <a:r>
              <a:rPr lang="ru-RU" sz="2000" dirty="0">
                <a:solidFill>
                  <a:schemeClr val="folHlink"/>
                </a:solidFill>
                <a:effectLst>
                  <a:outerShdw blurRad="38100" dist="38100" dir="2700000" algn="tl">
                    <a:srgbClr val="000000">
                      <a:alpha val="43137"/>
                    </a:srgbClr>
                  </a:outerShdw>
                </a:effectLst>
              </a:rPr>
              <a:t> Міхаеліса-Ментен </a:t>
            </a:r>
            <a:r>
              <a:rPr lang="ru-RU" sz="2000" dirty="0" err="1">
                <a:solidFill>
                  <a:schemeClr val="folHlink"/>
                </a:solidFill>
                <a:effectLst>
                  <a:outerShdw blurRad="38100" dist="38100" dir="2700000" algn="tl">
                    <a:srgbClr val="000000">
                      <a:alpha val="43137"/>
                    </a:srgbClr>
                  </a:outerShdw>
                </a:effectLst>
              </a:rPr>
              <a:t>можна</a:t>
            </a:r>
            <a:r>
              <a:rPr lang="ru-RU" sz="2000" dirty="0">
                <a:solidFill>
                  <a:schemeClr val="folHlink"/>
                </a:solidFill>
                <a:effectLst>
                  <a:outerShdw blurRad="38100" dist="38100" dir="2700000" algn="tl">
                    <a:srgbClr val="000000">
                      <a:alpha val="43137"/>
                    </a:srgbClr>
                  </a:outerShdw>
                </a:effectLst>
              </a:rPr>
              <a:t> </a:t>
            </a:r>
            <a:r>
              <a:rPr lang="ru-RU" sz="2000" dirty="0" err="1">
                <a:solidFill>
                  <a:schemeClr val="folHlink"/>
                </a:solidFill>
                <a:effectLst>
                  <a:outerShdw blurRad="38100" dist="38100" dir="2700000" algn="tl">
                    <a:srgbClr val="000000">
                      <a:alpha val="43137"/>
                    </a:srgbClr>
                  </a:outerShdw>
                </a:effectLst>
              </a:rPr>
              <a:t>перетворити</a:t>
            </a:r>
            <a:r>
              <a:rPr lang="ru-RU" sz="2000" dirty="0">
                <a:solidFill>
                  <a:schemeClr val="folHlink"/>
                </a:solidFill>
                <a:effectLst>
                  <a:outerShdw blurRad="38100" dist="38100" dir="2700000" algn="tl">
                    <a:srgbClr val="000000">
                      <a:alpha val="43137"/>
                    </a:srgbClr>
                  </a:outerShdw>
                </a:effectLst>
              </a:rPr>
              <a:t> в </a:t>
            </a:r>
            <a:r>
              <a:rPr lang="ru-RU" sz="2000" dirty="0" err="1">
                <a:solidFill>
                  <a:schemeClr val="folHlink"/>
                </a:solidFill>
                <a:effectLst>
                  <a:outerShdw blurRad="38100" dist="38100" dir="2700000" algn="tl">
                    <a:srgbClr val="000000">
                      <a:alpha val="43137"/>
                    </a:srgbClr>
                  </a:outerShdw>
                </a:effectLst>
              </a:rPr>
              <a:t>лінійну</a:t>
            </a:r>
            <a:r>
              <a:rPr lang="ru-RU" sz="2000" dirty="0">
                <a:solidFill>
                  <a:schemeClr val="folHlink"/>
                </a:solidFill>
                <a:effectLst>
                  <a:outerShdw blurRad="38100" dist="38100" dir="2700000" algn="tl">
                    <a:srgbClr val="000000">
                      <a:alpha val="43137"/>
                    </a:srgbClr>
                  </a:outerShdw>
                </a:effectLst>
              </a:rPr>
              <a:t> форму</a:t>
            </a:r>
            <a:endParaRPr lang="en-US" sz="2000" dirty="0">
              <a:solidFill>
                <a:schemeClr val="folHlink"/>
              </a:solidFill>
              <a:effectLst>
                <a:outerShdw blurRad="38100" dist="38100" dir="2700000" algn="tl">
                  <a:srgbClr val="000000">
                    <a:alpha val="43137"/>
                  </a:srgbClr>
                </a:outerShdw>
              </a:effectLst>
            </a:endParaRPr>
          </a:p>
        </p:txBody>
      </p:sp>
      <p:pic>
        <p:nvPicPr>
          <p:cNvPr id="11269" name="Picture 5" descr="slide1a"/>
          <p:cNvPicPr>
            <a:picLocks noChangeAspect="1" noChangeArrowheads="1"/>
          </p:cNvPicPr>
          <p:nvPr/>
        </p:nvPicPr>
        <p:blipFill>
          <a:blip r:embed="rId2" cstate="print">
            <a:lum bright="-12000" contrast="42000"/>
          </a:blip>
          <a:srcRect r="7281" b="33194"/>
          <a:stretch>
            <a:fillRect/>
          </a:stretch>
        </p:blipFill>
        <p:spPr bwMode="auto">
          <a:xfrm>
            <a:off x="762000" y="2743200"/>
            <a:ext cx="2971800" cy="1524000"/>
          </a:xfrm>
          <a:prstGeom prst="rect">
            <a:avLst/>
          </a:prstGeom>
          <a:noFill/>
          <a:ln w="9525">
            <a:noFill/>
            <a:miter lim="800000"/>
            <a:headEnd/>
            <a:tailEnd/>
          </a:ln>
        </p:spPr>
      </p:pic>
      <p:pic>
        <p:nvPicPr>
          <p:cNvPr id="11271" name="Picture 7" descr="slide1a"/>
          <p:cNvPicPr>
            <a:picLocks noChangeAspect="1" noChangeArrowheads="1"/>
          </p:cNvPicPr>
          <p:nvPr/>
        </p:nvPicPr>
        <p:blipFill>
          <a:blip r:embed="rId2" cstate="print">
            <a:lum bright="-12000" contrast="42000"/>
          </a:blip>
          <a:srcRect t="66806" r="7281"/>
          <a:stretch>
            <a:fillRect/>
          </a:stretch>
        </p:blipFill>
        <p:spPr bwMode="auto">
          <a:xfrm>
            <a:off x="762000" y="4114800"/>
            <a:ext cx="2971800" cy="757238"/>
          </a:xfrm>
          <a:prstGeom prst="rect">
            <a:avLst/>
          </a:prstGeom>
          <a:noFill/>
          <a:ln w="9525">
            <a:noFill/>
            <a:miter lim="800000"/>
            <a:headEnd/>
            <a:tailEnd/>
          </a:ln>
        </p:spPr>
      </p:pic>
      <p:sp>
        <p:nvSpPr>
          <p:cNvPr id="11272" name="Text Box 8"/>
          <p:cNvSpPr txBox="1">
            <a:spLocks noChangeArrowheads="1"/>
          </p:cNvSpPr>
          <p:nvPr/>
        </p:nvSpPr>
        <p:spPr bwMode="auto">
          <a:xfrm>
            <a:off x="4068763" y="5867400"/>
            <a:ext cx="4727575" cy="1015663"/>
          </a:xfrm>
          <a:prstGeom prst="rect">
            <a:avLst/>
          </a:prstGeom>
          <a:noFill/>
          <a:ln w="9525">
            <a:noFill/>
            <a:miter lim="800000"/>
            <a:headEnd/>
            <a:tailEnd/>
          </a:ln>
        </p:spPr>
        <p:txBody>
          <a:bodyPr>
            <a:spAutoFit/>
          </a:bodyPr>
          <a:lstStyle/>
          <a:p>
            <a:pPr>
              <a:defRPr/>
            </a:pPr>
            <a:r>
              <a:rPr lang="ru-RU" sz="2000" dirty="0" err="1"/>
              <a:t>У-перехоплення</a:t>
            </a:r>
            <a:r>
              <a:rPr lang="ru-RU" sz="2000" dirty="0"/>
              <a:t> </a:t>
            </a:r>
            <a:r>
              <a:rPr lang="ru-RU" sz="2000" dirty="0" err="1"/>
              <a:t>дають</a:t>
            </a:r>
            <a:r>
              <a:rPr lang="ru-RU" sz="2000" dirty="0"/>
              <a:t> </a:t>
            </a:r>
            <a:r>
              <a:rPr lang="ru-RU" sz="2000" dirty="0" err="1"/>
              <a:t>значення</a:t>
            </a:r>
            <a:r>
              <a:rPr lang="ru-RU" sz="2000" dirty="0"/>
              <a:t> </a:t>
            </a:r>
            <a:r>
              <a:rPr lang="ru-RU" sz="2000" dirty="0" err="1"/>
              <a:t>Vmax</a:t>
            </a:r>
            <a:r>
              <a:rPr lang="ru-RU" sz="2000" dirty="0"/>
              <a:t> </a:t>
            </a:r>
          </a:p>
          <a:p>
            <a:pPr>
              <a:defRPr/>
            </a:pPr>
            <a:r>
              <a:rPr lang="ru-RU" sz="2000" dirty="0"/>
              <a:t> </a:t>
            </a:r>
            <a:r>
              <a:rPr lang="ru-RU" sz="2000" dirty="0" err="1"/>
              <a:t>і</a:t>
            </a:r>
            <a:r>
              <a:rPr lang="ru-RU" sz="2000" dirty="0"/>
              <a:t> </a:t>
            </a:r>
            <a:r>
              <a:rPr lang="ru-RU" sz="2000" dirty="0" err="1"/>
              <a:t>нахил</a:t>
            </a:r>
            <a:r>
              <a:rPr lang="ru-RU" sz="2000" dirty="0"/>
              <a:t> </a:t>
            </a:r>
            <a:r>
              <a:rPr lang="ru-RU" sz="2000" dirty="0" err="1"/>
              <a:t>дає</a:t>
            </a:r>
            <a:r>
              <a:rPr lang="ru-RU" sz="2000" dirty="0"/>
              <a:t> </a:t>
            </a:r>
            <a:r>
              <a:rPr lang="ru-RU" sz="2000" dirty="0" err="1"/>
              <a:t>Vmax</a:t>
            </a:r>
            <a:r>
              <a:rPr lang="ru-RU" sz="2000" dirty="0"/>
              <a:t> / </a:t>
            </a:r>
            <a:r>
              <a:rPr lang="ru-RU" sz="2000" dirty="0" smtClean="0"/>
              <a:t>Км</a:t>
            </a:r>
            <a:endParaRPr lang="en-US" sz="2000" baseline="-25000" dirty="0">
              <a:solidFill>
                <a:srgbClr val="FF0000"/>
              </a:solidFill>
            </a:endParaRPr>
          </a:p>
        </p:txBody>
      </p:sp>
      <p:pic>
        <p:nvPicPr>
          <p:cNvPr id="12297" name="Picture 9" descr="File:Lineweaver-Burke plot.svg">
            <a:hlinkClick r:id="rId3"/>
          </p:cNvPr>
          <p:cNvPicPr>
            <a:picLocks noChangeAspect="1" noChangeArrowheads="1"/>
          </p:cNvPicPr>
          <p:nvPr/>
        </p:nvPicPr>
        <p:blipFill>
          <a:blip r:embed="rId4" cstate="print"/>
          <a:srcRect/>
          <a:stretch>
            <a:fillRect/>
          </a:stretch>
        </p:blipFill>
        <p:spPr bwMode="auto">
          <a:xfrm>
            <a:off x="4479925" y="2590800"/>
            <a:ext cx="3905250" cy="3124200"/>
          </a:xfrm>
          <a:prstGeom prst="rect">
            <a:avLst/>
          </a:prstGeom>
          <a:solidFill>
            <a:schemeClr val="tx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fade">
                                      <p:cBhvr>
                                        <p:cTn id="15" dur="2000"/>
                                        <p:tgtEl>
                                          <p:spTgt spid="112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1271"/>
                                        </p:tgtEl>
                                        <p:attrNameLst>
                                          <p:attrName>style.visibility</p:attrName>
                                        </p:attrNameLst>
                                      </p:cBhvr>
                                      <p:to>
                                        <p:strVal val="visible"/>
                                      </p:to>
                                    </p:set>
                                    <p:animEffect transition="in" filter="wipe(left)">
                                      <p:cBhvr>
                                        <p:cTn id="20" dur="2000"/>
                                        <p:tgtEl>
                                          <p:spTgt spid="1127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2297"/>
                                        </p:tgtEl>
                                        <p:attrNameLst>
                                          <p:attrName>style.visibility</p:attrName>
                                        </p:attrNameLst>
                                      </p:cBhvr>
                                      <p:to>
                                        <p:strVal val="visible"/>
                                      </p:to>
                                    </p:set>
                                    <p:anim calcmode="lin" valueType="num">
                                      <p:cBhvr>
                                        <p:cTn id="25" dur="2000" fill="hold"/>
                                        <p:tgtEl>
                                          <p:spTgt spid="12297"/>
                                        </p:tgtEl>
                                        <p:attrNameLst>
                                          <p:attrName>ppt_w</p:attrName>
                                        </p:attrNameLst>
                                      </p:cBhvr>
                                      <p:tavLst>
                                        <p:tav tm="0">
                                          <p:val>
                                            <p:fltVal val="0"/>
                                          </p:val>
                                        </p:tav>
                                        <p:tav tm="100000">
                                          <p:val>
                                            <p:strVal val="#ppt_w"/>
                                          </p:val>
                                        </p:tav>
                                      </p:tavLst>
                                    </p:anim>
                                    <p:anim calcmode="lin" valueType="num">
                                      <p:cBhvr>
                                        <p:cTn id="26" dur="2000" fill="hold"/>
                                        <p:tgtEl>
                                          <p:spTgt spid="12297"/>
                                        </p:tgtEl>
                                        <p:attrNameLst>
                                          <p:attrName>ppt_h</p:attrName>
                                        </p:attrNameLst>
                                      </p:cBhvr>
                                      <p:tavLst>
                                        <p:tav tm="0">
                                          <p:val>
                                            <p:fltVal val="0"/>
                                          </p:val>
                                        </p:tav>
                                        <p:tav tm="100000">
                                          <p:val>
                                            <p:strVal val="#ppt_h"/>
                                          </p:val>
                                        </p:tav>
                                      </p:tavLst>
                                    </p:anim>
                                    <p:animEffect transition="in" filter="fade">
                                      <p:cBhvr>
                                        <p:cTn id="27" dur="2000"/>
                                        <p:tgtEl>
                                          <p:spTgt spid="122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72"/>
                                        </p:tgtEl>
                                        <p:attrNameLst>
                                          <p:attrName>style.visibility</p:attrName>
                                        </p:attrNameLst>
                                      </p:cBhvr>
                                      <p:to>
                                        <p:strVal val="visible"/>
                                      </p:to>
                                    </p:set>
                                    <p:animEffect transition="in" filter="fade">
                                      <p:cBhvr>
                                        <p:cTn id="32"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7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slide3"/>
          <p:cNvPicPr>
            <a:picLocks noChangeAspect="1" noChangeArrowheads="1"/>
          </p:cNvPicPr>
          <p:nvPr/>
        </p:nvPicPr>
        <p:blipFill>
          <a:blip r:embed="rId2" cstate="print">
            <a:lum bright="-12000" contrast="30000"/>
          </a:blip>
          <a:srcRect t="58226" b="14453"/>
          <a:stretch>
            <a:fillRect/>
          </a:stretch>
        </p:blipFill>
        <p:spPr bwMode="auto">
          <a:xfrm>
            <a:off x="1295400" y="3703638"/>
            <a:ext cx="6400800" cy="1025525"/>
          </a:xfrm>
          <a:prstGeom prst="rect">
            <a:avLst/>
          </a:prstGeom>
          <a:noFill/>
          <a:ln w="9525">
            <a:noFill/>
            <a:miter lim="800000"/>
            <a:headEnd/>
            <a:tailEnd/>
          </a:ln>
        </p:spPr>
      </p:pic>
      <p:sp>
        <p:nvSpPr>
          <p:cNvPr id="10245" name="Rectangle 5"/>
          <p:cNvSpPr>
            <a:spLocks noChangeArrowheads="1"/>
          </p:cNvSpPr>
          <p:nvPr/>
        </p:nvSpPr>
        <p:spPr bwMode="auto">
          <a:xfrm>
            <a:off x="1447800" y="277813"/>
            <a:ext cx="6096000" cy="1093787"/>
          </a:xfrm>
          <a:prstGeom prst="rect">
            <a:avLst/>
          </a:prstGeom>
          <a:noFill/>
          <a:ln w="9525">
            <a:noFill/>
            <a:miter lim="800000"/>
            <a:headEnd/>
            <a:tailEnd/>
          </a:ln>
          <a:effectLst/>
        </p:spPr>
        <p:txBody>
          <a:bodyPr anchor="ctr" anchorCtr="1"/>
          <a:lstStyle/>
          <a:p>
            <a:pPr algn="ctr" eaLnBrk="1" hangingPunct="1">
              <a:defRPr/>
            </a:pPr>
            <a:r>
              <a:rPr lang="uk-UA" sz="4400" dirty="0" smtClean="0">
                <a:solidFill>
                  <a:schemeClr val="folHlink"/>
                </a:solidFill>
                <a:effectLst>
                  <a:outerShdw blurRad="38100" dist="38100" dir="2700000" algn="tl">
                    <a:srgbClr val="000000"/>
                  </a:outerShdw>
                </a:effectLst>
                <a:latin typeface="Arial" charset="0"/>
              </a:rPr>
              <a:t>Кінетика ферментів</a:t>
            </a:r>
          </a:p>
          <a:p>
            <a:pPr algn="ctr" eaLnBrk="1" hangingPunct="1">
              <a:defRPr/>
            </a:pPr>
            <a:r>
              <a:rPr lang="uk-UA" sz="3200" dirty="0" smtClean="0">
                <a:solidFill>
                  <a:schemeClr val="folHlink"/>
                </a:solidFill>
                <a:effectLst>
                  <a:outerShdw blurRad="38100" dist="38100" dir="2700000" algn="tl">
                    <a:srgbClr val="000000"/>
                  </a:outerShdw>
                </a:effectLst>
                <a:latin typeface="Arial" charset="0"/>
              </a:rPr>
              <a:t>Двох </a:t>
            </a:r>
            <a:r>
              <a:rPr lang="uk-UA" sz="3200" dirty="0" err="1" smtClean="0">
                <a:solidFill>
                  <a:schemeClr val="folHlink"/>
                </a:solidFill>
                <a:effectLst>
                  <a:outerShdw blurRad="38100" dist="38100" dir="2700000" algn="tl">
                    <a:srgbClr val="000000"/>
                  </a:outerShdw>
                </a:effectLst>
                <a:latin typeface="Arial" charset="0"/>
              </a:rPr>
              <a:t>субст</a:t>
            </a:r>
            <a:r>
              <a:rPr lang="uk-UA" sz="3200" dirty="0" smtClean="0">
                <a:solidFill>
                  <a:schemeClr val="folHlink"/>
                </a:solidFill>
                <a:effectLst>
                  <a:outerShdw blurRad="38100" dist="38100" dir="2700000" algn="tl">
                    <a:srgbClr val="000000"/>
                  </a:outerShdw>
                </a:effectLst>
                <a:latin typeface="Arial" charset="0"/>
              </a:rPr>
              <a:t> ратні ферменти</a:t>
            </a:r>
            <a:endParaRPr lang="en-US" sz="3200" dirty="0">
              <a:solidFill>
                <a:schemeClr val="folHlink"/>
              </a:solidFill>
              <a:effectLst>
                <a:outerShdw blurRad="38100" dist="38100" dir="2700000" algn="tl">
                  <a:srgbClr val="000000"/>
                </a:outerShdw>
              </a:effectLst>
              <a:latin typeface="Arial" charset="0"/>
            </a:endParaRPr>
          </a:p>
        </p:txBody>
      </p:sp>
      <p:sp>
        <p:nvSpPr>
          <p:cNvPr id="10246" name="Text Box 6"/>
          <p:cNvSpPr txBox="1">
            <a:spLocks noChangeArrowheads="1"/>
          </p:cNvSpPr>
          <p:nvPr/>
        </p:nvSpPr>
        <p:spPr bwMode="auto">
          <a:xfrm>
            <a:off x="457200" y="1676400"/>
            <a:ext cx="8305800" cy="1000274"/>
          </a:xfrm>
          <a:prstGeom prst="rect">
            <a:avLst/>
          </a:prstGeom>
          <a:noFill/>
          <a:ln w="9525">
            <a:noFill/>
            <a:miter lim="800000"/>
            <a:headEnd/>
            <a:tailEnd/>
          </a:ln>
        </p:spPr>
        <p:txBody>
          <a:bodyPr>
            <a:spAutoFit/>
          </a:bodyPr>
          <a:lstStyle/>
          <a:p>
            <a:pPr>
              <a:spcAft>
                <a:spcPts val="600"/>
              </a:spcAft>
            </a:pPr>
            <a:r>
              <a:rPr lang="uk-UA" altLang="en-US" dirty="0" smtClean="0">
                <a:solidFill>
                  <a:srgbClr val="FFC000"/>
                </a:solidFill>
              </a:rPr>
              <a:t>Рівняння Міхаеліса-Ментен для ферменту з двома субстратами має аналогічний вид з рівнянням одного субстрату </a:t>
            </a:r>
          </a:p>
          <a:p>
            <a:pPr>
              <a:spcAft>
                <a:spcPts val="600"/>
              </a:spcAft>
            </a:pPr>
            <a:r>
              <a:rPr lang="uk-UA" altLang="en-US" dirty="0" smtClean="0">
                <a:solidFill>
                  <a:srgbClr val="FFC000"/>
                </a:solidFill>
              </a:rPr>
              <a:t> Основна відмінність полягає в наявності деяких додаткових умов</a:t>
            </a:r>
            <a:endParaRPr lang="en-US" altLang="en-US" dirty="0">
              <a:solidFill>
                <a:srgbClr val="FFC000"/>
              </a:solidFill>
            </a:endParaRPr>
          </a:p>
        </p:txBody>
      </p:sp>
      <p:pic>
        <p:nvPicPr>
          <p:cNvPr id="10247" name="Picture 7" descr="slide3"/>
          <p:cNvPicPr>
            <a:picLocks noChangeAspect="1" noChangeArrowheads="1"/>
          </p:cNvPicPr>
          <p:nvPr/>
        </p:nvPicPr>
        <p:blipFill>
          <a:blip r:embed="rId2" cstate="print">
            <a:lum bright="-12000" contrast="30000"/>
          </a:blip>
          <a:srcRect t="22742" b="57784"/>
          <a:stretch>
            <a:fillRect/>
          </a:stretch>
        </p:blipFill>
        <p:spPr bwMode="auto">
          <a:xfrm>
            <a:off x="1295400" y="2971800"/>
            <a:ext cx="6400800" cy="731838"/>
          </a:xfrm>
          <a:prstGeom prst="rect">
            <a:avLst/>
          </a:prstGeom>
          <a:noFill/>
          <a:ln w="9525">
            <a:noFill/>
            <a:miter lim="800000"/>
            <a:headEnd/>
            <a:tailEnd/>
          </a:ln>
        </p:spPr>
      </p:pic>
      <p:sp>
        <p:nvSpPr>
          <p:cNvPr id="2" name="TextBox 1"/>
          <p:cNvSpPr txBox="1">
            <a:spLocks noChangeArrowheads="1"/>
          </p:cNvSpPr>
          <p:nvPr/>
        </p:nvSpPr>
        <p:spPr bwMode="auto">
          <a:xfrm>
            <a:off x="2462213" y="6019800"/>
            <a:ext cx="2914580" cy="461665"/>
          </a:xfrm>
          <a:prstGeom prst="rect">
            <a:avLst/>
          </a:prstGeom>
          <a:noFill/>
          <a:ln w="9525">
            <a:noFill/>
            <a:miter lim="800000"/>
            <a:headEnd/>
            <a:tailEnd/>
          </a:ln>
        </p:spPr>
        <p:txBody>
          <a:bodyPr wrap="none">
            <a:spAutoFit/>
          </a:bodyPr>
          <a:lstStyle/>
          <a:p>
            <a:r>
              <a:rPr lang="uk-UA" altLang="en-US" sz="2400" dirty="0" smtClean="0">
                <a:solidFill>
                  <a:srgbClr val="FFC000"/>
                </a:solidFill>
              </a:rPr>
              <a:t>Що Км виміряти?</a:t>
            </a:r>
            <a:endParaRPr lang="en-US" altLang="en-US" sz="2400" dirty="0">
              <a:solidFill>
                <a:srgbClr val="FFC000"/>
              </a:solidFill>
            </a:endParaRPr>
          </a:p>
        </p:txBody>
      </p:sp>
      <p:pic>
        <p:nvPicPr>
          <p:cNvPr id="7" name="Picture 11"/>
          <p:cNvPicPr>
            <a:picLocks noChangeAspect="1" noChangeArrowheads="1"/>
          </p:cNvPicPr>
          <p:nvPr/>
        </p:nvPicPr>
        <p:blipFill>
          <a:blip r:embed="rId3" cstate="print"/>
          <a:srcRect r="29135" b="24162"/>
          <a:stretch>
            <a:fillRect/>
          </a:stretch>
        </p:blipFill>
        <p:spPr bwMode="auto">
          <a:xfrm>
            <a:off x="2462213" y="5029200"/>
            <a:ext cx="4216400" cy="833438"/>
          </a:xfrm>
          <a:prstGeom prst="rect">
            <a:avLst/>
          </a:prstGeom>
          <a:solidFill>
            <a:schemeClr val="tx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fade">
                                      <p:cBhvr>
                                        <p:cTn id="7" dur="2000"/>
                                        <p:tgtEl>
                                          <p:spTgt spid="102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6">
                                            <p:txEl>
                                              <p:pRg st="1" end="1"/>
                                            </p:txEl>
                                          </p:spTgt>
                                        </p:tgtEl>
                                        <p:attrNameLst>
                                          <p:attrName>style.visibility</p:attrName>
                                        </p:attrNameLst>
                                      </p:cBhvr>
                                      <p:to>
                                        <p:strVal val="visible"/>
                                      </p:to>
                                    </p:set>
                                    <p:animEffect transition="in" filter="fade">
                                      <p:cBhvr>
                                        <p:cTn id="12" dur="2000"/>
                                        <p:tgtEl>
                                          <p:spTgt spid="102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fade">
                                      <p:cBhvr>
                                        <p:cTn id="17" dur="2000"/>
                                        <p:tgtEl>
                                          <p:spTgt spid="102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fade">
                                      <p:cBhvr>
                                        <p:cTn id="22" dur="2000"/>
                                        <p:tgtEl>
                                          <p:spTgt spid="102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0" fill="hold"/>
                                        <p:tgtEl>
                                          <p:spTgt spid="2"/>
                                        </p:tgtEl>
                                        <p:attrNameLst>
                                          <p:attrName>ppt_x</p:attrName>
                                        </p:attrNameLst>
                                      </p:cBhvr>
                                      <p:tavLst>
                                        <p:tav tm="0">
                                          <p:val>
                                            <p:strVal val="#ppt_x"/>
                                          </p:val>
                                        </p:tav>
                                        <p:tav tm="100000">
                                          <p:val>
                                            <p:strVal val="#ppt_x"/>
                                          </p:val>
                                        </p:tav>
                                      </p:tavLst>
                                    </p:anim>
                                    <p:anim calcmode="lin" valueType="num">
                                      <p:cBhvr additive="base">
                                        <p:cTn id="3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TotalTime>
  <Words>628</Words>
  <Application>Microsoft Office PowerPoint</Application>
  <PresentationFormat>Экран (4:3)</PresentationFormat>
  <Paragraphs>90</Paragraphs>
  <Slides>17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19" baseType="lpstr">
      <vt:lpstr>Апекс</vt:lpstr>
      <vt:lpstr>CS ChemDraw Drawing</vt:lpstr>
      <vt:lpstr>Слайд 1</vt:lpstr>
      <vt:lpstr>Кінетика</vt:lpstr>
      <vt:lpstr>Вимірювання активності ферментів </vt:lpstr>
      <vt:lpstr>Сполучений аналіз визначення активності  ферменту</vt:lpstr>
      <vt:lpstr>Кінетика ферментів</vt:lpstr>
      <vt:lpstr>Кінетика ферментів Лімітуючі варианти</vt:lpstr>
      <vt:lpstr>Кінетика ферментів лімітуючі варианти</vt:lpstr>
      <vt:lpstr>Кінетика ферментів</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cp:revision>
  <dcterms:created xsi:type="dcterms:W3CDTF">2014-07-17T18:27:21Z</dcterms:created>
  <dcterms:modified xsi:type="dcterms:W3CDTF">2014-07-17T18:34:33Z</dcterms:modified>
</cp:coreProperties>
</file>