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1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</a:t>
            </a:r>
            <a:r>
              <a:rPr lang="uk-UA" b="1" i="1" u="sng">
                <a:latin typeface="Book Antiqua" panose="02040602050305030304" pitchFamily="18" charset="0"/>
              </a:rPr>
              <a:t>№ </a:t>
            </a:r>
            <a:r>
              <a:rPr lang="uk-UA" b="1" i="1" u="sng" smtClean="0">
                <a:latin typeface="Book Antiqua" panose="02040602050305030304" pitchFamily="18" charset="0"/>
              </a:rPr>
              <a:t>3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dirty="0" smtClean="0">
                <a:solidFill>
                  <a:schemeClr val="tx1"/>
                </a:solidFill>
                <a:latin typeface="+mn-lt"/>
              </a:rPr>
              <a:t>МАТЕМАТИЧНЕ МОДЕЛЮВАННЯ ДИНАМІКИ </a:t>
            </a:r>
            <a:r>
              <a:rPr lang="uk-UA" sz="4400" b="1" i="1" dirty="0" smtClean="0">
                <a:solidFill>
                  <a:schemeClr val="tx1"/>
                </a:solidFill>
                <a:latin typeface="+mn-lt"/>
              </a:rPr>
              <a:t>МАШИН</a:t>
            </a:r>
            <a:endParaRPr lang="uk-UA" sz="4400" b="1" i="1" u="sng" dirty="0" smtClean="0">
              <a:solidFill>
                <a:schemeClr val="tx1"/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683568" y="1412776"/>
            <a:ext cx="77403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отримання диференціальних рівнянь руху механічних систем при відомих їх динамічних моделях використовуються три основних методи: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рівноваги з використанням принципу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д’Аламбера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можливих переміщень;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Гамільтона-Остроградського (рівняння Лагранжа другого роду)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548680"/>
            <a:ext cx="3664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Метод рівноваги</a:t>
            </a:r>
            <a:endParaRPr lang="ru-RU" sz="3200" dirty="0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3131840" y="2780928"/>
          <a:ext cx="2986727" cy="1152128"/>
        </p:xfrm>
        <a:graphic>
          <a:graphicData uri="http://schemas.openxmlformats.org/presentationml/2006/ole">
            <p:oleObj spid="_x0000_s55297" name="Формула" r:id="rId3" imgW="1041120" imgH="406080" progId="Equation.3">
              <p:embed/>
            </p:oleObj>
          </a:graphicData>
        </a:graphic>
      </p:graphicFrame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5508104" y="4653136"/>
          <a:ext cx="3144044" cy="1080120"/>
        </p:xfrm>
        <a:graphic>
          <a:graphicData uri="http://schemas.openxmlformats.org/presentationml/2006/ole">
            <p:oleObj spid="_x0000_s55298" name="Формула" r:id="rId4" imgW="1130040" imgH="393480" progId="Equation.3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539552" y="1340768"/>
          <a:ext cx="2824259" cy="720080"/>
        </p:xfrm>
        <a:graphic>
          <a:graphicData uri="http://schemas.openxmlformats.org/presentationml/2006/ole">
            <p:oleObj spid="_x0000_s55299" name="Формула" r:id="rId5" imgW="838080" imgH="215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4932040" y="496311"/>
          <a:ext cx="2520281" cy="3436745"/>
        </p:xfrm>
        <a:graphic>
          <a:graphicData uri="http://schemas.openxmlformats.org/presentationml/2006/ole">
            <p:oleObj spid="_x0000_s54273" name="Visio" r:id="rId3" imgW="1328764" imgH="2052833" progId="Visio.Drawing.11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27584" y="548680"/>
          <a:ext cx="3384376" cy="3381826"/>
        </p:xfrm>
        <a:graphic>
          <a:graphicData uri="http://schemas.openxmlformats.org/presentationml/2006/ole">
            <p:oleObj spid="_x0000_s54275" name="Visio" r:id="rId4" imgW="1714870" imgH="2048910" progId="Visio.Drawing.11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19508" y="4293096"/>
            <a:ext cx="5660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/>
              <a:t>Схеми динамічної рівноваги мас</a:t>
            </a:r>
            <a:endParaRPr lang="ru-RU" sz="2800" dirty="0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339752" y="5085184"/>
          <a:ext cx="4767035" cy="1224136"/>
        </p:xfrm>
        <a:graphic>
          <a:graphicData uri="http://schemas.openxmlformats.org/presentationml/2006/ole">
            <p:oleObj spid="_x0000_s54277" name="Формула" r:id="rId5" imgW="1739880" imgH="444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76672"/>
            <a:ext cx="7024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Принцип можливих переміщень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268760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Цей принцип формулюється наступним чином: </a:t>
            </a:r>
            <a:r>
              <a:rPr lang="uk-UA" sz="3200" i="1" dirty="0" smtClean="0"/>
              <a:t>якщо система, котра знаходиться в рівновазі під дією декількох сил, отримує можливе переміщення, тобто будь-яке переміщення, яке задовольняє крайовим умовам, то повна робота всіх сил на цьому переміщенні дорівнює нулю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467544" y="476671"/>
          <a:ext cx="3600400" cy="1189543"/>
        </p:xfrm>
        <a:graphic>
          <a:graphicData uri="http://schemas.openxmlformats.org/presentationml/2006/ole">
            <p:oleObj spid="_x0000_s52225" name="Формула" r:id="rId3" imgW="1143000" imgH="419040" progId="Equation.3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547664" y="2492896"/>
          <a:ext cx="6216650" cy="1336675"/>
        </p:xfrm>
        <a:graphic>
          <a:graphicData uri="http://schemas.openxmlformats.org/presentationml/2006/ole">
            <p:oleObj spid="_x0000_s52226" name="Формула" r:id="rId4" imgW="2019240" imgH="41904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499992" y="4725144"/>
          <a:ext cx="4213379" cy="1224136"/>
        </p:xfrm>
        <a:graphic>
          <a:graphicData uri="http://schemas.openxmlformats.org/presentationml/2006/ole">
            <p:oleObj spid="_x0000_s52227" name="Формула" r:id="rId5" imgW="1536480" imgH="444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326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 smtClean="0"/>
              <a:t>Принцип Гамільтона-Остроградського (рівняння Лагранжа ІІ роду).</a:t>
            </a:r>
            <a:endParaRPr lang="ru-RU" sz="2800" dirty="0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611560" y="2420888"/>
          <a:ext cx="2348677" cy="1152128"/>
        </p:xfrm>
        <a:graphic>
          <a:graphicData uri="http://schemas.openxmlformats.org/presentationml/2006/ole">
            <p:oleObj spid="_x0000_s51201" name="Формула" r:id="rId3" imgW="1015920" imgH="495000" progId="Equation.3">
              <p:embed/>
            </p:oleObj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827584" y="5157192"/>
          <a:ext cx="1641956" cy="1295460"/>
        </p:xfrm>
        <a:graphic>
          <a:graphicData uri="http://schemas.openxmlformats.org/presentationml/2006/ole">
            <p:oleObj spid="_x0000_s51202" name="Формула" r:id="rId4" imgW="622080" imgH="49500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611560" y="3573016"/>
          <a:ext cx="2088232" cy="1565232"/>
        </p:xfrm>
        <a:graphic>
          <a:graphicData uri="http://schemas.openxmlformats.org/presentationml/2006/ole">
            <p:oleObj spid="_x0000_s51203" name="Формула" r:id="rId5" imgW="660240" imgH="495000" progId="Equation.3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4690744" y="2780928"/>
          <a:ext cx="3608016" cy="1296144"/>
        </p:xfrm>
        <a:graphic>
          <a:graphicData uri="http://schemas.openxmlformats.org/presentationml/2006/ole">
            <p:oleObj spid="_x0000_s51204" name="Формула" r:id="rId6" imgW="1384200" imgH="49500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3635896" y="4509120"/>
          <a:ext cx="4948466" cy="1235447"/>
        </p:xfrm>
        <a:graphic>
          <a:graphicData uri="http://schemas.openxmlformats.org/presentationml/2006/ole">
            <p:oleObj spid="_x0000_s51206" name="Формула" r:id="rId7" imgW="1739880" imgH="444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4860032" y="4149080"/>
          <a:ext cx="3456384" cy="1313108"/>
        </p:xfrm>
        <a:graphic>
          <a:graphicData uri="http://schemas.openxmlformats.org/presentationml/2006/ole">
            <p:oleObj spid="_x0000_s50177" name="Формула" r:id="rId3" imgW="1041120" imgH="406080" progId="Equation.3">
              <p:embed/>
            </p:oleObj>
          </a:graphicData>
        </a:graphic>
      </p:graphicFrame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683568" y="2276872"/>
          <a:ext cx="8146269" cy="1368152"/>
        </p:xfrm>
        <a:graphic>
          <a:graphicData uri="http://schemas.openxmlformats.org/presentationml/2006/ole">
            <p:oleObj spid="_x0000_s50178" name="Формула" r:id="rId4" imgW="2882880" imgH="49500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51520" y="476672"/>
          <a:ext cx="4032448" cy="1364981"/>
        </p:xfrm>
        <a:graphic>
          <a:graphicData uri="http://schemas.openxmlformats.org/presentationml/2006/ole">
            <p:oleObj spid="_x0000_s50179" name="Формула" r:id="rId5" imgW="1447560" imgH="495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519</TotalTime>
  <Words>114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Исполнительная</vt:lpstr>
      <vt:lpstr>Формула</vt:lpstr>
      <vt:lpstr>Visio</vt:lpstr>
      <vt:lpstr>Лекція №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52</cp:revision>
  <dcterms:created xsi:type="dcterms:W3CDTF">2014-05-12T08:14:55Z</dcterms:created>
  <dcterms:modified xsi:type="dcterms:W3CDTF">2016-01-24T22:32:40Z</dcterms:modified>
</cp:coreProperties>
</file>