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317" r:id="rId3"/>
    <p:sldId id="318" r:id="rId4"/>
    <p:sldId id="319" r:id="rId5"/>
    <p:sldId id="320" r:id="rId6"/>
    <p:sldId id="321" r:id="rId7"/>
    <p:sldId id="322" r:id="rId8"/>
    <p:sldId id="323" r:id="rId9"/>
    <p:sldId id="316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37" autoAdjust="0"/>
  </p:normalViewPr>
  <p:slideViewPr>
    <p:cSldViewPr>
      <p:cViewPr varScale="1">
        <p:scale>
          <a:sx n="51" d="100"/>
          <a:sy n="51" d="100"/>
        </p:scale>
        <p:origin x="-989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63F5E-5A4E-485A-9989-FE68B8B88516}" type="datetimeFigureOut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C8816-9DDA-4A59-80B8-E25172D1EAEF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182532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73274-3CAC-46EC-9D6D-025982A51F2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DDBD0-A092-4F8F-873B-422DB98552FB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8D6D6-A8E3-43D3-84CE-573CF3B58518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131FB-EE0B-4459-BB47-D8ED2BCFD71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A55DE-B1F3-4DE2-B6B9-16A23FDB13B5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42973-E8B2-43C9-B230-B00DDEE62D2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5DBAF-BF46-49C9-8C0A-6CB3BB28CE8C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004A-8818-40C3-881B-FE679282F753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29151-353E-4643-A807-237950E04976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111E4-BFF4-4FC3-94C9-8EF4EB6C86A9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6E255-E54B-43FD-B83A-B6D7D33DC8F0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5501F3-D121-458A-906F-4628AF6F344A}" type="datetime1">
              <a:rPr lang="uk-UA" smtClean="0"/>
              <a:pPr/>
              <a:t>25.01.2016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6F34DA7-2007-4CAC-8462-4638A22545CC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470025"/>
          </a:xfrm>
        </p:spPr>
        <p:txBody>
          <a:bodyPr/>
          <a:lstStyle/>
          <a:p>
            <a:r>
              <a:rPr lang="uk-UA" b="1" i="1" u="sng" dirty="0">
                <a:latin typeface="Book Antiqua" panose="02040602050305030304" pitchFamily="18" charset="0"/>
              </a:rPr>
              <a:t>Лекція </a:t>
            </a:r>
            <a:r>
              <a:rPr lang="uk-UA" b="1" i="1" u="sng">
                <a:latin typeface="Book Antiqua" panose="02040602050305030304" pitchFamily="18" charset="0"/>
              </a:rPr>
              <a:t>№ </a:t>
            </a:r>
            <a:r>
              <a:rPr lang="uk-UA" b="1" i="1" u="sng" smtClean="0">
                <a:latin typeface="Book Antiqua" panose="02040602050305030304" pitchFamily="18" charset="0"/>
              </a:rPr>
              <a:t>3</a:t>
            </a:r>
            <a:endParaRPr lang="uk-UA" i="1" dirty="0">
              <a:latin typeface="Book Antiqua" panose="0204060205030503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7704856" cy="1752600"/>
          </a:xfrm>
        </p:spPr>
        <p:txBody>
          <a:bodyPr>
            <a:noAutofit/>
          </a:bodyPr>
          <a:lstStyle/>
          <a:p>
            <a:r>
              <a:rPr lang="uk-UA" sz="4400" b="1" i="1" dirty="0" smtClean="0">
                <a:solidFill>
                  <a:schemeClr val="tx1"/>
                </a:solidFill>
                <a:latin typeface="+mn-lt"/>
              </a:rPr>
              <a:t>МАТЕМАТИЧНЕ МОДЕЛЮВАННЯ ДИНАМІКИ </a:t>
            </a:r>
            <a:r>
              <a:rPr lang="uk-UA" sz="4400" b="1" i="1" dirty="0" smtClean="0">
                <a:solidFill>
                  <a:schemeClr val="tx1"/>
                </a:solidFill>
                <a:latin typeface="+mn-lt"/>
              </a:rPr>
              <a:t>МАШИН</a:t>
            </a:r>
            <a:endParaRPr lang="uk-UA" sz="4400" b="1" i="1" u="sng" dirty="0" smtClean="0">
              <a:solidFill>
                <a:schemeClr val="tx1"/>
              </a:solidFill>
              <a:latin typeface="+mn-lt"/>
              <a:ea typeface="+mj-ea"/>
              <a:cs typeface="Times New Roman" panose="02020603050405020304" pitchFamily="18" charset="0"/>
            </a:endParaRPr>
          </a:p>
          <a:p>
            <a:endParaRPr lang="uk-UA" sz="4400" b="1" i="1" u="sng" dirty="0">
              <a:solidFill>
                <a:schemeClr val="tx1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1</a:t>
            </a:fld>
            <a:endParaRPr lang="uk-UA" dirty="0"/>
          </a:p>
        </p:txBody>
      </p:sp>
    </p:spTree>
    <p:extLst>
      <p:ext uri="{BB962C8B-B14F-4D97-AF65-F5344CB8AC3E}">
        <p14:creationId xmlns="" xmlns:p14="http://schemas.microsoft.com/office/powerpoint/2010/main" val="27636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2</a:t>
            </a:fld>
            <a:endParaRPr lang="uk-UA"/>
          </a:p>
        </p:txBody>
      </p:sp>
      <p:sp>
        <p:nvSpPr>
          <p:cNvPr id="56321" name="Rectangle 1"/>
          <p:cNvSpPr>
            <a:spLocks noChangeArrowheads="1"/>
          </p:cNvSpPr>
          <p:nvPr/>
        </p:nvSpPr>
        <p:spPr bwMode="auto">
          <a:xfrm>
            <a:off x="683568" y="1412776"/>
            <a:ext cx="774035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отримання диференціальних рівнянь руху механічних систем при відомих їх динамічних моделях використовуються три основних методи: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 рівноваги з використанням принципу </a:t>
            </a:r>
            <a:r>
              <a:rPr kumimoji="0" lang="uk-UA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д’Аламбера</a:t>
            </a: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можливих переміщень;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Гамільтона-Остроградського (рівняння Лагранжа другого роду)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3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2771800" y="548680"/>
            <a:ext cx="36647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Метод рівноваги</a:t>
            </a:r>
            <a:endParaRPr lang="ru-RU" sz="3200" dirty="0"/>
          </a:p>
        </p:txBody>
      </p:sp>
      <p:graphicFrame>
        <p:nvGraphicFramePr>
          <p:cNvPr id="55297" name="Object 1"/>
          <p:cNvGraphicFramePr>
            <a:graphicFrameLocks noChangeAspect="1"/>
          </p:cNvGraphicFramePr>
          <p:nvPr/>
        </p:nvGraphicFramePr>
        <p:xfrm>
          <a:off x="3131840" y="2780928"/>
          <a:ext cx="2986727" cy="1152128"/>
        </p:xfrm>
        <a:graphic>
          <a:graphicData uri="http://schemas.openxmlformats.org/presentationml/2006/ole">
            <p:oleObj spid="_x0000_s55297" name="Формула" r:id="rId3" imgW="1041120" imgH="406080" progId="Equation.3">
              <p:embed/>
            </p:oleObj>
          </a:graphicData>
        </a:graphic>
      </p:graphicFrame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5508104" y="4653136"/>
          <a:ext cx="3144044" cy="1080120"/>
        </p:xfrm>
        <a:graphic>
          <a:graphicData uri="http://schemas.openxmlformats.org/presentationml/2006/ole">
            <p:oleObj spid="_x0000_s55298" name="Формула" r:id="rId4" imgW="1130040" imgH="393480" progId="Equation.3">
              <p:embed/>
            </p:oleObj>
          </a:graphicData>
        </a:graphic>
      </p:graphicFrame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539552" y="1340768"/>
          <a:ext cx="2824259" cy="720080"/>
        </p:xfrm>
        <a:graphic>
          <a:graphicData uri="http://schemas.openxmlformats.org/presentationml/2006/ole">
            <p:oleObj spid="_x0000_s55299" name="Формула" r:id="rId5" imgW="838080" imgH="2156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4</a:t>
            </a:fld>
            <a:endParaRPr lang="uk-UA"/>
          </a:p>
        </p:txBody>
      </p:sp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4932040" y="496311"/>
          <a:ext cx="2520281" cy="3436745"/>
        </p:xfrm>
        <a:graphic>
          <a:graphicData uri="http://schemas.openxmlformats.org/presentationml/2006/ole">
            <p:oleObj spid="_x0000_s54273" name="Visio" r:id="rId3" imgW="1328764" imgH="2052833" progId="Visio.Drawing.11">
              <p:embed/>
            </p:oleObj>
          </a:graphicData>
        </a:graphic>
      </p:graphicFrame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27584" y="548680"/>
          <a:ext cx="3384376" cy="3381826"/>
        </p:xfrm>
        <a:graphic>
          <a:graphicData uri="http://schemas.openxmlformats.org/presentationml/2006/ole">
            <p:oleObj spid="_x0000_s54275" name="Visio" r:id="rId4" imgW="1714870" imgH="2048910" progId="Visio.Drawing.11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219508" y="4293096"/>
            <a:ext cx="5660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dirty="0" smtClean="0"/>
              <a:t>Схеми динамічної рівноваги мас</a:t>
            </a:r>
            <a:endParaRPr lang="ru-RU" sz="2800" dirty="0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339752" y="5085184"/>
          <a:ext cx="4767035" cy="1224136"/>
        </p:xfrm>
        <a:graphic>
          <a:graphicData uri="http://schemas.openxmlformats.org/presentationml/2006/ole">
            <p:oleObj spid="_x0000_s54277" name="Формула" r:id="rId5" imgW="1739880" imgH="444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5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1043608" y="476672"/>
            <a:ext cx="70246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dirty="0" smtClean="0"/>
              <a:t>Принцип можливих переміщень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331640" y="1268760"/>
            <a:ext cx="6318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3200" dirty="0" smtClean="0"/>
              <a:t>Цей принцип формулюється наступним чином: </a:t>
            </a:r>
            <a:r>
              <a:rPr lang="uk-UA" sz="3200" i="1" dirty="0" smtClean="0"/>
              <a:t>якщо система, котра знаходиться в рівновазі під дією декількох сил, отримує можливе переміщення, тобто будь-яке переміщення, яке задовольняє крайовим умовам, то повна робота всіх сил на цьому переміщенні дорівнює нулю</a:t>
            </a:r>
            <a:endParaRPr lang="ru-RU" sz="3200" dirty="0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6</a:t>
            </a:fld>
            <a:endParaRPr lang="uk-UA"/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467544" y="476671"/>
          <a:ext cx="3600400" cy="1189543"/>
        </p:xfrm>
        <a:graphic>
          <a:graphicData uri="http://schemas.openxmlformats.org/presentationml/2006/ole">
            <p:oleObj spid="_x0000_s52225" name="Формула" r:id="rId3" imgW="1143000" imgH="419040" progId="Equation.3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1547664" y="2492896"/>
          <a:ext cx="6216650" cy="1336675"/>
        </p:xfrm>
        <a:graphic>
          <a:graphicData uri="http://schemas.openxmlformats.org/presentationml/2006/ole">
            <p:oleObj spid="_x0000_s52226" name="Формула" r:id="rId4" imgW="2019240" imgH="419040" progId="Equation.3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499992" y="4725144"/>
          <a:ext cx="4213379" cy="1224136"/>
        </p:xfrm>
        <a:graphic>
          <a:graphicData uri="http://schemas.openxmlformats.org/presentationml/2006/ole">
            <p:oleObj spid="_x0000_s52227" name="Формула" r:id="rId5" imgW="1536480" imgH="444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7</a:t>
            </a:fld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2123728" y="332656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uk-UA" sz="2800" b="1" dirty="0" smtClean="0"/>
              <a:t>Принцип Гамільтона-Остроградського (рівняння Лагранжа ІІ роду).</a:t>
            </a:r>
            <a:endParaRPr lang="ru-RU" sz="2800" dirty="0"/>
          </a:p>
        </p:txBody>
      </p:sp>
      <p:graphicFrame>
        <p:nvGraphicFramePr>
          <p:cNvPr id="51201" name="Object 1"/>
          <p:cNvGraphicFramePr>
            <a:graphicFrameLocks noChangeAspect="1"/>
          </p:cNvGraphicFramePr>
          <p:nvPr/>
        </p:nvGraphicFramePr>
        <p:xfrm>
          <a:off x="611560" y="2420888"/>
          <a:ext cx="2348677" cy="1152128"/>
        </p:xfrm>
        <a:graphic>
          <a:graphicData uri="http://schemas.openxmlformats.org/presentationml/2006/ole">
            <p:oleObj spid="_x0000_s51201" name="Формула" r:id="rId3" imgW="1015920" imgH="495000" progId="Equation.3">
              <p:embed/>
            </p:oleObj>
          </a:graphicData>
        </a:graphic>
      </p:graphicFrame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827584" y="5157192"/>
          <a:ext cx="1641956" cy="1295460"/>
        </p:xfrm>
        <a:graphic>
          <a:graphicData uri="http://schemas.openxmlformats.org/presentationml/2006/ole">
            <p:oleObj spid="_x0000_s51202" name="Формула" r:id="rId4" imgW="622080" imgH="495000" progId="Equation.3">
              <p:embed/>
            </p:oleObj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611560" y="3573016"/>
          <a:ext cx="2088232" cy="1565232"/>
        </p:xfrm>
        <a:graphic>
          <a:graphicData uri="http://schemas.openxmlformats.org/presentationml/2006/ole">
            <p:oleObj spid="_x0000_s51203" name="Формула" r:id="rId5" imgW="660240" imgH="495000" progId="Equation.3">
              <p:embed/>
            </p:oleObj>
          </a:graphicData>
        </a:graphic>
      </p:graphicFrame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4690744" y="2780928"/>
          <a:ext cx="3608016" cy="1296144"/>
        </p:xfrm>
        <a:graphic>
          <a:graphicData uri="http://schemas.openxmlformats.org/presentationml/2006/ole">
            <p:oleObj spid="_x0000_s51204" name="Формула" r:id="rId6" imgW="1384200" imgH="495000" progId="Equation.3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3635896" y="4509120"/>
          <a:ext cx="4948466" cy="1235447"/>
        </p:xfrm>
        <a:graphic>
          <a:graphicData uri="http://schemas.openxmlformats.org/presentationml/2006/ole">
            <p:oleObj spid="_x0000_s51206" name="Формула" r:id="rId7" imgW="1739880" imgH="44424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8</a:t>
            </a:fld>
            <a:endParaRPr lang="uk-UA"/>
          </a:p>
        </p:txBody>
      </p:sp>
      <p:graphicFrame>
        <p:nvGraphicFramePr>
          <p:cNvPr id="50177" name="Object 1"/>
          <p:cNvGraphicFramePr>
            <a:graphicFrameLocks noChangeAspect="1"/>
          </p:cNvGraphicFramePr>
          <p:nvPr/>
        </p:nvGraphicFramePr>
        <p:xfrm>
          <a:off x="4860032" y="4149080"/>
          <a:ext cx="3456384" cy="1313108"/>
        </p:xfrm>
        <a:graphic>
          <a:graphicData uri="http://schemas.openxmlformats.org/presentationml/2006/ole">
            <p:oleObj spid="_x0000_s50177" name="Формула" r:id="rId3" imgW="1041120" imgH="406080" progId="Equation.3">
              <p:embed/>
            </p:oleObj>
          </a:graphicData>
        </a:graphic>
      </p:graphicFrame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683568" y="2276872"/>
          <a:ext cx="8146269" cy="1368152"/>
        </p:xfrm>
        <a:graphic>
          <a:graphicData uri="http://schemas.openxmlformats.org/presentationml/2006/ole">
            <p:oleObj spid="_x0000_s50178" name="Формула" r:id="rId4" imgW="2882880" imgH="495000" progId="Equation.3">
              <p:embed/>
            </p:oleObj>
          </a:graphicData>
        </a:graphic>
      </p:graphicFrame>
      <p:graphicFrame>
        <p:nvGraphicFramePr>
          <p:cNvPr id="50179" name="Object 3"/>
          <p:cNvGraphicFramePr>
            <a:graphicFrameLocks noChangeAspect="1"/>
          </p:cNvGraphicFramePr>
          <p:nvPr/>
        </p:nvGraphicFramePr>
        <p:xfrm>
          <a:off x="251520" y="476672"/>
          <a:ext cx="4032448" cy="1364981"/>
        </p:xfrm>
        <a:graphic>
          <a:graphicData uri="http://schemas.openxmlformats.org/presentationml/2006/ole">
            <p:oleObj spid="_x0000_s50179" name="Формула" r:id="rId5" imgW="1447560" imgH="49500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852936"/>
            <a:ext cx="8229600" cy="16002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34DA7-2007-4CAC-8462-4638A22545CC}" type="slidenum">
              <a:rPr lang="uk-UA" smtClean="0"/>
              <a:pPr/>
              <a:t>9</a:t>
            </a:fld>
            <a:endParaRPr lang="uk-UA"/>
          </a:p>
        </p:txBody>
      </p:sp>
    </p:spTree>
    <p:extLst>
      <p:ext uri="{BB962C8B-B14F-4D97-AF65-F5344CB8AC3E}">
        <p14:creationId xmlns="" xmlns:p14="http://schemas.microsoft.com/office/powerpoint/2010/main" val="320303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519</TotalTime>
  <Words>114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Исполнительная</vt:lpstr>
      <vt:lpstr>Формула</vt:lpstr>
      <vt:lpstr>Visio</vt:lpstr>
      <vt:lpstr>Лекція № 3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Дякую за увагу!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№ 1</dc:title>
  <dc:creator>Petr</dc:creator>
  <cp:lastModifiedBy>WORK</cp:lastModifiedBy>
  <cp:revision>52</cp:revision>
  <dcterms:created xsi:type="dcterms:W3CDTF">2014-05-12T08:14:55Z</dcterms:created>
  <dcterms:modified xsi:type="dcterms:W3CDTF">2016-01-24T22:32:40Z</dcterms:modified>
</cp:coreProperties>
</file>