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65" r:id="rId4"/>
    <p:sldId id="260" r:id="rId5"/>
    <p:sldId id="263" r:id="rId6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48" autoAdjust="0"/>
    <p:restoredTop sz="84583" autoAdjust="0"/>
  </p:normalViewPr>
  <p:slideViewPr>
    <p:cSldViewPr>
      <p:cViewPr varScale="1">
        <p:scale>
          <a:sx n="61" d="100"/>
          <a:sy n="61" d="100"/>
        </p:scale>
        <p:origin x="-177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2852936"/>
            <a:ext cx="7056784" cy="1412776"/>
          </a:xfrm>
        </p:spPr>
        <p:txBody>
          <a:bodyPr/>
          <a:lstStyle>
            <a:lvl1pPr>
              <a:defRPr b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</a:t>
            </a:r>
            <a:r>
              <a:rPr lang="en-US" dirty="0" smtClean="0"/>
              <a:t> </a:t>
            </a: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564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7880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8369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251520" y="1556792"/>
            <a:ext cx="6408712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665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133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993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45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1595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548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8605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556792"/>
            <a:ext cx="6408712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6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47864" y="3501008"/>
            <a:ext cx="5796136" cy="1412776"/>
          </a:xfrm>
        </p:spPr>
        <p:txBody>
          <a:bodyPr>
            <a:noAutofit/>
          </a:bodyPr>
          <a:lstStyle/>
          <a:p>
            <a:r>
              <a:rPr lang="ru-RU" sz="3600" dirty="0" smtClean="0"/>
              <a:t>Тема 16. </a:t>
            </a:r>
            <a:r>
              <a:rPr lang="ru-RU" sz="3600" dirty="0" err="1" smtClean="0"/>
              <a:t>Облік</a:t>
            </a:r>
            <a:r>
              <a:rPr lang="ru-RU" sz="3600" dirty="0" smtClean="0"/>
              <a:t> </a:t>
            </a:r>
            <a:r>
              <a:rPr lang="ru-RU" sz="3600" dirty="0" err="1" smtClean="0"/>
              <a:t>і</a:t>
            </a:r>
            <a:r>
              <a:rPr lang="ru-RU" sz="3600" dirty="0" smtClean="0"/>
              <a:t> </a:t>
            </a:r>
            <a:r>
              <a:rPr lang="ru-RU" sz="3600" dirty="0" err="1" smtClean="0"/>
              <a:t>звітність</a:t>
            </a:r>
            <a:r>
              <a:rPr lang="ru-RU" sz="3600" dirty="0" smtClean="0"/>
              <a:t> </a:t>
            </a:r>
            <a:r>
              <a:rPr lang="ru-RU" sz="3600" dirty="0" err="1" smtClean="0"/>
              <a:t>результатів</a:t>
            </a:r>
            <a:r>
              <a:rPr lang="ru-RU" sz="3600" dirty="0" smtClean="0"/>
              <a:t> </a:t>
            </a:r>
            <a:r>
              <a:rPr lang="ru-RU" sz="3600" dirty="0" err="1" smtClean="0"/>
              <a:t>діяльності</a:t>
            </a:r>
            <a:r>
              <a:rPr lang="ru-RU" sz="3600" dirty="0" smtClean="0"/>
              <a:t> </a:t>
            </a:r>
            <a:r>
              <a:rPr lang="ru-RU" sz="3600" dirty="0" err="1" smtClean="0"/>
              <a:t>Державної</a:t>
            </a:r>
            <a:r>
              <a:rPr lang="ru-RU" sz="3600" dirty="0" smtClean="0"/>
              <a:t> </a:t>
            </a:r>
            <a:r>
              <a:rPr lang="ru-RU" sz="3600" dirty="0" err="1" smtClean="0"/>
              <a:t>фінансової</a:t>
            </a:r>
            <a:r>
              <a:rPr lang="ru-RU" sz="3600" dirty="0" smtClean="0"/>
              <a:t> </a:t>
            </a:r>
            <a:r>
              <a:rPr lang="ru-RU" sz="3600" dirty="0" err="1" smtClean="0"/>
              <a:t>інспекції</a:t>
            </a:r>
            <a:r>
              <a:rPr lang="uk-UA" sz="36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uk-UA" sz="3600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p:transition spd="med">
    <p:cover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6984776" cy="6597352"/>
          </a:xfrm>
        </p:spPr>
        <p:txBody>
          <a:bodyPr>
            <a:normAutofit fontScale="77500" lnSpcReduction="20000"/>
          </a:bodyPr>
          <a:lstStyle/>
          <a:p>
            <a:r>
              <a:rPr lang="ru-RU" sz="2800" dirty="0" err="1" smtClean="0"/>
              <a:t>Поставлені</a:t>
            </a:r>
            <a:r>
              <a:rPr lang="ru-RU" sz="2800" dirty="0" smtClean="0"/>
              <a:t> перед </a:t>
            </a:r>
            <a:r>
              <a:rPr lang="ru-RU" sz="2800" dirty="0" err="1" smtClean="0"/>
              <a:t>контрольними</a:t>
            </a:r>
            <a:r>
              <a:rPr lang="ru-RU" sz="2800" dirty="0" smtClean="0"/>
              <a:t> органами </a:t>
            </a:r>
            <a:r>
              <a:rPr lang="ru-RU" sz="2800" dirty="0" err="1" smtClean="0"/>
              <a:t>завдання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</a:t>
            </a:r>
            <a:r>
              <a:rPr lang="ru-RU" sz="2800" dirty="0" err="1" smtClean="0"/>
              <a:t>поліпшення</a:t>
            </a:r>
            <a:r>
              <a:rPr lang="ru-RU" sz="2800" dirty="0" smtClean="0"/>
              <a:t> практики </a:t>
            </a:r>
            <a:r>
              <a:rPr lang="ru-RU" sz="2800" dirty="0" err="1" smtClean="0"/>
              <a:t>проведення</a:t>
            </a:r>
            <a:r>
              <a:rPr lang="ru-RU" sz="2800" dirty="0" smtClean="0"/>
              <a:t> контролю, </a:t>
            </a:r>
            <a:r>
              <a:rPr lang="ru-RU" sz="2800" dirty="0" err="1" smtClean="0"/>
              <a:t>узагальнення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його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наслідків</a:t>
            </a:r>
            <a:r>
              <a:rPr lang="ru-RU" sz="2800" dirty="0" smtClean="0"/>
              <a:t>, </a:t>
            </a:r>
            <a:r>
              <a:rPr lang="ru-RU" sz="2800" dirty="0" err="1" smtClean="0"/>
              <a:t>всебічного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використання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звітності</a:t>
            </a:r>
            <a:r>
              <a:rPr lang="ru-RU" sz="2800" dirty="0" smtClean="0"/>
              <a:t> </a:t>
            </a:r>
            <a:r>
              <a:rPr lang="ru-RU" sz="2800" dirty="0" err="1" smtClean="0"/>
              <a:t>з</a:t>
            </a:r>
            <a:r>
              <a:rPr lang="ru-RU" sz="2800" dirty="0" smtClean="0"/>
              <a:t> метою </a:t>
            </a:r>
            <a:r>
              <a:rPr lang="ru-RU" sz="2800" dirty="0" err="1" smtClean="0"/>
              <a:t>розробки</a:t>
            </a:r>
            <a:r>
              <a:rPr lang="ru-RU" sz="2800" dirty="0" smtClean="0"/>
              <a:t> </a:t>
            </a:r>
            <a:r>
              <a:rPr lang="ru-RU" sz="2800" dirty="0" err="1" smtClean="0"/>
              <a:t>заходів</a:t>
            </a:r>
            <a:r>
              <a:rPr lang="ru-RU" sz="2800" dirty="0" smtClean="0"/>
              <a:t> </a:t>
            </a:r>
            <a:r>
              <a:rPr lang="ru-RU" sz="2800" dirty="0" err="1" smtClean="0"/>
              <a:t>щодо</a:t>
            </a:r>
            <a:r>
              <a:rPr lang="ru-RU" sz="2800" dirty="0" smtClean="0"/>
              <a:t> </a:t>
            </a:r>
            <a:r>
              <a:rPr lang="ru-RU" sz="2800" dirty="0" err="1" smtClean="0"/>
              <a:t>запобігання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порушень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недоліків</a:t>
            </a:r>
            <a:r>
              <a:rPr lang="ru-RU" sz="2800" dirty="0" smtClean="0"/>
              <a:t> </a:t>
            </a:r>
            <a:r>
              <a:rPr lang="ru-RU" sz="2800" dirty="0" err="1" smtClean="0"/>
              <a:t>вимагають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чіткого</a:t>
            </a:r>
            <a:r>
              <a:rPr lang="ru-RU" sz="2800" dirty="0" smtClean="0"/>
              <a:t> </a:t>
            </a:r>
            <a:r>
              <a:rPr lang="ru-RU" sz="2800" dirty="0" err="1" smtClean="0"/>
              <a:t>обліку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проведеної</a:t>
            </a:r>
            <a:r>
              <a:rPr lang="ru-RU" sz="2800" dirty="0" smtClean="0"/>
              <a:t> </a:t>
            </a:r>
            <a:r>
              <a:rPr lang="ru-RU" sz="2800" dirty="0" err="1" smtClean="0"/>
              <a:t>контрольно-ревізійної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роботи</a:t>
            </a:r>
            <a:r>
              <a:rPr lang="ru-RU" sz="2800" dirty="0" smtClean="0"/>
              <a:t>. </a:t>
            </a:r>
            <a:r>
              <a:rPr lang="ru-RU" sz="2800" dirty="0" err="1" smtClean="0"/>
              <a:t>Облік</a:t>
            </a:r>
            <a:r>
              <a:rPr lang="ru-RU" sz="2800" dirty="0" smtClean="0"/>
              <a:t> </a:t>
            </a:r>
            <a:r>
              <a:rPr lang="ru-RU" sz="2800" dirty="0" err="1" smtClean="0"/>
              <a:t>проведених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перевірок</a:t>
            </a:r>
            <a:r>
              <a:rPr lang="ru-RU" sz="2800" dirty="0" smtClean="0"/>
              <a:t> та </a:t>
            </a:r>
            <a:r>
              <a:rPr lang="ru-RU" sz="2800" dirty="0" err="1" smtClean="0"/>
              <a:t>ревізій</a:t>
            </a:r>
            <a:r>
              <a:rPr lang="ru-RU" sz="2800" dirty="0" smtClean="0"/>
              <a:t> в </a:t>
            </a:r>
            <a:r>
              <a:rPr lang="ru-RU" sz="2800" dirty="0" err="1" smtClean="0"/>
              <a:t>установах</a:t>
            </a:r>
            <a:r>
              <a:rPr lang="ru-RU" sz="2800" dirty="0" smtClean="0"/>
              <a:t> державного сектору </a:t>
            </a:r>
            <a:r>
              <a:rPr lang="ru-RU" sz="2800" dirty="0" err="1" smtClean="0"/>
              <a:t>економіки</a:t>
            </a:r>
            <a:r>
              <a:rPr lang="ru-RU" sz="2800" dirty="0" smtClean="0"/>
              <a:t> </a:t>
            </a:r>
            <a:r>
              <a:rPr lang="ru-RU" sz="2800" dirty="0" err="1" smtClean="0"/>
              <a:t>ведеться</a:t>
            </a:r>
            <a:r>
              <a:rPr lang="ru-RU" sz="2800" dirty="0" smtClean="0"/>
              <a:t> органами </a:t>
            </a:r>
            <a:r>
              <a:rPr lang="ru-RU" sz="2800" dirty="0" err="1" smtClean="0"/>
              <a:t>Держфінінспекції</a:t>
            </a:r>
            <a:r>
              <a:rPr lang="ru-RU" sz="2800" dirty="0" smtClean="0"/>
              <a:t> та </a:t>
            </a:r>
            <a:r>
              <a:rPr lang="ru-RU" sz="2800" dirty="0" err="1" smtClean="0"/>
              <a:t>її</a:t>
            </a:r>
            <a:r>
              <a:rPr lang="ru-RU" sz="2800" dirty="0" smtClean="0"/>
              <a:t> </a:t>
            </a:r>
            <a:r>
              <a:rPr lang="ru-RU" sz="2800" dirty="0" err="1" smtClean="0"/>
              <a:t>територіальними</a:t>
            </a:r>
            <a:r>
              <a:rPr lang="ru-RU" sz="2800" dirty="0" smtClean="0"/>
              <a:t> органами </a:t>
            </a:r>
            <a:r>
              <a:rPr lang="ru-RU" sz="2800" dirty="0" err="1" smtClean="0"/>
              <a:t>України</a:t>
            </a:r>
            <a:r>
              <a:rPr lang="ru-RU" sz="2800" dirty="0" smtClean="0"/>
              <a:t> в </a:t>
            </a:r>
            <a:r>
              <a:rPr lang="ru-RU" sz="2800" dirty="0" err="1" smtClean="0"/>
              <a:t>Журналі</a:t>
            </a:r>
            <a:r>
              <a:rPr lang="ru-RU" sz="2800" dirty="0" smtClean="0"/>
              <a:t> </a:t>
            </a:r>
            <a:r>
              <a:rPr lang="ru-RU" sz="2800" dirty="0" err="1" smtClean="0"/>
              <a:t>обліку</a:t>
            </a:r>
            <a:r>
              <a:rPr lang="ru-RU" sz="2800" dirty="0" smtClean="0"/>
              <a:t> </a:t>
            </a:r>
            <a:r>
              <a:rPr lang="ru-RU" sz="2800" dirty="0" err="1" smtClean="0"/>
              <a:t>результатів</a:t>
            </a:r>
            <a:r>
              <a:rPr lang="ru-RU" sz="2800" dirty="0" smtClean="0"/>
              <a:t> </a:t>
            </a:r>
            <a:r>
              <a:rPr lang="ru-RU" sz="2800" dirty="0" err="1" smtClean="0"/>
              <a:t>ревізій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перевірок</a:t>
            </a:r>
            <a:r>
              <a:rPr lang="ru-RU" sz="2800" dirty="0" smtClean="0"/>
              <a:t>. В </a:t>
            </a:r>
            <a:r>
              <a:rPr lang="ru-RU" sz="2800" dirty="0" err="1" smtClean="0"/>
              <a:t>цьому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Журналі</a:t>
            </a:r>
            <a:r>
              <a:rPr lang="ru-RU" sz="2800" dirty="0" smtClean="0"/>
              <a:t> </a:t>
            </a:r>
            <a:r>
              <a:rPr lang="ru-RU" sz="2800" dirty="0" err="1" smtClean="0"/>
              <a:t>зазначаються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наступні</a:t>
            </a:r>
            <a:r>
              <a:rPr lang="ru-RU" sz="2800" dirty="0" smtClean="0"/>
              <a:t> </a:t>
            </a:r>
            <a:r>
              <a:rPr lang="ru-RU" sz="2800" dirty="0" err="1" smtClean="0"/>
              <a:t>дані</a:t>
            </a:r>
            <a:r>
              <a:rPr lang="ru-RU" sz="2800" dirty="0" smtClean="0"/>
              <a:t>: </a:t>
            </a:r>
            <a:r>
              <a:rPr lang="ru-RU" sz="2800" dirty="0" err="1" smtClean="0"/>
              <a:t>об’єкти</a:t>
            </a:r>
            <a:r>
              <a:rPr lang="ru-RU" sz="2800" dirty="0" smtClean="0"/>
              <a:t> контролю; дату </a:t>
            </a:r>
            <a:r>
              <a:rPr lang="ru-RU" sz="2800" dirty="0" err="1" smtClean="0"/>
              <a:t>ревізії</a:t>
            </a:r>
            <a:r>
              <a:rPr lang="ru-RU" sz="2800" dirty="0" smtClean="0"/>
              <a:t> </a:t>
            </a:r>
            <a:r>
              <a:rPr lang="ru-RU" sz="2800" dirty="0" err="1" smtClean="0"/>
              <a:t>чи</a:t>
            </a:r>
            <a:r>
              <a:rPr lang="ru-RU" sz="2800" dirty="0" smtClean="0"/>
              <a:t> аудиту (початок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закінчення</a:t>
            </a:r>
            <a:r>
              <a:rPr lang="ru-RU" sz="2800" dirty="0" smtClean="0"/>
              <a:t>); </a:t>
            </a:r>
            <a:r>
              <a:rPr lang="ru-RU" sz="2800" dirty="0" err="1" smtClean="0"/>
              <a:t>об’єкт</a:t>
            </a:r>
            <a:r>
              <a:rPr lang="ru-RU" sz="2800" dirty="0" smtClean="0"/>
              <a:t> </a:t>
            </a:r>
            <a:r>
              <a:rPr lang="ru-RU" sz="2800" dirty="0" err="1" smtClean="0"/>
              <a:t>ревізії</a:t>
            </a:r>
            <a:r>
              <a:rPr lang="ru-RU" sz="2800" dirty="0" smtClean="0"/>
              <a:t>; за </a:t>
            </a:r>
            <a:r>
              <a:rPr lang="ru-RU" sz="2800" dirty="0" err="1" smtClean="0"/>
              <a:t>який</a:t>
            </a:r>
            <a:r>
              <a:rPr lang="ru-RU" sz="2800" dirty="0" smtClean="0"/>
              <a:t> </a:t>
            </a:r>
            <a:r>
              <a:rPr lang="ru-RU" sz="2800" dirty="0" err="1" smtClean="0"/>
              <a:t>період</a:t>
            </a:r>
            <a:r>
              <a:rPr lang="ru-RU" sz="2800" dirty="0" smtClean="0"/>
              <a:t> проведено контроль; </a:t>
            </a:r>
            <a:r>
              <a:rPr lang="ru-RU" sz="2800" dirty="0" err="1" smtClean="0"/>
              <a:t>ким</a:t>
            </a:r>
            <a:r>
              <a:rPr lang="ru-RU" sz="2800" dirty="0" smtClean="0"/>
              <a:t> проведено; </a:t>
            </a:r>
            <a:r>
              <a:rPr lang="ru-RU" sz="2800" dirty="0" err="1" smtClean="0"/>
              <a:t>кількість</a:t>
            </a:r>
            <a:r>
              <a:rPr lang="ru-RU" sz="2800" dirty="0" smtClean="0"/>
              <a:t> </a:t>
            </a:r>
            <a:r>
              <a:rPr lang="ru-RU" sz="2800" dirty="0" err="1" smtClean="0"/>
              <a:t>установ</a:t>
            </a:r>
            <a:r>
              <a:rPr lang="ru-RU" sz="2800" dirty="0" smtClean="0"/>
              <a:t>, </a:t>
            </a:r>
            <a:r>
              <a:rPr lang="ru-RU" sz="2800" dirty="0" err="1" smtClean="0"/>
              <a:t>що</a:t>
            </a:r>
            <a:r>
              <a:rPr lang="ru-RU" sz="2800" dirty="0" smtClean="0"/>
              <a:t> </a:t>
            </a:r>
            <a:r>
              <a:rPr lang="ru-RU" sz="2800" dirty="0" err="1" smtClean="0"/>
              <a:t>обслуговуються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централізованою</a:t>
            </a:r>
            <a:r>
              <a:rPr lang="ru-RU" sz="2800" dirty="0" smtClean="0"/>
              <a:t> </a:t>
            </a:r>
            <a:r>
              <a:rPr lang="ru-RU" sz="2800" dirty="0" err="1" smtClean="0"/>
              <a:t>бухгалтерією</a:t>
            </a:r>
            <a:r>
              <a:rPr lang="ru-RU" sz="2800" dirty="0" smtClean="0"/>
              <a:t>; </a:t>
            </a:r>
            <a:r>
              <a:rPr lang="ru-RU" sz="2800" dirty="0" err="1" smtClean="0"/>
              <a:t>скільки</a:t>
            </a:r>
            <a:r>
              <a:rPr lang="ru-RU" sz="2800" dirty="0" smtClean="0"/>
              <a:t> </a:t>
            </a:r>
            <a:r>
              <a:rPr lang="ru-RU" sz="2800" dirty="0" err="1" smtClean="0"/>
              <a:t>із</a:t>
            </a:r>
            <a:r>
              <a:rPr lang="ru-RU" sz="2800" dirty="0" smtClean="0"/>
              <a:t> них </a:t>
            </a:r>
            <a:r>
              <a:rPr lang="ru-RU" sz="2800" dirty="0" err="1" smtClean="0"/>
              <a:t>перевірено</a:t>
            </a:r>
            <a:r>
              <a:rPr lang="ru-RU" sz="2800" dirty="0" smtClean="0"/>
              <a:t> </a:t>
            </a:r>
            <a:r>
              <a:rPr lang="ru-RU" sz="2800" dirty="0" err="1" smtClean="0"/>
              <a:t>під</a:t>
            </a:r>
            <a:r>
              <a:rPr lang="ru-RU" sz="2800" dirty="0" smtClean="0"/>
              <a:t> час </a:t>
            </a:r>
            <a:r>
              <a:rPr lang="ru-RU" sz="2800" dirty="0" err="1" smtClean="0"/>
              <a:t>ревізії</a:t>
            </a:r>
            <a:r>
              <a:rPr lang="ru-RU" sz="2800" dirty="0" smtClean="0"/>
              <a:t> на </a:t>
            </a:r>
            <a:r>
              <a:rPr lang="ru-RU" sz="2800" dirty="0" err="1" smtClean="0"/>
              <a:t>місці</a:t>
            </a:r>
            <a:r>
              <a:rPr lang="ru-RU" sz="2800" dirty="0" smtClean="0"/>
              <a:t>. </a:t>
            </a:r>
            <a:r>
              <a:rPr lang="ru-RU" sz="2800" dirty="0" err="1" smtClean="0"/>
              <a:t>Далі</a:t>
            </a:r>
            <a:r>
              <a:rPr lang="ru-RU" sz="2800" dirty="0" smtClean="0"/>
              <a:t> </a:t>
            </a:r>
            <a:r>
              <a:rPr lang="ru-RU" sz="2800" dirty="0" err="1" smtClean="0"/>
              <a:t>вказуються</a:t>
            </a:r>
            <a:r>
              <a:rPr lang="ru-RU" sz="2800" dirty="0" smtClean="0"/>
              <a:t> </a:t>
            </a:r>
            <a:r>
              <a:rPr lang="ru-RU" sz="2800" dirty="0" err="1" smtClean="0"/>
              <a:t>факти</a:t>
            </a:r>
            <a:r>
              <a:rPr lang="ru-RU" sz="2800" dirty="0" smtClean="0"/>
              <a:t>, </a:t>
            </a:r>
            <a:r>
              <a:rPr lang="ru-RU" sz="2800" dirty="0" err="1" smtClean="0"/>
              <a:t>викриті</a:t>
            </a:r>
            <a:r>
              <a:rPr lang="ru-RU" sz="2800" dirty="0" smtClean="0"/>
              <a:t> </a:t>
            </a:r>
            <a:r>
              <a:rPr lang="ru-RU" sz="2800" dirty="0" err="1" smtClean="0"/>
              <a:t>перевіркою</a:t>
            </a:r>
            <a:r>
              <a:rPr lang="ru-RU" sz="2800" dirty="0" smtClean="0"/>
              <a:t>, а </a:t>
            </a:r>
            <a:r>
              <a:rPr lang="ru-RU" sz="2800" dirty="0" err="1" smtClean="0"/>
              <a:t>саме</a:t>
            </a:r>
            <a:r>
              <a:rPr lang="ru-RU" sz="2800" dirty="0" smtClean="0"/>
              <a:t>: </a:t>
            </a:r>
            <a:r>
              <a:rPr lang="ru-RU" sz="2800" dirty="0" err="1" smtClean="0"/>
              <a:t>суми</a:t>
            </a:r>
            <a:r>
              <a:rPr lang="ru-RU" sz="2800" dirty="0" smtClean="0"/>
              <a:t> </a:t>
            </a:r>
            <a:r>
              <a:rPr lang="ru-RU" sz="2800" dirty="0" err="1" smtClean="0"/>
              <a:t>завищення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видатків</a:t>
            </a:r>
            <a:r>
              <a:rPr lang="ru-RU" sz="2800" dirty="0" smtClean="0"/>
              <a:t> та </a:t>
            </a:r>
            <a:r>
              <a:rPr lang="ru-RU" sz="2800" dirty="0" err="1" smtClean="0"/>
              <a:t>заниження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доходів</a:t>
            </a:r>
            <a:r>
              <a:rPr lang="ru-RU" sz="2800" dirty="0" smtClean="0"/>
              <a:t> в </a:t>
            </a:r>
            <a:r>
              <a:rPr lang="ru-RU" sz="2800" dirty="0" err="1" smtClean="0"/>
              <a:t>кошторисах</a:t>
            </a:r>
            <a:r>
              <a:rPr lang="ru-RU" sz="2800" dirty="0" smtClean="0"/>
              <a:t> </a:t>
            </a:r>
            <a:r>
              <a:rPr lang="ru-RU" sz="2800" dirty="0" err="1" smtClean="0"/>
              <a:t>доходів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видатків</a:t>
            </a:r>
            <a:r>
              <a:rPr lang="ru-RU" sz="2800" dirty="0" smtClean="0"/>
              <a:t> </a:t>
            </a:r>
            <a:r>
              <a:rPr lang="ru-RU" sz="2800" dirty="0" err="1" smtClean="0"/>
              <a:t>установ</a:t>
            </a:r>
            <a:r>
              <a:rPr lang="ru-RU" sz="2800" dirty="0" smtClean="0"/>
              <a:t>, </a:t>
            </a:r>
            <a:r>
              <a:rPr lang="ru-RU" sz="2800" dirty="0" err="1" smtClean="0"/>
              <a:t>організацій</a:t>
            </a:r>
            <a:r>
              <a:rPr lang="ru-RU" sz="2800" dirty="0" smtClean="0"/>
              <a:t>; </a:t>
            </a:r>
            <a:r>
              <a:rPr lang="ru-RU" sz="2800" dirty="0" err="1" smtClean="0"/>
              <a:t>суми</a:t>
            </a:r>
            <a:r>
              <a:rPr lang="ru-RU" sz="2800" dirty="0" smtClean="0"/>
              <a:t> незаконного </a:t>
            </a:r>
            <a:r>
              <a:rPr lang="ru-RU" sz="2800" dirty="0" err="1" smtClean="0"/>
              <a:t>витрачання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державних</a:t>
            </a:r>
            <a:r>
              <a:rPr lang="ru-RU" sz="2800" dirty="0" smtClean="0"/>
              <a:t> </a:t>
            </a:r>
            <a:r>
              <a:rPr lang="ru-RU" sz="2800" dirty="0" err="1" smtClean="0"/>
              <a:t>коштів</a:t>
            </a:r>
            <a:r>
              <a:rPr lang="ru-RU" sz="2800" dirty="0" smtClean="0"/>
              <a:t>; </a:t>
            </a:r>
            <a:r>
              <a:rPr lang="ru-RU" sz="2800" dirty="0" err="1" smtClean="0"/>
              <a:t>нестачі</a:t>
            </a:r>
            <a:r>
              <a:rPr lang="ru-RU" sz="2800" dirty="0" smtClean="0"/>
              <a:t> </a:t>
            </a:r>
            <a:r>
              <a:rPr lang="ru-RU" sz="2800" dirty="0" err="1" smtClean="0"/>
              <a:t>крадіжки</a:t>
            </a:r>
            <a:r>
              <a:rPr lang="ru-RU" sz="2800" dirty="0" smtClean="0"/>
              <a:t> </a:t>
            </a:r>
            <a:r>
              <a:rPr lang="ru-RU" sz="2800" dirty="0" err="1" smtClean="0"/>
              <a:t>грошових</a:t>
            </a:r>
            <a:r>
              <a:rPr lang="ru-RU" sz="2800" dirty="0" smtClean="0"/>
              <a:t> </a:t>
            </a:r>
            <a:r>
              <a:rPr lang="ru-RU" sz="2800" dirty="0" err="1" smtClean="0"/>
              <a:t>коштів</a:t>
            </a:r>
            <a:r>
              <a:rPr lang="ru-RU" sz="2800" dirty="0" smtClean="0"/>
              <a:t>, </a:t>
            </a:r>
            <a:r>
              <a:rPr lang="ru-RU" sz="2800" dirty="0" err="1" smtClean="0"/>
              <a:t>товарно-матеріальних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цінностей;залишки</a:t>
            </a:r>
            <a:r>
              <a:rPr lang="ru-RU" sz="2800" dirty="0" smtClean="0"/>
              <a:t> </a:t>
            </a:r>
            <a:r>
              <a:rPr lang="ru-RU" sz="2800" dirty="0" err="1" smtClean="0"/>
              <a:t>грошових</a:t>
            </a:r>
            <a:r>
              <a:rPr lang="ru-RU" sz="2800" dirty="0" smtClean="0"/>
              <a:t> </a:t>
            </a:r>
            <a:r>
              <a:rPr lang="ru-RU" sz="2800" dirty="0" err="1" smtClean="0"/>
              <a:t>коштів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товарноматеріальних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цінностей</a:t>
            </a:r>
            <a:r>
              <a:rPr lang="ru-RU" sz="2800" dirty="0" smtClean="0"/>
              <a:t>; </a:t>
            </a:r>
            <a:r>
              <a:rPr lang="ru-RU" sz="2800" dirty="0" err="1" smtClean="0"/>
              <a:t>втрати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від</a:t>
            </a:r>
            <a:r>
              <a:rPr lang="ru-RU" sz="2800" dirty="0" smtClean="0"/>
              <a:t> </a:t>
            </a:r>
            <a:r>
              <a:rPr lang="ru-RU" sz="2800" dirty="0" err="1" smtClean="0"/>
              <a:t>псування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матеріальних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цінностей</a:t>
            </a:r>
            <a:r>
              <a:rPr lang="ru-RU" sz="2800" dirty="0" smtClean="0"/>
              <a:t>.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822378"/>
      </p:ext>
    </p:extLst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432048"/>
          </a:xfrm>
        </p:spPr>
        <p:txBody>
          <a:bodyPr>
            <a:noAutofit/>
          </a:bodyPr>
          <a:lstStyle/>
          <a:p>
            <a:r>
              <a:rPr lang="ru-RU" sz="3600" dirty="0" smtClean="0"/>
              <a:t>Об</a:t>
            </a:r>
            <a:r>
              <a:rPr lang="en-US" sz="3600" dirty="0" smtClean="0"/>
              <a:t>’</a:t>
            </a:r>
            <a:r>
              <a:rPr lang="uk-UA" sz="3600" dirty="0" err="1" smtClean="0"/>
              <a:t>єкти</a:t>
            </a:r>
            <a:r>
              <a:rPr lang="uk-UA" sz="3600" dirty="0" smtClean="0"/>
              <a:t> контролю: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80728"/>
            <a:ext cx="6408712" cy="468052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uk-UA" dirty="0" smtClean="0"/>
              <a:t>Кошти державного бюджету;</a:t>
            </a:r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Кошти державних цільових фондів;</a:t>
            </a:r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Державні цільові кошти, порядок справляння та напрями використання яких визначені Президентом України,Верховною Радою та органами державної влади;</a:t>
            </a:r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Кошти місцевих бюджетів;</a:t>
            </a:r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Комунальне майно;</a:t>
            </a:r>
          </a:p>
          <a:p>
            <a:pPr>
              <a:buFont typeface="Wingdings" pitchFamily="2" charset="2"/>
              <a:buChar char="v"/>
            </a:pPr>
            <a:r>
              <a:rPr lang="uk-UA" dirty="0" smtClean="0"/>
              <a:t>Кошти , що залишаються в розпорядженні </a:t>
            </a:r>
            <a:r>
              <a:rPr lang="uk-UA" dirty="0" err="1" smtClean="0"/>
              <a:t>суб</a:t>
            </a:r>
            <a:r>
              <a:rPr lang="en-US" dirty="0" smtClean="0"/>
              <a:t>’</a:t>
            </a:r>
            <a:r>
              <a:rPr lang="uk-UA" dirty="0" err="1" smtClean="0"/>
              <a:t>єкта</a:t>
            </a:r>
            <a:r>
              <a:rPr lang="uk-UA" dirty="0" smtClean="0"/>
              <a:t>  господарювання, у </a:t>
            </a:r>
            <a:r>
              <a:rPr lang="uk-UA" dirty="0" err="1" smtClean="0"/>
              <a:t>зв</a:t>
            </a:r>
            <a:r>
              <a:rPr lang="en-US" dirty="0" smtClean="0"/>
              <a:t>’</a:t>
            </a:r>
            <a:r>
              <a:rPr lang="ru-RU" dirty="0" smtClean="0"/>
              <a:t>я</a:t>
            </a:r>
            <a:r>
              <a:rPr lang="uk-UA" dirty="0" err="1" smtClean="0"/>
              <a:t>зку</a:t>
            </a:r>
            <a:r>
              <a:rPr lang="uk-UA" dirty="0" smtClean="0"/>
              <a:t>  з наданням пільг з оподаткування за платежами до місцевих бюджетів.</a:t>
            </a:r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</p:spTree>
  </p:cSld>
  <p:clrMapOvr>
    <a:masterClrMapping/>
  </p:clrMapOvr>
  <p:transition spd="med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0" y="404664"/>
            <a:ext cx="7488832" cy="6120680"/>
          </a:xfrm>
        </p:spPr>
        <p:txBody>
          <a:bodyPr>
            <a:normAutofit/>
          </a:bodyPr>
          <a:lstStyle/>
          <a:p>
            <a:pPr indent="342900" algn="just">
              <a:buNone/>
            </a:pPr>
            <a:r>
              <a:rPr lang="ru-RU" sz="2400" dirty="0" smtClean="0"/>
              <a:t>За результатами </a:t>
            </a:r>
            <a:r>
              <a:rPr lang="ru-RU" sz="2400" dirty="0" err="1" smtClean="0"/>
              <a:t>роботи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органів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Держфінінспекції</a:t>
            </a:r>
            <a:r>
              <a:rPr lang="ru-RU" sz="2400" dirty="0" smtClean="0"/>
              <a:t> та </a:t>
            </a:r>
            <a:r>
              <a:rPr lang="ru-RU" sz="2400" dirty="0" err="1" smtClean="0"/>
              <a:t>її</a:t>
            </a:r>
            <a:r>
              <a:rPr lang="ru-RU" sz="2400" dirty="0" smtClean="0"/>
              <a:t> </a:t>
            </a:r>
            <a:r>
              <a:rPr lang="ru-RU" sz="2400" dirty="0" err="1" smtClean="0"/>
              <a:t>територіальними</a:t>
            </a:r>
            <a:r>
              <a:rPr lang="ru-RU" sz="2400" dirty="0" smtClean="0"/>
              <a:t> органами </a:t>
            </a:r>
            <a:r>
              <a:rPr lang="ru-RU" sz="2400" dirty="0" err="1" smtClean="0"/>
              <a:t>України</a:t>
            </a:r>
            <a:r>
              <a:rPr lang="ru-RU" sz="2400" dirty="0" smtClean="0"/>
              <a:t> </a:t>
            </a:r>
            <a:r>
              <a:rPr lang="ru-RU" sz="2400" dirty="0" err="1" smtClean="0"/>
              <a:t>складається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звіт</a:t>
            </a:r>
            <a:r>
              <a:rPr lang="ru-RU" sz="2400" dirty="0" smtClean="0"/>
              <a:t> </a:t>
            </a:r>
            <a:r>
              <a:rPr lang="ru-RU" sz="2400" dirty="0" err="1" smtClean="0"/>
              <a:t>форми</a:t>
            </a:r>
            <a:r>
              <a:rPr lang="ru-RU" sz="2400" dirty="0" smtClean="0"/>
              <a:t> № 1-кр (</a:t>
            </a:r>
            <a:r>
              <a:rPr lang="ru-RU" sz="2400" dirty="0" err="1" smtClean="0"/>
              <a:t>місячна</a:t>
            </a:r>
            <a:r>
              <a:rPr lang="ru-RU" sz="2400" dirty="0" smtClean="0"/>
              <a:t>) </a:t>
            </a:r>
            <a:r>
              <a:rPr lang="ru-RU" sz="2400" dirty="0" err="1" smtClean="0"/>
              <a:t>Звіт</a:t>
            </a:r>
            <a:r>
              <a:rPr lang="ru-RU" sz="2400" dirty="0" smtClean="0"/>
              <a:t> про </a:t>
            </a:r>
            <a:r>
              <a:rPr lang="ru-RU" sz="2400" dirty="0" err="1" smtClean="0"/>
              <a:t>результати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діяльності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Держфінінспекції</a:t>
            </a:r>
            <a:r>
              <a:rPr lang="ru-RU" sz="2400" dirty="0" smtClean="0"/>
              <a:t> та </a:t>
            </a:r>
            <a:r>
              <a:rPr lang="ru-RU" sz="2400" dirty="0" err="1" smtClean="0"/>
              <a:t>її</a:t>
            </a:r>
            <a:r>
              <a:rPr lang="ru-RU" sz="2400" dirty="0" smtClean="0"/>
              <a:t> </a:t>
            </a:r>
            <a:r>
              <a:rPr lang="ru-RU" sz="2400" dirty="0" err="1" smtClean="0"/>
              <a:t>територіальних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органів</a:t>
            </a:r>
            <a:r>
              <a:rPr lang="ru-RU" sz="2400" dirty="0" smtClean="0"/>
              <a:t> (</a:t>
            </a:r>
            <a:r>
              <a:rPr lang="ru-RU" sz="2400" dirty="0" err="1" smtClean="0"/>
              <a:t>далі</a:t>
            </a:r>
            <a:r>
              <a:rPr lang="ru-RU" sz="2400" dirty="0" smtClean="0"/>
              <a:t> – форма № 1-кр). </a:t>
            </a:r>
          </a:p>
          <a:p>
            <a:pPr indent="342900" algn="just">
              <a:buNone/>
            </a:pPr>
            <a:r>
              <a:rPr lang="ru-RU" sz="2400" dirty="0" err="1" smtClean="0"/>
              <a:t>Дані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містяться</a:t>
            </a:r>
            <a:r>
              <a:rPr lang="ru-RU" sz="2400" dirty="0" smtClean="0"/>
              <a:t> у </a:t>
            </a:r>
            <a:r>
              <a:rPr lang="ru-RU" sz="2400" dirty="0" err="1" smtClean="0"/>
              <a:t>цьому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звіті</a:t>
            </a:r>
            <a:r>
              <a:rPr lang="ru-RU" sz="2400" dirty="0" smtClean="0"/>
              <a:t>, </a:t>
            </a:r>
            <a:r>
              <a:rPr lang="ru-RU" sz="2400" dirty="0" err="1" smtClean="0"/>
              <a:t>подаються</a:t>
            </a:r>
            <a:r>
              <a:rPr lang="ru-RU" sz="2400" dirty="0" smtClean="0"/>
              <a:t> органами (</a:t>
            </a:r>
            <a:r>
              <a:rPr lang="ru-RU" sz="2400" dirty="0" err="1" smtClean="0"/>
              <a:t>підрозділами</a:t>
            </a:r>
            <a:r>
              <a:rPr lang="ru-RU" sz="2400" dirty="0" smtClean="0"/>
              <a:t>) </a:t>
            </a:r>
            <a:r>
              <a:rPr lang="ru-RU" sz="2400" dirty="0" err="1" smtClean="0"/>
              <a:t>Держфінінспекції</a:t>
            </a:r>
            <a:r>
              <a:rPr lang="ru-RU" sz="2400" dirty="0" smtClean="0"/>
              <a:t> </a:t>
            </a:r>
            <a:r>
              <a:rPr lang="ru-RU" sz="2400" dirty="0" err="1" smtClean="0"/>
              <a:t>щомісячно</a:t>
            </a:r>
            <a:r>
              <a:rPr lang="ru-RU" sz="2400" dirty="0" smtClean="0"/>
              <a:t> </a:t>
            </a:r>
            <a:r>
              <a:rPr lang="ru-RU" sz="2400" dirty="0" err="1" smtClean="0"/>
              <a:t>наростаючим</a:t>
            </a:r>
            <a:r>
              <a:rPr lang="ru-RU" sz="2400" dirty="0" smtClean="0"/>
              <a:t> </a:t>
            </a:r>
            <a:r>
              <a:rPr lang="ru-RU" sz="2400" dirty="0" err="1" smtClean="0"/>
              <a:t>підсумком</a:t>
            </a:r>
            <a:r>
              <a:rPr lang="ru-RU" sz="2400" dirty="0" smtClean="0"/>
              <a:t> </a:t>
            </a:r>
            <a:r>
              <a:rPr lang="ru-RU" sz="2400" dirty="0" err="1" smtClean="0"/>
              <a:t>з</a:t>
            </a:r>
            <a:r>
              <a:rPr lang="ru-RU" sz="2400" dirty="0" smtClean="0"/>
              <a:t> початку року (</a:t>
            </a:r>
            <a:r>
              <a:rPr lang="ru-RU" sz="2400" dirty="0" err="1" smtClean="0"/>
              <a:t>далі</a:t>
            </a:r>
            <a:r>
              <a:rPr lang="ru-RU" sz="2400" dirty="0" smtClean="0"/>
              <a:t> – </a:t>
            </a:r>
            <a:r>
              <a:rPr lang="ru-RU" sz="2400" dirty="0" err="1" smtClean="0"/>
              <a:t>звітний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період</a:t>
            </a:r>
            <a:r>
              <a:rPr lang="ru-RU" sz="2400" dirty="0" smtClean="0"/>
              <a:t>). </a:t>
            </a:r>
            <a:r>
              <a:rPr lang="ru-RU" sz="2400" dirty="0" err="1" smtClean="0"/>
              <a:t>Звітною</a:t>
            </a:r>
            <a:r>
              <a:rPr lang="ru-RU" sz="2400" dirty="0" smtClean="0"/>
              <a:t> датою, </a:t>
            </a:r>
            <a:r>
              <a:rPr lang="ru-RU" sz="2400" dirty="0" err="1" smtClean="0"/>
              <a:t>тобто</a:t>
            </a:r>
            <a:r>
              <a:rPr lang="ru-RU" sz="2400" dirty="0" smtClean="0"/>
              <a:t> датою </a:t>
            </a:r>
            <a:r>
              <a:rPr lang="ru-RU" sz="2400" dirty="0" err="1" smtClean="0"/>
              <a:t>складання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форми</a:t>
            </a:r>
            <a:r>
              <a:rPr lang="ru-RU" sz="2400" dirty="0" smtClean="0"/>
              <a:t> № 1-кр </a:t>
            </a:r>
            <a:r>
              <a:rPr lang="ru-RU" sz="2400" dirty="0" err="1" smtClean="0"/>
              <a:t>вважається</a:t>
            </a:r>
            <a:r>
              <a:rPr lang="ru-RU" sz="2400" dirty="0" smtClean="0"/>
              <a:t> перший </a:t>
            </a:r>
            <a:r>
              <a:rPr lang="ru-RU" sz="2400" dirty="0" err="1" smtClean="0"/>
              <a:t>робочий</a:t>
            </a:r>
            <a:r>
              <a:rPr lang="ru-RU" sz="2400" dirty="0" smtClean="0"/>
              <a:t> день </a:t>
            </a:r>
            <a:r>
              <a:rPr lang="ru-RU" sz="2400" dirty="0" err="1" smtClean="0"/>
              <a:t>місяця</a:t>
            </a:r>
            <a:r>
              <a:rPr lang="ru-RU" sz="2400" dirty="0" smtClean="0"/>
              <a:t>, </a:t>
            </a:r>
            <a:r>
              <a:rPr lang="ru-RU" sz="2400" dirty="0" err="1" smtClean="0"/>
              <a:t>наступного</a:t>
            </a:r>
            <a:r>
              <a:rPr lang="ru-RU" sz="2400" dirty="0" smtClean="0"/>
              <a:t> за </a:t>
            </a:r>
            <a:r>
              <a:rPr lang="ru-RU" sz="2400" dirty="0" err="1" smtClean="0"/>
              <a:t>звітним</a:t>
            </a:r>
            <a:r>
              <a:rPr lang="ru-RU" sz="2400" dirty="0" smtClean="0"/>
              <a:t>. </a:t>
            </a:r>
          </a:p>
          <a:p>
            <a:pPr indent="342900" algn="just">
              <a:buNone/>
            </a:pPr>
            <a:r>
              <a:rPr lang="ru-RU" sz="2400" dirty="0" err="1" smtClean="0"/>
              <a:t>Звіт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контрольно-ревізійного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управління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включає</a:t>
            </a:r>
            <a:r>
              <a:rPr lang="ru-RU" sz="2400" dirty="0" smtClean="0"/>
              <a:t> в себе </a:t>
            </a:r>
            <a:r>
              <a:rPr lang="ru-RU" sz="2400" dirty="0" err="1" smtClean="0"/>
              <a:t>зведені</a:t>
            </a:r>
            <a:r>
              <a:rPr lang="ru-RU" sz="2400" dirty="0" smtClean="0"/>
              <a:t> </a:t>
            </a:r>
            <a:r>
              <a:rPr lang="ru-RU" sz="2400" dirty="0" err="1" smtClean="0"/>
              <a:t>дані</a:t>
            </a:r>
            <a:r>
              <a:rPr lang="ru-RU" sz="2400" dirty="0" smtClean="0"/>
              <a:t> </a:t>
            </a:r>
            <a:r>
              <a:rPr lang="ru-RU" sz="2400" dirty="0" err="1" smtClean="0"/>
              <a:t>звітів</a:t>
            </a:r>
            <a:r>
              <a:rPr lang="ru-RU" sz="2400" dirty="0" smtClean="0"/>
              <a:t> </a:t>
            </a:r>
            <a:r>
              <a:rPr lang="ru-RU" sz="2400" dirty="0" err="1" smtClean="0"/>
              <a:t>усіх</a:t>
            </a:r>
            <a:r>
              <a:rPr lang="ru-RU" sz="2400" dirty="0" smtClean="0"/>
              <a:t> </a:t>
            </a:r>
            <a:r>
              <a:rPr lang="ru-RU" sz="2400" dirty="0" err="1" smtClean="0"/>
              <a:t>структурних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підрозділів</a:t>
            </a:r>
            <a:r>
              <a:rPr lang="ru-RU" sz="2400" dirty="0" smtClean="0"/>
              <a:t> </a:t>
            </a:r>
            <a:r>
              <a:rPr lang="ru-RU" sz="2400" dirty="0" err="1" smtClean="0"/>
              <a:t>його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апарату</a:t>
            </a:r>
            <a:r>
              <a:rPr lang="ru-RU" sz="2400" dirty="0" smtClean="0"/>
              <a:t> та </a:t>
            </a:r>
            <a:r>
              <a:rPr lang="ru-RU" sz="2400" dirty="0" err="1" smtClean="0"/>
              <a:t>звітів</a:t>
            </a:r>
            <a:r>
              <a:rPr lang="ru-RU" sz="2400" dirty="0" smtClean="0"/>
              <a:t> </a:t>
            </a:r>
            <a:r>
              <a:rPr lang="ru-RU" sz="2400" dirty="0" err="1" smtClean="0"/>
              <a:t>контрольно-ревізійних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відділів</a:t>
            </a:r>
            <a:r>
              <a:rPr lang="ru-RU" sz="2400" dirty="0" smtClean="0"/>
              <a:t> в районах, </a:t>
            </a:r>
            <a:r>
              <a:rPr lang="ru-RU" sz="2400" dirty="0" err="1" smtClean="0"/>
              <a:t>містах</a:t>
            </a:r>
            <a:r>
              <a:rPr lang="ru-RU" sz="2400" dirty="0" smtClean="0"/>
              <a:t>, районах у </a:t>
            </a:r>
            <a:r>
              <a:rPr lang="ru-RU" sz="2400" dirty="0" err="1" smtClean="0"/>
              <a:t>містах</a:t>
            </a:r>
            <a:r>
              <a:rPr lang="ru-RU" sz="2400" dirty="0" smtClean="0"/>
              <a:t>, </a:t>
            </a:r>
            <a:r>
              <a:rPr lang="ru-RU" sz="2400" dirty="0" err="1" smtClean="0"/>
              <a:t>котрі</a:t>
            </a:r>
            <a:r>
              <a:rPr lang="ru-RU" sz="2400" dirty="0" smtClean="0"/>
              <a:t> </a:t>
            </a:r>
            <a:r>
              <a:rPr lang="ru-RU" sz="2400" dirty="0" err="1" smtClean="0"/>
              <a:t>йому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підпорядковані</a:t>
            </a:r>
            <a:r>
              <a:rPr lang="ru-RU" sz="2400" dirty="0" smtClean="0"/>
              <a:t>. 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0859123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028384" cy="6120680"/>
          </a:xfrm>
        </p:spPr>
        <p:txBody>
          <a:bodyPr>
            <a:noAutofit/>
          </a:bodyPr>
          <a:lstStyle/>
          <a:p>
            <a:r>
              <a:rPr lang="ru-RU" sz="2000" dirty="0" smtClean="0"/>
              <a:t>Форма № 1-кр </a:t>
            </a:r>
            <a:r>
              <a:rPr lang="ru-RU" sz="2000" dirty="0" err="1" smtClean="0"/>
              <a:t>Держфінінспекції</a:t>
            </a:r>
            <a:r>
              <a:rPr lang="ru-RU" sz="2000" dirty="0" smtClean="0"/>
              <a:t> та </a:t>
            </a:r>
            <a:r>
              <a:rPr lang="ru-RU" sz="2000" dirty="0" err="1" smtClean="0"/>
              <a:t>її</a:t>
            </a:r>
            <a:r>
              <a:rPr lang="ru-RU" sz="2000" dirty="0" smtClean="0"/>
              <a:t> </a:t>
            </a:r>
            <a:r>
              <a:rPr lang="ru-RU" sz="2000" dirty="0" err="1" smtClean="0"/>
              <a:t>територіальних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органів</a:t>
            </a:r>
            <a:r>
              <a:rPr lang="ru-RU" sz="2000" dirty="0" smtClean="0"/>
              <a:t> </a:t>
            </a:r>
            <a:r>
              <a:rPr lang="ru-RU" sz="2000" dirty="0" err="1" smtClean="0"/>
              <a:t>включає</a:t>
            </a:r>
            <a:r>
              <a:rPr lang="ru-RU" sz="2000" dirty="0" smtClean="0"/>
              <a:t> </a:t>
            </a:r>
            <a:r>
              <a:rPr lang="ru-RU" sz="2000" dirty="0" err="1" smtClean="0"/>
              <a:t>зведені</a:t>
            </a:r>
            <a:r>
              <a:rPr lang="ru-RU" sz="2000" dirty="0" smtClean="0"/>
              <a:t> </a:t>
            </a:r>
            <a:r>
              <a:rPr lang="ru-RU" sz="2000" dirty="0" err="1" smtClean="0"/>
              <a:t>дані</a:t>
            </a:r>
            <a:r>
              <a:rPr lang="ru-RU" sz="2000" dirty="0" smtClean="0"/>
              <a:t> </a:t>
            </a:r>
            <a:r>
              <a:rPr lang="ru-RU" sz="2000" dirty="0" err="1" smtClean="0"/>
              <a:t>звітів</a:t>
            </a:r>
            <a:r>
              <a:rPr lang="ru-RU" sz="2000" dirty="0" smtClean="0"/>
              <a:t> </a:t>
            </a:r>
            <a:r>
              <a:rPr lang="ru-RU" sz="2000" dirty="0" err="1" smtClean="0"/>
              <a:t>усіх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Держфінінспекцій</a:t>
            </a:r>
            <a:r>
              <a:rPr lang="ru-RU" sz="2000" dirty="0" smtClean="0"/>
              <a:t> в АР </a:t>
            </a:r>
            <a:r>
              <a:rPr lang="ru-RU" sz="2000" dirty="0" err="1" smtClean="0"/>
              <a:t>Крим</a:t>
            </a:r>
            <a:r>
              <a:rPr lang="ru-RU" sz="2000" dirty="0" smtClean="0"/>
              <a:t>, областях, </a:t>
            </a:r>
            <a:r>
              <a:rPr lang="ru-RU" sz="2000" dirty="0" err="1" smtClean="0"/>
              <a:t>містах</a:t>
            </a:r>
            <a:r>
              <a:rPr lang="ru-RU" sz="2000" dirty="0" smtClean="0"/>
              <a:t> </a:t>
            </a:r>
            <a:r>
              <a:rPr lang="ru-RU" sz="2000" dirty="0" err="1" smtClean="0"/>
              <a:t>Києві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Севастополі</a:t>
            </a:r>
            <a:r>
              <a:rPr lang="ru-RU" sz="2000" dirty="0" smtClean="0"/>
              <a:t>, а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структурних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підрозділів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Держфінінспекції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. </a:t>
            </a:r>
          </a:p>
          <a:p>
            <a:r>
              <a:rPr lang="ru-RU" sz="2000" dirty="0" err="1" smtClean="0"/>
              <a:t>Подання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форми</a:t>
            </a:r>
            <a:r>
              <a:rPr lang="ru-RU" sz="2000" dirty="0" smtClean="0"/>
              <a:t> № 1-кр </a:t>
            </a:r>
            <a:r>
              <a:rPr lang="ru-RU" sz="2000" dirty="0" err="1" smtClean="0"/>
              <a:t>Держфінінспекціями</a:t>
            </a:r>
            <a:r>
              <a:rPr lang="ru-RU" sz="2000" dirty="0" smtClean="0"/>
              <a:t> в АР </a:t>
            </a:r>
            <a:r>
              <a:rPr lang="ru-RU" sz="2000" dirty="0" err="1" smtClean="0"/>
              <a:t>Крим</a:t>
            </a:r>
            <a:r>
              <a:rPr lang="ru-RU" sz="2000" dirty="0" smtClean="0"/>
              <a:t>, областях, </a:t>
            </a:r>
            <a:r>
              <a:rPr lang="ru-RU" sz="2000" dirty="0" err="1" smtClean="0"/>
              <a:t>містах</a:t>
            </a:r>
            <a:r>
              <a:rPr lang="ru-RU" sz="2000" dirty="0" smtClean="0"/>
              <a:t> </a:t>
            </a:r>
            <a:r>
              <a:rPr lang="ru-RU" sz="2000" dirty="0" err="1" smtClean="0"/>
              <a:t>Києві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Севастополі</a:t>
            </a:r>
            <a:r>
              <a:rPr lang="ru-RU" sz="2000" dirty="0" smtClean="0"/>
              <a:t>, </a:t>
            </a:r>
            <a:r>
              <a:rPr lang="ru-RU" sz="2000" dirty="0" err="1" smtClean="0"/>
              <a:t>структурними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підрозділами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Держфінінспекції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відбувається</a:t>
            </a:r>
            <a:r>
              <a:rPr lang="ru-RU" sz="2000" dirty="0" smtClean="0"/>
              <a:t> у </a:t>
            </a:r>
            <a:r>
              <a:rPr lang="ru-RU" sz="2000" dirty="0" err="1" smtClean="0"/>
              <a:t>терміни</a:t>
            </a:r>
            <a:r>
              <a:rPr lang="ru-RU" sz="2000" dirty="0" smtClean="0"/>
              <a:t>, </a:t>
            </a:r>
            <a:r>
              <a:rPr lang="ru-RU" sz="2000" dirty="0" err="1" smtClean="0"/>
              <a:t>визначені</a:t>
            </a:r>
            <a:r>
              <a:rPr lang="ru-RU" sz="2000" dirty="0" smtClean="0"/>
              <a:t> </a:t>
            </a:r>
            <a:r>
              <a:rPr lang="ru-RU" sz="2000" dirty="0" err="1" smtClean="0"/>
              <a:t>у</a:t>
            </a:r>
            <a:r>
              <a:rPr lang="ru-RU" sz="2000" dirty="0" smtClean="0"/>
              <a:t> планах </a:t>
            </a:r>
            <a:r>
              <a:rPr lang="ru-RU" sz="2000" dirty="0" err="1" smtClean="0"/>
              <a:t>контрольно-ревізійної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роботи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Держфінінспекції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. </a:t>
            </a:r>
          </a:p>
          <a:p>
            <a:r>
              <a:rPr lang="ru-RU" sz="2000" dirty="0" err="1" smtClean="0"/>
              <a:t>Формування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більшості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показників</a:t>
            </a:r>
            <a:r>
              <a:rPr lang="ru-RU" sz="2000" dirty="0" smtClean="0"/>
              <a:t> </a:t>
            </a:r>
            <a:r>
              <a:rPr lang="ru-RU" sz="2000" dirty="0" err="1" smtClean="0"/>
              <a:t>форми</a:t>
            </a:r>
            <a:r>
              <a:rPr lang="ru-RU" sz="2000" dirty="0" smtClean="0"/>
              <a:t> № 1-кр </a:t>
            </a:r>
            <a:r>
              <a:rPr lang="ru-RU" sz="2000" dirty="0" err="1" smtClean="0"/>
              <a:t>відбувається</a:t>
            </a:r>
            <a:r>
              <a:rPr lang="ru-RU" sz="2000" dirty="0" smtClean="0"/>
              <a:t> в автоматичному </a:t>
            </a:r>
            <a:r>
              <a:rPr lang="ru-RU" sz="2000" dirty="0" err="1" smtClean="0"/>
              <a:t>режимі</a:t>
            </a:r>
            <a:r>
              <a:rPr lang="ru-RU" sz="2000" dirty="0" smtClean="0"/>
              <a:t> на </a:t>
            </a:r>
            <a:r>
              <a:rPr lang="ru-RU" sz="2000" dirty="0" err="1" smtClean="0"/>
              <a:t>основі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даних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інформаційних</a:t>
            </a:r>
            <a:r>
              <a:rPr lang="ru-RU" sz="2000" dirty="0" smtClean="0"/>
              <a:t> карт про </a:t>
            </a:r>
            <a:r>
              <a:rPr lang="ru-RU" sz="2000" dirty="0" err="1" smtClean="0"/>
              <a:t>результати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ревізії</a:t>
            </a:r>
            <a:r>
              <a:rPr lang="ru-RU" sz="2000" dirty="0" smtClean="0"/>
              <a:t>, </a:t>
            </a:r>
            <a:r>
              <a:rPr lang="ru-RU" sz="2000" dirty="0" err="1" smtClean="0"/>
              <a:t>зустрічних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звірок</a:t>
            </a:r>
            <a:r>
              <a:rPr lang="ru-RU" sz="2000" dirty="0" smtClean="0"/>
              <a:t>, </a:t>
            </a:r>
            <a:r>
              <a:rPr lang="ru-RU" sz="2000" dirty="0" err="1" smtClean="0"/>
              <a:t>облікових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регістрів</a:t>
            </a:r>
            <a:r>
              <a:rPr lang="ru-RU" sz="2000" dirty="0" smtClean="0"/>
              <a:t> </a:t>
            </a:r>
            <a:r>
              <a:rPr lang="ru-RU" sz="2000" dirty="0" err="1" smtClean="0"/>
              <a:t>залишку</a:t>
            </a:r>
            <a:r>
              <a:rPr lang="ru-RU" sz="2000" dirty="0" smtClean="0"/>
              <a:t> </a:t>
            </a:r>
            <a:r>
              <a:rPr lang="ru-RU" sz="2000" dirty="0" err="1" smtClean="0"/>
              <a:t>неусунутих</a:t>
            </a:r>
            <a:r>
              <a:rPr lang="ru-RU" sz="2000" dirty="0" smtClean="0"/>
              <a:t> </a:t>
            </a:r>
            <a:r>
              <a:rPr lang="ru-RU" sz="2000" dirty="0" err="1" smtClean="0"/>
              <a:t>сум</a:t>
            </a:r>
            <a:r>
              <a:rPr lang="ru-RU" sz="2000" dirty="0" smtClean="0"/>
              <a:t> </a:t>
            </a:r>
            <a:r>
              <a:rPr lang="ru-RU" sz="2000" dirty="0" err="1" smtClean="0"/>
              <a:t>порушень</a:t>
            </a:r>
            <a:r>
              <a:rPr lang="ru-RU" sz="2000" dirty="0" smtClean="0"/>
              <a:t> </a:t>
            </a:r>
            <a:r>
              <a:rPr lang="ru-RU" sz="2000" dirty="0" err="1" smtClean="0"/>
              <a:t>фінансової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дисципліни</a:t>
            </a:r>
            <a:r>
              <a:rPr lang="ru-RU" sz="2000" dirty="0" smtClean="0"/>
              <a:t>, </a:t>
            </a:r>
            <a:r>
              <a:rPr lang="ru-RU" sz="2000" dirty="0" err="1" smtClean="0"/>
              <a:t>внесеними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протягом</a:t>
            </a:r>
            <a:r>
              <a:rPr lang="ru-RU" sz="2000" dirty="0" smtClean="0"/>
              <a:t> </a:t>
            </a:r>
            <a:r>
              <a:rPr lang="ru-RU" sz="2000" dirty="0" err="1" smtClean="0"/>
              <a:t>звітного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періоду</a:t>
            </a:r>
            <a:r>
              <a:rPr lang="ru-RU" sz="2000" dirty="0" smtClean="0"/>
              <a:t> до </a:t>
            </a:r>
            <a:r>
              <a:rPr lang="ru-RU" sz="2000" dirty="0" err="1" smtClean="0"/>
              <a:t>підсистеми</a:t>
            </a:r>
            <a:r>
              <a:rPr lang="ru-RU" sz="2000" dirty="0" smtClean="0"/>
              <a:t> </a:t>
            </a:r>
            <a:r>
              <a:rPr lang="ru-RU" sz="2000" dirty="0" err="1" smtClean="0"/>
              <a:t>ведення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реєстру</a:t>
            </a:r>
            <a:r>
              <a:rPr lang="ru-RU" sz="2000" dirty="0" smtClean="0"/>
              <a:t> </a:t>
            </a:r>
            <a:r>
              <a:rPr lang="ru-RU" sz="2000" dirty="0" err="1" smtClean="0"/>
              <a:t>ревізій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перевірок</a:t>
            </a:r>
            <a:r>
              <a:rPr lang="ru-RU" sz="2000" dirty="0" smtClean="0"/>
              <a:t> </a:t>
            </a:r>
            <a:r>
              <a:rPr lang="ru-RU" sz="2000" dirty="0" err="1" smtClean="0"/>
              <a:t>Єдиної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інформаційно-аналітичної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органів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Держфінінспекції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України</a:t>
            </a:r>
            <a:r>
              <a:rPr lang="ru-RU" sz="2000" dirty="0" smtClean="0"/>
              <a:t>. </a:t>
            </a:r>
          </a:p>
          <a:p>
            <a:r>
              <a:rPr lang="ru-RU" sz="2000" dirty="0" err="1" smtClean="0"/>
              <a:t>Цифрові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дані</a:t>
            </a:r>
            <a:r>
              <a:rPr lang="ru-RU" sz="2000" dirty="0" smtClean="0"/>
              <a:t> про </a:t>
            </a:r>
            <a:r>
              <a:rPr lang="ru-RU" sz="2000" dirty="0" err="1" smtClean="0"/>
              <a:t>результати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винятково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органів</a:t>
            </a:r>
            <a:r>
              <a:rPr lang="ru-RU" sz="2000" dirty="0" smtClean="0"/>
              <a:t> </a:t>
            </a:r>
            <a:r>
              <a:rPr lang="ru-RU" sz="2000" dirty="0" err="1" smtClean="0"/>
              <a:t>Держфінінспекції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включаються</a:t>
            </a:r>
            <a:r>
              <a:rPr lang="ru-RU" sz="2000" dirty="0" smtClean="0"/>
              <a:t> у </a:t>
            </a:r>
            <a:r>
              <a:rPr lang="ru-RU" sz="2000" dirty="0" err="1" smtClean="0"/>
              <a:t>Звіт</a:t>
            </a:r>
            <a:r>
              <a:rPr lang="ru-RU" sz="2000" dirty="0" smtClean="0"/>
              <a:t> </a:t>
            </a:r>
            <a:r>
              <a:rPr lang="ru-RU" sz="2000" dirty="0" err="1" smtClean="0"/>
              <a:t>лише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підставі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відповідного</a:t>
            </a:r>
            <a:r>
              <a:rPr lang="ru-RU" sz="2000" dirty="0" smtClean="0"/>
              <a:t> документального </a:t>
            </a:r>
            <a:r>
              <a:rPr lang="ru-RU" sz="2000" dirty="0" err="1" smtClean="0"/>
              <a:t>підтвердження</a:t>
            </a:r>
            <a:r>
              <a:rPr lang="ru-RU" sz="2000" dirty="0" smtClean="0"/>
              <a:t>. </a:t>
            </a:r>
            <a:r>
              <a:rPr lang="ru-RU" sz="2000" dirty="0" err="1" smtClean="0"/>
              <a:t>Недопустимим</a:t>
            </a:r>
            <a:r>
              <a:rPr lang="ru-RU" sz="2000" dirty="0" smtClean="0"/>
              <a:t> </a:t>
            </a:r>
            <a:r>
              <a:rPr lang="ru-RU" sz="2000" dirty="0" err="1" smtClean="0"/>
              <a:t>є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віднесення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однієї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тієї</a:t>
            </a:r>
            <a:r>
              <a:rPr lang="ru-RU" sz="2000" dirty="0" smtClean="0"/>
              <a:t> </a:t>
            </a:r>
            <a:r>
              <a:rPr lang="ru-RU" sz="2000" dirty="0" err="1" smtClean="0"/>
              <a:t>самої</a:t>
            </a:r>
            <a:r>
              <a:rPr lang="ru-RU" sz="2000" dirty="0" smtClean="0"/>
              <a:t> </a:t>
            </a:r>
            <a:r>
              <a:rPr lang="ru-RU" sz="2000" dirty="0" err="1" smtClean="0"/>
              <a:t>суми</a:t>
            </a:r>
            <a:r>
              <a:rPr lang="ru-RU" sz="2000" dirty="0" smtClean="0"/>
              <a:t> </a:t>
            </a:r>
            <a:r>
              <a:rPr lang="ru-RU" sz="2000" dirty="0" err="1" smtClean="0"/>
              <a:t>фінансового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порушення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водночас</a:t>
            </a:r>
            <a:r>
              <a:rPr lang="ru-RU" sz="2000" dirty="0" smtClean="0"/>
              <a:t> до </a:t>
            </a:r>
            <a:r>
              <a:rPr lang="ru-RU" sz="2000" dirty="0" err="1" smtClean="0"/>
              <a:t>різних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показників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звітності</a:t>
            </a:r>
            <a:r>
              <a:rPr lang="ru-RU" sz="2000" dirty="0" smtClean="0"/>
              <a:t>. 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comb dir="vert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b515825b7a4b7ff8e1a522c8545534f45c197b"/>
</p:tagLst>
</file>

<file path=ppt/theme/theme1.xml><?xml version="1.0" encoding="utf-8"?>
<a:theme xmlns:a="http://schemas.openxmlformats.org/drawingml/2006/main" name="Тема Office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</TotalTime>
  <Words>496</Words>
  <Application>Microsoft Office PowerPoint</Application>
  <PresentationFormat>Экран (4:3)</PresentationFormat>
  <Paragraphs>17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Тема 16. Облік і звітність результатів діяльності Державної фінансової інспекції </vt:lpstr>
      <vt:lpstr>Слайд 2</vt:lpstr>
      <vt:lpstr>Об’єкти контролю:</vt:lpstr>
      <vt:lpstr>Слайд 4</vt:lpstr>
      <vt:lpstr>Слайд 5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стиле Мемфис</dc:title>
  <dc:creator>obstinate</dc:creator>
  <dc:description>Шаблон презентации с сайта https://presentation-creation.ru/</dc:description>
  <cp:lastModifiedBy>putnik</cp:lastModifiedBy>
  <cp:revision>1114</cp:revision>
  <dcterms:created xsi:type="dcterms:W3CDTF">2018-02-25T09:09:03Z</dcterms:created>
  <dcterms:modified xsi:type="dcterms:W3CDTF">2021-04-27T16:05:27Z</dcterms:modified>
</cp:coreProperties>
</file>