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325" r:id="rId3"/>
    <p:sldId id="326" r:id="rId4"/>
    <p:sldId id="346" r:id="rId5"/>
    <p:sldId id="348" r:id="rId6"/>
    <p:sldId id="347" r:id="rId7"/>
    <p:sldId id="29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00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pPr/>
              <a:t>3/6/2024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143000"/>
            <a:ext cx="10363200" cy="2457453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Тема: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b="1" dirty="0" smtClean="0"/>
              <a:t>Представлення результатів соціологічного дослідження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276600"/>
            <a:ext cx="10058400" cy="3200400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uk-UA" sz="5100" b="1" dirty="0" smtClean="0">
                <a:solidFill>
                  <a:schemeClr val="tx1"/>
                </a:solidFill>
              </a:rPr>
              <a:t>Наукові публікації</a:t>
            </a:r>
            <a:endParaRPr lang="uk-UA" sz="51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 </a:t>
            </a:r>
            <a:r>
              <a:rPr lang="uk-UA" sz="3100" b="1" dirty="0" smtClean="0"/>
              <a:t>Види підсумкових документів дослідження: наукові публікації </a:t>
            </a:r>
            <a:r>
              <a:rPr lang="uk-UA" sz="3100" dirty="0" smtClean="0"/>
              <a:t/>
            </a:r>
            <a:br>
              <a:rPr lang="uk-UA" sz="3100" dirty="0" smtClean="0"/>
            </a:br>
            <a:endParaRPr lang="uk-UA" sz="31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371600"/>
            <a:ext cx="11277600" cy="4953000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 smtClean="0"/>
              <a:t>3. Наукові публікації. </a:t>
            </a:r>
          </a:p>
          <a:p>
            <a:pPr algn="just"/>
            <a:r>
              <a:rPr lang="uk-UA" sz="2000" dirty="0" smtClean="0"/>
              <a:t>Більшість змістовних вимог, що пред'являються до роботи над соціологічним звітом, розповсюджується і на підготовку наукових публікацій: об'єктивність аналізу, відповідність висновків одержаним в дослідженні результатам, адекватний опис об'єкту і предмету дослідження, грамотне оформлення основного тексту і ілюстративних матеріалів. Разом з тим, </a:t>
            </a:r>
            <a:r>
              <a:rPr lang="uk-UA" sz="2000" b="1" dirty="0" smtClean="0"/>
              <a:t>наукові публікації, на відміну від звітів, з одного боку, допускають більше можливостей для теоретичних досліджень, для постановки питань, що не мають строгої верифікації в емпіричних даних, але відкриваючих нові перспективи досліджень, однак з іншого боку, до аналізу емпіричного матеріалу в наукових публікаціях пред'являються жорсткіші вимоги, пов'язані із статистичним обґрунтуванням одержаних результатів. </a:t>
            </a:r>
          </a:p>
          <a:p>
            <a:pPr algn="just"/>
            <a:r>
              <a:rPr lang="uk-UA" sz="2000" dirty="0" smtClean="0"/>
              <a:t>У наукових публікаціях цілком </a:t>
            </a:r>
            <a:r>
              <a:rPr lang="uk-UA" sz="2000" b="1" dirty="0" smtClean="0"/>
              <a:t>допустимі теоретичні міркування, що не мають безпосереднього виходу в суспільну практику, в сферу соціально-політичних рішень, проте в них немає місця «механічному переліку» емпіричних даних одновимірних і двовимірних розподілів частот і відсотків, одержаних в результаті обробки первинної соціологічної інформації як це буває у звіті.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 </a:t>
            </a:r>
            <a:r>
              <a:rPr lang="uk-UA" sz="3100" b="1" dirty="0" smtClean="0"/>
              <a:t>Види підсумкових документів дослідження: наукові публікації </a:t>
            </a:r>
            <a:r>
              <a:rPr lang="uk-UA" sz="3100" dirty="0" smtClean="0"/>
              <a:t/>
            </a:r>
            <a:br>
              <a:rPr lang="uk-UA" sz="3100" dirty="0" smtClean="0"/>
            </a:br>
            <a:endParaRPr lang="uk-UA" sz="31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143000"/>
            <a:ext cx="11277600" cy="5181600"/>
          </a:xfrm>
        </p:spPr>
        <p:txBody>
          <a:bodyPr>
            <a:noAutofit/>
          </a:bodyPr>
          <a:lstStyle/>
          <a:p>
            <a:pPr algn="just"/>
            <a:r>
              <a:rPr lang="uk-UA" sz="1800" dirty="0" smtClean="0"/>
              <a:t>Щоб «ефект описовості» не відтворювався в наукових публікаціях, в світовій практиці прийняті чіткі вимоги до представлення основного виду наукового тексту — статті в науковому журналі або збірці наукових праць. Що стосується монографій, брошур і інших видів об'ємних наукових текстів, то вимоги до їх оформлення багато в чому є похідними від вимог до статей, які в більшості випадків є первинною основою підготовки окремих розділів монографічних видань. Зрозуміло, існують оригінальні і навіть екстравагантні за формою підготовки соціологічні книги і статті, але вони, як правило, є теоретичними роботами, виконаними на стику наукового і публіцистичного жанрів, тоді як основна частина наукових публікацій оформляється по досить жорстким вимогам. Так, наукова стаття повинна містити наступні обов'язкові підрозділи: </a:t>
            </a:r>
          </a:p>
          <a:p>
            <a:pPr algn="just"/>
            <a:r>
              <a:rPr lang="uk-UA" sz="1800" dirty="0" smtClean="0"/>
              <a:t>1) короткий опис змісту (abstract); </a:t>
            </a:r>
          </a:p>
          <a:p>
            <a:pPr algn="just"/>
            <a:r>
              <a:rPr lang="uk-UA" sz="1800" dirty="0" smtClean="0"/>
              <a:t>2) вступ, що містить постановку проблеми і основні результати її вивчення іншими дослідниками (introduction); </a:t>
            </a:r>
          </a:p>
          <a:p>
            <a:pPr algn="just"/>
            <a:r>
              <a:rPr lang="uk-UA" sz="1800" dirty="0" smtClean="0"/>
              <a:t>3) опис методу дослідження (method) — вибірки (sample, subjects) процедури (prosedure) методики дослідження і обробки даних (instruments); </a:t>
            </a:r>
          </a:p>
          <a:p>
            <a:pPr algn="just"/>
            <a:r>
              <a:rPr lang="uk-UA" sz="1800" dirty="0" smtClean="0"/>
              <a:t>4) виклад результатів (results, findings); </a:t>
            </a:r>
          </a:p>
          <a:p>
            <a:pPr algn="just"/>
            <a:r>
              <a:rPr lang="uk-UA" sz="1800" dirty="0" smtClean="0"/>
              <a:t>5) висновки і їх обговорення (conclusions and discussion); </a:t>
            </a:r>
          </a:p>
          <a:p>
            <a:pPr algn="just"/>
            <a:r>
              <a:rPr lang="uk-UA" sz="1800" dirty="0" smtClean="0"/>
              <a:t>6) примітки (notes) і посилання на джерела (references). </a:t>
            </a:r>
            <a:endParaRPr lang="uk-UA" sz="18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 </a:t>
            </a:r>
            <a:r>
              <a:rPr lang="uk-UA" sz="3100" b="1" dirty="0" smtClean="0"/>
              <a:t>Види підсумкових документів дослідження: наукові публікації </a:t>
            </a:r>
            <a:r>
              <a:rPr lang="uk-UA" sz="3100" dirty="0" smtClean="0"/>
              <a:t/>
            </a:r>
            <a:br>
              <a:rPr lang="uk-UA" sz="3100" dirty="0" smtClean="0"/>
            </a:br>
            <a:endParaRPr lang="uk-UA" sz="31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371600"/>
            <a:ext cx="10058400" cy="4953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 smtClean="0"/>
              <a:t>Класифікація наукових статей за відношенням до проблеми</a:t>
            </a:r>
          </a:p>
          <a:p>
            <a:pPr algn="just"/>
            <a:r>
              <a:rPr lang="uk-UA" sz="2000" b="1" dirty="0" smtClean="0"/>
              <a:t>1. Стаття оглядова </a:t>
            </a:r>
            <a:r>
              <a:rPr lang="uk-UA" sz="2000" dirty="0" smtClean="0"/>
              <a:t>- дає характеристику стану і перспектив наукових досліджень у тій чи іншій предметній області з метою виявлення проблемного поля і перспективних напрямів досліджень.</a:t>
            </a:r>
          </a:p>
          <a:p>
            <a:pPr algn="just"/>
            <a:r>
              <a:rPr lang="uk-UA" sz="2000" b="1" dirty="0" smtClean="0"/>
              <a:t>2. Стаття проблемна, постановочна </a:t>
            </a:r>
            <a:r>
              <a:rPr lang="uk-UA" sz="2000" dirty="0" smtClean="0"/>
              <a:t>- дає всебічну характеристику проблеми, якої або не було в науці, або вона не одержала всебічного осмислення.</a:t>
            </a:r>
          </a:p>
          <a:p>
            <a:pPr algn="just"/>
            <a:r>
              <a:rPr lang="uk-UA" sz="2000" b="1" dirty="0" smtClean="0"/>
              <a:t>3. Стаття методологічна </a:t>
            </a:r>
            <a:r>
              <a:rPr lang="uk-UA" sz="2000" dirty="0" smtClean="0"/>
              <a:t>- дає обґрунтування методології вирішення проблеми.</a:t>
            </a:r>
          </a:p>
          <a:p>
            <a:pPr algn="just"/>
            <a:r>
              <a:rPr lang="uk-UA" sz="2000" b="1" dirty="0" smtClean="0"/>
              <a:t>4. Стаття, що вирішує проблему</a:t>
            </a:r>
            <a:r>
              <a:rPr lang="uk-UA" sz="2000" dirty="0" smtClean="0"/>
              <a:t> - дає авторський варіант вирішення сформульованої проблеми.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502607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 </a:t>
            </a:r>
            <a:r>
              <a:rPr lang="uk-UA" sz="3100" b="1" dirty="0" smtClean="0"/>
              <a:t>Види підсумкових документів дослідження: наукові публікації </a:t>
            </a:r>
            <a:r>
              <a:rPr lang="uk-UA" sz="3100" dirty="0" smtClean="0"/>
              <a:t/>
            </a:r>
            <a:br>
              <a:rPr lang="uk-UA" sz="3100" dirty="0" smtClean="0"/>
            </a:br>
            <a:endParaRPr lang="uk-UA" sz="31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371600"/>
            <a:ext cx="105918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 smtClean="0"/>
              <a:t>Науковий стиль письма - </a:t>
            </a:r>
            <a:r>
              <a:rPr lang="uk-UA" sz="2000" dirty="0"/>
              <a:t>це специфічний стиль письма, який використовується для подання результатів наукових досліджень, теорій, аналізу даних та іншої наукової інформації.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b="1" dirty="0" smtClean="0"/>
              <a:t>Він характеризується:</a:t>
            </a:r>
          </a:p>
          <a:p>
            <a:pPr marL="0" indent="0">
              <a:buNone/>
            </a:pPr>
            <a:r>
              <a:rPr lang="uk-UA" sz="2000" b="1" dirty="0" smtClean="0"/>
              <a:t>Об'єктивністю</a:t>
            </a:r>
            <a:r>
              <a:rPr lang="uk-UA" sz="2000" dirty="0"/>
              <a:t>.</a:t>
            </a:r>
            <a:r>
              <a:rPr lang="uk-UA" sz="2000" dirty="0" smtClean="0"/>
              <a:t> </a:t>
            </a:r>
            <a:r>
              <a:rPr lang="uk-UA" sz="2000" dirty="0"/>
              <a:t>Автори наукових текстів мають уникати використання суб'єктивних оцінок і емоційних висловлювань. При цьому вони повинні ставитися до предмета дослідження об'єктивно та аргументовано.</a:t>
            </a:r>
          </a:p>
          <a:p>
            <a:pPr marL="0" indent="0">
              <a:buNone/>
            </a:pPr>
            <a:r>
              <a:rPr lang="uk-UA" sz="2000" b="1" dirty="0" smtClean="0"/>
              <a:t>Чіткістю </a:t>
            </a:r>
            <a:r>
              <a:rPr lang="uk-UA" sz="2000" b="1" dirty="0"/>
              <a:t>і </a:t>
            </a:r>
            <a:r>
              <a:rPr lang="uk-UA" sz="2000" b="1" dirty="0" smtClean="0"/>
              <a:t>точністю</a:t>
            </a:r>
            <a:r>
              <a:rPr lang="uk-UA" sz="2000" dirty="0"/>
              <a:t>.</a:t>
            </a:r>
            <a:r>
              <a:rPr lang="uk-UA" sz="2000" dirty="0" smtClean="0"/>
              <a:t> </a:t>
            </a:r>
            <a:r>
              <a:rPr lang="uk-UA" sz="2000" dirty="0"/>
              <a:t>Використання спеціалізованої термінології і уникання двозначності слів допомагають забезпечити чіткість і точність у вираженні думок та ідей.</a:t>
            </a:r>
          </a:p>
          <a:p>
            <a:pPr marL="0" indent="0">
              <a:buNone/>
            </a:pPr>
            <a:r>
              <a:rPr lang="uk-UA" sz="2000" b="1" dirty="0" smtClean="0"/>
              <a:t>Структурованістю </a:t>
            </a:r>
            <a:r>
              <a:rPr lang="uk-UA" sz="2000" b="1" dirty="0"/>
              <a:t>і </a:t>
            </a:r>
            <a:r>
              <a:rPr lang="uk-UA" sz="2000" b="1" dirty="0" smtClean="0"/>
              <a:t>логікою.</a:t>
            </a:r>
            <a:r>
              <a:rPr lang="uk-UA" sz="2000" dirty="0" smtClean="0"/>
              <a:t> </a:t>
            </a:r>
            <a:r>
              <a:rPr lang="uk-UA" sz="2000" dirty="0"/>
              <a:t>Наукові тексті повинні мати чітку структуру, яка включає вступ, розділи з методологією, аналізом та висновками. Кожен розділ має послідовно розкривати тему і доводити або спростовувати певні тези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919633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 </a:t>
            </a:r>
            <a:r>
              <a:rPr lang="uk-UA" sz="3100" b="1" dirty="0" smtClean="0"/>
              <a:t>Види підсумкових документів дослідження: наукові публікації </a:t>
            </a:r>
            <a:r>
              <a:rPr lang="uk-UA" sz="3100" dirty="0" smtClean="0"/>
              <a:t/>
            </a:r>
            <a:br>
              <a:rPr lang="uk-UA" sz="3100" dirty="0" smtClean="0"/>
            </a:br>
            <a:endParaRPr lang="uk-UA" sz="31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371600"/>
            <a:ext cx="105918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 smtClean="0"/>
              <a:t>Науковий стиль письма - </a:t>
            </a:r>
            <a:r>
              <a:rPr lang="uk-UA" sz="2000" dirty="0"/>
              <a:t>це специфічний стиль письма, який використовується для подання результатів наукових досліджень, теорій, аналізу даних та іншої наукової інформації.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b="1" dirty="0" smtClean="0"/>
              <a:t>Він характеризується:</a:t>
            </a:r>
          </a:p>
          <a:p>
            <a:pPr marL="0" indent="0">
              <a:buNone/>
            </a:pPr>
            <a:r>
              <a:rPr lang="uk-UA" sz="2000" b="1" dirty="0" smtClean="0"/>
              <a:t>Посиланнями </a:t>
            </a:r>
            <a:r>
              <a:rPr lang="uk-UA" sz="2000" b="1" dirty="0"/>
              <a:t>на </a:t>
            </a:r>
            <a:r>
              <a:rPr lang="uk-UA" sz="2000" b="1" dirty="0" smtClean="0"/>
              <a:t>джерела</a:t>
            </a:r>
            <a:r>
              <a:rPr lang="uk-UA" sz="2000" dirty="0"/>
              <a:t>.</a:t>
            </a:r>
            <a:r>
              <a:rPr lang="uk-UA" sz="2000" dirty="0" smtClean="0"/>
              <a:t> </a:t>
            </a:r>
            <a:r>
              <a:rPr lang="uk-UA" sz="2000" dirty="0"/>
              <a:t>Усі ствердження, які базуються на попередніх дослідженнях чи інших джерелах, мають бути належним чином підтверджені посиланнями на літературні </a:t>
            </a:r>
            <a:r>
              <a:rPr lang="uk-UA" sz="2000" dirty="0" smtClean="0"/>
              <a:t>джерела.</a:t>
            </a:r>
          </a:p>
          <a:p>
            <a:pPr marL="0" indent="0">
              <a:buNone/>
            </a:pPr>
            <a:r>
              <a:rPr lang="uk-UA" sz="2000" b="1" dirty="0" smtClean="0"/>
              <a:t>Обсягом </a:t>
            </a:r>
            <a:r>
              <a:rPr lang="uk-UA" sz="2000" b="1" dirty="0"/>
              <a:t>і </a:t>
            </a:r>
            <a:r>
              <a:rPr lang="uk-UA" sz="2000" b="1" dirty="0" smtClean="0"/>
              <a:t>деталізацією</a:t>
            </a:r>
            <a:r>
              <a:rPr lang="uk-UA" sz="2000" dirty="0"/>
              <a:t>.</a:t>
            </a:r>
            <a:r>
              <a:rPr lang="uk-UA" sz="2000" dirty="0" smtClean="0"/>
              <a:t> </a:t>
            </a:r>
            <a:r>
              <a:rPr lang="uk-UA" sz="2000" dirty="0"/>
              <a:t>Наукові тексти часто мають бути деталізовані, зокрема в описі методів дослідження і аналізу даних, щоб інші дослідники могли повторити дослідження і отримати подібні результати.</a:t>
            </a:r>
          </a:p>
          <a:p>
            <a:pPr marL="0" indent="0">
              <a:buNone/>
            </a:pPr>
            <a:r>
              <a:rPr lang="uk-UA" sz="2000" b="1" dirty="0" smtClean="0"/>
              <a:t>Стандартами </a:t>
            </a:r>
            <a:r>
              <a:rPr lang="uk-UA" sz="2000" b="1" dirty="0"/>
              <a:t>форматування і </a:t>
            </a:r>
            <a:r>
              <a:rPr lang="uk-UA" sz="2000" b="1" dirty="0" smtClean="0"/>
              <a:t>стилістичними вимогами</a:t>
            </a:r>
            <a:r>
              <a:rPr lang="uk-UA" sz="2000" dirty="0" smtClean="0"/>
              <a:t>. </a:t>
            </a:r>
            <a:r>
              <a:rPr lang="uk-UA" sz="2000" dirty="0"/>
              <a:t>Наукові журнали часто мають власні стандарти форматування та стилістичні вимоги, які автори повинні дотримуватися при поданні своїх рукописів.</a:t>
            </a:r>
          </a:p>
          <a:p>
            <a:r>
              <a:rPr lang="uk-UA" sz="2000" dirty="0"/>
              <a:t>Навичка наукового письма важлива для академічного успіху, оскільки вона дозволяє дослідникам ефективно та чітко комунікувати </a:t>
            </a:r>
            <a:r>
              <a:rPr lang="uk-UA" sz="2000" dirty="0" smtClean="0"/>
              <a:t>з </a:t>
            </a:r>
            <a:r>
              <a:rPr lang="uk-UA" sz="2000" dirty="0"/>
              <a:t>іншими </a:t>
            </a:r>
            <a:r>
              <a:rPr lang="uk-UA" sz="2000" dirty="0" smtClean="0"/>
              <a:t>ученими та поширювати результати своїх досліджень </a:t>
            </a:r>
            <a:r>
              <a:rPr lang="uk-UA" sz="2000" dirty="0"/>
              <a:t>та </a:t>
            </a:r>
            <a:r>
              <a:rPr lang="uk-UA" sz="2000" dirty="0" smtClean="0"/>
              <a:t>свої ідеї .</a:t>
            </a:r>
            <a:endParaRPr lang="uk-UA" sz="2000" dirty="0"/>
          </a:p>
          <a:p>
            <a:pPr marL="0" indent="0" algn="just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6956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676400"/>
            <a:ext cx="10363200" cy="1828800"/>
          </a:xfrm>
        </p:spPr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</TotalTime>
  <Words>730</Words>
  <Application>Microsoft Office PowerPoint</Application>
  <PresentationFormat>Широкий екран</PresentationFormat>
  <Paragraphs>35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Тема:   Представлення результатів соціологічного дослідження  </vt:lpstr>
      <vt:lpstr>  Види підсумкових документів дослідження: наукові публікації  </vt:lpstr>
      <vt:lpstr>  Види підсумкових документів дослідження: наукові публікації  </vt:lpstr>
      <vt:lpstr>  Види підсумкових документів дослідження: наукові публікації  </vt:lpstr>
      <vt:lpstr>  Види підсумкових документів дослідження: наукові публікації  </vt:lpstr>
      <vt:lpstr>  Види підсумкових документів дослідження: наукові публікації  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«Особливості методів в кількісній і якісній стратегїї дослідження»</dc:title>
  <dc:creator>Гойда Анна</dc:creator>
  <cp:lastModifiedBy>Taisiia</cp:lastModifiedBy>
  <cp:revision>24</cp:revision>
  <dcterms:created xsi:type="dcterms:W3CDTF">2020-10-05T19:12:53Z</dcterms:created>
  <dcterms:modified xsi:type="dcterms:W3CDTF">2024-03-06T20:09:36Z</dcterms:modified>
</cp:coreProperties>
</file>