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70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9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icheck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cs typeface="FrankRuehl" panose="020E0503060101010101" pitchFamily="34" charset="-79"/>
              </a:rPr>
              <a:t>ВАЖЛИВО!</a:t>
            </a:r>
            <a:endParaRPr lang="ru-RU" sz="4400" dirty="0"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5015"/>
            <a:ext cx="8596668" cy="4306347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Історія літературознавчих вчень</a:t>
            </a:r>
            <a:endParaRPr lang="ru-RU" dirty="0">
              <a:latin typeface="Times New Roman"/>
              <a:ea typeface="MS Mincho"/>
            </a:endParaRPr>
          </a:p>
          <a:p>
            <a:endParaRPr lang="uk-UA" b="1" dirty="0" smtClean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Викладач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доктор філологічних наук,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доцент, </a:t>
            </a:r>
            <a:r>
              <a:rPr lang="uk-UA" i="1" dirty="0" smtClean="0">
                <a:latin typeface="Times New Roman"/>
                <a:ea typeface="MS Mincho"/>
              </a:rPr>
              <a:t>професор кафедри  </a:t>
            </a:r>
            <a:r>
              <a:rPr lang="uk-UA" b="1" i="1" dirty="0" smtClean="0">
                <a:latin typeface="Times New Roman"/>
                <a:ea typeface="MS Mincho"/>
              </a:rPr>
              <a:t>Ніколова </a:t>
            </a:r>
            <a:r>
              <a:rPr lang="uk-UA" b="1" i="1" dirty="0">
                <a:latin typeface="Times New Roman"/>
                <a:ea typeface="MS Mincho"/>
              </a:rPr>
              <a:t>Олександра Олександрівна</a:t>
            </a:r>
            <a:endParaRPr lang="ru-RU" b="1" dirty="0">
              <a:latin typeface="Times New Roman"/>
              <a:ea typeface="MS Mincho"/>
            </a:endParaRPr>
          </a:p>
          <a:p>
            <a:r>
              <a:rPr lang="uk-UA" b="1" i="1" dirty="0">
                <a:latin typeface="Times New Roman"/>
                <a:ea typeface="MS Mincho"/>
              </a:rPr>
              <a:t>Кафедра: </a:t>
            </a:r>
            <a:r>
              <a:rPr lang="uk-UA" i="1" dirty="0">
                <a:latin typeface="Times New Roman"/>
                <a:ea typeface="MS Mincho"/>
              </a:rPr>
              <a:t>німецької філології і перекладу, ІІ корпус, </a:t>
            </a:r>
            <a:r>
              <a:rPr lang="uk-UA" i="1" dirty="0" err="1">
                <a:latin typeface="Times New Roman"/>
                <a:ea typeface="MS Mincho"/>
              </a:rPr>
              <a:t>ауд</a:t>
            </a:r>
            <a:r>
              <a:rPr lang="uk-UA" i="1" dirty="0">
                <a:latin typeface="Times New Roman"/>
                <a:ea typeface="MS Mincho"/>
              </a:rPr>
              <a:t>. 307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Телефон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i="1" dirty="0">
                <a:latin typeface="Times New Roman"/>
                <a:ea typeface="MS Mincho"/>
              </a:rPr>
              <a:t> (061) 289-12-71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>
                <a:latin typeface="Times New Roman"/>
                <a:ea typeface="MS Mincho"/>
              </a:rPr>
              <a:t>Інші засоби зв’язку: </a:t>
            </a:r>
            <a:r>
              <a:rPr lang="en-US" i="1" dirty="0">
                <a:latin typeface="Times New Roman"/>
                <a:ea typeface="MS Mincho"/>
              </a:rPr>
              <a:t>Moodle</a:t>
            </a:r>
            <a:r>
              <a:rPr lang="uk-UA" i="1" dirty="0">
                <a:latin typeface="Times New Roman"/>
                <a:ea typeface="MS Mincho"/>
              </a:rPr>
              <a:t> (форум курсу, приватні повідомлення)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38" y="609600"/>
            <a:ext cx="7984464" cy="703385"/>
          </a:xfrm>
        </p:spPr>
        <p:txBody>
          <a:bodyPr/>
          <a:lstStyle/>
          <a:p>
            <a:pPr algn="ctr"/>
            <a:r>
              <a:rPr lang="uk-UA" b="1" i="1" dirty="0" smtClean="0"/>
              <a:t>МЕТА КУРСУ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31" y="1293081"/>
            <a:ext cx="8863694" cy="5564919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>
                <a:latin typeface="Times New Roman"/>
                <a:ea typeface="MS Mincho"/>
              </a:rPr>
              <a:t>Курс має на </a:t>
            </a:r>
            <a:r>
              <a:rPr lang="uk-UA" sz="2000" b="1" i="1" dirty="0">
                <a:latin typeface="Times New Roman"/>
                <a:ea typeface="MS Mincho"/>
              </a:rPr>
              <a:t>меті</a:t>
            </a:r>
            <a:r>
              <a:rPr lang="uk-UA" sz="2000" i="1" dirty="0">
                <a:latin typeface="Times New Roman"/>
                <a:ea typeface="MS Mincho"/>
              </a:rPr>
              <a:t> формування професійної компетентності майбутнього філолога/перекладача:  створення теоретичного ґрунту для успішного вивчення англійської, німецької, французької, іспанської літератур,</a:t>
            </a:r>
            <a:r>
              <a:rPr lang="uk-UA" sz="2000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знайомить з проблемним полем та дослідницьким апаратом літературознавства з урахуванням історії і сучасного стану дисципліни у вітчизняній і зарубіжній науці, сприяє формуванню вмінь та навичок застосування відповідних знань на практиці. Курс спрямований також на підвищення рівня фонових знань, емоційного інтелекту, розвиток затребуваних роботодавцями «м’яких» навичок (перекладу, </a:t>
            </a:r>
            <a:r>
              <a:rPr lang="uk-UA" sz="2000" i="1" dirty="0" err="1">
                <a:latin typeface="Times New Roman"/>
                <a:ea typeface="MS Mincho"/>
              </a:rPr>
              <a:t>рерайтингу</a:t>
            </a:r>
            <a:r>
              <a:rPr lang="uk-UA" sz="2000" i="1" dirty="0">
                <a:latin typeface="Times New Roman"/>
                <a:ea typeface="MS Mincho"/>
              </a:rPr>
              <a:t>, системно-аналітичного та креативного мислення, вміння працювати у команді, виконуючи колективні </a:t>
            </a:r>
            <a:r>
              <a:rPr lang="uk-UA" sz="2000" i="1" dirty="0" err="1">
                <a:latin typeface="Times New Roman"/>
                <a:ea typeface="MS Mincho"/>
              </a:rPr>
              <a:t>проєкти</a:t>
            </a:r>
            <a:r>
              <a:rPr lang="uk-UA" sz="2000" i="1" dirty="0">
                <a:latin typeface="Times New Roman"/>
                <a:ea typeface="MS Mincho"/>
              </a:rPr>
              <a:t>).</a:t>
            </a:r>
            <a:endParaRPr lang="ru-RU" sz="2000" dirty="0">
              <a:latin typeface="Times New Roman"/>
              <a:ea typeface="MS Mincho"/>
            </a:endParaRPr>
          </a:p>
          <a:p>
            <a:pPr marL="0" indent="0"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1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877" y="902678"/>
            <a:ext cx="77841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imes New Roman"/>
                <a:ea typeface="MS Mincho"/>
              </a:rPr>
              <a:t>КОНТРОЛЬНІ ЗАХОДИ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sz="600" dirty="0">
                <a:latin typeface="Times New Roman"/>
                <a:ea typeface="MS Mincho"/>
              </a:rPr>
              <a:t> 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ru-RU" b="1" i="1" u="sng" dirty="0" err="1">
                <a:latin typeface="Times New Roman"/>
                <a:ea typeface="MS Mincho"/>
              </a:rPr>
              <a:t>Поточні</a:t>
            </a:r>
            <a:r>
              <a:rPr lang="ru-RU" b="1" i="1" u="sng" dirty="0">
                <a:latin typeface="Times New Roman"/>
                <a:ea typeface="MS Mincho"/>
              </a:rPr>
              <a:t> </a:t>
            </a:r>
            <a:r>
              <a:rPr lang="ru-RU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b="1" i="1" u="sng" dirty="0">
                <a:latin typeface="Times New Roman"/>
                <a:ea typeface="MS Mincho"/>
              </a:rPr>
              <a:t> заходи: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Обов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MS Mincho"/>
              </a:rPr>
              <a:t>’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язкові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 види роботи: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Тестування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9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 балів за один тест, усього – 36 балів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Робота у групі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над розв’язанням практичного завдання, пов’язаного із формуванням вмінь та навичок перекладу текстового матеріалу з галузі теорії літератури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6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 бали, усього -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24 балів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endParaRPr lang="ru-RU" b="1" i="1" u="sng" dirty="0" smtClean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b="1" i="1" u="sng" dirty="0" err="1" smtClean="0">
                <a:latin typeface="Times New Roman"/>
                <a:ea typeface="MS Mincho"/>
              </a:rPr>
              <a:t>Підсумкові</a:t>
            </a:r>
            <a:r>
              <a:rPr lang="ru-RU" b="1" i="1" u="sng" dirty="0" smtClean="0">
                <a:latin typeface="Times New Roman"/>
                <a:ea typeface="MS Mincho"/>
              </a:rPr>
              <a:t> </a:t>
            </a:r>
            <a:r>
              <a:rPr lang="ru-RU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b="1" i="1" u="sng" dirty="0">
                <a:latin typeface="Times New Roman"/>
                <a:ea typeface="MS Mincho"/>
              </a:rPr>
              <a:t> заходи: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відповідь на заліку (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Колективний проект-презентація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2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0 балів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 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25723013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615" y="1008185"/>
            <a:ext cx="83233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занять. Регуляція пропусків.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усіх занять є обов’язковим. Відпрацювання занять, пропущених з поважної причини, здійснюється на консультаціях (усна співбесіда за питаннями, визначеними планом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заняття /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виконання письмових завдань – диктанту, практичного завдання, тестування) / через дистанційне виконання завдань, виданих викладачем та пов’язаних із темою пропущеного заняття, впродовж двох тижнів після пропуску.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ru-RU" dirty="0">
                <a:latin typeface="Times New Roman"/>
                <a:ea typeface="MS Mincho"/>
              </a:rPr>
              <a:t>«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Накопичення» відпрацювань неприпустиме! За умови систематичних пропусків може бути застосована процедура повторного вивчення дисципліни (див. посилання на Положення у додатку до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силабусу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67" y="385322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251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99292"/>
            <a:ext cx="110900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Політика академічної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MS Mincho"/>
              </a:rPr>
              <a:t>доброчесності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</a:rPr>
              <a:t>АКАДЕМІЧНА ДОБРОЧЕСНІСТЬ. </a:t>
            </a:r>
            <a:r>
              <a:rPr lang="ru-RU" dirty="0" err="1">
                <a:latin typeface="Times New Roman"/>
                <a:ea typeface="MS Mincho"/>
              </a:rPr>
              <a:t>Студенти</a:t>
            </a:r>
            <a:r>
              <a:rPr lang="ru-RU" dirty="0">
                <a:latin typeface="Times New Roman"/>
                <a:ea typeface="MS Mincho"/>
              </a:rPr>
              <a:t> і </a:t>
            </a:r>
            <a:r>
              <a:rPr lang="ru-RU" dirty="0" err="1">
                <a:latin typeface="Times New Roman"/>
                <a:ea typeface="MS Mincho"/>
              </a:rPr>
              <a:t>викладачі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Запорізького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національного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університету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несуть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персональну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відповідальність</a:t>
            </a:r>
            <a:r>
              <a:rPr lang="ru-RU" dirty="0">
                <a:latin typeface="Times New Roman"/>
                <a:ea typeface="MS Mincho"/>
              </a:rPr>
              <a:t> за </a:t>
            </a:r>
            <a:r>
              <a:rPr lang="ru-RU" dirty="0" err="1">
                <a:latin typeface="Times New Roman"/>
                <a:ea typeface="MS Mincho"/>
              </a:rPr>
              <a:t>дотримання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принципів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, </a:t>
            </a:r>
            <a:r>
              <a:rPr lang="ru-RU" dirty="0" err="1">
                <a:latin typeface="Times New Roman"/>
                <a:ea typeface="MS Mincho"/>
              </a:rPr>
              <a:t>затверджених</a:t>
            </a:r>
            <a:r>
              <a:rPr lang="ru-RU" dirty="0">
                <a:latin typeface="Times New Roman"/>
                <a:ea typeface="MS Mincho"/>
              </a:rPr>
              <a:t> Кодексом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ЗНУ</a:t>
            </a:r>
            <a:r>
              <a:rPr lang="ru-RU" dirty="0">
                <a:latin typeface="Times New Roman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Усі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письмові роботи, що виконуються слухачами під час проходження курсу, перевіряються на наявність плагіату.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MS Mincho"/>
              </a:rPr>
              <a:t>Запорізьким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укладено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Договір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про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співпрацю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компанією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Антиплагіат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». Документ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передбачає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вільний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сервісу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 (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https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://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.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com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/)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використане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також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програмне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онлайн-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яких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бібліотека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Запорізького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Відповідно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рерайт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Роботи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у яких виявлено ознаки плагіату, до розгляду не приймаються і відхиляються без права перескладання. Якщо ви не впевнені, чи підпадають зроблені вами запозичення під визначення плагіату, будь ласка, проконсультуйтеся з викладачем. 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85" y="4790894"/>
            <a:ext cx="26209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13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831" y="574431"/>
            <a:ext cx="84171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Використання комп’ютерів/телефонів на занятті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вимкніть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беззвучний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режим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свої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мобільні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телефони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не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користуйтеся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ними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час занять.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Мобільні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телефони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відволікають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викладача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та ваших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колег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Під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час занять заборонено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надсилання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текстових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повідомлень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прослуховування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музики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пошти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соціальних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мереж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тощо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пристрої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можна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використовувати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лише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умови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виробничої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необхідності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 них (за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погодженням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викладачем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Під час виконання заходів контролю (термінологічних диктантів, контрольних робіт, іспитів) використання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гаджетів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також заборонено. У разі порушення цієї заборони роботу буде анульовано без права перескладання.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85" y="3990751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93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5" y="197346"/>
            <a:ext cx="107148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Базовою платформою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для комунікації викладача зі студентами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Важливі повідомлення загального характеру – зокрема, оголошення про терміни подання контрольних робіт, коди доступу до </a:t>
            </a:r>
            <a:r>
              <a:rPr lang="uk-UA" i="1">
                <a:solidFill>
                  <a:srgbClr val="000000"/>
                </a:solidFill>
                <a:latin typeface="Times New Roman"/>
                <a:ea typeface="MS Mincho"/>
              </a:rPr>
              <a:t>сесій </a:t>
            </a:r>
            <a:r>
              <a:rPr lang="uk-UA" i="1" smtClean="0">
                <a:solidFill>
                  <a:srgbClr val="000000"/>
                </a:solidFill>
                <a:latin typeface="Times New Roman"/>
                <a:ea typeface="MS Mincho"/>
              </a:rPr>
              <a:t>та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ін. – регулярно розміщуються викладачем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форумі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курсу. 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перевіряйте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вчасно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запитів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використовується сервіс приватних повідомлень. Відповіді на запити студентів подаються викладачем впродовж трьох робочих днів. Для оперативного отримання повідомлень про оцінки та нову інформацію, розміщену на сторінці курсу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переконайтеся, що адреса електронної пошти, зазначена у вашому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профайлі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актуальною, та регулярно перевіряйте папку «Спам».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Якщо за технічних причин доступ до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є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неможливим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ваше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питання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потребує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термінового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розгляду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направте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листа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позначкою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Важливо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 на адресу 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anikolova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@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ea typeface="MS Mincho"/>
              </a:rPr>
              <a:t>ukr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net</a:t>
            </a:r>
            <a:r>
              <a:rPr lang="uk-UA" i="1" dirty="0">
                <a:latin typeface="Times New Roman"/>
                <a:ea typeface="MS Mincho"/>
              </a:rPr>
              <a:t>. У листі обов’язково вкажіть ваше прізвище та ім’я, курс та шифр академічної групи.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err="1">
                <a:latin typeface="Times New Roman"/>
                <a:ea typeface="MS Mincho"/>
              </a:rPr>
              <a:t>Ел</a:t>
            </a:r>
            <a:r>
              <a:rPr lang="uk-UA" i="1" dirty="0">
                <a:latin typeface="Times New Roman"/>
                <a:ea typeface="MS Mincho"/>
              </a:rPr>
              <a:t>. пошта має бути підписана справжнім ім’ям і прізвищем! Адреси типу user123@</a:t>
            </a:r>
            <a:r>
              <a:rPr lang="uk-UA" i="1" dirty="0" err="1">
                <a:latin typeface="Times New Roman"/>
                <a:ea typeface="MS Mincho"/>
              </a:rPr>
              <a:t>gmail.com</a:t>
            </a:r>
            <a:r>
              <a:rPr lang="uk-UA" i="1" dirty="0">
                <a:latin typeface="Times New Roman"/>
                <a:ea typeface="MS Mincho"/>
              </a:rPr>
              <a:t> не приймаються!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32" y="3908548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8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481</Words>
  <Application>Microsoft Office PowerPoint</Application>
  <PresentationFormat>Произвольный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Facet</vt:lpstr>
      <vt:lpstr>ВАЖЛИВО!</vt:lpstr>
      <vt:lpstr>МЕТА КУРСУ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19</cp:revision>
  <dcterms:created xsi:type="dcterms:W3CDTF">2020-07-12T10:11:17Z</dcterms:created>
  <dcterms:modified xsi:type="dcterms:W3CDTF">2021-07-14T13:05:52Z</dcterms:modified>
</cp:coreProperties>
</file>